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9" r:id="rId4"/>
    <p:sldId id="260" r:id="rId5"/>
    <p:sldId id="258" r:id="rId6"/>
    <p:sldId id="261" r:id="rId7"/>
    <p:sldId id="282" r:id="rId8"/>
    <p:sldId id="281" r:id="rId9"/>
    <p:sldId id="280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9" r:id="rId27"/>
    <p:sldId id="278" r:id="rId2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19" autoAdjust="0"/>
  </p:normalViewPr>
  <p:slideViewPr>
    <p:cSldViewPr>
      <p:cViewPr>
        <p:scale>
          <a:sx n="75" d="100"/>
          <a:sy n="75" d="100"/>
        </p:scale>
        <p:origin x="-1016" y="5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8A4A6-BEC5-4003-BBE6-CDB2C2743270}" type="datetimeFigureOut">
              <a:rPr lang="ru-RU" smtClean="0"/>
              <a:pPr/>
              <a:t>02.11.2021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4ED0F2-98E9-4B5A-AD0A-96F065BE0B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thedifference.ru/chem-otlichaetsya-lotos-ot-kuvshinki/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Сравнительная таблица</a:t>
            </a:r>
          </a:p>
          <a:p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ЛотосКувшинка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Пестик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выступающий,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бочонковидныйУ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большинства видов пестик не выступает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высокоТычинки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нитеобразныеТычинки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пластинчатыеЛистья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над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водойЛистья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на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водеЛистья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 белесоватым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налетомЛистья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гладкиеПодробнее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 </a:t>
            </a:r>
            <a:r>
              <a:rPr lang="ru-RU" sz="1200" b="1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http://thedifference.ru/chem-otlichaetsya-lotos-ot-kuvshinki/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ED0F2-98E9-4B5A-AD0A-96F065BE0BE7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6096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Минеральное</a:t>
            </a:r>
            <a:br>
              <a:rPr lang="ru-RU" sz="3600" b="1" dirty="0" smtClean="0"/>
            </a:br>
            <a:r>
              <a:rPr lang="ru-RU" sz="3600" b="1" dirty="0" smtClean="0"/>
              <a:t>(почвенное, корневое) питание растений</a:t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Князев Кирилл Александрович, учитель биологии</a:t>
            </a:r>
          </a:p>
          <a:p>
            <a:r>
              <a:rPr lang="ru-RU" sz="2400" b="1" dirty="0" smtClean="0"/>
              <a:t>ЧОУ «Гимназия им. М.И. Пинаевой»,  </a:t>
            </a:r>
            <a:endParaRPr lang="ru-RU" sz="2400" b="1" dirty="0" smtClean="0"/>
          </a:p>
          <a:p>
            <a:r>
              <a:rPr lang="ru-RU" sz="2400" b="1" dirty="0" smtClean="0"/>
              <a:t>г</a:t>
            </a:r>
            <a:r>
              <a:rPr lang="ru-RU" sz="2400" b="1" dirty="0" smtClean="0"/>
              <a:t>. Пермь.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Микроэлементы</a:t>
            </a:r>
            <a:endParaRPr lang="ru-RU" sz="4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066800"/>
            <a:ext cx="8534400" cy="55626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Бор (</a:t>
            </a:r>
            <a:r>
              <a:rPr lang="en-US" sz="4000" dirty="0" smtClean="0"/>
              <a:t>B</a:t>
            </a:r>
            <a:r>
              <a:rPr lang="ru-RU" sz="4000" dirty="0" smtClean="0"/>
              <a:t>)</a:t>
            </a:r>
          </a:p>
          <a:p>
            <a:r>
              <a:rPr lang="ru-RU" sz="4000" dirty="0" smtClean="0"/>
              <a:t>Медь (</a:t>
            </a:r>
            <a:r>
              <a:rPr lang="en-US" sz="4000" dirty="0" smtClean="0"/>
              <a:t>Cu</a:t>
            </a:r>
            <a:r>
              <a:rPr lang="ru-RU" sz="4000" dirty="0" smtClean="0"/>
              <a:t>) – медным купоросом </a:t>
            </a:r>
          </a:p>
          <a:p>
            <a:pPr>
              <a:buNone/>
            </a:pPr>
            <a:r>
              <a:rPr lang="ru-RU" sz="4000" dirty="0" smtClean="0"/>
              <a:t>опрыскивают кустарники для борьбы </a:t>
            </a:r>
          </a:p>
          <a:p>
            <a:pPr>
              <a:buNone/>
            </a:pPr>
            <a:r>
              <a:rPr lang="ru-RU" sz="4000" dirty="0" smtClean="0"/>
              <a:t>с садовыми вредителями и </a:t>
            </a:r>
          </a:p>
          <a:p>
            <a:pPr>
              <a:buNone/>
            </a:pPr>
            <a:r>
              <a:rPr lang="ru-RU" sz="4000" dirty="0" smtClean="0"/>
              <a:t>грибковыми заболеваниями</a:t>
            </a:r>
          </a:p>
          <a:p>
            <a:r>
              <a:rPr lang="ru-RU" sz="4000" dirty="0" smtClean="0"/>
              <a:t>Марганец (</a:t>
            </a:r>
            <a:r>
              <a:rPr lang="en-US" sz="4000" dirty="0" err="1" smtClean="0"/>
              <a:t>Mn</a:t>
            </a:r>
            <a:r>
              <a:rPr lang="ru-RU" sz="4000" dirty="0" smtClean="0"/>
              <a:t>)</a:t>
            </a:r>
          </a:p>
          <a:p>
            <a:r>
              <a:rPr lang="ru-RU" sz="4000" dirty="0" smtClean="0"/>
              <a:t>Молибден (</a:t>
            </a:r>
            <a:r>
              <a:rPr lang="en-US" sz="4000" dirty="0" smtClean="0"/>
              <a:t>Mo</a:t>
            </a:r>
            <a:r>
              <a:rPr lang="ru-RU" sz="4000" dirty="0" smtClean="0"/>
              <a:t>)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3657600"/>
            <a:ext cx="2538323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Удобрения:</a:t>
            </a:r>
            <a:endParaRPr lang="ru-RU" sz="5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600200"/>
            <a:ext cx="8763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/>
              <a:t>используют для предотвращения </a:t>
            </a:r>
          </a:p>
          <a:p>
            <a:pPr>
              <a:buNone/>
            </a:pPr>
            <a:r>
              <a:rPr lang="ru-RU" sz="4400" dirty="0" smtClean="0"/>
              <a:t>истощения почвы и получения </a:t>
            </a:r>
          </a:p>
          <a:p>
            <a:pPr>
              <a:buNone/>
            </a:pPr>
            <a:r>
              <a:rPr lang="ru-RU" sz="4400" dirty="0" smtClean="0"/>
              <a:t>большего урожая:</a:t>
            </a:r>
          </a:p>
          <a:p>
            <a:r>
              <a:rPr lang="ru-RU" sz="4400" dirty="0" smtClean="0"/>
              <a:t>Органические</a:t>
            </a:r>
          </a:p>
          <a:p>
            <a:r>
              <a:rPr lang="ru-RU" sz="4400" dirty="0" smtClean="0"/>
              <a:t>Минеральные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Органические удобрения</a:t>
            </a:r>
            <a:endParaRPr lang="ru-RU" sz="4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600200"/>
            <a:ext cx="8458200" cy="5029200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Навоз</a:t>
            </a:r>
          </a:p>
          <a:p>
            <a:r>
              <a:rPr lang="ru-RU" sz="5400" dirty="0" smtClean="0"/>
              <a:t>Торф</a:t>
            </a:r>
          </a:p>
          <a:p>
            <a:r>
              <a:rPr lang="ru-RU" sz="5400" dirty="0" smtClean="0"/>
              <a:t>Компост</a:t>
            </a:r>
          </a:p>
          <a:p>
            <a:r>
              <a:rPr lang="ru-RU" sz="5400" dirty="0" smtClean="0"/>
              <a:t>Перегной </a:t>
            </a:r>
            <a:r>
              <a:rPr lang="ru-RU" sz="5400" i="1" dirty="0" smtClean="0"/>
              <a:t>(разлагающиеся остатки листьев)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91100" y="3864980"/>
            <a:ext cx="4076700" cy="2993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5964991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2971800"/>
            <a:ext cx="47625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1" y="304800"/>
            <a:ext cx="5613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Минеральные удобрения</a:t>
            </a:r>
            <a:endParaRPr lang="ru-RU" sz="5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1752600"/>
          </a:xfrm>
        </p:spPr>
        <p:txBody>
          <a:bodyPr/>
          <a:lstStyle/>
          <a:p>
            <a:r>
              <a:rPr lang="ru-RU" sz="4400" dirty="0" smtClean="0"/>
              <a:t>Макроудобрения</a:t>
            </a:r>
          </a:p>
          <a:p>
            <a:pPr>
              <a:buFont typeface="Wingdings" pitchFamily="2" charset="2"/>
              <a:buChar char="ü"/>
            </a:pPr>
            <a:r>
              <a:rPr lang="ru-RU" sz="4400" dirty="0" smtClean="0"/>
              <a:t>Азотные (селитра, мочевина)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971800"/>
            <a:ext cx="3333750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2895600"/>
            <a:ext cx="2466975" cy="3873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2895600"/>
            <a:ext cx="2343150" cy="3924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304801"/>
            <a:ext cx="8763000" cy="1752599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4800" dirty="0" smtClean="0"/>
              <a:t>Фосфорные (суперфосфат, костная мука)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133600"/>
            <a:ext cx="4221163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2133600"/>
            <a:ext cx="3238500" cy="433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381001"/>
            <a:ext cx="8763000" cy="914400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4400" dirty="0" smtClean="0"/>
              <a:t>Калийные (зола, сульфат калия)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52600"/>
            <a:ext cx="3876878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1774394"/>
            <a:ext cx="4419600" cy="3985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/>
              <a:t>Значение воды</a:t>
            </a:r>
            <a:br>
              <a:rPr lang="ru-RU" sz="5400" b="1" dirty="0" smtClean="0"/>
            </a:br>
            <a:r>
              <a:rPr lang="ru-RU" sz="4000" b="1" dirty="0" smtClean="0"/>
              <a:t>(70-95% сырой массы растения)</a:t>
            </a:r>
            <a:endParaRPr lang="ru-RU" sz="5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600200"/>
            <a:ext cx="8839200" cy="5334000"/>
          </a:xfrm>
        </p:spPr>
        <p:txBody>
          <a:bodyPr>
            <a:noAutofit/>
          </a:bodyPr>
          <a:lstStyle/>
          <a:p>
            <a:r>
              <a:rPr lang="ru-RU" sz="4800" dirty="0" smtClean="0"/>
              <a:t>Осуществляет набухание и прорастание семян. </a:t>
            </a:r>
          </a:p>
          <a:p>
            <a:r>
              <a:rPr lang="ru-RU" sz="4800" dirty="0" smtClean="0"/>
              <a:t>Участвует в процессе фотосинтеза.</a:t>
            </a:r>
          </a:p>
          <a:p>
            <a:r>
              <a:rPr lang="ru-RU" sz="4800" dirty="0" smtClean="0"/>
              <a:t>Придаёт упругость клеткам растений (тургор).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776" y="1295400"/>
            <a:ext cx="9039224" cy="270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Тургор</a:t>
            </a:r>
            <a:endParaRPr lang="ru-RU" sz="54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09600" y="3886200"/>
            <a:ext cx="8229600" cy="2819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b="1" dirty="0" smtClean="0"/>
              <a:t>Тургор</a:t>
            </a:r>
            <a:r>
              <a:rPr lang="ru-RU" sz="3600" dirty="0" smtClean="0"/>
              <a:t> – давление внутриклеточной </a:t>
            </a:r>
          </a:p>
          <a:p>
            <a:pPr>
              <a:buNone/>
            </a:pPr>
            <a:r>
              <a:rPr lang="ru-RU" sz="3600" dirty="0" smtClean="0"/>
              <a:t>жидкости на оболочку, делающее ее </a:t>
            </a:r>
          </a:p>
          <a:p>
            <a:pPr>
              <a:buNone/>
            </a:pPr>
            <a:r>
              <a:rPr lang="ru-RU" sz="3600" dirty="0" smtClean="0"/>
              <a:t>упругой и эластичной. Снижение тургора </a:t>
            </a:r>
          </a:p>
          <a:p>
            <a:pPr>
              <a:buNone/>
            </a:pPr>
            <a:r>
              <a:rPr lang="ru-RU" sz="3600" dirty="0" smtClean="0"/>
              <a:t>приводит к </a:t>
            </a:r>
            <a:r>
              <a:rPr lang="ru-RU" sz="3600" dirty="0" err="1" smtClean="0"/>
              <a:t>завяданию</a:t>
            </a:r>
            <a:r>
              <a:rPr lang="ru-RU" sz="3600" dirty="0" smtClean="0"/>
              <a:t> растений.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228600"/>
            <a:ext cx="8534400" cy="5668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dirty="0" smtClean="0"/>
              <a:t>Это всасывание из почвы </a:t>
            </a:r>
          </a:p>
          <a:p>
            <a:pPr>
              <a:buNone/>
            </a:pPr>
            <a:r>
              <a:rPr lang="ru-RU" sz="5400" dirty="0" smtClean="0"/>
              <a:t>растворенных в воде </a:t>
            </a:r>
          </a:p>
          <a:p>
            <a:pPr>
              <a:buNone/>
            </a:pPr>
            <a:r>
              <a:rPr lang="ru-RU" sz="5400" dirty="0" smtClean="0"/>
              <a:t>минеральных веществ </a:t>
            </a:r>
          </a:p>
          <a:p>
            <a:pPr>
              <a:buNone/>
            </a:pPr>
            <a:r>
              <a:rPr lang="ru-RU" sz="5400" dirty="0" smtClean="0"/>
              <a:t>(солей) и их </a:t>
            </a:r>
          </a:p>
          <a:p>
            <a:pPr>
              <a:buNone/>
            </a:pPr>
            <a:r>
              <a:rPr lang="ru-RU" sz="5400" dirty="0" smtClean="0"/>
              <a:t>преобразование</a:t>
            </a:r>
            <a:endParaRPr lang="ru-RU" sz="54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903918"/>
            <a:ext cx="4085870" cy="4677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647700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Участвует в транспирации (испарение)  - 99,8%:</a:t>
            </a:r>
          </a:p>
          <a:p>
            <a:pPr>
              <a:buFont typeface="Wingdings" pitchFamily="2" charset="2"/>
              <a:buChar char="ü"/>
            </a:pPr>
            <a:r>
              <a:rPr lang="ru-RU" sz="4800" dirty="0" smtClean="0"/>
              <a:t>Регулирует теплообмен.</a:t>
            </a:r>
            <a:endParaRPr lang="ru-RU" sz="4800" dirty="0" smtClean="0"/>
          </a:p>
          <a:p>
            <a:pPr>
              <a:buFont typeface="Wingdings" pitchFamily="2" charset="2"/>
              <a:buChar char="ü"/>
            </a:pPr>
            <a:r>
              <a:rPr lang="ru-RU" sz="4800" dirty="0" smtClean="0"/>
              <a:t>Обеспечивает поступление минеральных веществ в виде </a:t>
            </a:r>
            <a:r>
              <a:rPr lang="ru-RU" sz="4800" dirty="0" smtClean="0"/>
              <a:t>растворов</a:t>
            </a:r>
            <a:endParaRPr lang="ru-RU" sz="4800" dirty="0" smtClean="0"/>
          </a:p>
          <a:p>
            <a:pPr algn="ctr">
              <a:buNone/>
            </a:pPr>
            <a:r>
              <a:rPr lang="ru-RU" sz="3800" i="1" dirty="0" smtClean="0"/>
              <a:t>(участвуют листья и корневая система</a:t>
            </a:r>
            <a:r>
              <a:rPr lang="ru-RU" sz="3800" i="1" dirty="0" smtClean="0"/>
              <a:t>).</a:t>
            </a:r>
            <a:endParaRPr lang="ru-RU" sz="38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363" y="258763"/>
            <a:ext cx="8931275" cy="634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/>
              <a:t>Экологические группы растений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600200"/>
            <a:ext cx="8763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dirty="0" smtClean="0"/>
              <a:t>Группы растений, выделяемые </a:t>
            </a:r>
          </a:p>
          <a:p>
            <a:pPr>
              <a:buNone/>
            </a:pPr>
            <a:r>
              <a:rPr lang="ru-RU" sz="4800" dirty="0" smtClean="0"/>
              <a:t>по отношению к какому-либо </a:t>
            </a:r>
          </a:p>
          <a:p>
            <a:pPr>
              <a:buNone/>
            </a:pPr>
            <a:r>
              <a:rPr lang="ru-RU" sz="4800" dirty="0" smtClean="0"/>
              <a:t>одному фактору </a:t>
            </a:r>
            <a:r>
              <a:rPr lang="ru-RU" sz="4800" dirty="0" smtClean="0"/>
              <a:t>среды, </a:t>
            </a:r>
            <a:r>
              <a:rPr lang="ru-RU" sz="4800" dirty="0" smtClean="0"/>
              <a:t>и </a:t>
            </a:r>
          </a:p>
          <a:p>
            <a:pPr>
              <a:buNone/>
            </a:pPr>
            <a:r>
              <a:rPr lang="ru-RU" sz="4800" dirty="0" smtClean="0"/>
              <a:t>имеющие приспособительные</a:t>
            </a:r>
            <a:endParaRPr lang="ru-RU" sz="4800" dirty="0" smtClean="0"/>
          </a:p>
          <a:p>
            <a:pPr>
              <a:buNone/>
            </a:pPr>
            <a:r>
              <a:rPr lang="ru-RU" sz="4800" dirty="0" smtClean="0"/>
              <a:t>свойства к</a:t>
            </a:r>
            <a:r>
              <a:rPr lang="ru-RU" sz="4800" dirty="0" smtClean="0"/>
              <a:t> </a:t>
            </a:r>
            <a:r>
              <a:rPr lang="ru-RU" sz="4800" dirty="0" smtClean="0"/>
              <a:t>нему. 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r>
              <a:rPr lang="ru-RU" b="1" dirty="0" smtClean="0"/>
              <a:t>Экологические группы по отношению к воде: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447800"/>
            <a:ext cx="8763000" cy="518160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Гидатофиты</a:t>
            </a:r>
            <a:r>
              <a:rPr lang="ru-RU" sz="4000" dirty="0" smtClean="0"/>
              <a:t> – («</a:t>
            </a:r>
            <a:r>
              <a:rPr lang="ru-RU" sz="4000" dirty="0" err="1" smtClean="0"/>
              <a:t>гидатос</a:t>
            </a:r>
            <a:r>
              <a:rPr lang="ru-RU" sz="4000" dirty="0" smtClean="0"/>
              <a:t>» – вода, </a:t>
            </a:r>
          </a:p>
          <a:p>
            <a:pPr>
              <a:buNone/>
            </a:pPr>
            <a:r>
              <a:rPr lang="ru-RU" sz="4000" dirty="0" smtClean="0"/>
              <a:t>«</a:t>
            </a:r>
            <a:r>
              <a:rPr lang="ru-RU" sz="4000" dirty="0" err="1" smtClean="0"/>
              <a:t>фитон</a:t>
            </a:r>
            <a:r>
              <a:rPr lang="ru-RU" sz="4000" dirty="0" smtClean="0"/>
              <a:t>» – растение) водные травы,  </a:t>
            </a:r>
          </a:p>
          <a:p>
            <a:pPr>
              <a:buNone/>
            </a:pPr>
            <a:r>
              <a:rPr lang="ru-RU" sz="4000" dirty="0" smtClean="0"/>
              <a:t>обитающие в воде </a:t>
            </a:r>
          </a:p>
          <a:p>
            <a:pPr algn="ctr">
              <a:buNone/>
            </a:pPr>
            <a:r>
              <a:rPr lang="ru-RU" sz="4000" dirty="0" smtClean="0"/>
              <a:t>(элодея, кувшинка, лотос)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463" y="4403725"/>
            <a:ext cx="8855075" cy="230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381000"/>
            <a:ext cx="8763000" cy="6248400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Гидрофиты</a:t>
            </a:r>
            <a:r>
              <a:rPr lang="ru-RU" sz="4800" dirty="0" smtClean="0"/>
              <a:t> – («</a:t>
            </a:r>
            <a:r>
              <a:rPr lang="ru-RU" sz="4800" dirty="0" err="1" smtClean="0"/>
              <a:t>гидрос</a:t>
            </a:r>
            <a:r>
              <a:rPr lang="ru-RU" sz="4800" dirty="0" smtClean="0"/>
              <a:t>» – </a:t>
            </a:r>
          </a:p>
          <a:p>
            <a:pPr>
              <a:buNone/>
            </a:pPr>
            <a:r>
              <a:rPr lang="ru-RU" sz="4800" dirty="0" smtClean="0"/>
              <a:t>водный) влаголюбивые, </a:t>
            </a:r>
          </a:p>
          <a:p>
            <a:pPr>
              <a:buNone/>
            </a:pPr>
            <a:r>
              <a:rPr lang="ru-RU" sz="4800" dirty="0" smtClean="0"/>
              <a:t>частично погруженные в воду </a:t>
            </a:r>
          </a:p>
          <a:p>
            <a:pPr algn="ctr">
              <a:buNone/>
            </a:pPr>
            <a:r>
              <a:rPr lang="ru-RU" sz="4800" dirty="0" smtClean="0"/>
              <a:t>(калужница, рогоз, камыш)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4441825"/>
            <a:ext cx="8969375" cy="226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304800"/>
            <a:ext cx="8763000" cy="6248400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Мезофиты</a:t>
            </a:r>
            <a:r>
              <a:rPr lang="ru-RU" sz="4000" dirty="0" smtClean="0"/>
              <a:t> – («средний») живущие  в условиях умеренного увлажнения </a:t>
            </a:r>
          </a:p>
          <a:p>
            <a:pPr algn="ctr">
              <a:buNone/>
            </a:pPr>
            <a:r>
              <a:rPr lang="ru-RU" sz="4000" dirty="0" smtClean="0"/>
              <a:t>(ландыш, ель, капуста)</a:t>
            </a:r>
          </a:p>
          <a:p>
            <a:pPr>
              <a:buNone/>
            </a:pPr>
            <a:r>
              <a:rPr lang="ru-RU" sz="4000" dirty="0" smtClean="0"/>
              <a:t>Большинство с/</a:t>
            </a:r>
            <a:r>
              <a:rPr lang="ru-RU" sz="4000" dirty="0" err="1" smtClean="0"/>
              <a:t>х</a:t>
            </a:r>
            <a:r>
              <a:rPr lang="ru-RU" sz="4000" dirty="0" smtClean="0"/>
              <a:t> растений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3352800"/>
            <a:ext cx="4416082" cy="332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228600"/>
            <a:ext cx="8839200" cy="640080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Ксерофиты</a:t>
            </a:r>
            <a:r>
              <a:rPr lang="ru-RU" sz="4000" dirty="0" smtClean="0"/>
              <a:t> – («</a:t>
            </a:r>
            <a:r>
              <a:rPr lang="ru-RU" sz="4000" dirty="0" err="1" smtClean="0"/>
              <a:t>ксерос</a:t>
            </a:r>
            <a:r>
              <a:rPr lang="ru-RU" sz="4000" dirty="0" smtClean="0"/>
              <a:t>» – сухой) обитатели сухих мест:</a:t>
            </a:r>
          </a:p>
          <a:p>
            <a:pPr>
              <a:buFont typeface="Wingdings" pitchFamily="2" charset="2"/>
              <a:buChar char="ü"/>
            </a:pPr>
            <a:r>
              <a:rPr lang="ru-RU" sz="4000" b="1" dirty="0" smtClean="0"/>
              <a:t>Сочные (суккуленты</a:t>
            </a:r>
            <a:r>
              <a:rPr lang="ru-RU" sz="4000" dirty="0" smtClean="0"/>
              <a:t>) – </a:t>
            </a:r>
          </a:p>
          <a:p>
            <a:pPr>
              <a:buNone/>
            </a:pPr>
            <a:r>
              <a:rPr lang="ru-RU" sz="4000" dirty="0" smtClean="0"/>
              <a:t>запасают воду в тканях:</a:t>
            </a:r>
          </a:p>
          <a:p>
            <a:pPr>
              <a:buFont typeface="Wingdings" pitchFamily="2" charset="2"/>
              <a:buChar char="§"/>
            </a:pPr>
            <a:r>
              <a:rPr lang="ru-RU" sz="4000" dirty="0" smtClean="0"/>
              <a:t>Мясистые листья (алоэ, </a:t>
            </a:r>
            <a:r>
              <a:rPr lang="ru-RU" sz="4000" dirty="0" err="1" smtClean="0"/>
              <a:t>толстянки</a:t>
            </a:r>
            <a:r>
              <a:rPr lang="ru-RU" sz="4000" dirty="0" smtClean="0"/>
              <a:t>)</a:t>
            </a:r>
          </a:p>
          <a:p>
            <a:pPr>
              <a:buFont typeface="Wingdings" pitchFamily="2" charset="2"/>
              <a:buChar char="§"/>
            </a:pPr>
            <a:r>
              <a:rPr lang="ru-RU" sz="4000" dirty="0" smtClean="0"/>
              <a:t>Мясистые стебли (кактусы)</a:t>
            </a: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63" y="4419600"/>
            <a:ext cx="9007475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228600"/>
            <a:ext cx="8839200" cy="5668963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Сухие (склерофиты) – </a:t>
            </a:r>
            <a:r>
              <a:rPr lang="ru-RU" sz="4000" dirty="0" smtClean="0"/>
              <a:t>(«</a:t>
            </a:r>
            <a:r>
              <a:rPr lang="ru-RU" sz="4000" dirty="0" err="1" smtClean="0"/>
              <a:t>склерос</a:t>
            </a:r>
            <a:r>
              <a:rPr lang="ru-RU" sz="4000" dirty="0" smtClean="0"/>
              <a:t>» – </a:t>
            </a:r>
          </a:p>
          <a:p>
            <a:pPr>
              <a:buNone/>
            </a:pPr>
            <a:r>
              <a:rPr lang="ru-RU" sz="4000" dirty="0" smtClean="0"/>
              <a:t>жёсткий) приспособлены  к жёсткой </a:t>
            </a:r>
          </a:p>
          <a:p>
            <a:pPr>
              <a:buNone/>
            </a:pPr>
            <a:r>
              <a:rPr lang="ru-RU" sz="4000" dirty="0" smtClean="0"/>
              <a:t>экономии воды, к уменьшению испарения </a:t>
            </a:r>
          </a:p>
          <a:p>
            <a:pPr>
              <a:buNone/>
            </a:pPr>
            <a:r>
              <a:rPr lang="ru-RU" sz="4000" dirty="0" smtClean="0"/>
              <a:t>(ковыль, саксаул, верблюжья колючка)</a:t>
            </a:r>
            <a:endParaRPr lang="ru-RU" sz="4000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563" y="4098925"/>
            <a:ext cx="877887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228600"/>
            <a:ext cx="8839200" cy="5897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/>
              <a:t>Химические элементы делятся на:</a:t>
            </a:r>
          </a:p>
          <a:p>
            <a:pPr>
              <a:buNone/>
            </a:pPr>
            <a:r>
              <a:rPr lang="ru-RU" sz="4400" b="1" dirty="0" smtClean="0"/>
              <a:t>Макроэлементы</a:t>
            </a:r>
            <a:r>
              <a:rPr lang="ru-RU" sz="4400" dirty="0" smtClean="0"/>
              <a:t> – нужны в </a:t>
            </a:r>
          </a:p>
          <a:p>
            <a:pPr>
              <a:buNone/>
            </a:pPr>
            <a:r>
              <a:rPr lang="ru-RU" sz="4400" dirty="0" smtClean="0"/>
              <a:t>большом количестве.</a:t>
            </a:r>
          </a:p>
          <a:p>
            <a:pPr>
              <a:buNone/>
            </a:pPr>
            <a:r>
              <a:rPr lang="ru-RU" sz="4400" b="1" dirty="0" smtClean="0"/>
              <a:t>Микроэлементы</a:t>
            </a:r>
            <a:r>
              <a:rPr lang="ru-RU" sz="4400" dirty="0" smtClean="0"/>
              <a:t> – требуются   в </a:t>
            </a:r>
          </a:p>
          <a:p>
            <a:pPr>
              <a:buNone/>
            </a:pPr>
            <a:r>
              <a:rPr lang="ru-RU" sz="4400" dirty="0" smtClean="0"/>
              <a:t>небольшом количестве.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6049962"/>
          </a:xfrm>
        </p:spPr>
        <p:txBody>
          <a:bodyPr>
            <a:noAutofit/>
          </a:bodyPr>
          <a:lstStyle/>
          <a:p>
            <a:r>
              <a:rPr lang="ru-RU" sz="6000" dirty="0" smtClean="0"/>
              <a:t>Результаты недостатка химических элементов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562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/>
              <a:t>Азот (</a:t>
            </a:r>
            <a:r>
              <a:rPr lang="en-US" sz="4400" b="1" dirty="0" smtClean="0"/>
              <a:t>N) </a:t>
            </a:r>
            <a:r>
              <a:rPr lang="en-US" sz="4400" dirty="0" smtClean="0"/>
              <a:t>–</a:t>
            </a:r>
            <a:r>
              <a:rPr lang="ru-RU" sz="4400" dirty="0" smtClean="0"/>
              <a:t> мелкие листья, </a:t>
            </a:r>
          </a:p>
          <a:p>
            <a:pPr>
              <a:buNone/>
            </a:pPr>
            <a:r>
              <a:rPr lang="ru-RU" sz="4400" dirty="0" smtClean="0"/>
              <a:t>отсталость в росте.</a:t>
            </a:r>
          </a:p>
          <a:p>
            <a:pPr>
              <a:buNone/>
            </a:pPr>
            <a:r>
              <a:rPr lang="ru-RU" sz="4400" b="1" dirty="0" smtClean="0"/>
              <a:t>Калий (К) </a:t>
            </a:r>
            <a:r>
              <a:rPr lang="ru-RU" sz="4400" dirty="0" smtClean="0"/>
              <a:t>– замедление процессов </a:t>
            </a:r>
          </a:p>
          <a:p>
            <a:pPr>
              <a:buNone/>
            </a:pPr>
            <a:r>
              <a:rPr lang="ru-RU" sz="4400" dirty="0" smtClean="0"/>
              <a:t>деления и </a:t>
            </a:r>
            <a:r>
              <a:rPr lang="ru-RU" sz="4400" dirty="0" smtClean="0"/>
              <a:t>роста </a:t>
            </a:r>
            <a:r>
              <a:rPr lang="ru-RU" sz="4400" dirty="0" smtClean="0"/>
              <a:t>клеток, </a:t>
            </a:r>
          </a:p>
          <a:p>
            <a:pPr>
              <a:buNone/>
            </a:pPr>
            <a:r>
              <a:rPr lang="ru-RU" sz="4400" dirty="0" smtClean="0"/>
              <a:t>гибель кончика корня, торможение </a:t>
            </a:r>
          </a:p>
          <a:p>
            <a:pPr>
              <a:buNone/>
            </a:pPr>
            <a:r>
              <a:rPr lang="ru-RU" sz="4400" dirty="0" smtClean="0"/>
              <a:t>образования луковиц и клубней.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Макроэлементы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562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400" b="1" dirty="0" smtClean="0"/>
              <a:t>Фосфор (</a:t>
            </a:r>
            <a:r>
              <a:rPr lang="en-US" sz="4400" b="1" dirty="0" smtClean="0"/>
              <a:t>P)</a:t>
            </a:r>
            <a:r>
              <a:rPr lang="ru-RU" sz="4400" b="1" dirty="0" smtClean="0"/>
              <a:t> </a:t>
            </a:r>
            <a:r>
              <a:rPr lang="ru-RU" sz="4400" dirty="0" smtClean="0"/>
              <a:t>– </a:t>
            </a:r>
            <a:r>
              <a:rPr lang="ru-RU" sz="4400" dirty="0" smtClean="0"/>
              <a:t>замедление обмена </a:t>
            </a:r>
            <a:endParaRPr lang="ru-RU" sz="4400" dirty="0" smtClean="0"/>
          </a:p>
          <a:p>
            <a:pPr>
              <a:buNone/>
            </a:pPr>
            <a:r>
              <a:rPr lang="ru-RU" sz="4400" dirty="0" smtClean="0"/>
              <a:t>веществ.</a:t>
            </a:r>
          </a:p>
          <a:p>
            <a:pPr>
              <a:buNone/>
            </a:pPr>
            <a:r>
              <a:rPr lang="ru-RU" sz="4400" b="1" dirty="0" smtClean="0"/>
              <a:t>Магний (</a:t>
            </a:r>
            <a:r>
              <a:rPr lang="en-US" sz="4400" b="1" dirty="0" smtClean="0"/>
              <a:t>Mg) </a:t>
            </a:r>
            <a:r>
              <a:rPr lang="en-US" sz="4400" dirty="0" smtClean="0"/>
              <a:t>– </a:t>
            </a:r>
            <a:r>
              <a:rPr lang="ru-RU" sz="4400" dirty="0" smtClean="0"/>
              <a:t>нарушение </a:t>
            </a:r>
          </a:p>
          <a:p>
            <a:pPr>
              <a:buNone/>
            </a:pPr>
            <a:r>
              <a:rPr lang="ru-RU" sz="4400" dirty="0" smtClean="0"/>
              <a:t>образования хлоропластов и </a:t>
            </a:r>
          </a:p>
          <a:p>
            <a:pPr>
              <a:buNone/>
            </a:pPr>
            <a:r>
              <a:rPr lang="ru-RU" sz="4400" dirty="0" smtClean="0"/>
              <a:t>хлорофилла.</a:t>
            </a:r>
          </a:p>
          <a:p>
            <a:pPr>
              <a:buNone/>
            </a:pPr>
            <a:r>
              <a:rPr lang="ru-RU" sz="4400" b="1" dirty="0" smtClean="0"/>
              <a:t>Сера (</a:t>
            </a:r>
            <a:r>
              <a:rPr lang="en-US" sz="4400" b="1" dirty="0" smtClean="0"/>
              <a:t>S) </a:t>
            </a:r>
            <a:r>
              <a:rPr lang="en-US" sz="4400" dirty="0" smtClean="0"/>
              <a:t>– </a:t>
            </a:r>
            <a:r>
              <a:rPr lang="ru-RU" sz="4400" dirty="0" smtClean="0"/>
              <a:t>снижение фотосинтеза.</a:t>
            </a:r>
            <a:endParaRPr lang="ru-RU" sz="4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Макроэлементы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Дефицит фосфора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572000"/>
            <a:ext cx="8229600" cy="15541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524000"/>
            <a:ext cx="6639129" cy="477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Дефицит магния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752600"/>
            <a:ext cx="5227637" cy="474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Дефицит серы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10200"/>
            <a:ext cx="8229600" cy="71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/>
              <a:t>Светлые листья</a:t>
            </a:r>
            <a:endParaRPr lang="ru-RU" sz="4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524000"/>
            <a:ext cx="4656137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459</Words>
  <Application>Microsoft Office PowerPoint</Application>
  <PresentationFormat>Экран (4:3)</PresentationFormat>
  <Paragraphs>100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Office Theme</vt:lpstr>
      <vt:lpstr>Минеральное (почвенное, корневое) питание растений  </vt:lpstr>
      <vt:lpstr>Слайд 2</vt:lpstr>
      <vt:lpstr>Слайд 3</vt:lpstr>
      <vt:lpstr>Результаты недостатка химических элементов</vt:lpstr>
      <vt:lpstr>Макроэлементы</vt:lpstr>
      <vt:lpstr>Макроэлементы</vt:lpstr>
      <vt:lpstr>Дефицит фосфора</vt:lpstr>
      <vt:lpstr>Дефицит магния</vt:lpstr>
      <vt:lpstr>Дефицит серы</vt:lpstr>
      <vt:lpstr>Микроэлементы</vt:lpstr>
      <vt:lpstr>Удобрения:</vt:lpstr>
      <vt:lpstr>Органические удобрения</vt:lpstr>
      <vt:lpstr>Слайд 13</vt:lpstr>
      <vt:lpstr>Слайд 14</vt:lpstr>
      <vt:lpstr>Минеральные удобрения</vt:lpstr>
      <vt:lpstr>Слайд 16</vt:lpstr>
      <vt:lpstr>Слайд 17</vt:lpstr>
      <vt:lpstr>Значение воды (70-95% сырой массы растения)</vt:lpstr>
      <vt:lpstr>Тургор</vt:lpstr>
      <vt:lpstr>Слайд 20</vt:lpstr>
      <vt:lpstr>Слайд 21</vt:lpstr>
      <vt:lpstr>Экологические группы растений</vt:lpstr>
      <vt:lpstr>Экологические группы по отношению к воде: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Минеральное питание растений</dc:title>
  <dc:creator>kirill</dc:creator>
  <cp:lastModifiedBy>User</cp:lastModifiedBy>
  <cp:revision>41</cp:revision>
  <dcterms:created xsi:type="dcterms:W3CDTF">2016-12-19T17:07:25Z</dcterms:created>
  <dcterms:modified xsi:type="dcterms:W3CDTF">2021-11-02T07:16:13Z</dcterms:modified>
</cp:coreProperties>
</file>