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9" r:id="rId3"/>
    <p:sldId id="271" r:id="rId4"/>
    <p:sldId id="267" r:id="rId5"/>
    <p:sldId id="268" r:id="rId6"/>
    <p:sldId id="270" r:id="rId7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10" d="100"/>
          <a:sy n="110" d="100"/>
        </p:scale>
        <p:origin x="-204" y="8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9B44-4A8E-4F33-8F85-BFF108B698BD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CD98-B7B9-4B7B-A79E-69E6B7E41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9B44-4A8E-4F33-8F85-BFF108B698BD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CD98-B7B9-4B7B-A79E-69E6B7E41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49" y="366713"/>
            <a:ext cx="1543051" cy="7800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2" y="366713"/>
            <a:ext cx="4476751" cy="7800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9B44-4A8E-4F33-8F85-BFF108B698BD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CD98-B7B9-4B7B-A79E-69E6B7E41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9B44-4A8E-4F33-8F85-BFF108B698BD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CD98-B7B9-4B7B-A79E-69E6B7E41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9B44-4A8E-4F33-8F85-BFF108B698BD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CD98-B7B9-4B7B-A79E-69E6B7E41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2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05202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9B44-4A8E-4F33-8F85-BFF108B698BD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CD98-B7B9-4B7B-A79E-69E6B7E41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9B44-4A8E-4F33-8F85-BFF108B698BD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CD98-B7B9-4B7B-A79E-69E6B7E41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9B44-4A8E-4F33-8F85-BFF108B698BD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CD98-B7B9-4B7B-A79E-69E6B7E41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9B44-4A8E-4F33-8F85-BFF108B698BD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CD98-B7B9-4B7B-A79E-69E6B7E41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9B44-4A8E-4F33-8F85-BFF108B698BD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CD98-B7B9-4B7B-A79E-69E6B7E41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9B44-4A8E-4F33-8F85-BFF108B698BD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CD98-B7B9-4B7B-A79E-69E6B7E41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E9B44-4A8E-4F33-8F85-BFF108B698BD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ACD98-B7B9-4B7B-A79E-69E6B7E41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lar.uspu.ru/bitstream/uspu/7581/2/10Vozmishcheva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26" name="AutoShape 2" descr="https://phonoteka.org/uploads/posts/2021-05/1621623749_6-phonoteka_org-p-fon-dlya-prezentatsii-lepka-iz-plastilina-1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 l="24219" t="25000" r="37695" b="27083"/>
          <a:stretch>
            <a:fillRect/>
          </a:stretch>
        </p:blipFill>
        <p:spPr bwMode="auto">
          <a:xfrm>
            <a:off x="-214346" y="-142900"/>
            <a:ext cx="9501254" cy="7000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3500431" y="1857364"/>
            <a:ext cx="521497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Дидактическое пособие </a:t>
            </a:r>
          </a:p>
          <a:p>
            <a:pPr algn="ctr"/>
            <a:r>
              <a:rPr lang="ru-RU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«Развивающая</a:t>
            </a:r>
            <a:r>
              <a:rPr lang="ru-RU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/>
            <a:r>
              <a:rPr lang="ru-RU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none" spc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оробочка</a:t>
            </a:r>
            <a:r>
              <a:rPr lang="ru-RU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28596" y="642918"/>
            <a:ext cx="83582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Краевой конкурс методических материалов педагогов и специалистов ДОУ, работающих с детьми раннего возраста "Малыш </a:t>
            </a:r>
            <a:r>
              <a:rPr lang="ru-RU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"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43042" y="1357298"/>
            <a:ext cx="54292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Номинация: «Играй и развивайся»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071934" y="4071942"/>
            <a:ext cx="4500594" cy="785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Автор: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Каменских Анна Анатольевна, </a:t>
            </a:r>
          </a:p>
          <a:p>
            <a:pPr algn="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старший воспитатель</a:t>
            </a:r>
          </a:p>
          <a:p>
            <a:pPr algn="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«ЦРР – Карагайский детский сад №4»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571736" y="6572272"/>
            <a:ext cx="3571900" cy="285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с.Карагай, 2023г.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>
            <a:lum bright="20000" contrast="20000"/>
          </a:blip>
          <a:srcRect l="14062" t="10416" r="31445" b="12500"/>
          <a:stretch>
            <a:fillRect/>
          </a:stretch>
        </p:blipFill>
        <p:spPr bwMode="auto">
          <a:xfrm>
            <a:off x="428596" y="2000240"/>
            <a:ext cx="341164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/>
          <a:srcRect l="25074" t="27709" r="37695" b="35140"/>
          <a:stretch>
            <a:fillRect/>
          </a:stretch>
        </p:blipFill>
        <p:spPr bwMode="auto">
          <a:xfrm>
            <a:off x="0" y="0"/>
            <a:ext cx="93385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6" name="AutoShape 2" descr="https://phonoteka.org/uploads/posts/2021-05/1621623749_6-phonoteka_org-p-fon-dlya-prezentatsii-lepka-iz-plastilina-1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642918"/>
            <a:ext cx="828680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Актуальность.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Познание ребенком окружающего мира начинается с восприятия предметов и явлений. Запоминание, мышление, воображение – все другие формы познания – развиваются на базе образов восприятия, являясь, таким образом, результатом их переработки. Возможность полноценного умственного развития человека поэтому определяется уровнем развития восприятия, т.е. его сенсорным развитием. Успешность нравственного, эстетического воспитания также в значительной степени зависит от уровня сенсорного развития детей, от того, насколько совершенно ребенок слышит, видит, осязает окружающий мир. Характер представлений ребенка о мире, их отчетливость, точность, полнота зависят от степени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сенсорных процессов, обеспечивающих отражение действительности. Сенсорное развитие – сложный процесс, который включает такие основные моменты, как усвоение детьми сенсорных эталонов, выработанных обществом, овладение способами обследования предметов. Значение сенсорного развития в раннем возрасте, охватывающем второй и третий год жизни ребенка, трудно переоценить. Психологические новообразования, которые складываются в этот период, влияют на все дальнейшее развитие и деятельность личности. Именно этот возраст наиболее благоприятен для совершенствования работы органов чувств, накопления представлений.</a:t>
            </a:r>
          </a:p>
          <a:p>
            <a:pPr algn="just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/>
          <a:srcRect l="25074" t="27709" r="37695" b="35140"/>
          <a:stretch>
            <a:fillRect/>
          </a:stretch>
        </p:blipFill>
        <p:spPr bwMode="auto">
          <a:xfrm>
            <a:off x="0" y="0"/>
            <a:ext cx="93385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786058"/>
            <a:ext cx="8715436" cy="1470025"/>
          </a:xfrm>
        </p:spPr>
        <p:txBody>
          <a:bodyPr>
            <a:noAutofit/>
          </a:bodyPr>
          <a:lstStyle/>
          <a:p>
            <a:pPr algn="l"/>
            <a:r>
              <a:rPr lang="ru-RU" sz="155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сенсорных способностей у детей раннего возраста в процессе организации игр с дидактическим пособием «Развивающая коробочка».</a:t>
            </a:r>
            <a:r>
              <a:rPr lang="ru-RU" sz="155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55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5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5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обучающие:</a:t>
            </a:r>
            <a: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5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Учить детей различать и группировать предметы по форме (круг, квадрат, овал, треугольник, прямоугольник), цвету (красный, жёлтый, синий, зелёный (и другие в зависимости от индивидуальных особенностей детей ), величине (длинный - короткий, высокий - низкий), размеру (большой -маленький), материалу (гладкий, мягкий, пушистый, твёрдый, шершавый и </a:t>
            </a:r>
            <a:r>
              <a:rPr lang="ru-RU" sz="155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); </a:t>
            </a:r>
            <a:b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- учить детей обследовать предметы, используя разные каналы восприятия;</a:t>
            </a:r>
            <a:b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5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развивающие:</a:t>
            </a:r>
            <a: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5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 у детей процессов восприятия, представлений о предметах, объектах и явлениях окружающего мира, положении их в пространстве; </a:t>
            </a:r>
            <a:b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5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</a:t>
            </a:r>
            <a: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одействовать развитию у детей мелкой моторики, щипкового захвата;</a:t>
            </a:r>
            <a:b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способствовать развитию зрительного, слухового внимания, зрительной и двигательной памяти;</a:t>
            </a:r>
            <a:b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содействовать развитию у детей способности воспринимать, различать и усваивать свойства предметов окружающей действительности и соотносить с образцом; </a:t>
            </a:r>
            <a:b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развивать у детей согласованность движений обеих рук;</a:t>
            </a:r>
            <a:b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способствовать развитию у детей всех компонентов речи в процессе совместной деятельности;</a:t>
            </a:r>
            <a:b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5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воспитательные: </a:t>
            </a:r>
            <a: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5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воспитывать у детей эмоциональный отклик на взаимодействие со взрослым в процессе игр;</a:t>
            </a:r>
            <a:b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способствовать формированию у детей умения слышать, понимать и выполнять инструкцию взрослого.</a:t>
            </a:r>
            <a:b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5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5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55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550" dirty="0"/>
          </a:p>
        </p:txBody>
      </p:sp>
      <p:sp>
        <p:nvSpPr>
          <p:cNvPr id="1026" name="AutoShape 2" descr="https://phonoteka.org/uploads/posts/2021-05/1621623749_6-phonoteka_org-p-fon-dlya-prezentatsii-lepka-iz-plastilina-1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26" name="AutoShape 2" descr="https://phonoteka.org/uploads/posts/2021-05/1621623749_6-phonoteka_org-p-fon-dlya-prezentatsii-lepka-iz-plastilina-1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 l="25074" t="27709" r="37695" b="35140"/>
          <a:stretch>
            <a:fillRect/>
          </a:stretch>
        </p:blipFill>
        <p:spPr bwMode="auto">
          <a:xfrm>
            <a:off x="0" y="0"/>
            <a:ext cx="93385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6" name="Picture 4" descr="https://sun9-40.userapi.com/impg/N5IqhC1U5KNFNCZUOUukN-1meycMhKMWqN0Hiw/pkLl-_J5aOk.jpg?size=1620x2160&amp;quality=95&amp;sign=cd700974d96bbbff026fcf3c1dc05f19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857364"/>
            <a:ext cx="1643074" cy="2106505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6715140" y="4357694"/>
            <a:ext cx="192879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«Назови какой»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картинки: большой- маленький, высокая- низкая, широкая- узкая.</a:t>
            </a:r>
          </a:p>
          <a:p>
            <a:pPr algn="just"/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s://sun9-74.userapi.com/impg/uBwPJK9nFiDAgZfFw3c5A_BPchuNKd6KHMHPrQ/nw6WBNvU0-k.jpg?size=1620x2160&amp;quality=95&amp;sign=496ba576a2271c57c6c6b763469a956c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357694"/>
            <a:ext cx="1785950" cy="2289679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357158" y="428604"/>
            <a:ext cx="85011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комплект развивающей коробочки входит: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картонная коробка размером 20/20 сантиметров, обшитая снаружи и внутри тканью. Верх коробки имеет вытянутую тканевую основу, позволяющую использовать коробочку как мешочек для обследования предметов на ощупь. Четыре грани коробочки состоят из ламинированных листов с заданиями: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786050" y="1857364"/>
            <a:ext cx="17145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«Продолжи ряд»: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круги, квадраты, треугольники, овалы, к которым необходимо подобрать такие же фигуры в ряд с помощью липучек;</a:t>
            </a:r>
            <a:endParaRPr lang="ru-RU" sz="1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500826" y="1785926"/>
            <a:ext cx="221457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«Потрогай-назови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какой, какая и т.д.»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материалы для осязания, наклеенные на основу: пушистый (мех),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твёрдое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(дерево),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гладкая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(фольга), мягкий (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флис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шершавая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(губка);</a:t>
            </a:r>
            <a:endParaRPr lang="ru-RU" sz="1600" dirty="0"/>
          </a:p>
        </p:txBody>
      </p:sp>
      <p:pic>
        <p:nvPicPr>
          <p:cNvPr id="9220" name="Picture 4" descr="https://sun9-76.userapi.com/impg/LQnasaDsXV6PQvrPGQNS9--OD0eyU-raRRfNGg/DgjfKAKWaoI.jpg?size=1620x2160&amp;quality=95&amp;sign=bfa3c6d7c78e69613026b743596ba214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762113"/>
            <a:ext cx="1857388" cy="2452706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071670" y="4429132"/>
            <a:ext cx="22860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дорожки с бусинами: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большая бусина, 1 маленькая бусина, 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маленькие; (по дорожкам можно прокатывать бусины вперёд-назад,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влево-вправо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dirty="0"/>
          </a:p>
        </p:txBody>
      </p:sp>
      <p:pic>
        <p:nvPicPr>
          <p:cNvPr id="9222" name="Picture 6" descr="https://sun9-72.userapi.com/impg/jEBl7ZGvROsH2ERXnR6iuBKOovSMt4QwZBsMRg/5Jrr00_-aGg.jpg?size=1620x2160&amp;quality=95&amp;sign=175d64fea832f1cdbcc6aa97548fc954&amp;type=album"/>
          <p:cNvPicPr>
            <a:picLocks noChangeAspect="1" noChangeArrowheads="1"/>
          </p:cNvPicPr>
          <p:nvPr/>
        </p:nvPicPr>
        <p:blipFill>
          <a:blip r:embed="rId6" cstate="print"/>
          <a:srcRect t="2999"/>
          <a:stretch>
            <a:fillRect/>
          </a:stretch>
        </p:blipFill>
        <p:spPr bwMode="auto">
          <a:xfrm>
            <a:off x="4572000" y="4286257"/>
            <a:ext cx="1928826" cy="2428891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</p:pic>
      <p:pic>
        <p:nvPicPr>
          <p:cNvPr id="3074" name="Picture 2" descr="https://sun9-78.userapi.com/impg/DvidTOSpLP1KrgvUuvebCJsNOhY3_twYxlbpQQ/3O2S8Kt5sfQ.jpg?size=987x1080&amp;quality=95&amp;sign=83124a6d7d828c85442a4fa760afcf64&amp;type=album"/>
          <p:cNvPicPr>
            <a:picLocks noChangeAspect="1" noChangeArrowheads="1"/>
          </p:cNvPicPr>
          <p:nvPr/>
        </p:nvPicPr>
        <p:blipFill>
          <a:blip r:embed="rId7" cstate="print">
            <a:lum bright="20000"/>
          </a:blip>
          <a:srcRect/>
          <a:stretch>
            <a:fillRect/>
          </a:stretch>
        </p:blipFill>
        <p:spPr bwMode="auto">
          <a:xfrm>
            <a:off x="1285852" y="2571744"/>
            <a:ext cx="1500198" cy="16415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26" name="AutoShape 2" descr="https://phonoteka.org/uploads/posts/2021-05/1621623749_6-phonoteka_org-p-fon-dlya-prezentatsii-lepka-iz-plastilina-1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 l="25183" t="27709" r="38457" b="366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357158" y="428604"/>
            <a:ext cx="8286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Коробочку можно использовать в качестве сюрпризного момента, для игры в волшебный мешочек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000364" y="1071546"/>
            <a:ext cx="3786214" cy="192882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Внутри коробочки можно размещать различные материалы: в данном варианте мною использованы: молнии различной длины и цветов, ленты атласные узкие- широкие разного цвета, шары разного размера, мяч массажный, шишка, губка, парные контейнеры с различными предметами для игры «Найди, что звучит также». Периодически материалы можно менять.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0" name="Picture 4" descr="https://sun9-5.userapi.com/impg/8wMqREGxZekhdjA1CkmxOmu2wZgjlBGyBIB3Aw/Fq7_u1-pfAM.jpg?size=2560x1920&amp;quality=95&amp;sign=9a4cb855341dd78d937fd77fde04ae31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071546"/>
            <a:ext cx="2571768" cy="1928826"/>
          </a:xfrm>
          <a:prstGeom prst="rect">
            <a:avLst/>
          </a:prstGeom>
          <a:noFill/>
        </p:spPr>
      </p:pic>
      <p:pic>
        <p:nvPicPr>
          <p:cNvPr id="24582" name="Picture 6" descr="https://sun9-60.userapi.com/impg/0nNPNrmCOPiEdvVfU4050f2YTEItVmz_CCrJ0w/IuInqireniM.jpg?size=2560x1920&amp;quality=95&amp;sign=49e0cd5cc4a8a77ee87366ff05e1c0f8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82" y="1857364"/>
            <a:ext cx="1428760" cy="1071570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7143768" y="1000108"/>
            <a:ext cx="1643074" cy="192882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Края мешочка утянуты «под детскую руку».</a:t>
            </a:r>
          </a:p>
          <a:p>
            <a:pPr algn="ctr"/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6643702" y="1714488"/>
            <a:ext cx="642942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14282" y="3071810"/>
            <a:ext cx="4000528" cy="13573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комплект также входят игровые задания  с геометрическими фигурами: «Выложи по порядку», «Найди такую же», «Угадай на ощупь», «Найди фигуры одного цвета/формы», «Что бывает твёрдым, мягким, гладким, шершавым, пушистым?» и др.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4" name="Picture 8" descr="https://sun9-37.userapi.com/impg/yPlgqLfGoJfAj_fbTYBLVZUy4rM8U3ePAa-Zkg/fCoSu2C2O0M.jpg?size=2560x1920&amp;quality=95&amp;sign=0fdadbf3c275c7fe92e8ea934f334aad&amp;type=album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 l="7407" r="7407"/>
          <a:stretch>
            <a:fillRect/>
          </a:stretch>
        </p:blipFill>
        <p:spPr bwMode="auto">
          <a:xfrm>
            <a:off x="4286248" y="3071810"/>
            <a:ext cx="1470211" cy="1357322"/>
          </a:xfrm>
          <a:prstGeom prst="rect">
            <a:avLst/>
          </a:prstGeom>
          <a:noFill/>
        </p:spPr>
      </p:pic>
      <p:pic>
        <p:nvPicPr>
          <p:cNvPr id="24586" name="Picture 10" descr="https://sun9-43.userapi.com/impg/wqxgBx4hlvxa-CBxkxOQ5PVBWtJJPYqhSy3tBA/3_0Kpfyimi0.jpg?size=1620x2160&amp;quality=95&amp;sign=f7be4ed47211c7ffc46d5905644817ec&amp;type=album"/>
          <p:cNvPicPr>
            <a:picLocks noChangeAspect="1" noChangeArrowheads="1"/>
          </p:cNvPicPr>
          <p:nvPr/>
        </p:nvPicPr>
        <p:blipFill>
          <a:blip r:embed="rId6" cstate="print">
            <a:lum contrast="20000"/>
          </a:blip>
          <a:srcRect t="5483" b="12071"/>
          <a:stretch>
            <a:fillRect/>
          </a:stretch>
        </p:blipFill>
        <p:spPr bwMode="auto">
          <a:xfrm rot="16200000">
            <a:off x="5854184" y="3004072"/>
            <a:ext cx="1364722" cy="1500198"/>
          </a:xfrm>
          <a:prstGeom prst="rect">
            <a:avLst/>
          </a:prstGeom>
          <a:noFill/>
        </p:spPr>
      </p:pic>
      <p:pic>
        <p:nvPicPr>
          <p:cNvPr id="24588" name="Picture 12" descr="https://sun9-13.userapi.com/impg/cPIeturCCcfzJ2J10rPPv9QMsOOuTH26qkVHQQ/ziXXdSXOFUU.jpg?size=1620x2160&amp;quality=95&amp;sign=97af8102eb6eb08492d7057298a373d6&amp;type=album"/>
          <p:cNvPicPr>
            <a:picLocks noChangeAspect="1" noChangeArrowheads="1"/>
          </p:cNvPicPr>
          <p:nvPr/>
        </p:nvPicPr>
        <p:blipFill>
          <a:blip r:embed="rId7" cstate="print">
            <a:lum contrast="20000"/>
          </a:blip>
          <a:srcRect/>
          <a:stretch>
            <a:fillRect/>
          </a:stretch>
        </p:blipFill>
        <p:spPr bwMode="auto">
          <a:xfrm rot="16200000">
            <a:off x="7497238" y="4289977"/>
            <a:ext cx="1071570" cy="1492756"/>
          </a:xfrm>
          <a:prstGeom prst="rect">
            <a:avLst/>
          </a:prstGeom>
          <a:noFill/>
        </p:spPr>
      </p:pic>
      <p:pic>
        <p:nvPicPr>
          <p:cNvPr id="24589" name="Picture 13"/>
          <p:cNvPicPr>
            <a:picLocks noChangeAspect="1" noChangeArrowheads="1"/>
          </p:cNvPicPr>
          <p:nvPr/>
        </p:nvPicPr>
        <p:blipFill>
          <a:blip r:embed="rId8" cstate="print">
            <a:lum/>
          </a:blip>
          <a:srcRect l="17578" t="10416" r="36133" b="12500"/>
          <a:stretch>
            <a:fillRect/>
          </a:stretch>
        </p:blipFill>
        <p:spPr bwMode="auto">
          <a:xfrm>
            <a:off x="214282" y="4500570"/>
            <a:ext cx="11488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90" name="Picture 14"/>
          <p:cNvPicPr>
            <a:picLocks noChangeAspect="1" noChangeArrowheads="1"/>
          </p:cNvPicPr>
          <p:nvPr/>
        </p:nvPicPr>
        <p:blipFill>
          <a:blip r:embed="rId9" cstate="print"/>
          <a:srcRect l="13672" t="16666" r="33594" b="12500"/>
          <a:stretch>
            <a:fillRect/>
          </a:stretch>
        </p:blipFill>
        <p:spPr bwMode="auto">
          <a:xfrm>
            <a:off x="3000364" y="4500570"/>
            <a:ext cx="135732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92" name="Picture 16" descr="https://sun9-78.userapi.com/impg/XjiM93O-f0Zx6EMX2htWMakmYOgUcJHc5MJyWg/6CRgYU3ChbE.jpg?size=2560x1920&amp;quality=95&amp;sign=e21ede633f20858b6ca88c1bb3607703&amp;type=album"/>
          <p:cNvPicPr>
            <a:picLocks noChangeAspect="1" noChangeArrowheads="1"/>
          </p:cNvPicPr>
          <p:nvPr/>
        </p:nvPicPr>
        <p:blipFill>
          <a:blip r:embed="rId10" cstate="print"/>
          <a:srcRect l="11475" r="7755"/>
          <a:stretch>
            <a:fillRect/>
          </a:stretch>
        </p:blipFill>
        <p:spPr bwMode="auto">
          <a:xfrm>
            <a:off x="7358081" y="3071810"/>
            <a:ext cx="1461731" cy="1357322"/>
          </a:xfrm>
          <a:prstGeom prst="rect">
            <a:avLst/>
          </a:prstGeom>
          <a:noFill/>
        </p:spPr>
      </p:pic>
      <p:pic>
        <p:nvPicPr>
          <p:cNvPr id="24593" name="Picture 17"/>
          <p:cNvPicPr>
            <a:picLocks noChangeAspect="1" noChangeArrowheads="1"/>
          </p:cNvPicPr>
          <p:nvPr/>
        </p:nvPicPr>
        <p:blipFill>
          <a:blip r:embed="rId11" cstate="print"/>
          <a:srcRect l="12500" t="11458" r="30078" b="12500"/>
          <a:stretch>
            <a:fillRect/>
          </a:stretch>
        </p:blipFill>
        <p:spPr bwMode="auto">
          <a:xfrm>
            <a:off x="1428728" y="4500570"/>
            <a:ext cx="153444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94" name="Picture 18"/>
          <p:cNvPicPr>
            <a:picLocks noChangeAspect="1" noChangeArrowheads="1"/>
          </p:cNvPicPr>
          <p:nvPr/>
        </p:nvPicPr>
        <p:blipFill>
          <a:blip r:embed="rId12" cstate="print">
            <a:lum bright="10000"/>
          </a:blip>
          <a:srcRect l="12500" t="11458" r="31836" b="11458"/>
          <a:stretch>
            <a:fillRect/>
          </a:stretch>
        </p:blipFill>
        <p:spPr bwMode="auto">
          <a:xfrm>
            <a:off x="4429124" y="4500570"/>
            <a:ext cx="120840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95" name="Picture 19"/>
          <p:cNvPicPr>
            <a:picLocks noChangeAspect="1" noChangeArrowheads="1"/>
          </p:cNvPicPr>
          <p:nvPr/>
        </p:nvPicPr>
        <p:blipFill>
          <a:blip r:embed="rId13" cstate="print"/>
          <a:srcRect l="12500" t="11458" r="30078" b="13541"/>
          <a:stretch>
            <a:fillRect/>
          </a:stretch>
        </p:blipFill>
        <p:spPr bwMode="auto">
          <a:xfrm>
            <a:off x="5715008" y="4500570"/>
            <a:ext cx="150019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" name="Прямоугольник 31"/>
          <p:cNvSpPr/>
          <p:nvPr/>
        </p:nvSpPr>
        <p:spPr>
          <a:xfrm>
            <a:off x="214282" y="5643578"/>
            <a:ext cx="8572560" cy="10715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материалы, входящие в комплект коробочки можно хранить внутри, свободно перемещать саму коробочку, использовать как контейнер для хранения мелких предметов, домик для кукол и пр. Развивающая коробочка может быть использована в качестве наглядности при планировании темы недели (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ламинация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крепится на двусторонний скотч, при желании легко демонтируется не оставляя следов на ткани). Подходит для индивидуальной или подгрупповой работы с детьми раннего возраста.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 l="25183" t="27709" r="38457" b="366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57158" y="428604"/>
            <a:ext cx="7572428" cy="928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РЕКОМЕНДАЦИИ ПО ИСПОЛЬЗОВАНИЮ ПОСОБИЯ: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214554"/>
            <a:ext cx="8358246" cy="10001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Пособие предназначено для работы с детьми, у которых не сформированы начальные представления об эталонах, по мере развития детей можно расширять цветовой спектр, материалы для обследования, геометрические фигуры (в зависимости от индивидуальных особенностей детей);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Пособие может быть использовано в индивидуальной и/или подгрупповой работы с детьми;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Грани коробочки можно обновлять новым содержанием;</a:t>
            </a:r>
          </a:p>
          <a:p>
            <a:pPr>
              <a:buFont typeface="Arial" pitchFamily="34" charset="0"/>
              <a:buChar char="•"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3214686"/>
            <a:ext cx="7572428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СПИСОК ЛИТЕРАТУРЫ: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4000504"/>
            <a:ext cx="8358246" cy="10001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http://elar.uspu.ru/bitstream/uspu/7581/2/10Vozmishcheva.pdf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Аксарина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Воспитание детей раннего возраста Н. М.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Аксарина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– М. : Медицина, 1977;</a:t>
            </a:r>
          </a:p>
          <a:p>
            <a:pPr>
              <a:buFont typeface="Arial" pitchFamily="34" charset="0"/>
              <a:buChar char="•"/>
            </a:pP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Винникова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«Сенсорное развитие детей 2-3 лет» Занятия, 2018г.</a:t>
            </a:r>
          </a:p>
          <a:p>
            <a:pPr>
              <a:buFont typeface="Arial" pitchFamily="34" charset="0"/>
              <a:buChar char="•"/>
            </a:pP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Соляник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Е.Н. Развивающие игры для детей раннего возраста, 2014г.,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1977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798</TotalTime>
  <Words>724</Words>
  <Application>Microsoft Office PowerPoint</Application>
  <PresentationFormat>Экран (4:3)</PresentationFormat>
  <Paragraphs>38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Цель: Формирование сенсорных способностей у детей раннего возраста в процессе организации игр с дидактическим пособием «Развивающая коробочка». Задачи: обучающие:  Учить детей различать и группировать предметы по форме (круг, квадрат, овал, треугольник, прямоугольник), цвету (красный, жёлтый, синий, зелёный (и другие в зависимости от индивидуальных особенностей детей ), величине (длинный - короткий, высокий - низкий), размеру (большой -маленький), материалу (гладкий, мягкий, пушистый, твёрдый, шершавый и др);    - учить детей обследовать предметы, используя разные каналы восприятия; развивающие:  Способствовать развитию у детей процессов восприятия, представлений о предметах, объектах и явлениях окружающего мира, положении их в пространстве;  - содействовать развитию у детей мелкой моторики, щипкового захвата;  - способствовать развитию зрительного, слухового внимания, зрительной и двигательной памяти;  - содействовать развитию у детей способности воспринимать, различать и усваивать свойства предметов окружающей действительности и соотносить с образцом;   - развивать у детей согласованность движений обеих рук;  - способствовать развитию у детей всех компонентов речи в процессе совместной деятельности; воспитательные:   - воспитывать у детей эмоциональный отклик на взаимодействие со взрослым в процессе игр;  - способствовать формированию у детей умения слышать, понимать и выполнять инструкцию взрослого.   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acerPC</dc:creator>
  <cp:lastModifiedBy>acerPC</cp:lastModifiedBy>
  <cp:revision>38</cp:revision>
  <dcterms:created xsi:type="dcterms:W3CDTF">2022-11-18T10:07:01Z</dcterms:created>
  <dcterms:modified xsi:type="dcterms:W3CDTF">2023-04-26T12:25:09Z</dcterms:modified>
</cp:coreProperties>
</file>