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89" r:id="rId3"/>
    <p:sldId id="258" r:id="rId4"/>
    <p:sldId id="272" r:id="rId5"/>
    <p:sldId id="273" r:id="rId6"/>
    <p:sldId id="280" r:id="rId7"/>
    <p:sldId id="286" r:id="rId8"/>
    <p:sldId id="287" r:id="rId9"/>
    <p:sldId id="288" r:id="rId10"/>
    <p:sldId id="283" r:id="rId11"/>
    <p:sldId id="282" r:id="rId12"/>
    <p:sldId id="274" r:id="rId13"/>
    <p:sldId id="276" r:id="rId14"/>
    <p:sldId id="278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5" autoAdjust="0"/>
    <p:restoredTop sz="94660"/>
  </p:normalViewPr>
  <p:slideViewPr>
    <p:cSldViewPr>
      <p:cViewPr varScale="1">
        <p:scale>
          <a:sx n="103" d="100"/>
          <a:sy n="103" d="100"/>
        </p:scale>
        <p:origin x="3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E7466-D88F-459F-9DAA-B53243ADA809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D5245-25EB-4FC4-BCC8-F2CBDEC4DA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081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D5245-25EB-4FC4-BCC8-F2CBDEC4DAC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38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942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144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500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24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75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83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54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95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64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14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720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7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26976"/>
            <a:ext cx="7635840" cy="1656184"/>
          </a:xfrm>
        </p:spPr>
        <p:txBody>
          <a:bodyPr>
            <a:no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60265"/>
            <a:ext cx="7848871" cy="792088"/>
          </a:xfrm>
        </p:spPr>
        <p:txBody>
          <a:bodyPr>
            <a:noAutofit/>
          </a:bodyPr>
          <a:lstStyle/>
          <a:p>
            <a:pPr marL="1129665" marR="1270" algn="l">
              <a:spcBef>
                <a:spcPts val="415"/>
              </a:spcBef>
              <a:tabLst>
                <a:tab pos="5941060" algn="l"/>
              </a:tabLst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chemeClr val="tx2">
                  <a:lumMod val="75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3717032"/>
            <a:ext cx="5968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1619672" y="152027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3136" y="1528227"/>
            <a:ext cx="7344816" cy="6082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«Особенности реализации ФОП в младенческом и раннем возрасте»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проведения краевых августовских мероприятий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(ГАУ ДПО «ИРО ПК»)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ФОП ДО «Ключ на старт</a:t>
            </a:r>
            <a:r>
              <a:rPr lang="ru-RU" sz="1400" b="1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4000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ru-RU" sz="16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Рузанкина </a:t>
            </a:r>
            <a:r>
              <a:rPr lang="ru-RU" sz="16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Жанна Вильгельмовна,</a:t>
            </a:r>
            <a:endParaRPr lang="ru-RU" sz="1600" dirty="0">
              <a:solidFill>
                <a:srgbClr val="0000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заведующий </a:t>
            </a:r>
            <a:r>
              <a:rPr lang="ru-RU" sz="1200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 </a:t>
            </a:r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 </a:t>
            </a:r>
          </a:p>
          <a:p>
            <a:pPr algn="r"/>
            <a:r>
              <a:rPr lang="ru-RU" sz="1200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квартал»</a:t>
            </a:r>
          </a:p>
          <a:p>
            <a:pPr algn="r"/>
            <a:r>
              <a:rPr lang="ru-RU" sz="12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Почетный работник воспитания </a:t>
            </a:r>
          </a:p>
          <a:p>
            <a:pPr algn="r"/>
            <a:r>
              <a:rPr lang="ru-RU" sz="12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просвещения Российской Федерации, </a:t>
            </a:r>
            <a:endParaRPr lang="ru-RU" sz="1200" dirty="0" smtClean="0">
              <a:solidFill>
                <a:srgbClr val="0000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ru-RU" sz="12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Соликамск, 2023</a:t>
            </a:r>
            <a:endParaRPr lang="ru-RU" dirty="0" smtClean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85"/>
          <a:stretch/>
        </p:blipFill>
        <p:spPr>
          <a:xfrm>
            <a:off x="6768470" y="22030"/>
            <a:ext cx="2340033" cy="1146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998" y="-1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698750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05"/>
          <a:stretch/>
        </p:blipFill>
        <p:spPr bwMode="auto">
          <a:xfrm>
            <a:off x="5442733" y="2872852"/>
            <a:ext cx="3656033" cy="3111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66133"/>
            <a:ext cx="3960440" cy="552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18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7" y="-29294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2894" y="92076"/>
            <a:ext cx="5578212" cy="703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Примерная циклограмма деятельности воспитателя</a:t>
            </a:r>
            <a:endParaRPr lang="ru-RU" sz="1600" b="1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275533"/>
              </p:ext>
            </p:extLst>
          </p:nvPr>
        </p:nvGraphicFramePr>
        <p:xfrm>
          <a:off x="1331640" y="917357"/>
          <a:ext cx="7704853" cy="57799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6780">
                  <a:extLst>
                    <a:ext uri="{9D8B030D-6E8A-4147-A177-3AD203B41FA5}">
                      <a16:colId xmlns:a16="http://schemas.microsoft.com/office/drawing/2014/main" xmlns="" val="3036753786"/>
                    </a:ext>
                  </a:extLst>
                </a:gridCol>
                <a:gridCol w="2520882">
                  <a:extLst>
                    <a:ext uri="{9D8B030D-6E8A-4147-A177-3AD203B41FA5}">
                      <a16:colId xmlns:a16="http://schemas.microsoft.com/office/drawing/2014/main" xmlns="" val="2915801315"/>
                    </a:ext>
                  </a:extLst>
                </a:gridCol>
                <a:gridCol w="1397884">
                  <a:extLst>
                    <a:ext uri="{9D8B030D-6E8A-4147-A177-3AD203B41FA5}">
                      <a16:colId xmlns:a16="http://schemas.microsoft.com/office/drawing/2014/main" xmlns="" val="3937038016"/>
                    </a:ext>
                  </a:extLst>
                </a:gridCol>
                <a:gridCol w="2459307">
                  <a:extLst>
                    <a:ext uri="{9D8B030D-6E8A-4147-A177-3AD203B41FA5}">
                      <a16:colId xmlns:a16="http://schemas.microsoft.com/office/drawing/2014/main" xmlns="" val="3596810780"/>
                    </a:ext>
                  </a:extLst>
                </a:gridCol>
              </a:tblGrid>
              <a:tr h="24803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День недели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Режимный момент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5324910"/>
                  </a:ext>
                </a:extLst>
              </a:tr>
              <a:tr h="248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Утро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Прогулка в группе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Вечер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extLst>
                  <a:ext uri="{0D108BD9-81ED-4DB2-BD59-A6C34878D82A}">
                    <a16:rowId xmlns:a16="http://schemas.microsoft.com/office/drawing/2014/main" xmlns="" val="3425641936"/>
                  </a:ext>
                </a:extLst>
              </a:tr>
              <a:tr h="833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Понедельник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Игры-забавы (развлечения), эмоциональное общение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Двигательные игры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Познавательно-исследовательская деятельность, игры на звукоподражание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extLst>
                  <a:ext uri="{0D108BD9-81ED-4DB2-BD59-A6C34878D82A}">
                    <a16:rowId xmlns:a16="http://schemas.microsoft.com/office/drawing/2014/main" xmlns="" val="4018211783"/>
                  </a:ext>
                </a:extLst>
              </a:tr>
              <a:tr h="849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Вторник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Игры-забавы (развлечения), эмоциональное общение,  игры с предметами – орудиями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Двигательные игры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Тактильные игры, игры на ориентацию в окружающей действительности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extLst>
                  <a:ext uri="{0D108BD9-81ED-4DB2-BD59-A6C34878D82A}">
                    <a16:rowId xmlns:a16="http://schemas.microsoft.com/office/drawing/2014/main" xmlns="" val="3945999827"/>
                  </a:ext>
                </a:extLst>
              </a:tr>
              <a:tr h="920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Игры-забавы (развлечения), эмоциональное общение, тактильные игры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Двигательные игры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Познавательно-исследовательская деятельность, восприятие музыки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extLst>
                  <a:ext uri="{0D108BD9-81ED-4DB2-BD59-A6C34878D82A}">
                    <a16:rowId xmlns:a16="http://schemas.microsoft.com/office/drawing/2014/main" xmlns="" val="649391776"/>
                  </a:ext>
                </a:extLst>
              </a:tr>
              <a:tr h="1132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Четверг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Игры-забавы (развлечения), эмоциональное общение, игры на ориентацию в окружающей действительности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Двигательные игры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Восприятие музыки и художественного слова (</a:t>
                      </a:r>
                      <a:r>
                        <a:rPr lang="ru-RU" sz="1400" dirty="0" err="1">
                          <a:effectLst/>
                        </a:rPr>
                        <a:t>потешек</a:t>
                      </a:r>
                      <a:r>
                        <a:rPr lang="ru-RU" sz="1400" dirty="0">
                          <a:effectLst/>
                        </a:rPr>
                        <a:t>, фольклора)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extLst>
                  <a:ext uri="{0D108BD9-81ED-4DB2-BD59-A6C34878D82A}">
                    <a16:rowId xmlns:a16="http://schemas.microsoft.com/office/drawing/2014/main" xmlns="" val="910333749"/>
                  </a:ext>
                </a:extLst>
              </a:tr>
              <a:tr h="1096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Пятница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Игры-забавы (развлечения), эмоциональное общение, игры с дидактической игрушкой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Двигательные игры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Игры с предметами – орудиями, игры на звукоподражание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07" marR="40807" marT="0" marB="0"/>
                </a:tc>
                <a:extLst>
                  <a:ext uri="{0D108BD9-81ED-4DB2-BD59-A6C34878D82A}">
                    <a16:rowId xmlns:a16="http://schemas.microsoft.com/office/drawing/2014/main" xmlns="" val="2510010148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698750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20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966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968994"/>
            <a:ext cx="6408712" cy="371774"/>
          </a:xfrm>
        </p:spPr>
        <p:txBody>
          <a:bodyPr>
            <a:noAutofit/>
          </a:bodyPr>
          <a:lstStyle/>
          <a:p>
            <a:pPr algn="l" fontAlgn="base">
              <a:lnSpc>
                <a:spcPts val="1800"/>
              </a:lnSpc>
              <a:spcAft>
                <a:spcPts val="0"/>
              </a:spcAft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Внесены изменения в локально-нормативные </a:t>
            </a:r>
            <a:r>
              <a:rPr lang="ru-RU" sz="1800" b="1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акты:</a:t>
            </a:r>
            <a:r>
              <a:rPr lang="ru-RU" sz="1800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6600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программа развития</a:t>
            </a:r>
            <a:b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должностные инструкции педагогов </a:t>
            </a:r>
            <a:b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договоры с социальными партнерами</a:t>
            </a:r>
            <a:b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распределение обязанностей между сотрудниками групп</a:t>
            </a:r>
            <a:b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план медико-педагогических совещаний</a:t>
            </a:r>
            <a:endParaRPr lang="ru-RU" sz="18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81" b="15635"/>
          <a:stretch/>
        </p:blipFill>
        <p:spPr bwMode="auto">
          <a:xfrm>
            <a:off x="2267744" y="3367279"/>
            <a:ext cx="2160240" cy="308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9" b="17291"/>
          <a:stretch/>
        </p:blipFill>
        <p:spPr bwMode="auto">
          <a:xfrm>
            <a:off x="5316542" y="3367279"/>
            <a:ext cx="2063770" cy="308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97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985" y="812597"/>
            <a:ext cx="8147248" cy="1368152"/>
          </a:xfrm>
        </p:spPr>
        <p:txBody>
          <a:bodyPr>
            <a:normAutofit/>
          </a:bodyPr>
          <a:lstStyle/>
          <a:p>
            <a:pPr fontAlgn="base">
              <a:lnSpc>
                <a:spcPts val="18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 – пространственная среда,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позволяющая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всесторонне развивать каждого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2" b="15636"/>
          <a:stretch/>
        </p:blipFill>
        <p:spPr bwMode="auto">
          <a:xfrm>
            <a:off x="1691680" y="2250109"/>
            <a:ext cx="2912331" cy="413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7" b="15289"/>
          <a:stretch/>
        </p:blipFill>
        <p:spPr bwMode="auto">
          <a:xfrm>
            <a:off x="5292081" y="2250110"/>
            <a:ext cx="2808311" cy="413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90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998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416" y="1340768"/>
            <a:ext cx="8147248" cy="66859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077" y="1223806"/>
            <a:ext cx="3393352" cy="25386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077" y="3914684"/>
            <a:ext cx="3393352" cy="25386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185" y="1223806"/>
            <a:ext cx="3972672" cy="5310172"/>
          </a:xfrm>
          <a:prstGeom prst="rect">
            <a:avLst/>
          </a:prstGeom>
        </p:spPr>
      </p:pic>
      <p:pic>
        <p:nvPicPr>
          <p:cNvPr id="10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36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998" y="0"/>
            <a:ext cx="9144000" cy="6857999"/>
          </a:xfrm>
          <a:prstGeom prst="rect">
            <a:avLst/>
          </a:prstGeom>
          <a:noFill/>
        </p:spPr>
      </p:pic>
      <p:pic>
        <p:nvPicPr>
          <p:cNvPr id="10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>
            <a:spLocks noGrp="1"/>
          </p:cNvSpPr>
          <p:nvPr>
            <p:ph type="title"/>
          </p:nvPr>
        </p:nvSpPr>
        <p:spPr>
          <a:xfrm>
            <a:off x="827584" y="764704"/>
            <a:ext cx="6995654" cy="792087"/>
          </a:xfrm>
        </p:spPr>
        <p:txBody>
          <a:bodyPr>
            <a:noAutofit/>
          </a:bodyPr>
          <a:lstStyle/>
          <a:p>
            <a:pPr marL="1129665" marR="1270" algn="l">
              <a:spcBef>
                <a:spcPts val="415"/>
              </a:spcBef>
              <a:tabLst>
                <a:tab pos="5941060" algn="l"/>
              </a:tabLst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«АДРЕС ДЕТСТВА - СОВРЕМЕННЫЙ ДЕТСКИЙ САД» -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«ДЕТСКИЙ САД «ДЕТСКИЙ КВАРТАЛ»</a:t>
            </a:r>
          </a:p>
          <a:p>
            <a:pPr marL="1129665" marR="1270" algn="ctr">
              <a:spcBef>
                <a:spcPts val="415"/>
              </a:spcBef>
              <a:tabLst>
                <a:tab pos="5941060" algn="l"/>
              </a:tabLst>
            </a:pPr>
            <a:endParaRPr lang="ru-RU" sz="3600" b="1" dirty="0" smtClean="0">
              <a:solidFill>
                <a:schemeClr val="tx2">
                  <a:lumMod val="7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9" b="12154"/>
          <a:stretch/>
        </p:blipFill>
        <p:spPr bwMode="auto">
          <a:xfrm>
            <a:off x="3059832" y="1825148"/>
            <a:ext cx="3227101" cy="455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671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329"/>
            <a:ext cx="9144000" cy="6857999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07904" y="404664"/>
            <a:ext cx="4680520" cy="6356115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36" b="10323"/>
          <a:stretch/>
        </p:blipFill>
        <p:spPr bwMode="auto">
          <a:xfrm>
            <a:off x="1259632" y="3717032"/>
            <a:ext cx="2304256" cy="3043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2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998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416" y="1340768"/>
            <a:ext cx="8147248" cy="668592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Открытие </a:t>
            </a:r>
            <a:r>
              <a:rPr lang="ru-RU" sz="24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 младенческого возраста </a:t>
            </a:r>
            <a:r>
              <a:rPr lang="ru-RU" sz="24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поддержкой для семей, в том числе льготных категорий, </a:t>
            </a:r>
            <a:r>
              <a:rPr lang="ru-RU" sz="24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обеспечении их помощью в уходе за детьми раннего возраста, их воспитании и развитии, </a:t>
            </a:r>
            <a:r>
              <a:rPr lang="ru-RU" sz="2400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возможности трудоустройства</a:t>
            </a:r>
            <a:endParaRPr lang="ru-RU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9" b="17291"/>
          <a:stretch/>
        </p:blipFill>
        <p:spPr bwMode="auto">
          <a:xfrm>
            <a:off x="1530367" y="2924944"/>
            <a:ext cx="2600585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7" b="31455"/>
          <a:stretch/>
        </p:blipFill>
        <p:spPr bwMode="auto">
          <a:xfrm>
            <a:off x="5103493" y="2924944"/>
            <a:ext cx="3024336" cy="363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28" y="4869"/>
            <a:ext cx="9144000" cy="6857999"/>
          </a:xfrm>
          <a:prstGeom prst="rect">
            <a:avLst/>
          </a:prstGeom>
          <a:noFill/>
        </p:spPr>
      </p:pic>
      <p:pic>
        <p:nvPicPr>
          <p:cNvPr id="10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106019" y="0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78141"/>
              </p:ext>
            </p:extLst>
          </p:nvPr>
        </p:nvGraphicFramePr>
        <p:xfrm>
          <a:off x="1428728" y="1461195"/>
          <a:ext cx="7416822" cy="5462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2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72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34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334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334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648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3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9693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9648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5724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80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288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Прием пищи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день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 день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8709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Завтрак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Каша пшеничная молочная жидкая с маслом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ячневая молочная жидкая с маслом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Каша манная молочная жидкая с маслом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пшенная молочная жидкая с маслом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кукурузная молочная жидкая с маслом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рисовая молочная жидкая с маслом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пшеничная молочная жидкая с маслом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геркулесовая молочная жидкая с маслом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манная молочная жидкая с маслом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молочная «Дружба» с маслом жидкая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Желток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Желток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1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Молочная смесь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1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II </a:t>
                      </a:r>
                      <a:r>
                        <a:rPr lang="ru-RU" sz="800">
                          <a:effectLst/>
                        </a:rPr>
                        <a:t>Завтрак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Сок фруктовый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Фруктовое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Сок фруктовый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Фруктовое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Сок фруктовый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Сок фруктовый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Фруктовое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Сок фруктовый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Фруктовое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Сок фруктовый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434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Обед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рисовая гарнирная жидкая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Картофельное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гречневая гарнирная жидкая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Овощное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Картофельное пюре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гречневая гарнирная жидкая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Картофельное пюре с морковью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рисовая гарнирная жидкая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Овощное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Картофельное пюре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43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Мясное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Мясное пюре из свинины и куры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Пюре из мяса куры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Мясное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Мясное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Мясное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Мясное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Пюре из мяса куры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Мясное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Мясное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1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смеси сух-в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кураги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свежих яблок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кураги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смеси сух-в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изюма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свежих яблок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смеси сух-в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кураги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Компот из изюма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17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Полдник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Молочная смесь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56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Ужин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Овощное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геркулес молочная жидкая с маслом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Овощное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Суп молочный с крупой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Творожок детский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Суп молочный с макаронными изделиями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Творожок детский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Овощное пюре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Каша ячневая молочная жидкая с маслом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Творожок детский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16" marR="55016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14481" y="500042"/>
            <a:ext cx="550072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39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539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Примерное 10-дневное меню для питания детей в возрасте</a:t>
            </a:r>
            <a:r>
              <a:rPr lang="ru-RU" alt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6</a:t>
            </a:r>
            <a:r>
              <a:rPr lang="ru-RU" altLang="ru-RU" sz="1800" b="1" dirty="0" smtClean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b="1" dirty="0" smtClean="0">
                <a:solidFill>
                  <a:srgbClr val="000066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до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9 месяцев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06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344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836712"/>
            <a:ext cx="6858048" cy="668592"/>
          </a:xfrm>
        </p:spPr>
        <p:txBody>
          <a:bodyPr>
            <a:normAutofit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altLang="ru-RU" sz="18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Примерное 10-дневное меню для питания детей </a:t>
            </a:r>
            <a:r>
              <a:rPr lang="ru-RU" alt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возрасте с 9</a:t>
            </a:r>
            <a:r>
              <a:rPr lang="ru-RU" altLang="ru-RU" sz="1800" b="1" dirty="0">
                <a:solidFill>
                  <a:srgbClr val="000066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altLang="ru-RU" sz="1800" b="1" dirty="0" smtClean="0">
                <a:solidFill>
                  <a:srgbClr val="000066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до 12 месяцев</a:t>
            </a:r>
            <a:endParaRPr lang="ru-RU" altLang="ru-RU" sz="11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628625"/>
              </p:ext>
            </p:extLst>
          </p:nvPr>
        </p:nvGraphicFramePr>
        <p:xfrm>
          <a:off x="1475656" y="1916832"/>
          <a:ext cx="7416824" cy="4680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8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78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89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089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89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94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6988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6988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6945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2785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2785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2782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Прием пищи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 день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 день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805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Завтрак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пшеничная молочная жидкая с маслом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ячневая молочная жидкая с маслом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Каша манная молочная жидкая с маслом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пшенная молочная жидкая с маслом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кукурузная молочная жидкая с маслом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рисовая молочная жидкая с маслом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пшеничная молочная жидкая с маслом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геркулесовая молочная жидкая с маслом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манная молочная жидкая с маслом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молочная «Дружба» с маслом жидкая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Желток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Желток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Желток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Желток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3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Молоко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66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II </a:t>
                      </a:r>
                      <a:r>
                        <a:rPr lang="ru-RU" sz="700">
                          <a:effectLst/>
                        </a:rPr>
                        <a:t>Завтрак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Сок фруктовый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Фруктовое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Сок фруктовый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Фруктовое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Сок фруктовый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Сок фруктовый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Фруктовое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Сок фруктовый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Фруктовое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Сок фруктовый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3262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Обед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рисовая гарнирная жидкая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Картофельное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гречневая гарнирная жидкая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Овощное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Картофельное пюре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гречневая гарнирная жидкая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Картофельное пюре с морковью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рисовая гарнирная жидкая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Овощное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Картофельное пюре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3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Мясное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Мясное пюре из свинины и куры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Пюре из мяса куры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Мясное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Рыбное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Мясное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Мясное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Пюре из мяса куры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Мясное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Рыбное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9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смеси сух-в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кураги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свежих яблок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кураги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смеси сух-в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изюма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свежих яблок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смеси сух-в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кураги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Компот из изюма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9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Хлеб пшеничный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3326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Полдник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Молочная смесь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Молочная смесь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Кисломолочный продукт (кефир)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Молочная смесь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Молочная смесь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Молочная смесь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Молочная смесь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Кисломолочный продукт (кефир)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Молочная смесь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Молочная смесь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33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Печенье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Печенье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Печенье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Печенье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6680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Ужин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Овощное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геркулес молочная жидкая с маслом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Овощное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Суп молочный с крупой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Творожок детский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Суп молочный с мак. изд-ми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Творожок детский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Овощное пюре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Каша ячневая молочная жидкая с маслом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Творожок детский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176" marR="47176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97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998" y="-78808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5452" t="1687"/>
          <a:stretch/>
        </p:blipFill>
        <p:spPr>
          <a:xfrm rot="20587661">
            <a:off x="2789090" y="2959658"/>
            <a:ext cx="1805990" cy="29606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9220">
            <a:off x="4545002" y="3673806"/>
            <a:ext cx="2018932" cy="29366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" r="5058" b="5973"/>
          <a:stretch/>
        </p:blipFill>
        <p:spPr>
          <a:xfrm rot="20575481">
            <a:off x="6587732" y="3034704"/>
            <a:ext cx="1962680" cy="31460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13992" y="720814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и особенности организации образовательной деятельности в группе младенческого возраста</a:t>
            </a:r>
            <a:endParaRPr lang="ru-RU" sz="24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8049">
            <a:off x="1197064" y="3853746"/>
            <a:ext cx="1846618" cy="2653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" y="0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404664"/>
            <a:ext cx="5941347" cy="626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6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" y="0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372984"/>
            <a:ext cx="5941347" cy="62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catherineasquithgallery.com/uploads/posts/2021-02/1613626973_6-p-fon-dlya-ofitsialnoi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998" y="-15416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E:\Педсовет 2020 август\BcnWJi65Yy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r="28482"/>
          <a:stretch/>
        </p:blipFill>
        <p:spPr bwMode="auto">
          <a:xfrm>
            <a:off x="7079021" y="1"/>
            <a:ext cx="203798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1429694"/>
            <a:ext cx="5941347" cy="46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6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1327</TotalTime>
  <Words>806</Words>
  <Application>Microsoft Office PowerPoint</Application>
  <PresentationFormat>Экран (4:3)</PresentationFormat>
  <Paragraphs>281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            </vt:lpstr>
      <vt:lpstr>Презентация PowerPoint</vt:lpstr>
      <vt:lpstr>Открытие групп младенческого возраста является поддержкой для семей, в том числе льготных категорий,  в обеспечении их помощью в уходе за детьми раннего возраста, их воспитании и развитии, в возможности трудоустройства</vt:lpstr>
      <vt:lpstr>Примерное 10-дневное меню для питания детей в возрасте с 6 до 9 месяцев </vt:lpstr>
      <vt:lpstr>Примерное 10-дневное меню для питания детей  в возрасте с 9 до 12 месяцев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Внесены изменения в локально-нормативные акты:  - программа развития - должностные инструкции педагогов  -  договоры с социальными партнерами - распределение обязанностей между сотрудниками групп - план медико-педагогических совещаний</vt:lpstr>
      <vt:lpstr>Создана развивающая предметно – пространственная среда,  позволяющая всесторонне развивать каждого ребёнка</vt:lpstr>
      <vt:lpstr>Презентация PowerPoint</vt:lpstr>
      <vt:lpstr>   «АДРЕС ДЕТСТВА - СОВРЕМЕННЫЙ ДЕТСКИЙ САД» -   МАДОУ «ДЕТСКИЙ САД «ДЕТСКИЙ КВАРТАЛ»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№18»</dc:title>
  <dc:creator>Пользователь</dc:creator>
  <cp:lastModifiedBy>User</cp:lastModifiedBy>
  <cp:revision>98</cp:revision>
  <dcterms:created xsi:type="dcterms:W3CDTF">2021-08-15T18:32:58Z</dcterms:created>
  <dcterms:modified xsi:type="dcterms:W3CDTF">2023-08-28T08:55:01Z</dcterms:modified>
</cp:coreProperties>
</file>