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87" r:id="rId4"/>
    <p:sldId id="301" r:id="rId5"/>
    <p:sldId id="289" r:id="rId6"/>
    <p:sldId id="290" r:id="rId7"/>
    <p:sldId id="292" r:id="rId8"/>
    <p:sldId id="294" r:id="rId9"/>
    <p:sldId id="293" r:id="rId10"/>
    <p:sldId id="295" r:id="rId11"/>
    <p:sldId id="299" r:id="rId12"/>
    <p:sldId id="30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A2A1A-EFDF-4646-98A0-1EA40AA0826A}" type="datetimeFigureOut">
              <a:rPr lang="ru-RU" smtClean="0"/>
              <a:pPr/>
              <a:t>21.09.2019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266AE-7822-4238-A947-BC69E965AE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A2A1A-EFDF-4646-98A0-1EA40AA0826A}" type="datetimeFigureOut">
              <a:rPr lang="ru-RU" smtClean="0"/>
              <a:pPr/>
              <a:t>21.09.2019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266AE-7822-4238-A947-BC69E965A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A2A1A-EFDF-4646-98A0-1EA40AA0826A}" type="datetimeFigureOut">
              <a:rPr lang="ru-RU" smtClean="0"/>
              <a:pPr/>
              <a:t>21.09.2019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266AE-7822-4238-A947-BC69E965A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A2A1A-EFDF-4646-98A0-1EA40AA0826A}" type="datetimeFigureOut">
              <a:rPr lang="ru-RU" smtClean="0"/>
              <a:pPr/>
              <a:t>21.09.2019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266AE-7822-4238-A947-BC69E965A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A2A1A-EFDF-4646-98A0-1EA40AA0826A}" type="datetimeFigureOut">
              <a:rPr lang="ru-RU" smtClean="0"/>
              <a:pPr/>
              <a:t>21.09.2019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266AE-7822-4238-A947-BC69E965AE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A2A1A-EFDF-4646-98A0-1EA40AA0826A}" type="datetimeFigureOut">
              <a:rPr lang="ru-RU" smtClean="0"/>
              <a:pPr/>
              <a:t>21.09.2019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266AE-7822-4238-A947-BC69E965A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A2A1A-EFDF-4646-98A0-1EA40AA0826A}" type="datetimeFigureOut">
              <a:rPr lang="ru-RU" smtClean="0"/>
              <a:pPr/>
              <a:t>21.09.2019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266AE-7822-4238-A947-BC69E965A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A2A1A-EFDF-4646-98A0-1EA40AA0826A}" type="datetimeFigureOut">
              <a:rPr lang="ru-RU" smtClean="0"/>
              <a:pPr/>
              <a:t>21.09.2019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266AE-7822-4238-A947-BC69E965A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A2A1A-EFDF-4646-98A0-1EA40AA0826A}" type="datetimeFigureOut">
              <a:rPr lang="ru-RU" smtClean="0"/>
              <a:pPr/>
              <a:t>21.09.2019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266AE-7822-4238-A947-BC69E965AE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A2A1A-EFDF-4646-98A0-1EA40AA0826A}" type="datetimeFigureOut">
              <a:rPr lang="ru-RU" smtClean="0"/>
              <a:pPr/>
              <a:t>21.09.2019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266AE-7822-4238-A947-BC69E965A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A2A1A-EFDF-4646-98A0-1EA40AA0826A}" type="datetimeFigureOut">
              <a:rPr lang="ru-RU" smtClean="0"/>
              <a:pPr/>
              <a:t>21.09.2019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266AE-7822-4238-A947-BC69E965AE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8EA2A1A-EFDF-4646-98A0-1EA40AA0826A}" type="datetimeFigureOut">
              <a:rPr lang="ru-RU" smtClean="0"/>
              <a:pPr/>
              <a:t>21.09.2019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51266AE-7822-4238-A947-BC69E965AE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476672"/>
            <a:ext cx="7054552" cy="1584177"/>
          </a:xfrm>
        </p:spPr>
        <p:txBody>
          <a:bodyPr>
            <a:noAutofit/>
          </a:bodyPr>
          <a:lstStyle/>
          <a:p>
            <a:pPr algn="ctr"/>
            <a:r>
              <a:rPr lang="en-US" sz="2000" dirty="0" smtClean="0">
                <a:effectLst/>
              </a:rPr>
              <a:t/>
            </a:r>
            <a:br>
              <a:rPr lang="en-US" sz="2000" dirty="0" smtClean="0">
                <a:effectLst/>
              </a:rPr>
            </a:br>
            <a:r>
              <a:rPr lang="en-US" sz="2000" dirty="0">
                <a:effectLst/>
              </a:rPr>
              <a:t/>
            </a:r>
            <a:br>
              <a:rPr lang="en-US" sz="2000" dirty="0">
                <a:effectLst/>
              </a:rPr>
            </a:br>
            <a:r>
              <a:rPr lang="en-US" sz="2000" dirty="0" smtClean="0">
                <a:effectLst/>
              </a:rPr>
              <a:t/>
            </a:r>
            <a:br>
              <a:rPr lang="en-US" sz="2000" dirty="0" smtClean="0">
                <a:effectLst/>
              </a:rPr>
            </a:br>
            <a:r>
              <a:rPr lang="en-US" sz="2000" dirty="0" smtClean="0">
                <a:effectLst/>
              </a:rPr>
              <a:t/>
            </a:r>
            <a:br>
              <a:rPr lang="en-US" sz="2000" dirty="0" smtClean="0">
                <a:effectLst/>
              </a:rPr>
            </a:br>
            <a:r>
              <a:rPr lang="en-US" sz="2000" dirty="0">
                <a:effectLst/>
              </a:rPr>
              <a:t/>
            </a:r>
            <a:br>
              <a:rPr lang="en-US" sz="2000" dirty="0">
                <a:effectLst/>
              </a:rPr>
            </a:br>
            <a:r>
              <a:rPr lang="en-US" sz="2000" dirty="0" smtClean="0">
                <a:effectLst/>
              </a:rPr>
              <a:t/>
            </a:r>
            <a:br>
              <a:rPr lang="en-US" sz="2000" dirty="0" smtClean="0">
                <a:effectLst/>
              </a:rPr>
            </a:br>
            <a:r>
              <a:rPr lang="en-US" sz="2000" dirty="0">
                <a:effectLst/>
              </a:rPr>
              <a:t/>
            </a:r>
            <a:br>
              <a:rPr lang="en-US" sz="2000" dirty="0">
                <a:effectLst/>
              </a:rPr>
            </a:br>
            <a:r>
              <a:rPr lang="en-US" sz="2000" dirty="0" smtClean="0">
                <a:effectLst/>
              </a:rPr>
              <a:t/>
            </a:r>
            <a:br>
              <a:rPr lang="en-US" sz="2000" dirty="0" smtClean="0">
                <a:effectLst/>
              </a:rPr>
            </a:br>
            <a:r>
              <a:rPr lang="en-US" sz="2000" dirty="0">
                <a:effectLst/>
              </a:rPr>
              <a:t/>
            </a:r>
            <a:br>
              <a:rPr lang="en-US" sz="2000" dirty="0">
                <a:effectLst/>
              </a:rPr>
            </a:br>
            <a:r>
              <a:rPr lang="en-US" sz="2000" dirty="0" smtClean="0">
                <a:effectLst/>
              </a:rPr>
              <a:t/>
            </a:r>
            <a:br>
              <a:rPr lang="en-US" sz="2000" dirty="0" smtClean="0">
                <a:effectLst/>
              </a:rPr>
            </a:br>
            <a:r>
              <a:rPr lang="en-US" sz="2000" dirty="0">
                <a:effectLst/>
              </a:rPr>
              <a:t/>
            </a:r>
            <a:br>
              <a:rPr lang="en-US" sz="2000" dirty="0">
                <a:effectLst/>
              </a:rPr>
            </a:br>
            <a:r>
              <a:rPr lang="en-US" sz="2000" dirty="0" smtClean="0">
                <a:effectLst/>
              </a:rPr>
              <a:t/>
            </a:r>
            <a:br>
              <a:rPr lang="en-US" sz="2000" dirty="0" smtClean="0">
                <a:effectLst/>
              </a:rPr>
            </a:br>
            <a:r>
              <a:rPr lang="en-US" sz="2000" dirty="0">
                <a:effectLst/>
              </a:rPr>
              <a:t/>
            </a:r>
            <a:br>
              <a:rPr lang="en-US" sz="2000" dirty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Государственное автономное учреждение</a:t>
            </a:r>
            <a:br>
              <a:rPr lang="ru-RU" sz="1800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дополнительного профессионального образования </a:t>
            </a:r>
            <a:br>
              <a:rPr lang="ru-RU" sz="1800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«Институт развития образования Пермского края»</a:t>
            </a:r>
            <a:br>
              <a:rPr lang="ru-RU" sz="1800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4F271C">
                    <a:satMod val="130000"/>
                  </a:srgb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4F271C">
                    <a:satMod val="13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48880"/>
            <a:ext cx="7016824" cy="4104456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ИННОВАЦИОННАЯ МОДЕЛЬ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программы внеурочного курса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«Учитель-дублёр» в форме 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коммуникативно-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деятельностной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пробы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в рамках реализации краевого проекта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«От образовательных практик – к инновационным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моделям внеурочной деятельности»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endParaRPr lang="ru-RU" sz="2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Авторы 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разработчики: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Бердникова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Ольга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Ивановна,</a:t>
            </a: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учитель  МБОУ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Перемская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ООШ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г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Добрянка</a:t>
            </a: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Близнецова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Елена Владимировна, </a:t>
            </a:r>
          </a:p>
          <a:p>
            <a:pPr algn="r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етодист МБУ ДПО «ИМЦ» г. Добрянка</a:t>
            </a:r>
          </a:p>
          <a:p>
            <a:pPr algn="r"/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en-US" b="1" dirty="0" smtClean="0">
              <a:solidFill>
                <a:schemeClr val="tx1"/>
              </a:solidFill>
            </a:endParaRPr>
          </a:p>
          <a:p>
            <a:pPr algn="r"/>
            <a:endParaRPr lang="ru-RU" dirty="0">
              <a:solidFill>
                <a:schemeClr val="tx1"/>
              </a:solidFill>
            </a:endParaRP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Ресурсное обеспечение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305342"/>
            <a:ext cx="7920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Материально-технические условия: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 занятий необходимы: класс с выходом в интернет,  учебная доска.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Кадровые условия: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профессиональные педагогические кадры, имеющие опыт внеклассной работы с подростками. Завуч и педагог-психолог, осуществляющие мониторинг возможностей и способностей обучающихся, а также отслеживающие динамику личностного развития обучающихся. Классный руководитель.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Информационно-методические условия: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Методическая поддержка учителей,  (обеспечение научно-методической литературой,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тьюторское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сопровождение.)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4956" y="3884319"/>
            <a:ext cx="3657600" cy="274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4193305"/>
            <a:ext cx="3657600" cy="24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1334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DSC092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0553" y="3645024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ень учителя-дублера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102091"/>
            <a:ext cx="2468880" cy="3956858"/>
          </a:xfrm>
          <a:prstGeom prst="rect">
            <a:avLst/>
          </a:prstGeom>
        </p:spPr>
      </p:pic>
      <p:pic>
        <p:nvPicPr>
          <p:cNvPr id="5" name="Объект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395" b="4518"/>
          <a:stretch/>
        </p:blipFill>
        <p:spPr>
          <a:xfrm>
            <a:off x="539552" y="1268760"/>
            <a:ext cx="3139752" cy="322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0867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Спасибо за внимание!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4" descr="IMGP61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1844824"/>
            <a:ext cx="5112327" cy="3832167"/>
          </a:xfrm>
        </p:spPr>
      </p:pic>
    </p:spTree>
    <p:extLst>
      <p:ext uri="{BB962C8B-B14F-4D97-AF65-F5344CB8AC3E}">
        <p14:creationId xmlns:p14="http://schemas.microsoft.com/office/powerpoint/2010/main" xmlns="" val="3927057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764846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Идея, цель организации</a:t>
            </a:r>
            <a:endParaRPr lang="ru-RU" sz="40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59632" y="1268760"/>
            <a:ext cx="7579568" cy="5112568"/>
          </a:xfrm>
        </p:spPr>
        <p:txBody>
          <a:bodyPr/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Идея: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общешкольного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Дня самоуправления в рамках реализации программы краткосрочного курса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внеурочной деятельности в форме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коммуникативно-деятельностной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пробы.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сотрудничества и совместной деятельности старшеклассников с педагогами – предметниками, сверстниками и младшими школьниками в рамках реализации коммуникативно -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деятельностной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пробы «Учитель-дублер» и общешкольного Дня самоуправления. 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5959" y="3861048"/>
            <a:ext cx="4543135" cy="25555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4000" dirty="0"/>
          </a:p>
        </p:txBody>
      </p:sp>
      <p:sp>
        <p:nvSpPr>
          <p:cNvPr id="6" name="Подзаголовок 5"/>
          <p:cNvSpPr>
            <a:spLocks noGrp="1"/>
          </p:cNvSpPr>
          <p:nvPr>
            <p:ph idx="1"/>
          </p:nvPr>
        </p:nvSpPr>
        <p:spPr>
          <a:xfrm>
            <a:off x="1187624" y="980728"/>
            <a:ext cx="7746064" cy="5267672"/>
          </a:xfrm>
        </p:spPr>
        <p:txBody>
          <a:bodyPr/>
          <a:lstStyle/>
          <a:p>
            <a:pPr marL="313182" lvl="0" indent="-285750"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общую структуру (игровую оболочку) и тематику общешкольного Дня самоуправления.</a:t>
            </a:r>
          </a:p>
          <a:p>
            <a:pPr marL="313182" lvl="0" indent="-285750">
              <a:buFont typeface="Arial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Провести «стажировки» обучающихся 8-9 классов с элементами тренинга у учителей-наставников с целью выбора содержания (предмета) коммуникативно-профессиональной пробы.</a:t>
            </a:r>
          </a:p>
          <a:p>
            <a:pPr marL="313182" lvl="0" indent="-285750">
              <a:buFont typeface="Arial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Реализовать общешкольный День самоуправления в форме коммуникативно-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деятельностной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пробы «Учитель-дублер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313182" lvl="0" indent="-285750">
              <a:buFont typeface="Arial" pitchFamily="34" charset="0"/>
              <a:buChar char="•"/>
            </a:pPr>
            <a:endParaRPr lang="ru-RU" sz="1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22207" y="3391974"/>
            <a:ext cx="4295425" cy="3221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5554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Используемые понятия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Коммуникативно-деятельностная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проба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процесс, который моделирует существенные элементы деятельности в выбранной профессии, что позволяет оценить себя на предмет соответствия профессии.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Организационная модель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54081796"/>
              </p:ext>
            </p:extLst>
          </p:nvPr>
        </p:nvGraphicFramePr>
        <p:xfrm>
          <a:off x="1187624" y="1052736"/>
          <a:ext cx="7704856" cy="5676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/>
                <a:gridCol w="1499583"/>
                <a:gridCol w="1412259"/>
                <a:gridCol w="2992814"/>
              </a:tblGrid>
              <a:tr h="730277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Участники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Метафора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Функции деятельности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</a:tr>
              <a:tr h="10414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Обучающиеся начального общего образования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Предпрофессиональный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«Я тоже так хочу»  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Участвуют в различных видах внеурочной деятельности общешкольного Дня дублера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</a:tr>
              <a:tr h="781056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Обучающиеся 5-7 классов 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Социально-ориентирован-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ный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«Я также буду»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Активно участвуют в различных видах внеурочной деятельности общешкольного Дня дублера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</a:tr>
              <a:tr h="18224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Обучающиеся 8-9 классов 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Коммуникативно деятельно-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стный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«Я пробую и учусь»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Участвуют в продуктивной творческой деятельности, используя полученные знания. Учатся строить продуктивное взаимодействие и сотрудничество со своими «учениками».  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</a:tr>
              <a:tr h="130175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Педагоги-наставники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Тьюторское сопровождение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«Оказываю поддержку»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Оказывают помощь обучающимся в процессе выбора и реализации коммуникативно-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деятельностной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пробы. 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723" marR="637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17157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>
            <a:normAutofit fontScale="90000"/>
          </a:bodyPr>
          <a:lstStyle/>
          <a:p>
            <a:pPr lvl="0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764704"/>
            <a:ext cx="7786112" cy="508863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Обучающихся 8-9 классов, участников, коммуникативно-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деятельностной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пробы «Учитель-дублер» - 100%. 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Сформирована команда учителей-наставников для реализации «стажировок» обучающихся- не менее 5 чел.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Подобраны средства оценивания личностных результатов обучающихся: дневник рефлексии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4. Разработана система участия всех обучающихся школы в реализации общешкольного Дня самоуправления</a:t>
            </a:r>
            <a:r>
              <a:rPr lang="ru-RU" sz="1800" dirty="0"/>
              <a:t>. </a:t>
            </a:r>
          </a:p>
          <a:p>
            <a:endParaRPr lang="ru-RU" dirty="0"/>
          </a:p>
        </p:txBody>
      </p:sp>
      <p:pic>
        <p:nvPicPr>
          <p:cNvPr id="4" name="Picture 2" descr="C:\Documents and Settings\Admin\Рабочий стол\Новое портфолио  hfpyjt\мое порт 2018\профориентация\10 сентября\DSC021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02434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Documents and Settings\Admin\Рабочий стол\Новое портфолио  hfpyjt\мое порт 2018\профориентация\10 сентября\DSC0218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62" t="19158"/>
          <a:stretch/>
        </p:blipFill>
        <p:spPr bwMode="auto">
          <a:xfrm>
            <a:off x="6012160" y="3599804"/>
            <a:ext cx="2551071" cy="314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3124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9944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Технологические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этапы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пробы</a:t>
            </a:r>
            <a:endParaRPr lang="ru-RU" dirty="0"/>
          </a:p>
        </p:txBody>
      </p:sp>
      <p:sp>
        <p:nvSpPr>
          <p:cNvPr id="6" name="Oval 2"/>
          <p:cNvSpPr>
            <a:spLocks noChangeArrowheads="1"/>
          </p:cNvSpPr>
          <p:nvPr/>
        </p:nvSpPr>
        <p:spPr bwMode="auto">
          <a:xfrm>
            <a:off x="251520" y="1196752"/>
            <a:ext cx="3600400" cy="2088232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Ученик осуществляет выбор учебного предмета, учителя-куратора.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Определяется новая «администрация»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школы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3"/>
          <p:cNvSpPr>
            <a:spLocks noChangeArrowheads="1"/>
          </p:cNvSpPr>
          <p:nvPr/>
        </p:nvSpPr>
        <p:spPr bwMode="auto">
          <a:xfrm>
            <a:off x="3995936" y="1340768"/>
            <a:ext cx="2808311" cy="1800199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Дублёр конструирует урок, «стажируется» у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учителя наставника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3"/>
          <p:cNvSpPr>
            <a:spLocks noChangeArrowheads="1"/>
          </p:cNvSpPr>
          <p:nvPr/>
        </p:nvSpPr>
        <p:spPr bwMode="auto">
          <a:xfrm>
            <a:off x="4499992" y="4452269"/>
            <a:ext cx="2592287" cy="1800199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Реализация профессиональной пробы</a:t>
            </a:r>
          </a:p>
        </p:txBody>
      </p:sp>
      <p:sp>
        <p:nvSpPr>
          <p:cNvPr id="9" name="Oval 3"/>
          <p:cNvSpPr>
            <a:spLocks noChangeArrowheads="1"/>
          </p:cNvSpPr>
          <p:nvPr/>
        </p:nvSpPr>
        <p:spPr bwMode="auto">
          <a:xfrm>
            <a:off x="6535439" y="2636912"/>
            <a:ext cx="2592287" cy="1800199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Дублёр представляет  учителю-наставнику свой конспект урока</a:t>
            </a:r>
          </a:p>
        </p:txBody>
      </p:sp>
      <p:sp>
        <p:nvSpPr>
          <p:cNvPr id="10" name="Oval 3"/>
          <p:cNvSpPr>
            <a:spLocks noChangeArrowheads="1"/>
          </p:cNvSpPr>
          <p:nvPr/>
        </p:nvSpPr>
        <p:spPr bwMode="auto">
          <a:xfrm>
            <a:off x="1403649" y="4789211"/>
            <a:ext cx="2592287" cy="1800199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Рефлексия.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Заполнение рефлексивного дневника.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 rot="10313828">
            <a:off x="4021613" y="5521516"/>
            <a:ext cx="455847" cy="386052"/>
          </a:xfrm>
          <a:prstGeom prst="rightArrow">
            <a:avLst>
              <a:gd name="adj1" fmla="val 50000"/>
              <a:gd name="adj2" fmla="val 50327"/>
            </a:avLst>
          </a:prstGeom>
          <a:solidFill>
            <a:srgbClr val="1F497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 rot="8333577">
            <a:off x="6528342" y="4335813"/>
            <a:ext cx="455847" cy="386052"/>
          </a:xfrm>
          <a:prstGeom prst="rightArrow">
            <a:avLst>
              <a:gd name="adj1" fmla="val 50000"/>
              <a:gd name="adj2" fmla="val 50327"/>
            </a:avLst>
          </a:prstGeom>
          <a:solidFill>
            <a:srgbClr val="1F497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 rot="3042587">
            <a:off x="6826987" y="2443886"/>
            <a:ext cx="455847" cy="386052"/>
          </a:xfrm>
          <a:prstGeom prst="rightArrow">
            <a:avLst>
              <a:gd name="adj1" fmla="val 50000"/>
              <a:gd name="adj2" fmla="val 50327"/>
            </a:avLst>
          </a:prstGeom>
          <a:solidFill>
            <a:srgbClr val="1F497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3768012" y="1982498"/>
            <a:ext cx="455847" cy="386052"/>
          </a:xfrm>
          <a:prstGeom prst="rightArrow">
            <a:avLst>
              <a:gd name="adj1" fmla="val 50000"/>
              <a:gd name="adj2" fmla="val 50327"/>
            </a:avLst>
          </a:prstGeom>
          <a:solidFill>
            <a:srgbClr val="1F497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9759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14136216"/>
              </p:ext>
            </p:extLst>
          </p:nvPr>
        </p:nvGraphicFramePr>
        <p:xfrm>
          <a:off x="755576" y="332656"/>
          <a:ext cx="8208912" cy="63410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152"/>
                <a:gridCol w="1656184"/>
                <a:gridCol w="2592288"/>
                <a:gridCol w="2592288"/>
              </a:tblGrid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Этапы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Содержание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Критерии  оценивания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Показатели критериев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</a:tr>
              <a:tr h="163160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Организационный 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Ученик осуществляет выбор учебного предмета, учителя-куратора.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Ученик умеет задавать вопросы, проявляет заинтересованность.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Принимает решения в ситуации выбора.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Ученик проявляет интерес и активность, сообщает о готовности участвовать в  коммуникативно-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деятельностной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пробе.</a:t>
                      </a:r>
                      <a:r>
                        <a:rPr lang="ru-RU" sz="1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 продуктивное взаимодействие и сотрудничество со взрослыми.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</a:tr>
              <a:tr h="96950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Подготовительный 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Дублёр конструирует урок, «стажируется» у учителя-наставника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Ученик умеет планировать свои действия в создании продукта – конспекта урока. 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Решает кейсы, предложенные учителем-наставником.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Оформляет технологическую карту урока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</a:tr>
              <a:tr h="132092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Основной 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Реализация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-ной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Ученик участвует в продуктивной творческой деятельности.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 продуктивное взаимодействие и сотрудничество со своими «учениками».   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Создает интерактивное пространство урока, реализует план урока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</a:tr>
              <a:tr h="87855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Аналитический 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Рефлексия.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Ученик оформляет и представляет результаты работы в виде материального продукта – заполняет рефлексивный дневник.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Выделяет ценностный компонент и личностные приобретения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полученные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коммуникативно-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деятельностной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пробе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112" marR="49112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03450" y="1489174"/>
            <a:ext cx="2295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937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320"/>
            <a:ext cx="7890080" cy="10664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Признаки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инновационности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продукта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484784"/>
            <a:ext cx="77048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1.Интеграция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урочной деятельностью в рамках реализации основной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общеобразовательной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программы школы.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Внедрение в воспитательную деятельность школы современной образовательной технологии ролевой игры.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Цель, задачи, содержание модели учитывают региональные и местные потребности в педагогических кадрах.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Совместная деятельность всего коллектива, в т. ч.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ошкольной группы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Наличие УМК (программа, модель занятия, рефлексивный дневник, система оценивания)</a:t>
            </a:r>
          </a:p>
        </p:txBody>
      </p:sp>
      <p:pic>
        <p:nvPicPr>
          <p:cNvPr id="5" name="Объект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4120945"/>
            <a:ext cx="3745774" cy="2492831"/>
          </a:xfrm>
          <a:prstGeom prst="rect">
            <a:avLst/>
          </a:prstGeom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4120945"/>
            <a:ext cx="3473108" cy="260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944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442</TotalTime>
  <Words>681</Words>
  <Application>Microsoft Office PowerPoint</Application>
  <PresentationFormat>Экран (4:3)</PresentationFormat>
  <Paragraphs>101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                Государственное автономное учреждение дополнительного профессионального образования   «Институт развития образования Пермского края»  </vt:lpstr>
      <vt:lpstr>Идея, цель организации</vt:lpstr>
      <vt:lpstr>Задачи</vt:lpstr>
      <vt:lpstr>Используемые понятия</vt:lpstr>
      <vt:lpstr>Организационная модель</vt:lpstr>
      <vt:lpstr>Ожидаемые результаты </vt:lpstr>
      <vt:lpstr>Технологические этапы пробы</vt:lpstr>
      <vt:lpstr>Слайд 8</vt:lpstr>
      <vt:lpstr>Признаки инновационности продукта</vt:lpstr>
      <vt:lpstr>Ресурсное обеспечение</vt:lpstr>
      <vt:lpstr> День учителя-дублера </vt:lpstr>
      <vt:lpstr> 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городского округа Тольятти «Школа с углубленным изучением отдельных предметов № 45» Инновационный проект в номинации конкурса «Инновации в воспитании»</dc:title>
  <dc:creator>Windows User</dc:creator>
  <cp:lastModifiedBy>Инга</cp:lastModifiedBy>
  <cp:revision>85</cp:revision>
  <dcterms:created xsi:type="dcterms:W3CDTF">2016-03-24T17:09:45Z</dcterms:created>
  <dcterms:modified xsi:type="dcterms:W3CDTF">2019-09-21T04:40:06Z</dcterms:modified>
</cp:coreProperties>
</file>