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85" r:id="rId4"/>
    <p:sldId id="258" r:id="rId5"/>
    <p:sldId id="279" r:id="rId6"/>
    <p:sldId id="259" r:id="rId7"/>
    <p:sldId id="261" r:id="rId8"/>
    <p:sldId id="271" r:id="rId9"/>
    <p:sldId id="281" r:id="rId10"/>
    <p:sldId id="282" r:id="rId11"/>
    <p:sldId id="283" r:id="rId12"/>
    <p:sldId id="286" r:id="rId13"/>
    <p:sldId id="288" r:id="rId14"/>
    <p:sldId id="284" r:id="rId15"/>
    <p:sldId id="2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38" userDrawn="1">
          <p15:clr>
            <a:srgbClr val="A4A3A4"/>
          </p15:clr>
        </p15:guide>
        <p15:guide id="2" orient="horz" pos="346" userDrawn="1">
          <p15:clr>
            <a:srgbClr val="A4A3A4"/>
          </p15:clr>
        </p15:guide>
        <p15:guide id="3" orient="horz" pos="3974" userDrawn="1">
          <p15:clr>
            <a:srgbClr val="A4A3A4"/>
          </p15:clr>
        </p15:guide>
        <p15:guide id="4" pos="72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 snapToObjects="1">
      <p:cViewPr varScale="1">
        <p:scale>
          <a:sx n="59" d="100"/>
          <a:sy n="59" d="100"/>
        </p:scale>
        <p:origin x="96" y="864"/>
      </p:cViewPr>
      <p:guideLst>
        <p:guide pos="438"/>
        <p:guide orient="horz" pos="346"/>
        <p:guide orient="horz" pos="3974"/>
        <p:guide pos="72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0613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82365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2930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10549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06722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5061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5058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840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53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81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01016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4336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260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8061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75139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35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0098C2-63B7-3B48-A4E6-75C1DAF0033D}" type="datetimeFigureOut">
              <a:rPr lang="ru-RU" smtClean="0"/>
              <a:t>16.09.2023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FFC297-02B6-4F4A-895B-428D4D7779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151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50D10406-A967-7240-8506-3663DC8573F0}"/>
              </a:ext>
            </a:extLst>
          </p:cNvPr>
          <p:cNvSpPr txBox="1"/>
          <p:nvPr/>
        </p:nvSpPr>
        <p:spPr>
          <a:xfrm>
            <a:off x="695324" y="2559314"/>
            <a:ext cx="10801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Favorit Pro Medium" panose="02000006030000020004" pitchFamily="2" charset="0"/>
                <a:ea typeface="Favorit Pro Medium" panose="02000006030000020004" pitchFamily="2" charset="0"/>
              </a:rPr>
              <a:t>Мнемотехники: </a:t>
            </a:r>
          </a:p>
          <a:p>
            <a:r>
              <a:rPr lang="ru-RU" sz="5400" dirty="0" smtClean="0">
                <a:solidFill>
                  <a:schemeClr val="bg1"/>
                </a:solidFill>
                <a:latin typeface="Favorit Pro Medium" panose="02000006030000020004" pitchFamily="2" charset="0"/>
                <a:ea typeface="Favorit Pro Medium" panose="02000006030000020004" pitchFamily="2" charset="0"/>
              </a:rPr>
              <a:t>как запоминать все, что нужно</a:t>
            </a:r>
            <a:endParaRPr lang="ru-RU" sz="5400" dirty="0">
              <a:solidFill>
                <a:schemeClr val="bg1"/>
              </a:solidFill>
              <a:latin typeface="Favorit Pro Medium" panose="02000006030000020004" pitchFamily="2" charset="0"/>
              <a:ea typeface="Favorit Pro Medium" panose="02000006030000020004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E6622A1-AE09-AE43-BD4F-7F9405BAE4CC}"/>
              </a:ext>
            </a:extLst>
          </p:cNvPr>
          <p:cNvSpPr txBox="1"/>
          <p:nvPr/>
        </p:nvSpPr>
        <p:spPr>
          <a:xfrm>
            <a:off x="695324" y="4893322"/>
            <a:ext cx="108013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000" dirty="0" smtClean="0">
              <a:solidFill>
                <a:schemeClr val="bg1"/>
              </a:solidFill>
              <a:latin typeface="Favorit Pro Medium" panose="02000006030000020004" pitchFamily="2" charset="0"/>
              <a:ea typeface="Favorit Pro Medium" panose="02000006030000020004" pitchFamily="2" charset="0"/>
            </a:endParaRPr>
          </a:p>
          <a:p>
            <a:r>
              <a:rPr lang="ru-RU" sz="3000" dirty="0" smtClean="0">
                <a:solidFill>
                  <a:schemeClr val="bg1"/>
                </a:solidFill>
                <a:latin typeface="Favorit Pro Medium" panose="02000006030000020004" pitchFamily="2" charset="0"/>
                <a:ea typeface="Favorit Pro Medium" panose="02000006030000020004" pitchFamily="2" charset="0"/>
              </a:rPr>
              <a:t>Харитонова Евгения Владимировна</a:t>
            </a:r>
            <a:endParaRPr lang="ru-RU" sz="3000" dirty="0">
              <a:solidFill>
                <a:schemeClr val="bg1"/>
              </a:solidFill>
              <a:latin typeface="Favorit Pro Medium" panose="02000006030000020004" pitchFamily="2" charset="0"/>
              <a:ea typeface="Favorit Pro Medium" panose="02000006030000020004" pitchFamily="2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11124" y="1446322"/>
            <a:ext cx="7766936" cy="1646302"/>
          </a:xfrm>
        </p:spPr>
        <p:txBody>
          <a:bodyPr/>
          <a:lstStyle/>
          <a:p>
            <a:r>
              <a:rPr lang="ru-RU" dirty="0" smtClean="0"/>
              <a:t>Мнемотехники для детей и подростков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Харитонова Е.В.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463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365125"/>
            <a:ext cx="3488871" cy="1325563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Запоминание текста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2643" y="1825625"/>
            <a:ext cx="3488871" cy="34433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SQ3R</a:t>
            </a:r>
            <a:endParaRPr lang="ru-RU" sz="2000" b="1" dirty="0"/>
          </a:p>
          <a:p>
            <a:r>
              <a:rPr lang="en-US" sz="2000" dirty="0" smtClean="0"/>
              <a:t>Survey </a:t>
            </a:r>
            <a:r>
              <a:rPr lang="en-US" sz="2000" dirty="0"/>
              <a:t>(</a:t>
            </a:r>
            <a:r>
              <a:rPr lang="ru-RU" sz="2000" dirty="0"/>
              <a:t>обзор) </a:t>
            </a:r>
          </a:p>
          <a:p>
            <a:r>
              <a:rPr lang="ru-RU" sz="2000" dirty="0"/>
              <a:t>•</a:t>
            </a:r>
            <a:r>
              <a:rPr lang="en-US" sz="2000" dirty="0"/>
              <a:t>Question (</a:t>
            </a:r>
            <a:r>
              <a:rPr lang="ru-RU" sz="2000" dirty="0"/>
              <a:t>вопрос) </a:t>
            </a:r>
          </a:p>
          <a:p>
            <a:r>
              <a:rPr lang="ru-RU" sz="2000" dirty="0"/>
              <a:t>•</a:t>
            </a:r>
            <a:r>
              <a:rPr lang="en-US" sz="2000" dirty="0"/>
              <a:t>Read (</a:t>
            </a:r>
            <a:r>
              <a:rPr lang="ru-RU" sz="2000" dirty="0"/>
              <a:t>чтение)</a:t>
            </a:r>
          </a:p>
          <a:p>
            <a:r>
              <a:rPr lang="ru-RU" sz="2000" dirty="0"/>
              <a:t>•</a:t>
            </a:r>
            <a:r>
              <a:rPr lang="en-US" sz="2000" dirty="0"/>
              <a:t>Recite (</a:t>
            </a:r>
            <a:r>
              <a:rPr lang="ru-RU" sz="2000" dirty="0"/>
              <a:t>конспект)</a:t>
            </a:r>
          </a:p>
          <a:p>
            <a:r>
              <a:rPr lang="ru-RU" sz="2000" dirty="0"/>
              <a:t>•</a:t>
            </a:r>
            <a:r>
              <a:rPr lang="en-US" sz="2000" dirty="0"/>
              <a:t>Review (</a:t>
            </a:r>
            <a:r>
              <a:rPr lang="ru-RU" sz="2000" dirty="0"/>
              <a:t>пересказ)</a:t>
            </a:r>
          </a:p>
          <a:p>
            <a:endParaRPr lang="ru-RU" sz="2000" dirty="0" smtClean="0"/>
          </a:p>
          <a:p>
            <a:r>
              <a:rPr lang="ru-RU" sz="2000" b="1" dirty="0" smtClean="0"/>
              <a:t>Ключевые слова</a:t>
            </a: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34297" y="427741"/>
            <a:ext cx="322553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Запоминание </a:t>
            </a:r>
            <a:r>
              <a:rPr lang="ru-RU" sz="3600" dirty="0" smtClean="0"/>
              <a:t>формул</a:t>
            </a:r>
            <a:endParaRPr lang="ru-RU" sz="3600" dirty="0"/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34297" y="1914980"/>
            <a:ext cx="3731721" cy="244475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/>
              <a:t>Образы для символов</a:t>
            </a:r>
          </a:p>
          <a:p>
            <a:r>
              <a:rPr lang="ru-RU" dirty="0" smtClean="0"/>
              <a:t>Метод </a:t>
            </a:r>
            <a:r>
              <a:rPr lang="ru-RU" dirty="0" err="1" smtClean="0"/>
              <a:t>Лейтнера</a:t>
            </a:r>
            <a:r>
              <a:rPr lang="ru-RU" dirty="0" smtClean="0"/>
              <a:t> (карточек)</a:t>
            </a:r>
          </a:p>
          <a:p>
            <a:r>
              <a:rPr lang="ru-RU" dirty="0" smtClean="0"/>
              <a:t>Блокнот для формул</a:t>
            </a:r>
          </a:p>
          <a:p>
            <a:r>
              <a:rPr lang="ru-RU" dirty="0" smtClean="0"/>
              <a:t>Аббревиатуры и </a:t>
            </a:r>
            <a:r>
              <a:rPr lang="ru-RU" dirty="0" err="1" smtClean="0"/>
              <a:t>мнемофразы</a:t>
            </a:r>
            <a:endParaRPr lang="ru-RU" dirty="0" smtClean="0"/>
          </a:p>
          <a:p>
            <a:r>
              <a:rPr lang="ru-RU" dirty="0" smtClean="0"/>
              <a:t>Метод рифмы</a:t>
            </a:r>
          </a:p>
          <a:p>
            <a:endParaRPr lang="ru-RU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32" y="3730992"/>
            <a:ext cx="4334480" cy="12574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4" y="5287302"/>
            <a:ext cx="6058746" cy="155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1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316" y="2160588"/>
            <a:ext cx="2745406" cy="3881437"/>
          </a:xfrm>
        </p:spPr>
      </p:pic>
      <p:sp>
        <p:nvSpPr>
          <p:cNvPr id="5" name="Прямоугольник 4"/>
          <p:cNvSpPr/>
          <p:nvPr/>
        </p:nvSpPr>
        <p:spPr>
          <a:xfrm>
            <a:off x="3112046" y="190603"/>
            <a:ext cx="31482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/>
              <a:t>Интеллект-карты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4691" y="1074964"/>
            <a:ext cx="2137309" cy="28602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970" y="776942"/>
            <a:ext cx="8752387" cy="611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843" y="-64484"/>
            <a:ext cx="9333414" cy="6791855"/>
          </a:xfrm>
        </p:spPr>
      </p:pic>
    </p:spTree>
    <p:extLst>
      <p:ext uri="{BB962C8B-B14F-4D97-AF65-F5344CB8AC3E}">
        <p14:creationId xmlns:p14="http://schemas.microsoft.com/office/powerpoint/2010/main" val="15303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Заметки для «ленивых»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0200"/>
            <a:ext cx="12061371" cy="4773568"/>
          </a:xfrm>
        </p:spPr>
      </p:pic>
    </p:spTree>
    <p:extLst>
      <p:ext uri="{BB962C8B-B14F-4D97-AF65-F5344CB8AC3E}">
        <p14:creationId xmlns:p14="http://schemas.microsoft.com/office/powerpoint/2010/main" val="2826737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Рекомендации по улучшению памяти</a:t>
            </a:r>
          </a:p>
          <a:p>
            <a:endParaRPr lang="ru-RU" dirty="0"/>
          </a:p>
          <a:p>
            <a:r>
              <a:rPr lang="ru-RU" dirty="0" smtClean="0"/>
              <a:t>5 минут тишины (с закрытыми глазами или взглядом сквозь)</a:t>
            </a:r>
          </a:p>
          <a:p>
            <a:r>
              <a:rPr lang="ru-RU" dirty="0" smtClean="0"/>
              <a:t>Хороший сон</a:t>
            </a:r>
          </a:p>
          <a:p>
            <a:r>
              <a:rPr lang="ru-RU" dirty="0" smtClean="0"/>
              <a:t>Блуждание в мыслях, рассеянное мышление (прогулка в парке, наблюдение за падающими снежинками, купание под душем и пр.) </a:t>
            </a:r>
          </a:p>
          <a:p>
            <a:r>
              <a:rPr lang="ru-RU" dirty="0" smtClean="0"/>
              <a:t>Физические упражнения </a:t>
            </a:r>
          </a:p>
          <a:p>
            <a:r>
              <a:rPr lang="ru-RU" dirty="0" smtClean="0"/>
              <a:t>Звуки природы (шум моря, шелест листвы и пр.)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530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7654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4544" y="328741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b="1" dirty="0"/>
              <a:t>Мнемотехника, или мнемоника, — </a:t>
            </a:r>
            <a:endParaRPr lang="ru-RU" sz="2000" b="1" dirty="0" smtClean="0"/>
          </a:p>
          <a:p>
            <a:r>
              <a:rPr lang="ru-RU" sz="2000" b="1" dirty="0" smtClean="0"/>
              <a:t>это </a:t>
            </a:r>
            <a:r>
              <a:rPr lang="ru-RU" sz="2000" b="1" dirty="0"/>
              <a:t>совокупность приёмов, увеличивающих объём памяти и облегчающих запоминание информации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2186" y="4146499"/>
            <a:ext cx="6439814" cy="2711501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42209" y="1509299"/>
            <a:ext cx="112526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 основе мнемонического запоминания лежит визуализация — образное конспектирование, во время которого абстрактные понятия получают визуальные, аудиальные или кинестетические воплощения в памяти.  </a:t>
            </a:r>
          </a:p>
          <a:p>
            <a:endParaRPr lang="ru-RU" dirty="0"/>
          </a:p>
          <a:p>
            <a:r>
              <a:rPr lang="ru-RU" dirty="0"/>
              <a:t>Чтобы в голове возникла ассоциация и сформировались нужные нейронные связи, образ должен быть объёмным и ярким. Ассоциации сугубо индивидуальны и могут быть странными или нелепыми — так даже лучше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182035" y="4406478"/>
            <a:ext cx="199412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Валя Лейку уронила. Лиза Требует Металл И Три Фена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65" y="3729389"/>
            <a:ext cx="2610214" cy="27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5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4544" y="32874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Мнемотехника, или мнемоника, — это совокупность приёмов, увеличивающих объём памяти и облегчающих запоминание информации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4799" y="1624652"/>
            <a:ext cx="436517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Метод Цицерона</a:t>
            </a:r>
          </a:p>
          <a:p>
            <a:r>
              <a:rPr lang="ru-RU" dirty="0"/>
              <a:t>Самый главный метод в </a:t>
            </a:r>
            <a:r>
              <a:rPr lang="ru-RU" dirty="0" smtClean="0"/>
              <a:t>мнемотехнике.</a:t>
            </a:r>
          </a:p>
          <a:p>
            <a:endParaRPr lang="ru-RU" dirty="0"/>
          </a:p>
          <a:p>
            <a:r>
              <a:rPr lang="ru-RU" b="1" dirty="0"/>
              <a:t>Правила метода Цицерона</a:t>
            </a:r>
          </a:p>
          <a:p>
            <a:endParaRPr lang="ru-RU" dirty="0" smtClean="0"/>
          </a:p>
          <a:p>
            <a:r>
              <a:rPr lang="ru-RU" dirty="0"/>
              <a:t>Пространство должно </a:t>
            </a:r>
            <a:r>
              <a:rPr lang="ru-RU" dirty="0" smtClean="0"/>
              <a:t>быть </a:t>
            </a:r>
            <a:r>
              <a:rPr lang="ru-RU" dirty="0"/>
              <a:t>хорошо знакомо</a:t>
            </a:r>
          </a:p>
          <a:p>
            <a:r>
              <a:rPr lang="ru-RU" dirty="0" smtClean="0"/>
              <a:t>Необходимо </a:t>
            </a:r>
            <a:r>
              <a:rPr lang="ru-RU" dirty="0"/>
              <a:t>выбрать </a:t>
            </a:r>
            <a:r>
              <a:rPr lang="ru-RU" dirty="0" smtClean="0"/>
              <a:t>направление</a:t>
            </a:r>
            <a:endParaRPr lang="ru-RU" dirty="0"/>
          </a:p>
          <a:p>
            <a:r>
              <a:rPr lang="ru-RU" dirty="0" smtClean="0"/>
              <a:t>Предметы </a:t>
            </a:r>
            <a:r>
              <a:rPr lang="ru-RU" dirty="0"/>
              <a:t>должны быть </a:t>
            </a:r>
            <a:r>
              <a:rPr lang="ru-RU" dirty="0" smtClean="0"/>
              <a:t>статичными</a:t>
            </a:r>
            <a:endParaRPr lang="ru-RU" dirty="0"/>
          </a:p>
          <a:p>
            <a:r>
              <a:rPr lang="ru-RU" dirty="0" smtClean="0"/>
              <a:t>Предметы </a:t>
            </a:r>
            <a:r>
              <a:rPr lang="ru-RU" dirty="0"/>
              <a:t>должны быть </a:t>
            </a:r>
            <a:r>
              <a:rPr lang="ru-RU" dirty="0" smtClean="0"/>
              <a:t>уникальными</a:t>
            </a:r>
          </a:p>
          <a:p>
            <a:r>
              <a:rPr lang="ru-RU" b="1" dirty="0" smtClean="0"/>
              <a:t>Варианты </a:t>
            </a:r>
            <a:r>
              <a:rPr lang="ru-RU" b="1" dirty="0" smtClean="0"/>
              <a:t>маршрутов</a:t>
            </a:r>
          </a:p>
          <a:p>
            <a:r>
              <a:rPr lang="ru-RU" dirty="0" smtClean="0"/>
              <a:t>Жилые пространства</a:t>
            </a:r>
          </a:p>
          <a:p>
            <a:r>
              <a:rPr lang="ru-RU" dirty="0" smtClean="0"/>
              <a:t>Пространства игр</a:t>
            </a:r>
          </a:p>
          <a:p>
            <a:r>
              <a:rPr lang="ru-RU" dirty="0" smtClean="0"/>
              <a:t>Природные и городские локации и пр.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5779" y="1951940"/>
            <a:ext cx="7316221" cy="4906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9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/>
          </p:cNvSpPr>
          <p:nvPr/>
        </p:nvSpPr>
        <p:spPr>
          <a:xfrm>
            <a:off x="315765" y="1312863"/>
            <a:ext cx="11180910" cy="5545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altLang="ru-RU" sz="1600" b="1" dirty="0" smtClean="0"/>
              <a:t>Проблемы с запоминанием имен</a:t>
            </a:r>
          </a:p>
          <a:p>
            <a:endParaRPr lang="ru-RU" altLang="ru-RU" sz="1600" b="1" dirty="0" smtClean="0"/>
          </a:p>
          <a:p>
            <a:pPr algn="l"/>
            <a:r>
              <a:rPr lang="ru-RU" altLang="ru-RU" sz="1600" dirty="0" smtClean="0"/>
              <a:t>Не слышим имя при знакомстве                      </a:t>
            </a:r>
            <a:r>
              <a:rPr lang="ru-RU" altLang="ru-RU" sz="1600" dirty="0" smtClean="0"/>
              <a:t>              Не </a:t>
            </a:r>
            <a:r>
              <a:rPr lang="ru-RU" altLang="ru-RU" sz="1600" dirty="0" smtClean="0"/>
              <a:t>прикладываем усилий, чтобы запомнить имя</a:t>
            </a:r>
          </a:p>
          <a:p>
            <a:pPr algn="l"/>
            <a:endParaRPr lang="ru-RU" altLang="ru-RU" sz="1600" dirty="0"/>
          </a:p>
          <a:p>
            <a:pPr marL="342900" indent="-342900" algn="l">
              <a:buAutoNum type="arabicPeriod"/>
            </a:pPr>
            <a:r>
              <a:rPr lang="ru-RU" altLang="ru-RU" sz="1600" dirty="0" smtClean="0"/>
              <a:t>Убедитесь, что услышали                                       </a:t>
            </a:r>
            <a:r>
              <a:rPr lang="ru-RU" altLang="ru-RU" sz="1600" dirty="0" smtClean="0"/>
              <a:t> </a:t>
            </a:r>
            <a:r>
              <a:rPr lang="ru-RU" altLang="ru-RU" sz="1600" dirty="0" smtClean="0"/>
              <a:t>1. Посмотрите в лицо человека, найдите особенности</a:t>
            </a:r>
          </a:p>
          <a:p>
            <a:pPr marL="342900" indent="-342900" algn="l">
              <a:buAutoNum type="arabicPeriod"/>
            </a:pPr>
            <a:r>
              <a:rPr lang="ru-RU" altLang="ru-RU" sz="1600" dirty="0" smtClean="0"/>
              <a:t> Переспросите, если не услышали         </a:t>
            </a:r>
            <a:r>
              <a:rPr lang="ru-RU" altLang="ru-RU" sz="1600" dirty="0" smtClean="0"/>
              <a:t>                  2. </a:t>
            </a:r>
            <a:r>
              <a:rPr lang="ru-RU" altLang="ru-RU" sz="1600" dirty="0" smtClean="0"/>
              <a:t>Если приходит на ум имя другого человека – свяжите их</a:t>
            </a:r>
          </a:p>
          <a:p>
            <a:pPr marL="342900" indent="-342900" algn="l">
              <a:buAutoNum type="arabicPeriod"/>
            </a:pPr>
            <a:r>
              <a:rPr lang="ru-RU" altLang="ru-RU" sz="1600" dirty="0" smtClean="0"/>
              <a:t>Слышите имя впервые – спросите как появилось имя    </a:t>
            </a:r>
            <a:r>
              <a:rPr lang="ru-RU" altLang="ru-RU" sz="1600" dirty="0" smtClean="0"/>
              <a:t>        </a:t>
            </a:r>
            <a:r>
              <a:rPr lang="ru-RU" altLang="ru-RU" sz="1600" dirty="0" smtClean="0"/>
              <a:t>3. Используйте звуковую ассоциацию</a:t>
            </a:r>
          </a:p>
          <a:p>
            <a:pPr marL="342900" indent="-342900" algn="l">
              <a:buAutoNum type="arabicPeriod"/>
            </a:pPr>
            <a:r>
              <a:rPr lang="ru-RU" altLang="ru-RU" sz="1600" dirty="0" smtClean="0"/>
              <a:t>Постарайтесь несколько раз употребить в речи имя</a:t>
            </a:r>
          </a:p>
        </p:txBody>
      </p:sp>
    </p:spTree>
    <p:extLst>
      <p:ext uri="{BB962C8B-B14F-4D97-AF65-F5344CB8AC3E}">
        <p14:creationId xmlns:p14="http://schemas.microsoft.com/office/powerpoint/2010/main" val="381848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2"/>
          <p:cNvSpPr txBox="1">
            <a:spLocks/>
          </p:cNvSpPr>
          <p:nvPr/>
        </p:nvSpPr>
        <p:spPr>
          <a:xfrm>
            <a:off x="315765" y="1108793"/>
            <a:ext cx="7518181" cy="55451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altLang="ru-RU" sz="1600" dirty="0" smtClean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Механическое запоминание</a:t>
            </a:r>
            <a:br>
              <a:rPr lang="ru-RU" b="1" dirty="0"/>
            </a:b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000" dirty="0"/>
          </a:p>
          <a:p>
            <a:r>
              <a:rPr lang="ru-RU" sz="2000" dirty="0" smtClean="0"/>
              <a:t>Прочитать строку – повторить ее, прочитать следующую – повторить вместе с предыдущей</a:t>
            </a:r>
          </a:p>
          <a:p>
            <a:endParaRPr lang="ru-RU" sz="2000" dirty="0"/>
          </a:p>
          <a:p>
            <a:r>
              <a:rPr lang="ru-RU" sz="2000" dirty="0" smtClean="0"/>
              <a:t>Метод маленьких листочков – на одной стороне слово на русском, на другой слово на английском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22877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пиктограмм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4929" y="1825625"/>
            <a:ext cx="5946721" cy="2354489"/>
          </a:xfrm>
        </p:spPr>
        <p:txBody>
          <a:bodyPr>
            <a:normAutofit/>
          </a:bodyPr>
          <a:lstStyle/>
          <a:p>
            <a:r>
              <a:rPr lang="ru-RU" sz="2000" dirty="0"/>
              <a:t>Сижу за решеткой в темнице сырой.</a:t>
            </a:r>
          </a:p>
          <a:p>
            <a:r>
              <a:rPr lang="ru-RU" sz="2000" dirty="0"/>
              <a:t>Вскормленный в неволе орел молодой,</a:t>
            </a:r>
          </a:p>
          <a:p>
            <a:r>
              <a:rPr lang="ru-RU" sz="2000" dirty="0"/>
              <a:t>Мой грустный товарищ, махая крылом,</a:t>
            </a:r>
          </a:p>
          <a:p>
            <a:r>
              <a:rPr lang="ru-RU" sz="2000" dirty="0"/>
              <a:t>Кровавую пищу клюет под окном,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651" y="2841171"/>
            <a:ext cx="5855040" cy="4016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942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Метод </a:t>
            </a:r>
            <a:r>
              <a:rPr lang="ru-RU" dirty="0" err="1" smtClean="0"/>
              <a:t>мнемотаблиц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64672" y="2097422"/>
            <a:ext cx="5089071" cy="435133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1.Прочитать </a:t>
            </a:r>
            <a:r>
              <a:rPr lang="ru-RU" sz="2000" dirty="0"/>
              <a:t>стихотворение</a:t>
            </a:r>
          </a:p>
          <a:p>
            <a:r>
              <a:rPr lang="ru-RU" sz="2000" dirty="0"/>
              <a:t>2. Нарисовать таблицу</a:t>
            </a:r>
          </a:p>
          <a:p>
            <a:r>
              <a:rPr lang="ru-RU" sz="2000" dirty="0"/>
              <a:t>3. Зарисовать в каждом окошке </a:t>
            </a:r>
          </a:p>
          <a:p>
            <a:r>
              <a:rPr lang="ru-RU" sz="2000" dirty="0"/>
              <a:t>конечную фразу</a:t>
            </a:r>
          </a:p>
          <a:p>
            <a:r>
              <a:rPr lang="ru-RU" sz="2000" dirty="0"/>
              <a:t>4. Рассказать по картинкам</a:t>
            </a:r>
          </a:p>
          <a:p>
            <a:r>
              <a:rPr lang="ru-RU" sz="2000" dirty="0"/>
              <a:t>5. Рассказать без картинок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6886" y="1773464"/>
            <a:ext cx="6085114" cy="4675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96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Метод театрализации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Шаг 1. </a:t>
            </a:r>
            <a:r>
              <a:rPr lang="ru-RU" dirty="0" smtClean="0"/>
              <a:t>Прочитайте текст, определите, </a:t>
            </a:r>
            <a:r>
              <a:rPr lang="ru-RU" dirty="0"/>
              <a:t>кто главный герой.</a:t>
            </a:r>
          </a:p>
          <a:p>
            <a:r>
              <a:rPr lang="ru-RU" dirty="0"/>
              <a:t>Шаг 2. Какие действия совершают герои? </a:t>
            </a:r>
            <a:r>
              <a:rPr lang="ru-RU" dirty="0" smtClean="0"/>
              <a:t>Подчеркните </a:t>
            </a:r>
            <a:r>
              <a:rPr lang="ru-RU" dirty="0"/>
              <a:t>все </a:t>
            </a:r>
          </a:p>
          <a:p>
            <a:r>
              <a:rPr lang="ru-RU" dirty="0"/>
              <a:t>действия</a:t>
            </a:r>
          </a:p>
          <a:p>
            <a:r>
              <a:rPr lang="ru-RU" dirty="0"/>
              <a:t>Шаг 3. </a:t>
            </a:r>
            <a:r>
              <a:rPr lang="ru-RU" dirty="0" smtClean="0"/>
              <a:t>Начните </a:t>
            </a:r>
            <a:r>
              <a:rPr lang="ru-RU" dirty="0"/>
              <a:t>читать </a:t>
            </a:r>
            <a:r>
              <a:rPr lang="ru-RU" dirty="0" smtClean="0"/>
              <a:t>текст </a:t>
            </a:r>
            <a:r>
              <a:rPr lang="ru-RU" dirty="0"/>
              <a:t>и </a:t>
            </a:r>
            <a:r>
              <a:rPr lang="ru-RU" dirty="0" smtClean="0"/>
              <a:t>повторяйте </a:t>
            </a:r>
            <a:r>
              <a:rPr lang="ru-RU" dirty="0"/>
              <a:t>вслед за </a:t>
            </a:r>
          </a:p>
          <a:p>
            <a:r>
              <a:rPr lang="ru-RU" dirty="0"/>
              <a:t>героями каждое движение.</a:t>
            </a:r>
          </a:p>
          <a:p>
            <a:r>
              <a:rPr lang="ru-RU" dirty="0"/>
              <a:t>Шаг 4. </a:t>
            </a:r>
            <a:r>
              <a:rPr lang="ru-RU" dirty="0" smtClean="0"/>
              <a:t>Представляйте </a:t>
            </a:r>
            <a:r>
              <a:rPr lang="ru-RU" dirty="0"/>
              <a:t>ситуацию как можно ярче и подробнее, </a:t>
            </a:r>
          </a:p>
          <a:p>
            <a:r>
              <a:rPr lang="ru-RU" dirty="0" smtClean="0"/>
              <a:t>смотрите </a:t>
            </a:r>
            <a:r>
              <a:rPr lang="ru-RU" dirty="0"/>
              <a:t>на нее глазами героя стихотворения.</a:t>
            </a:r>
          </a:p>
          <a:p>
            <a:r>
              <a:rPr lang="ru-RU" dirty="0"/>
              <a:t>Шаг 5. </a:t>
            </a:r>
            <a:r>
              <a:rPr lang="ru-RU" dirty="0" smtClean="0"/>
              <a:t>Повторите текст </a:t>
            </a:r>
            <a:r>
              <a:rPr lang="ru-RU" dirty="0"/>
              <a:t>с </a:t>
            </a:r>
            <a:r>
              <a:rPr lang="ru-RU" dirty="0" smtClean="0"/>
              <a:t>движением. </a:t>
            </a:r>
            <a:endParaRPr lang="ru-RU" dirty="0"/>
          </a:p>
          <a:p>
            <a:r>
              <a:rPr lang="ru-RU" dirty="0"/>
              <a:t>Шаг 6. Как только получится, </a:t>
            </a:r>
            <a:r>
              <a:rPr lang="ru-RU" dirty="0" smtClean="0"/>
              <a:t>можете </a:t>
            </a:r>
            <a:r>
              <a:rPr lang="ru-RU" dirty="0"/>
              <a:t>рассказать </a:t>
            </a:r>
            <a:r>
              <a:rPr lang="ru-RU" dirty="0" smtClean="0"/>
              <a:t>текст </a:t>
            </a:r>
            <a:endParaRPr lang="ru-RU" dirty="0"/>
          </a:p>
          <a:p>
            <a:r>
              <a:rPr lang="ru-RU" dirty="0"/>
              <a:t>без внешнего движения, но сохраняя его в своем воображении.</a:t>
            </a:r>
          </a:p>
        </p:txBody>
      </p:sp>
    </p:spTree>
    <p:extLst>
      <p:ext uri="{BB962C8B-B14F-4D97-AF65-F5344CB8AC3E}">
        <p14:creationId xmlns:p14="http://schemas.microsoft.com/office/powerpoint/2010/main" val="275495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Запоминание </a:t>
            </a:r>
            <a:r>
              <a:rPr lang="ru-RU" dirty="0" smtClean="0"/>
              <a:t>иностранных </a:t>
            </a:r>
            <a:r>
              <a:rPr lang="ru-RU" dirty="0"/>
              <a:t>слов</a:t>
            </a:r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838200" y="1874071"/>
            <a:ext cx="10515600" cy="4657358"/>
          </a:xfrm>
        </p:spPr>
        <p:txBody>
          <a:bodyPr>
            <a:normAutofit/>
          </a:bodyPr>
          <a:lstStyle/>
          <a:p>
            <a:r>
              <a:rPr lang="ru-RU" b="1" dirty="0"/>
              <a:t>Метод </a:t>
            </a:r>
            <a:r>
              <a:rPr lang="ru-RU" b="1" dirty="0" err="1" smtClean="0"/>
              <a:t>Аткинсона</a:t>
            </a:r>
            <a:endParaRPr lang="ru-RU" b="1" dirty="0" smtClean="0"/>
          </a:p>
          <a:p>
            <a:r>
              <a:rPr lang="ru-RU" dirty="0"/>
              <a:t>1.Узнаем перевод </a:t>
            </a:r>
            <a:r>
              <a:rPr lang="ru-RU" dirty="0" smtClean="0"/>
              <a:t>слова    </a:t>
            </a:r>
            <a:r>
              <a:rPr lang="en-US" dirty="0"/>
              <a:t>button - </a:t>
            </a:r>
            <a:r>
              <a:rPr lang="ru-RU" dirty="0"/>
              <a:t>кнопка, пуговица</a:t>
            </a:r>
          </a:p>
          <a:p>
            <a:r>
              <a:rPr lang="ru-RU" dirty="0"/>
              <a:t>2.Подбираем созвучие</a:t>
            </a:r>
          </a:p>
          <a:p>
            <a:r>
              <a:rPr lang="ru-RU" dirty="0"/>
              <a:t>3.Создаем историю, где соединяем </a:t>
            </a:r>
            <a:r>
              <a:rPr lang="ru-RU" dirty="0" smtClean="0"/>
              <a:t>созвучие </a:t>
            </a:r>
            <a:r>
              <a:rPr lang="ru-RU" dirty="0"/>
              <a:t>и </a:t>
            </a:r>
            <a:r>
              <a:rPr lang="ru-RU" dirty="0" smtClean="0"/>
              <a:t>перевод</a:t>
            </a:r>
          </a:p>
          <a:p>
            <a:endParaRPr lang="ru-RU" dirty="0"/>
          </a:p>
          <a:p>
            <a:r>
              <a:rPr lang="ru-RU" b="1" dirty="0" smtClean="0"/>
              <a:t>Запланированное повторение</a:t>
            </a:r>
          </a:p>
          <a:p>
            <a:endParaRPr lang="ru-RU" dirty="0" smtClean="0"/>
          </a:p>
          <a:p>
            <a:r>
              <a:rPr lang="ru-RU" b="1" dirty="0"/>
              <a:t>Метод </a:t>
            </a:r>
            <a:r>
              <a:rPr lang="ru-RU" b="1" dirty="0" err="1" smtClean="0"/>
              <a:t>Лейтнера</a:t>
            </a:r>
            <a:endParaRPr lang="ru-RU" b="1" dirty="0" smtClean="0"/>
          </a:p>
          <a:p>
            <a:r>
              <a:rPr lang="ru-RU" dirty="0" smtClean="0"/>
              <a:t>Карточки с правильными ответами</a:t>
            </a:r>
          </a:p>
          <a:p>
            <a:endParaRPr lang="ru-RU" dirty="0"/>
          </a:p>
          <a:p>
            <a:r>
              <a:rPr lang="ru-RU" b="1" dirty="0" smtClean="0"/>
              <a:t>Метод </a:t>
            </a:r>
            <a:r>
              <a:rPr lang="ru-RU" b="1" dirty="0" err="1" smtClean="0"/>
              <a:t>стикеров</a:t>
            </a:r>
            <a:endParaRPr lang="ru-RU" b="1" dirty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73" y="1828259"/>
            <a:ext cx="4572609" cy="241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605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3699</TotalTime>
  <Words>538</Words>
  <Application>Microsoft Office PowerPoint</Application>
  <PresentationFormat>Широкоэкранный</PresentationFormat>
  <Paragraphs>99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0" baseType="lpstr">
      <vt:lpstr>Arial</vt:lpstr>
      <vt:lpstr>Favorit Pro Medium</vt:lpstr>
      <vt:lpstr>Trebuchet MS</vt:lpstr>
      <vt:lpstr>Wingdings 3</vt:lpstr>
      <vt:lpstr>Аспект</vt:lpstr>
      <vt:lpstr>Мнемотехники для детей и подростков</vt:lpstr>
      <vt:lpstr>Презентация PowerPoint</vt:lpstr>
      <vt:lpstr>Презентация PowerPoint</vt:lpstr>
      <vt:lpstr>Презентация PowerPoint</vt:lpstr>
      <vt:lpstr>Механическое запоминание </vt:lpstr>
      <vt:lpstr>Метод пиктограмм</vt:lpstr>
      <vt:lpstr>Метод мнемотаблиц</vt:lpstr>
      <vt:lpstr>Метод театрализации</vt:lpstr>
      <vt:lpstr>Запоминание иностранных слов</vt:lpstr>
      <vt:lpstr>Запоминание текста</vt:lpstr>
      <vt:lpstr>Презентация PowerPoint</vt:lpstr>
      <vt:lpstr>Презентация PowerPoint</vt:lpstr>
      <vt:lpstr>Заметки для «ленивых»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Евгения</cp:lastModifiedBy>
  <cp:revision>62</cp:revision>
  <dcterms:created xsi:type="dcterms:W3CDTF">2022-02-21T09:19:07Z</dcterms:created>
  <dcterms:modified xsi:type="dcterms:W3CDTF">2023-09-16T12:51:59Z</dcterms:modified>
</cp:coreProperties>
</file>