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notesMasterIdLst>
    <p:notesMasterId r:id="rId36"/>
  </p:notesMasterIdLst>
  <p:handoutMasterIdLst>
    <p:handoutMasterId r:id="rId37"/>
  </p:handoutMasterIdLst>
  <p:sldIdLst>
    <p:sldId id="257" r:id="rId2"/>
    <p:sldId id="294" r:id="rId3"/>
    <p:sldId id="270" r:id="rId4"/>
    <p:sldId id="290" r:id="rId5"/>
    <p:sldId id="259" r:id="rId6"/>
    <p:sldId id="292" r:id="rId7"/>
    <p:sldId id="295" r:id="rId8"/>
    <p:sldId id="296" r:id="rId9"/>
    <p:sldId id="318" r:id="rId10"/>
    <p:sldId id="271" r:id="rId11"/>
    <p:sldId id="306" r:id="rId12"/>
    <p:sldId id="307" r:id="rId13"/>
    <p:sldId id="308" r:id="rId14"/>
    <p:sldId id="309" r:id="rId15"/>
    <p:sldId id="312" r:id="rId16"/>
    <p:sldId id="310" r:id="rId17"/>
    <p:sldId id="311" r:id="rId18"/>
    <p:sldId id="317" r:id="rId19"/>
    <p:sldId id="313" r:id="rId20"/>
    <p:sldId id="314" r:id="rId21"/>
    <p:sldId id="315" r:id="rId22"/>
    <p:sldId id="316" r:id="rId23"/>
    <p:sldId id="272" r:id="rId24"/>
    <p:sldId id="298" r:id="rId25"/>
    <p:sldId id="300" r:id="rId26"/>
    <p:sldId id="302" r:id="rId27"/>
    <p:sldId id="297" r:id="rId28"/>
    <p:sldId id="303" r:id="rId29"/>
    <p:sldId id="301" r:id="rId30"/>
    <p:sldId id="304" r:id="rId31"/>
    <p:sldId id="320" r:id="rId32"/>
    <p:sldId id="319" r:id="rId33"/>
    <p:sldId id="261" r:id="rId34"/>
    <p:sldId id="321" r:id="rId35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9003842-3EF1-4998-B790-E2EE42432769}">
          <p14:sldIdLst>
            <p14:sldId id="257"/>
            <p14:sldId id="294"/>
            <p14:sldId id="270"/>
            <p14:sldId id="290"/>
            <p14:sldId id="259"/>
            <p14:sldId id="292"/>
            <p14:sldId id="295"/>
            <p14:sldId id="296"/>
            <p14:sldId id="318"/>
            <p14:sldId id="271"/>
            <p14:sldId id="306"/>
            <p14:sldId id="307"/>
            <p14:sldId id="308"/>
            <p14:sldId id="309"/>
            <p14:sldId id="312"/>
            <p14:sldId id="310"/>
            <p14:sldId id="311"/>
            <p14:sldId id="317"/>
            <p14:sldId id="313"/>
            <p14:sldId id="314"/>
            <p14:sldId id="315"/>
            <p14:sldId id="316"/>
            <p14:sldId id="272"/>
            <p14:sldId id="298"/>
            <p14:sldId id="300"/>
            <p14:sldId id="302"/>
            <p14:sldId id="297"/>
            <p14:sldId id="303"/>
            <p14:sldId id="301"/>
            <p14:sldId id="304"/>
            <p14:sldId id="320"/>
            <p14:sldId id="319"/>
            <p14:sldId id="261"/>
            <p14:sldId id="32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8286" autoAdjust="0"/>
    <p:restoredTop sz="94690" autoAdjust="0"/>
  </p:normalViewPr>
  <p:slideViewPr>
    <p:cSldViewPr snapToGrid="0">
      <p:cViewPr>
        <p:scale>
          <a:sx n="75" d="100"/>
          <a:sy n="75" d="100"/>
        </p:scale>
        <p:origin x="826" y="2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4" d="100"/>
          <a:sy n="124" d="100"/>
        </p:scale>
        <p:origin x="49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E51D080-0FA4-452C-BE9C-57B885F95115}" type="datetime1">
              <a:rPr lang="ru-RU" smtClean="0"/>
              <a:pPr rtl="0"/>
              <a:t>10.03.2022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D92CB86-0DB9-4A70-B1CF-B23508471F6B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5764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68A2903-BD5A-4833-B0CA-AB5B8165171B}" type="datetime1">
              <a:rPr lang="ru-RU" smtClean="0"/>
              <a:pPr rtl="0"/>
              <a:t>10.03.2022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  <a:endParaRPr lang="en-US"/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2B151B-D7D1-48E5-8230-5AADBC794F88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5927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A68A2903-BD5A-4833-B0CA-AB5B8165171B}" type="datetime1">
              <a:rPr lang="ru-RU" smtClean="0"/>
              <a:pPr rtl="0"/>
              <a:t>10.03.2022</a:t>
            </a:fld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pPr rtl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545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A68A2903-BD5A-4833-B0CA-AB5B8165171B}" type="datetime1">
              <a:rPr lang="ru-RU" smtClean="0"/>
              <a:pPr rtl="0"/>
              <a:t>11.03.2022</a:t>
            </a:fld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pPr rtl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533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  <a:cs typeface="FreesiaUPC" panose="020B0502040204020203" pitchFamily="34" charset="-34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ru-RU"/>
              <a:t>Образец подзаголовка</a:t>
            </a:r>
            <a:endParaRPr lang="en-US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Дата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4DAEB3-2211-4CA3-9D23-0143FCF3926F}" type="datetime1">
              <a:rPr lang="ru-RU" smtClean="0"/>
              <a:pPr rtl="0"/>
              <a:t>10.03.2022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pPr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E289488-0C23-4DC8-A9FA-240659547385}" type="datetime1">
              <a:rPr lang="ru-RU" smtClean="0"/>
              <a:pPr rtl="0"/>
              <a:t>10.03.2022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Номер слайда 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pPr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Дата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3EFA117-2261-4A1D-8BE7-0B7E6A1366C0}" type="datetime1">
              <a:rPr lang="ru-RU" smtClean="0"/>
              <a:pPr rtl="0"/>
              <a:t>10.03.2022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pPr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59279E9-B6DA-4AB3-A7CE-B748E56BEA69}" type="datetime1">
              <a:rPr lang="ru-RU" smtClean="0"/>
              <a:pPr rtl="0"/>
              <a:t>10.03.2022</a:t>
            </a:fld>
            <a:endParaRPr lang="en-US" dirty="0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Номер слайда 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pPr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CF7452-61A3-4CDC-ACAB-74E5B4A7EF57}" type="datetime1">
              <a:rPr lang="ru-RU" smtClean="0"/>
              <a:pPr rtl="0"/>
              <a:t>10.03.2022</a:t>
            </a:fld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2" name="Номер слайда 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pPr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Дата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4D00952-BE77-47A2-BE29-2226E2D6BB12}" type="datetime1">
              <a:rPr lang="ru-RU" smtClean="0"/>
              <a:pPr rtl="0"/>
              <a:t>10.03.2022</a:t>
            </a:fld>
            <a:endParaRPr lang="en-US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8" name="Номер слайда 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pPr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4D5EF43-AECB-4459-AE90-3AFB54138C76}" type="datetime1">
              <a:rPr lang="ru-RU" smtClean="0"/>
              <a:pPr rtl="0"/>
              <a:t>10.03.2022</a:t>
            </a:fld>
            <a:endParaRPr lang="en-US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Номер слайда 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pPr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 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FD0FAC8F-653F-479B-B209-9F30C9091843}" type="datetime1">
              <a:rPr lang="ru-RU" smtClean="0"/>
              <a:pPr rtl="0"/>
              <a:t>10.03.2022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n-US" smtClean="0"/>
              <a:pPr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Рисунок 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36FD9FC9-5FD1-4E3B-B719-212F55599717}" type="datetime1">
              <a:rPr lang="ru-RU" smtClean="0"/>
              <a:pPr rtl="0"/>
              <a:t>10.03.2022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pPr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82E9B35-0826-45CC-9C2C-707B22DFAA83}" type="datetime1">
              <a:rPr lang="ru-RU" smtClean="0"/>
              <a:pPr rtl="0"/>
              <a:t>10.03.2022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Номер слайда 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pPr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C0063D-EDF2-4190-A726-B9B651F864E7}" type="datetime1">
              <a:rPr lang="ru-RU" smtClean="0"/>
              <a:pPr rtl="0"/>
              <a:t>10.03.2022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pPr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" dirty="0"/>
              <a:t>Стиль образца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ru" dirty="0"/>
              <a:t>Щелкните, чтобы изменить стили текста образца слайда</a:t>
            </a:r>
          </a:p>
          <a:p>
            <a:pPr lvl="1" rtl="0"/>
            <a:r>
              <a:rPr lang="ru" dirty="0"/>
              <a:t>Второй уровень</a:t>
            </a:r>
          </a:p>
          <a:p>
            <a:pPr lvl="2" rtl="0"/>
            <a:r>
              <a:rPr lang="ru" dirty="0"/>
              <a:t>Третий уровень</a:t>
            </a:r>
          </a:p>
          <a:p>
            <a:pPr lvl="3" rtl="0"/>
            <a:r>
              <a:rPr lang="ru" dirty="0"/>
              <a:t>Четвертый уровень</a:t>
            </a:r>
          </a:p>
          <a:p>
            <a:pPr lvl="4" rtl="0"/>
            <a:r>
              <a:rPr lang="ru" dirty="0"/>
              <a:t>Пятый уровень</a:t>
            </a:r>
            <a:endParaRPr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428A7F57-8526-4A03-89D8-FFB0245E6649}" type="datetime1">
              <a:rPr lang="ru-RU" smtClean="0"/>
              <a:pPr/>
              <a:t>10.03.2022</a:t>
            </a:fld>
            <a:endParaRPr lang="en-US" dirty="0"/>
          </a:p>
        </p:txBody>
      </p:sp>
      <p:sp>
        <p:nvSpPr>
          <p:cNvPr id="5" name="Нижний колонтитул 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" panose="020F0502020204030204" pitchFamily="34" charset="0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" panose="020F0502020204030204" pitchFamily="34" charset="0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" panose="020F0502020204030204" pitchFamily="34" charset="0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" panose="020F0502020204030204" pitchFamily="34" charset="0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" panose="020F0502020204030204" pitchFamily="34" charset="0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skiv.instrao.ru/bank-zadaniy/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skiv.instrao.ru/bank-zadaniy/finansovaya-gramotnost/" TargetMode="External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events.webinar.ru/51207829/10685493/record-new/11005895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Прямоугольник 21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9809" y="493363"/>
            <a:ext cx="6115317" cy="3686015"/>
          </a:xfrm>
        </p:spPr>
        <p:txBody>
          <a:bodyPr rtlCol="0">
            <a:normAutofit fontScale="90000"/>
          </a:bodyPr>
          <a:lstStyle/>
          <a:p>
            <a:r>
              <a:rPr lang="ru-RU" sz="4000" dirty="0"/>
              <a:t>ВЕБИНАР-ТРЕНИНГ № 2 ПО РАЗБОРУ ЗАДАНИЙ, ИСПОЛЬЗУЕМЫХ ДЛЯ ОЦЕНКИ ФИНАНСОВОЙ ГРАМОТНОСТИ ОБУЧАЮЩИХСЯ</a:t>
            </a:r>
            <a:endParaRPr lang="ru" sz="4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7754" y="4672739"/>
            <a:ext cx="6131346" cy="1021498"/>
          </a:xfrm>
        </p:spPr>
        <p:txBody>
          <a:bodyPr rtlCol="0">
            <a:normAutofit/>
          </a:bodyPr>
          <a:lstStyle/>
          <a:p>
            <a:pPr rtl="0"/>
            <a:r>
              <a:rPr lang="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ВЕБИНАР 3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27754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extLst>
              <a:ext uri="{FF2B5EF4-FFF2-40B4-BE49-F238E27FC236}">
                <a16:creationId xmlns:a16="http://schemas.microsoft.com/office/drawing/2014/main" id="{BD4BCDD4-9F9C-4E4A-A0FC-E297A9817C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0" r="48784"/>
          <a:stretch/>
        </p:blipFill>
        <p:spPr bwMode="auto">
          <a:xfrm>
            <a:off x="0" y="0"/>
            <a:ext cx="47258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4A65E47-D4C8-4563-A545-BB7579EFE700}"/>
              </a:ext>
            </a:extLst>
          </p:cNvPr>
          <p:cNvSpPr/>
          <p:nvPr/>
        </p:nvSpPr>
        <p:spPr>
          <a:xfrm>
            <a:off x="0" y="6587071"/>
            <a:ext cx="12192000" cy="27092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ПЛАН ВЕБИНАРА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ClrTx/>
              <a:buFont typeface="+mj-lt"/>
              <a:buAutoNum type="arabicPeriod"/>
            </a:pPr>
            <a:r>
              <a:rPr lang="ru-RU" sz="2400" dirty="0">
                <a:solidFill>
                  <a:srgbClr val="000000"/>
                </a:solidFill>
                <a:latin typeface="Bookman Old Style" panose="02050604050505020204" pitchFamily="18" charset="0"/>
              </a:rPr>
              <a:t>ОБОБЩЕННЫЙ АНАЛИЗ РЕЗУЛЬТАТОВ ВЫПОЛНЕНИЯ ЗАДАНИЯ 2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ru-RU" sz="2400" dirty="0">
                <a:solidFill>
                  <a:srgbClr val="000000"/>
                </a:solidFill>
                <a:latin typeface="Bookman Old Style" panose="02050604050505020204" pitchFamily="18" charset="0"/>
              </a:rPr>
              <a:t>РАЗБОР ЗАДАНИЙ ПО ФИНАНСОВОЙ ГРАМОТНОСТИ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ru-RU" sz="2400" dirty="0">
                <a:solidFill>
                  <a:srgbClr val="000000"/>
                </a:solidFill>
                <a:latin typeface="Bookman Old Style" panose="02050604050505020204" pitchFamily="18" charset="0"/>
              </a:rPr>
              <a:t>ЗАДАНИЕ № 3</a:t>
            </a:r>
            <a:endParaRPr lang="ru-R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89E46D-3A07-4A7A-A146-C799B95E60C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08200" y="3307080"/>
            <a:ext cx="7975600" cy="1449387"/>
          </a:xfrm>
        </p:spPr>
        <p:txBody>
          <a:bodyPr>
            <a:normAutofit fontScale="90000"/>
          </a:bodyPr>
          <a:lstStyle/>
          <a:p>
            <a:br>
              <a:rPr lang="ru-RU" sz="4400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</a:br>
            <a:br>
              <a:rPr lang="ru-RU" sz="4400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</a:br>
            <a:r>
              <a:rPr lang="ru-RU" sz="4400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ОБОБЩЕННЫЙ АНАЛИЗ РЕЗУЛЬТАТОВ ВЫПОЛНЕНИЯ ЗАДАНИЯ 2</a:t>
            </a:r>
            <a:b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3047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3264CAC-FA7D-4004-AA4C-3E07C868D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ЗАДАНИЕ 2</a:t>
            </a: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AB2E05D-18C8-4956-9359-5A92D3C34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ClrTx/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+mj-lt"/>
              </a:rPr>
              <a:t>СДЕЛАТЬ ПОЛНЫЙ АНАЛИЗ РАБОТЫ, КОТОРУЮ ВЫПОЛНЯЛИ ВАШИ УЧЕНИКИ, СОГЛАСНО ПРЕДЬЯВЛЕННЫМ ТРЕБОВАНИЯМ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ru-RU" sz="2400" u="sng" dirty="0">
                <a:solidFill>
                  <a:schemeClr val="tx1"/>
                </a:solidFill>
                <a:latin typeface="+mj-lt"/>
              </a:rPr>
              <a:t>ПРОВЕСТИ РАЗБОР ЗАДАНИЙ С УЧЕНИКАМИ*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ru-RU" sz="2400" dirty="0">
                <a:solidFill>
                  <a:srgbClr val="C00000"/>
                </a:solidFill>
                <a:latin typeface="+mj-lt"/>
              </a:rPr>
              <a:t>СРОК ВЫПОЛНЕНИЯ ЗАДАНИЯ ДО 3 МАРТА 2022 ГОДА</a:t>
            </a:r>
          </a:p>
          <a:p>
            <a:pPr marL="475488" lvl="2" indent="0">
              <a:buNone/>
            </a:pPr>
            <a:endParaRPr lang="ru-RU" sz="1800" dirty="0">
              <a:solidFill>
                <a:schemeClr val="tx1"/>
              </a:solidFill>
              <a:latin typeface="+mj-lt"/>
            </a:endParaRPr>
          </a:p>
          <a:p>
            <a:pPr marL="475488" lvl="2" indent="0">
              <a:buNone/>
            </a:pPr>
            <a:r>
              <a:rPr lang="ru-RU" sz="1800" dirty="0">
                <a:solidFill>
                  <a:schemeClr val="tx1"/>
                </a:solidFill>
                <a:latin typeface="+mj-lt"/>
              </a:rPr>
              <a:t>* ЗАДАНИЕ НОСИТ РЕКОМЕНДАТЕЛЬНЫЙ ХАРАКТЕР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A8BC8253-FE04-4984-A92A-86E3BBA99B4B}"/>
              </a:ext>
            </a:extLst>
          </p:cNvPr>
          <p:cNvCxnSpPr>
            <a:cxnSpLocks/>
          </p:cNvCxnSpPr>
          <p:nvPr/>
        </p:nvCxnSpPr>
        <p:spPr>
          <a:xfrm>
            <a:off x="1676400" y="4724401"/>
            <a:ext cx="4419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0415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2374AA-723E-4725-BC7F-A18D5EE0B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>
                <a:solidFill>
                  <a:srgbClr val="C00000"/>
                </a:solidFill>
              </a:rPr>
              <a:t>ОБЩИЕ ТРЕБОВАНИЯ К ОФОРМЛЕНИЮ ОТЧЁТА ПО ВЫПОЛНЕНИЮ ЗАДАНИЯ 2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846F22-9E37-49D0-86FE-D582D9CD6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10139"/>
            <a:ext cx="10058400" cy="3894629"/>
          </a:xfrm>
        </p:spPr>
        <p:txBody>
          <a:bodyPr>
            <a:normAutofit fontScale="55000" lnSpcReduction="20000"/>
          </a:bodyPr>
          <a:lstStyle/>
          <a:p>
            <a:pPr marL="0" indent="0">
              <a:buClr>
                <a:schemeClr val="tx1"/>
              </a:buClr>
              <a:buNone/>
            </a:pPr>
            <a:r>
              <a:rPr lang="ru-RU" sz="2400" dirty="0">
                <a:solidFill>
                  <a:srgbClr val="C00000"/>
                </a:solidFill>
                <a:latin typeface="+mj-lt"/>
              </a:rPr>
              <a:t>     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ru-RU" sz="3400" dirty="0">
                <a:solidFill>
                  <a:schemeClr val="tx1"/>
                </a:solidFill>
                <a:latin typeface="+mj-lt"/>
              </a:rPr>
              <a:t>ДОКУМЕНТ </a:t>
            </a:r>
            <a:r>
              <a:rPr lang="en-US" sz="3400" dirty="0">
                <a:solidFill>
                  <a:schemeClr val="tx1"/>
                </a:solidFill>
                <a:latin typeface="+mj-lt"/>
              </a:rPr>
              <a:t>WORD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ru-RU" sz="3400" dirty="0">
                <a:solidFill>
                  <a:schemeClr val="tx1"/>
                </a:solidFill>
                <a:latin typeface="+mj-lt"/>
              </a:rPr>
              <a:t>НАЗВАНИЕ ДОКУМЕНТА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ru-RU" sz="3400" dirty="0">
                <a:solidFill>
                  <a:schemeClr val="tx1"/>
                </a:solidFill>
                <a:latin typeface="+mj-lt"/>
              </a:rPr>
              <a:t>ОБЩИЕ СВЕДЕНИЯ О ВЫПОЛНЕННОЙ РАБОТЕ</a:t>
            </a:r>
          </a:p>
          <a:p>
            <a:pPr marL="749808" lvl="1" indent="-457200">
              <a:buClr>
                <a:schemeClr val="tx1"/>
              </a:buClr>
              <a:buFont typeface="+mj-lt"/>
              <a:buAutoNum type="alphaLcPeriod"/>
            </a:pPr>
            <a:r>
              <a:rPr lang="ru-RU" sz="3400" dirty="0">
                <a:solidFill>
                  <a:schemeClr val="tx1"/>
                </a:solidFill>
                <a:latin typeface="+mj-lt"/>
              </a:rPr>
              <a:t>КРАТКИЕ СВЕДЕНИЯ О САМОЙ РАБОТЕ И ЗАДАНИХ, ВХОДЯЩИХ В НЕЁ</a:t>
            </a:r>
          </a:p>
          <a:p>
            <a:pPr marL="749808" lvl="1" indent="-457200">
              <a:buClr>
                <a:schemeClr val="tx1"/>
              </a:buClr>
              <a:buFont typeface="+mj-lt"/>
              <a:buAutoNum type="alphaLcPeriod"/>
            </a:pPr>
            <a:r>
              <a:rPr lang="ru-RU" sz="3400" dirty="0">
                <a:solidFill>
                  <a:schemeClr val="tx1"/>
                </a:solidFill>
                <a:latin typeface="+mj-lt"/>
              </a:rPr>
              <a:t>СВЕДЕНИЯ ОБ УЧАЩИХСЯ, ВЫПОЛНЯВЩИХ ЭТУ РАБОТУ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ru-RU" sz="3400" dirty="0">
                <a:solidFill>
                  <a:schemeClr val="tx1"/>
                </a:solidFill>
                <a:latin typeface="+mj-lt"/>
              </a:rPr>
              <a:t>РЕЗУЛЬТАТЫ ВЫПОЛНЕННОЙ РАБОТЫ (ТАБЛИЦА С РЕЗУЛЬТАТАМИ И ИХ ИНТЕРПРЕТАЦИЯ В %)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ru-RU" sz="3400" dirty="0">
                <a:solidFill>
                  <a:schemeClr val="tx1"/>
                </a:solidFill>
                <a:latin typeface="+mj-lt"/>
              </a:rPr>
              <a:t>ВЫВОДЫ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ru-RU" sz="3400" dirty="0">
                <a:solidFill>
                  <a:schemeClr val="tx1"/>
                </a:solidFill>
                <a:latin typeface="+mj-lt"/>
              </a:rPr>
              <a:t>РЕКОМЕНДАЦИИ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ru-RU" sz="2200" dirty="0">
              <a:latin typeface="+mj-lt"/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ru-RU" sz="2200" dirty="0">
              <a:latin typeface="+mj-lt"/>
            </a:endParaRPr>
          </a:p>
          <a:p>
            <a:pPr marL="749808" lvl="1" indent="-457200">
              <a:buClr>
                <a:schemeClr val="tx1"/>
              </a:buClr>
              <a:buFont typeface="+mj-lt"/>
              <a:buAutoNum type="alphaLcPeriod"/>
            </a:pPr>
            <a:endParaRPr lang="en-US" sz="2200" dirty="0">
              <a:latin typeface="+mj-lt"/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n-US" sz="2400" dirty="0">
              <a:latin typeface="+mj-lt"/>
            </a:endParaRPr>
          </a:p>
          <a:p>
            <a:pPr marL="457200" indent="-457200">
              <a:buFont typeface="+mj-lt"/>
              <a:buAutoNum type="arabicPeriod"/>
            </a:pPr>
            <a:endParaRPr lang="ru-RU" sz="2400" dirty="0">
              <a:latin typeface="+mj-lt"/>
            </a:endParaRPr>
          </a:p>
        </p:txBody>
      </p:sp>
      <p:pic>
        <p:nvPicPr>
          <p:cNvPr id="15" name="Рисунок 14" descr="Маркеры-галочки">
            <a:extLst>
              <a:ext uri="{FF2B5EF4-FFF2-40B4-BE49-F238E27FC236}">
                <a16:creationId xmlns:a16="http://schemas.microsoft.com/office/drawing/2014/main" id="{E5FB3AB4-712C-4F09-93AA-BD0ED5D13E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1471" y="1981200"/>
            <a:ext cx="548716" cy="54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53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2C30541-7B46-4FA6-87A5-DD2D97810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ПОДПИСЬ ФАЙЛА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0C208EC-C1E3-40A6-8ABB-8FE75F3D3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atin typeface="+mj-lt"/>
              </a:rPr>
              <a:t>ФАМИЛИЯ_ НАЗВАНИЕ РАБОТЫ_КЛАСС</a:t>
            </a:r>
          </a:p>
        </p:txBody>
      </p:sp>
    </p:spTree>
    <p:extLst>
      <p:ext uri="{BB962C8B-B14F-4D97-AF65-F5344CB8AC3E}">
        <p14:creationId xmlns:p14="http://schemas.microsoft.com/office/powerpoint/2010/main" val="890923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РЕЗУЛЬТАТЫ ВЫПОЛНЕНИЯ ЗАДАНИЯ № 2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Tx/>
              <a:buFont typeface="+mj-lt"/>
              <a:buAutoNum type="arabicPeriod"/>
            </a:pPr>
            <a:r>
              <a:rPr lang="ru-RU" sz="2400" dirty="0">
                <a:latin typeface="+mj-lt"/>
              </a:rPr>
              <a:t>ВЫПОЛНИЛИ ЗАДАНИЯ: 5 ЧЕЛ. (16%)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ru-RU" sz="2400" dirty="0">
                <a:solidFill>
                  <a:srgbClr val="C00000"/>
                </a:solidFill>
                <a:latin typeface="+mj-lt"/>
              </a:rPr>
              <a:t>ВЫПОЛНЕНЫ СОГЛАСНО ПРЕДЬЯВЛЕННЫМ ТРЕБОВАНИЯМ 3 ЧЕЛ. (10%)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7857" t="15325" r="17489" b="6638"/>
          <a:stretch>
            <a:fillRect/>
          </a:stretch>
        </p:blipFill>
        <p:spPr bwMode="auto">
          <a:xfrm>
            <a:off x="1678982" y="475012"/>
            <a:ext cx="4009299" cy="27220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18028" t="15626" r="17371" b="6471"/>
          <a:stretch>
            <a:fillRect/>
          </a:stretch>
        </p:blipFill>
        <p:spPr bwMode="auto">
          <a:xfrm>
            <a:off x="6388924" y="486291"/>
            <a:ext cx="3954483" cy="26962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 l="20887" t="17243" r="20606" b="9683"/>
          <a:stretch>
            <a:fillRect/>
          </a:stretch>
        </p:blipFill>
        <p:spPr bwMode="auto">
          <a:xfrm>
            <a:off x="1658494" y="3479471"/>
            <a:ext cx="4006035" cy="27788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/>
          <a:srcRect l="21212" t="16898" r="20996" b="10260"/>
          <a:stretch>
            <a:fillRect/>
          </a:stretch>
        </p:blipFill>
        <p:spPr bwMode="auto">
          <a:xfrm>
            <a:off x="6361239" y="3479470"/>
            <a:ext cx="4017795" cy="2799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" name="Рисунок 10" descr="Маркеры-галочки">
            <a:extLst>
              <a:ext uri="{FF2B5EF4-FFF2-40B4-BE49-F238E27FC236}">
                <a16:creationId xmlns:a16="http://schemas.microsoft.com/office/drawing/2014/main" id="{E5FB3AB4-712C-4F09-93AA-BD0ED5D13E3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7777" y="342405"/>
            <a:ext cx="548716" cy="54871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A73FDA3-BE58-4C3C-82A0-F0074BFF14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8" t="731" r="51092" b="4751"/>
          <a:stretch/>
        </p:blipFill>
        <p:spPr>
          <a:xfrm>
            <a:off x="1811712" y="363892"/>
            <a:ext cx="4051022" cy="554978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Дата 1">
            <a:extLst>
              <a:ext uri="{FF2B5EF4-FFF2-40B4-BE49-F238E27FC236}">
                <a16:creationId xmlns:a16="http://schemas.microsoft.com/office/drawing/2014/main" id="{369CD83D-3E90-4EB8-A63A-86F34DF03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4D5EF43-AECB-4459-AE90-3AFB54138C76}" type="datetime1">
              <a:rPr lang="ru-RU" smtClean="0"/>
              <a:pPr rtl="0"/>
              <a:t>11.03.2022</a:t>
            </a:fld>
            <a:endParaRPr lang="en-US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168CF6-62EC-4C38-85E7-5F99204B29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361" r="82" b="6725"/>
          <a:stretch/>
        </p:blipFill>
        <p:spPr>
          <a:xfrm>
            <a:off x="6329267" y="363893"/>
            <a:ext cx="4130812" cy="554978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 descr="Маркеры-галочки">
            <a:extLst>
              <a:ext uri="{FF2B5EF4-FFF2-40B4-BE49-F238E27FC236}">
                <a16:creationId xmlns:a16="http://schemas.microsoft.com/office/drawing/2014/main" id="{506D3F86-77CB-44B7-84D5-0CD5EB2D6F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7777" y="342405"/>
            <a:ext cx="548716" cy="54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490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89E46D-3A07-4A7A-A146-C799B95E60C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70314" y="2698863"/>
            <a:ext cx="8251372" cy="1460273"/>
          </a:xfrm>
        </p:spPr>
        <p:txBody>
          <a:bodyPr>
            <a:normAutofit fontScale="90000"/>
          </a:bodyPr>
          <a:lstStyle/>
          <a:p>
            <a:r>
              <a:rPr lang="ru-RU" sz="4400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РАЗБОР ЗАДАНИЙ ПО ФИНАНСОВОЙ ГРАМОТНОСТИ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3179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464E3B-E3C3-46B5-AB9D-0408398E7E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18" r="1369" b="10919"/>
          <a:stretch/>
        </p:blipFill>
        <p:spPr>
          <a:xfrm>
            <a:off x="973393" y="0"/>
            <a:ext cx="9831456" cy="639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673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39E308-6F1D-4F56-AA56-34F7D1DF0B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34"/>
          <a:stretch/>
        </p:blipFill>
        <p:spPr>
          <a:xfrm>
            <a:off x="1285875" y="46037"/>
            <a:ext cx="9974362" cy="6324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805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9956C6-71A3-4327-8EFE-22DAC0D50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638175"/>
            <a:ext cx="11430000" cy="558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329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A993F25-D97B-49FD-BA37-72C0EDCFAA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217" b="-146"/>
          <a:stretch/>
        </p:blipFill>
        <p:spPr>
          <a:xfrm>
            <a:off x="1323975" y="106610"/>
            <a:ext cx="9667486" cy="626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0385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4CB730-873D-4171-AC55-56C596E84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372" y="50795"/>
            <a:ext cx="11020144" cy="6303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4628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FA8626-6522-4836-B6E6-6795E8ECB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1687" y="0"/>
            <a:ext cx="7356715" cy="633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971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D364544-1881-4885-86F4-6CD24516F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75" y="0"/>
            <a:ext cx="962025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6874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1BD9ED-625B-499E-BCC6-05AC32FDDA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9762" y="57150"/>
            <a:ext cx="8372475" cy="633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8037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A5F69BE-81ED-4F94-8407-91A1F2D622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42"/>
          <a:stretch/>
        </p:blipFill>
        <p:spPr>
          <a:xfrm>
            <a:off x="1162050" y="0"/>
            <a:ext cx="9867900" cy="617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590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AB1DF90-64CA-47E0-8371-DBC21E9405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20"/>
          <a:stretch/>
        </p:blipFill>
        <p:spPr>
          <a:xfrm>
            <a:off x="867830" y="307910"/>
            <a:ext cx="10434709" cy="545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8992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270BFB-6C11-4841-AAF6-B9CF90059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465" y="180468"/>
            <a:ext cx="10049070" cy="6054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5037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1E5267C-8FFA-4C07-B5BC-149D989C73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529" y="251247"/>
            <a:ext cx="9436942" cy="60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4033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89E46D-3A07-4A7A-A146-C799B95E60C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143375" y="3248025"/>
            <a:ext cx="4181228" cy="828675"/>
          </a:xfrm>
        </p:spPr>
        <p:txBody>
          <a:bodyPr>
            <a:normAutofit fontScale="90000"/>
          </a:bodyPr>
          <a:lstStyle/>
          <a:p>
            <a:br>
              <a:rPr lang="ru-RU" sz="4400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</a:br>
            <a:br>
              <a:rPr lang="ru-RU" sz="4400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</a:br>
            <a:r>
              <a:rPr lang="ru-RU" sz="4400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ЗАДАНИЕ № 3</a:t>
            </a:r>
            <a:b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74140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C8258B0-01C8-4A06-A71E-C217062C3B7F}"/>
              </a:ext>
            </a:extLst>
          </p:cNvPr>
          <p:cNvSpPr/>
          <p:nvPr/>
        </p:nvSpPr>
        <p:spPr>
          <a:xfrm>
            <a:off x="670249" y="410547"/>
            <a:ext cx="10851502" cy="57476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Введение</a:t>
            </a:r>
          </a:p>
          <a:p>
            <a:r>
              <a:rPr lang="ru-RU" dirty="0"/>
              <a:t>Прочитайте введение. Затем нажмите на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6D2178-D170-4630-82D6-B1F9F1DC2FCB}"/>
              </a:ext>
            </a:extLst>
          </p:cNvPr>
          <p:cNvSpPr txBox="1"/>
          <p:nvPr/>
        </p:nvSpPr>
        <p:spPr>
          <a:xfrm>
            <a:off x="849085" y="792558"/>
            <a:ext cx="10412964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  <a:latin typeface="+mj-lt"/>
              </a:rPr>
              <a:t>Вклады.</a:t>
            </a:r>
          </a:p>
          <a:p>
            <a:r>
              <a:rPr lang="ru-RU" sz="2400" dirty="0">
                <a:latin typeface="+mj-lt"/>
              </a:rPr>
              <a:t>Введение </a:t>
            </a:r>
          </a:p>
          <a:p>
            <a:endParaRPr lang="ru-RU" sz="2400" dirty="0">
              <a:latin typeface="+mj-lt"/>
            </a:endParaRPr>
          </a:p>
          <a:p>
            <a:r>
              <a:rPr lang="ru-RU" sz="2000" i="1" dirty="0">
                <a:latin typeface="+mj-lt"/>
              </a:rPr>
              <a:t>Прочитайте введение. Затем нажмите на стрелку </a:t>
            </a:r>
            <a:r>
              <a:rPr lang="ru-RU" sz="2000" i="1" dirty="0">
                <a:solidFill>
                  <a:srgbClr val="C00000"/>
                </a:solidFill>
                <a:latin typeface="+mj-lt"/>
              </a:rPr>
              <a:t>ДАЛЕЕ</a:t>
            </a:r>
          </a:p>
          <a:p>
            <a:endParaRPr lang="ru-RU" sz="2400" dirty="0">
              <a:latin typeface="+mj-lt"/>
            </a:endParaRPr>
          </a:p>
          <a:p>
            <a:r>
              <a:rPr lang="ru-RU" sz="2400" dirty="0">
                <a:latin typeface="+mj-lt"/>
              </a:rPr>
              <a:t>Сергей копил деньги на покупку автомобиля и 4 июля открыл вклад на год под 5% годовых. В конце февраля ситуация в банковском секторе изменилась и проценты на вклады физических лиц резко увеличились. </a:t>
            </a:r>
          </a:p>
        </p:txBody>
      </p:sp>
    </p:spTree>
    <p:extLst>
      <p:ext uri="{BB962C8B-B14F-4D97-AF65-F5344CB8AC3E}">
        <p14:creationId xmlns:p14="http://schemas.microsoft.com/office/powerpoint/2010/main" val="28292353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A4162D4E-EE4C-411A-9058-1D6EDA05F8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986149"/>
              </p:ext>
            </p:extLst>
          </p:nvPr>
        </p:nvGraphicFramePr>
        <p:xfrm>
          <a:off x="933061" y="727788"/>
          <a:ext cx="10263674" cy="51131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31837">
                  <a:extLst>
                    <a:ext uri="{9D8B030D-6E8A-4147-A177-3AD203B41FA5}">
                      <a16:colId xmlns:a16="http://schemas.microsoft.com/office/drawing/2014/main" val="788904249"/>
                    </a:ext>
                  </a:extLst>
                </a:gridCol>
                <a:gridCol w="5131837">
                  <a:extLst>
                    <a:ext uri="{9D8B030D-6E8A-4147-A177-3AD203B41FA5}">
                      <a16:colId xmlns:a16="http://schemas.microsoft.com/office/drawing/2014/main" val="1486156876"/>
                    </a:ext>
                  </a:extLst>
                </a:gridCol>
              </a:tblGrid>
              <a:tr h="5113174">
                <a:tc>
                  <a:txBody>
                    <a:bodyPr/>
                    <a:lstStyle/>
                    <a:p>
                      <a:endParaRPr lang="ru-RU" sz="2000" i="1" dirty="0">
                        <a:latin typeface="+mj-lt"/>
                      </a:endParaRPr>
                    </a:p>
                    <a:p>
                      <a:endParaRPr lang="ru-RU" sz="2000" i="1" dirty="0">
                        <a:latin typeface="+mj-lt"/>
                      </a:endParaRPr>
                    </a:p>
                    <a:p>
                      <a:r>
                        <a:rPr lang="ru-RU" sz="2000" dirty="0">
                          <a:latin typeface="+mj-lt"/>
                        </a:rPr>
                        <a:t>Задание 1 / 3</a:t>
                      </a:r>
                    </a:p>
                    <a:p>
                      <a:endParaRPr lang="ru-RU" sz="2000" i="1" dirty="0">
                        <a:latin typeface="+mj-lt"/>
                      </a:endParaRPr>
                    </a:p>
                    <a:p>
                      <a:r>
                        <a:rPr lang="ru-RU" sz="2000" i="1" dirty="0">
                          <a:latin typeface="+mj-lt"/>
                        </a:rPr>
                        <a:t>Прочитайте текст, расположенный справа и ответьте на вопрос.</a:t>
                      </a:r>
                    </a:p>
                    <a:p>
                      <a:endParaRPr lang="ru-RU" sz="2000" i="1" dirty="0">
                        <a:latin typeface="+mj-lt"/>
                      </a:endParaRPr>
                    </a:p>
                    <a:p>
                      <a:r>
                        <a:rPr lang="ru-RU" sz="2000" i="0" dirty="0">
                          <a:latin typeface="+mj-lt"/>
                        </a:rPr>
                        <a:t>Выгодно ли Сергею закрыть старый вклад под 0,01% и открыть новый под 15% на 3 месяца. Ответ поясните.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077519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A8C1E85-C15A-46C0-85E8-6270EF997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46449"/>
            <a:ext cx="1661649" cy="6438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1579F8-7A72-4B41-A021-2DC514724A07}"/>
              </a:ext>
            </a:extLst>
          </p:cNvPr>
          <p:cNvSpPr txBox="1"/>
          <p:nvPr/>
        </p:nvSpPr>
        <p:spPr>
          <a:xfrm>
            <a:off x="6270171" y="1287624"/>
            <a:ext cx="46466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/>
                <a:ea typeface="+mn-ea"/>
                <a:cs typeface="+mn-cs"/>
              </a:rPr>
              <a:t>Банк, где у Сергея лежат деньги предлагает вклад под15% годовых на 3 месяца.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AED8884-48EB-4C52-B41C-52240153C3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061" y="746449"/>
            <a:ext cx="1664352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8450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2B1F8044-D757-4B84-9B40-66807FA9DC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987277"/>
              </p:ext>
            </p:extLst>
          </p:nvPr>
        </p:nvGraphicFramePr>
        <p:xfrm>
          <a:off x="1174101" y="831633"/>
          <a:ext cx="10106609" cy="46229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0786">
                  <a:extLst>
                    <a:ext uri="{9D8B030D-6E8A-4147-A177-3AD203B41FA5}">
                      <a16:colId xmlns:a16="http://schemas.microsoft.com/office/drawing/2014/main" val="4147441804"/>
                    </a:ext>
                  </a:extLst>
                </a:gridCol>
                <a:gridCol w="8885823">
                  <a:extLst>
                    <a:ext uri="{9D8B030D-6E8A-4147-A177-3AD203B41FA5}">
                      <a16:colId xmlns:a16="http://schemas.microsoft.com/office/drawing/2014/main" val="2820845675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C00000"/>
                          </a:solidFill>
                          <a:latin typeface="+mj-lt"/>
                        </a:rPr>
                        <a:t>ЗАДАНИЕ 1/3.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886771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sz="2000" dirty="0">
                          <a:latin typeface="+mj-lt"/>
                        </a:rPr>
                        <a:t>ХАРАКТЕРИСТИКИ ЗАДАНИЯ: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3090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sz="2000" dirty="0">
                          <a:latin typeface="+mj-lt"/>
                        </a:rPr>
                        <a:t>• Содержательная область оценки: </a:t>
                      </a:r>
                    </a:p>
                    <a:p>
                      <a:r>
                        <a:rPr lang="ru-RU" sz="2000" dirty="0">
                          <a:latin typeface="+mj-lt"/>
                        </a:rPr>
                        <a:t>• Компетентностная область оценки:</a:t>
                      </a:r>
                    </a:p>
                    <a:p>
                      <a:r>
                        <a:rPr lang="ru-RU" sz="2000" dirty="0">
                          <a:latin typeface="+mj-lt"/>
                        </a:rPr>
                        <a:t>• Контекст:</a:t>
                      </a:r>
                    </a:p>
                    <a:p>
                      <a:r>
                        <a:rPr lang="ru-RU" sz="2000" dirty="0">
                          <a:latin typeface="+mj-lt"/>
                        </a:rPr>
                        <a:t>• Уровень сложности:</a:t>
                      </a:r>
                    </a:p>
                    <a:p>
                      <a:r>
                        <a:rPr lang="ru-RU" sz="2000" dirty="0">
                          <a:latin typeface="+mj-lt"/>
                        </a:rPr>
                        <a:t>• Формат ответа: </a:t>
                      </a:r>
                    </a:p>
                    <a:p>
                      <a:r>
                        <a:rPr lang="ru-RU" sz="2000" dirty="0">
                          <a:latin typeface="+mj-lt"/>
                        </a:rPr>
                        <a:t>• Объект оценки:</a:t>
                      </a:r>
                    </a:p>
                    <a:p>
                      <a:r>
                        <a:rPr lang="ru-RU" sz="2000" dirty="0">
                          <a:latin typeface="+mj-lt"/>
                        </a:rPr>
                        <a:t>• Максимальный балл: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574825"/>
                  </a:ext>
                </a:extLst>
              </a:tr>
              <a:tr h="367454">
                <a:tc gridSpan="2"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C00000"/>
                          </a:solidFill>
                          <a:latin typeface="+mj-lt"/>
                        </a:rPr>
                        <a:t>СИСТЕМА ОЦЕНИВАНИЯ: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226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+mj-lt"/>
                        </a:rPr>
                        <a:t>Балл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+mj-lt"/>
                        </a:rPr>
                        <a:t>Содержание критерия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159765"/>
                  </a:ext>
                </a:extLst>
              </a:tr>
              <a:tr h="416664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+mj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10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+mj-lt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32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5208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A4162D4E-EE4C-411A-9058-1D6EDA05F8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253416"/>
              </p:ext>
            </p:extLst>
          </p:nvPr>
        </p:nvGraphicFramePr>
        <p:xfrm>
          <a:off x="933061" y="727787"/>
          <a:ext cx="10325878" cy="53837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62939">
                  <a:extLst>
                    <a:ext uri="{9D8B030D-6E8A-4147-A177-3AD203B41FA5}">
                      <a16:colId xmlns:a16="http://schemas.microsoft.com/office/drawing/2014/main" val="788904249"/>
                    </a:ext>
                  </a:extLst>
                </a:gridCol>
                <a:gridCol w="5162939">
                  <a:extLst>
                    <a:ext uri="{9D8B030D-6E8A-4147-A177-3AD203B41FA5}">
                      <a16:colId xmlns:a16="http://schemas.microsoft.com/office/drawing/2014/main" val="1486156876"/>
                    </a:ext>
                  </a:extLst>
                </a:gridCol>
              </a:tblGrid>
              <a:tr h="5383763">
                <a:tc>
                  <a:txBody>
                    <a:bodyPr/>
                    <a:lstStyle/>
                    <a:p>
                      <a:r>
                        <a:rPr lang="ru-RU" sz="2400" i="0" dirty="0">
                          <a:solidFill>
                            <a:srgbClr val="C00000"/>
                          </a:solidFill>
                          <a:latin typeface="+mj-lt"/>
                        </a:rPr>
                        <a:t>Вклады </a:t>
                      </a:r>
                    </a:p>
                    <a:p>
                      <a:r>
                        <a:rPr lang="ru-RU" sz="2000" i="0" dirty="0">
                          <a:latin typeface="+mj-lt"/>
                        </a:rPr>
                        <a:t>Задание 2 / 3</a:t>
                      </a:r>
                    </a:p>
                    <a:p>
                      <a:r>
                        <a:rPr lang="ru-RU" sz="2000" i="1" dirty="0">
                          <a:latin typeface="+mj-lt"/>
                        </a:rPr>
                        <a:t>Прочитайте текст, расположенный справа и ответьте на вопрос.</a:t>
                      </a:r>
                    </a:p>
                    <a:p>
                      <a:r>
                        <a:rPr lang="ru-RU" sz="2000" dirty="0">
                          <a:latin typeface="+mj-lt"/>
                        </a:rPr>
                        <a:t>Что важно учитывать Сергею при выборе вклада?</a:t>
                      </a:r>
                      <a:endParaRPr lang="ru-RU" sz="2000" i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077519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A8C1E85-C15A-46C0-85E8-6270EF997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46449"/>
            <a:ext cx="1661649" cy="6438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1579F8-7A72-4B41-A021-2DC514724A07}"/>
              </a:ext>
            </a:extLst>
          </p:cNvPr>
          <p:cNvSpPr txBox="1"/>
          <p:nvPr/>
        </p:nvSpPr>
        <p:spPr>
          <a:xfrm>
            <a:off x="6270171" y="1287624"/>
            <a:ext cx="464664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+mj-lt"/>
              </a:rPr>
              <a:t>Для того чтобы быстрее накопить на машину Сергей стал знакомиться с условиями по вкладам в различных банках и по результатам составил таблицу.</a:t>
            </a: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36189B4F-3E70-44FF-A664-A342541A49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880313"/>
              </p:ext>
            </p:extLst>
          </p:nvPr>
        </p:nvGraphicFramePr>
        <p:xfrm>
          <a:off x="1163216" y="2685576"/>
          <a:ext cx="4646646" cy="3383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96752">
                  <a:extLst>
                    <a:ext uri="{9D8B030D-6E8A-4147-A177-3AD203B41FA5}">
                      <a16:colId xmlns:a16="http://schemas.microsoft.com/office/drawing/2014/main" val="59770845"/>
                    </a:ext>
                  </a:extLst>
                </a:gridCol>
                <a:gridCol w="1380931">
                  <a:extLst>
                    <a:ext uri="{9D8B030D-6E8A-4147-A177-3AD203B41FA5}">
                      <a16:colId xmlns:a16="http://schemas.microsoft.com/office/drawing/2014/main" val="3144268495"/>
                    </a:ext>
                  </a:extLst>
                </a:gridCol>
                <a:gridCol w="1268963">
                  <a:extLst>
                    <a:ext uri="{9D8B030D-6E8A-4147-A177-3AD203B41FA5}">
                      <a16:colId xmlns:a16="http://schemas.microsoft.com/office/drawing/2014/main" val="3925607753"/>
                    </a:ext>
                  </a:extLst>
                </a:gridCol>
              </a:tblGrid>
              <a:tr h="548968"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Что 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учитывать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Важно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Не важно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766597"/>
                  </a:ext>
                </a:extLst>
              </a:tr>
              <a:tr h="548968"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Срок вклада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022043"/>
                  </a:ext>
                </a:extLst>
              </a:tr>
              <a:tr h="5489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Доход в % годовых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65646"/>
                  </a:ext>
                </a:extLst>
              </a:tr>
              <a:tr h="548968"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Возможность пополнения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929102"/>
                  </a:ext>
                </a:extLst>
              </a:tr>
              <a:tr h="5489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+mj-lt"/>
                        </a:rPr>
                        <a:t>Возможность снятия</a:t>
                      </a:r>
                    </a:p>
                    <a:p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96726"/>
                  </a:ext>
                </a:extLst>
              </a:tr>
            </a:tbl>
          </a:graphicData>
        </a:graphic>
      </p:graphicFrame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14BDF701-4DE8-49CB-8FBF-E39304148D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363924"/>
              </p:ext>
            </p:extLst>
          </p:nvPr>
        </p:nvGraphicFramePr>
        <p:xfrm>
          <a:off x="6386050" y="2918840"/>
          <a:ext cx="4642734" cy="30324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7264">
                  <a:extLst>
                    <a:ext uri="{9D8B030D-6E8A-4147-A177-3AD203B41FA5}">
                      <a16:colId xmlns:a16="http://schemas.microsoft.com/office/drawing/2014/main" val="3352297928"/>
                    </a:ext>
                  </a:extLst>
                </a:gridCol>
                <a:gridCol w="938252">
                  <a:extLst>
                    <a:ext uri="{9D8B030D-6E8A-4147-A177-3AD203B41FA5}">
                      <a16:colId xmlns:a16="http://schemas.microsoft.com/office/drawing/2014/main" val="1973035816"/>
                    </a:ext>
                  </a:extLst>
                </a:gridCol>
                <a:gridCol w="918394">
                  <a:extLst>
                    <a:ext uri="{9D8B030D-6E8A-4147-A177-3AD203B41FA5}">
                      <a16:colId xmlns:a16="http://schemas.microsoft.com/office/drawing/2014/main" val="1011494539"/>
                    </a:ext>
                  </a:extLst>
                </a:gridCol>
                <a:gridCol w="798357">
                  <a:extLst>
                    <a:ext uri="{9D8B030D-6E8A-4147-A177-3AD203B41FA5}">
                      <a16:colId xmlns:a16="http://schemas.microsoft.com/office/drawing/2014/main" val="466149085"/>
                    </a:ext>
                  </a:extLst>
                </a:gridCol>
                <a:gridCol w="492012">
                  <a:extLst>
                    <a:ext uri="{9D8B030D-6E8A-4147-A177-3AD203B41FA5}">
                      <a16:colId xmlns:a16="http://schemas.microsoft.com/office/drawing/2014/main" val="323405793"/>
                    </a:ext>
                  </a:extLst>
                </a:gridCol>
                <a:gridCol w="478455">
                  <a:extLst>
                    <a:ext uri="{9D8B030D-6E8A-4147-A177-3AD203B41FA5}">
                      <a16:colId xmlns:a16="http://schemas.microsoft.com/office/drawing/2014/main" val="3297920631"/>
                    </a:ext>
                  </a:extLst>
                </a:gridCol>
              </a:tblGrid>
              <a:tr h="352312">
                <a:tc rowSpan="2"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Банки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Доход в % годовых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600" b="0" dirty="0">
                          <a:latin typeface="+mj-lt"/>
                        </a:rPr>
                        <a:t>Пополнение </a:t>
                      </a:r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r>
                        <a:rPr lang="ru-RU" sz="1600" b="0" dirty="0">
                          <a:latin typeface="+mj-lt"/>
                        </a:rPr>
                        <a:t>Снятие </a:t>
                      </a:r>
                    </a:p>
                  </a:txBody>
                  <a:tcPr vert="vert270"/>
                </a:tc>
                <a:extLst>
                  <a:ext uri="{0D108BD9-81ED-4DB2-BD59-A6C34878D82A}">
                    <a16:rowId xmlns:a16="http://schemas.microsoft.com/office/drawing/2014/main" val="2631102018"/>
                  </a:ext>
                </a:extLst>
              </a:tr>
              <a:tr h="9701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3 мес.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6 мес.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1 год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822317"/>
                  </a:ext>
                </a:extLst>
              </a:tr>
              <a:tr h="516080"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№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17,5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9,5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74890"/>
                  </a:ext>
                </a:extLst>
              </a:tr>
              <a:tr h="475861"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№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999436"/>
                  </a:ext>
                </a:extLst>
              </a:tr>
              <a:tr h="704625"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№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5307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16568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2B1F8044-D757-4B84-9B40-66807FA9DC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075673"/>
              </p:ext>
            </p:extLst>
          </p:nvPr>
        </p:nvGraphicFramePr>
        <p:xfrm>
          <a:off x="1174101" y="831633"/>
          <a:ext cx="10106609" cy="46229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0786">
                  <a:extLst>
                    <a:ext uri="{9D8B030D-6E8A-4147-A177-3AD203B41FA5}">
                      <a16:colId xmlns:a16="http://schemas.microsoft.com/office/drawing/2014/main" val="4147441804"/>
                    </a:ext>
                  </a:extLst>
                </a:gridCol>
                <a:gridCol w="8885823">
                  <a:extLst>
                    <a:ext uri="{9D8B030D-6E8A-4147-A177-3AD203B41FA5}">
                      <a16:colId xmlns:a16="http://schemas.microsoft.com/office/drawing/2014/main" val="2820845675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C00000"/>
                          </a:solidFill>
                          <a:latin typeface="+mj-lt"/>
                        </a:rPr>
                        <a:t>ЗАДАНИЕ 2/3.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886771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sz="2000" dirty="0">
                          <a:latin typeface="+mj-lt"/>
                        </a:rPr>
                        <a:t>ХАРАКТЕРИСТИКИ ЗАДАНИЯ: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3090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sz="2000" dirty="0">
                          <a:latin typeface="+mj-lt"/>
                        </a:rPr>
                        <a:t>• Содержательная область оценки:</a:t>
                      </a:r>
                    </a:p>
                    <a:p>
                      <a:r>
                        <a:rPr lang="ru-RU" sz="2000" dirty="0">
                          <a:latin typeface="+mj-lt"/>
                        </a:rPr>
                        <a:t>• Компетентностная область оценки:</a:t>
                      </a:r>
                    </a:p>
                    <a:p>
                      <a:r>
                        <a:rPr lang="ru-RU" sz="2000" dirty="0">
                          <a:latin typeface="+mj-lt"/>
                        </a:rPr>
                        <a:t>• Контекст:</a:t>
                      </a:r>
                    </a:p>
                    <a:p>
                      <a:r>
                        <a:rPr lang="ru-RU" sz="2000" dirty="0">
                          <a:latin typeface="+mj-lt"/>
                        </a:rPr>
                        <a:t>• Уровень сложности:</a:t>
                      </a:r>
                    </a:p>
                    <a:p>
                      <a:r>
                        <a:rPr lang="ru-RU" sz="2000" dirty="0">
                          <a:latin typeface="+mj-lt"/>
                        </a:rPr>
                        <a:t>• Формат ответа: </a:t>
                      </a:r>
                    </a:p>
                    <a:p>
                      <a:r>
                        <a:rPr lang="ru-RU" sz="2000" dirty="0">
                          <a:latin typeface="+mj-lt"/>
                        </a:rPr>
                        <a:t>• Объект оценки:</a:t>
                      </a:r>
                    </a:p>
                    <a:p>
                      <a:r>
                        <a:rPr lang="ru-RU" sz="2000" dirty="0">
                          <a:latin typeface="+mj-lt"/>
                        </a:rPr>
                        <a:t>• Максимальный балл: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574825"/>
                  </a:ext>
                </a:extLst>
              </a:tr>
              <a:tr h="367454">
                <a:tc gridSpan="2"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C00000"/>
                          </a:solidFill>
                          <a:latin typeface="+mj-lt"/>
                        </a:rPr>
                        <a:t>СИСТЕМА ОЦЕНИВАНИЯ: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226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+mj-lt"/>
                        </a:rPr>
                        <a:t>Балл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+mj-lt"/>
                        </a:rPr>
                        <a:t>Содержание критерия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159765"/>
                  </a:ext>
                </a:extLst>
              </a:tr>
              <a:tr h="416664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+mj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10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+mj-lt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32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81751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A4162D4E-EE4C-411A-9058-1D6EDA05F8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1143982"/>
              </p:ext>
            </p:extLst>
          </p:nvPr>
        </p:nvGraphicFramePr>
        <p:xfrm>
          <a:off x="951722" y="727787"/>
          <a:ext cx="10307217" cy="53837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44278">
                  <a:extLst>
                    <a:ext uri="{9D8B030D-6E8A-4147-A177-3AD203B41FA5}">
                      <a16:colId xmlns:a16="http://schemas.microsoft.com/office/drawing/2014/main" val="788904249"/>
                    </a:ext>
                  </a:extLst>
                </a:gridCol>
                <a:gridCol w="5162939">
                  <a:extLst>
                    <a:ext uri="{9D8B030D-6E8A-4147-A177-3AD203B41FA5}">
                      <a16:colId xmlns:a16="http://schemas.microsoft.com/office/drawing/2014/main" val="1486156876"/>
                    </a:ext>
                  </a:extLst>
                </a:gridCol>
              </a:tblGrid>
              <a:tr h="5383763">
                <a:tc>
                  <a:txBody>
                    <a:bodyPr/>
                    <a:lstStyle/>
                    <a:p>
                      <a:endParaRPr lang="ru-RU" sz="2000" i="1" dirty="0">
                        <a:latin typeface="+mj-lt"/>
                      </a:endParaRPr>
                    </a:p>
                    <a:p>
                      <a:endParaRPr lang="ru-RU" sz="2000" i="1" dirty="0">
                        <a:latin typeface="+mj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Задание 3 / 3</a:t>
                      </a:r>
                      <a:endParaRPr lang="ru-RU" sz="2000" i="1" dirty="0">
                        <a:latin typeface="+mj-lt"/>
                      </a:endParaRPr>
                    </a:p>
                    <a:p>
                      <a:r>
                        <a:rPr lang="ru-RU" sz="2000" i="1" dirty="0">
                          <a:latin typeface="+mj-lt"/>
                        </a:rPr>
                        <a:t>Изучите таблицу, расположенную справа и ответьте на вопрос.</a:t>
                      </a:r>
                    </a:p>
                    <a:p>
                      <a:endParaRPr lang="ru-RU" sz="2000" i="1" dirty="0">
                        <a:latin typeface="+mj-lt"/>
                      </a:endParaRPr>
                    </a:p>
                    <a:p>
                      <a:r>
                        <a:rPr lang="ru-RU" sz="2000" dirty="0">
                          <a:latin typeface="+mj-lt"/>
                        </a:rPr>
                        <a:t>В каком банке и на какой срок Сергею выгодней всего открыть вклад? Ответ поясните.</a:t>
                      </a:r>
                      <a:endParaRPr lang="ru-RU" sz="2000" i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077519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A8C1E85-C15A-46C0-85E8-6270EF997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46449"/>
            <a:ext cx="1661649" cy="64381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AED8884-48EB-4C52-B41C-52240153C3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061" y="746449"/>
            <a:ext cx="1664352" cy="646232"/>
          </a:xfrm>
          <a:prstGeom prst="rect">
            <a:avLst/>
          </a:prstGeom>
        </p:spPr>
      </p:pic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14BDF701-4DE8-49CB-8FBF-E39304148D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314352"/>
              </p:ext>
            </p:extLst>
          </p:nvPr>
        </p:nvGraphicFramePr>
        <p:xfrm>
          <a:off x="6386050" y="1476713"/>
          <a:ext cx="4642734" cy="30324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7264">
                  <a:extLst>
                    <a:ext uri="{9D8B030D-6E8A-4147-A177-3AD203B41FA5}">
                      <a16:colId xmlns:a16="http://schemas.microsoft.com/office/drawing/2014/main" val="3352297928"/>
                    </a:ext>
                  </a:extLst>
                </a:gridCol>
                <a:gridCol w="938252">
                  <a:extLst>
                    <a:ext uri="{9D8B030D-6E8A-4147-A177-3AD203B41FA5}">
                      <a16:colId xmlns:a16="http://schemas.microsoft.com/office/drawing/2014/main" val="1973035816"/>
                    </a:ext>
                  </a:extLst>
                </a:gridCol>
                <a:gridCol w="918394">
                  <a:extLst>
                    <a:ext uri="{9D8B030D-6E8A-4147-A177-3AD203B41FA5}">
                      <a16:colId xmlns:a16="http://schemas.microsoft.com/office/drawing/2014/main" val="1011494539"/>
                    </a:ext>
                  </a:extLst>
                </a:gridCol>
                <a:gridCol w="798357">
                  <a:extLst>
                    <a:ext uri="{9D8B030D-6E8A-4147-A177-3AD203B41FA5}">
                      <a16:colId xmlns:a16="http://schemas.microsoft.com/office/drawing/2014/main" val="466149085"/>
                    </a:ext>
                  </a:extLst>
                </a:gridCol>
                <a:gridCol w="492012">
                  <a:extLst>
                    <a:ext uri="{9D8B030D-6E8A-4147-A177-3AD203B41FA5}">
                      <a16:colId xmlns:a16="http://schemas.microsoft.com/office/drawing/2014/main" val="323405793"/>
                    </a:ext>
                  </a:extLst>
                </a:gridCol>
                <a:gridCol w="478455">
                  <a:extLst>
                    <a:ext uri="{9D8B030D-6E8A-4147-A177-3AD203B41FA5}">
                      <a16:colId xmlns:a16="http://schemas.microsoft.com/office/drawing/2014/main" val="3297920631"/>
                    </a:ext>
                  </a:extLst>
                </a:gridCol>
              </a:tblGrid>
              <a:tr h="352312">
                <a:tc rowSpan="2"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Банки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Доход в % годовых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600" b="0" dirty="0">
                          <a:latin typeface="+mj-lt"/>
                        </a:rPr>
                        <a:t>Пополнение </a:t>
                      </a:r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r>
                        <a:rPr lang="ru-RU" sz="1600" b="0" dirty="0">
                          <a:latin typeface="+mj-lt"/>
                        </a:rPr>
                        <a:t>Снятие </a:t>
                      </a:r>
                    </a:p>
                  </a:txBody>
                  <a:tcPr vert="vert270"/>
                </a:tc>
                <a:extLst>
                  <a:ext uri="{0D108BD9-81ED-4DB2-BD59-A6C34878D82A}">
                    <a16:rowId xmlns:a16="http://schemas.microsoft.com/office/drawing/2014/main" val="2631102018"/>
                  </a:ext>
                </a:extLst>
              </a:tr>
              <a:tr h="9701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3 мес.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6 мес.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1 год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822317"/>
                  </a:ext>
                </a:extLst>
              </a:tr>
              <a:tr h="516080"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№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17,5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9,5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74890"/>
                  </a:ext>
                </a:extLst>
              </a:tr>
              <a:tr h="475861"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№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999436"/>
                  </a:ext>
                </a:extLst>
              </a:tr>
              <a:tr h="704625"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№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j-lt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5307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31287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2B1F8044-D757-4B84-9B40-66807FA9DC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8841188"/>
              </p:ext>
            </p:extLst>
          </p:nvPr>
        </p:nvGraphicFramePr>
        <p:xfrm>
          <a:off x="1174101" y="831633"/>
          <a:ext cx="10106609" cy="46229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0786">
                  <a:extLst>
                    <a:ext uri="{9D8B030D-6E8A-4147-A177-3AD203B41FA5}">
                      <a16:colId xmlns:a16="http://schemas.microsoft.com/office/drawing/2014/main" val="4147441804"/>
                    </a:ext>
                  </a:extLst>
                </a:gridCol>
                <a:gridCol w="8885823">
                  <a:extLst>
                    <a:ext uri="{9D8B030D-6E8A-4147-A177-3AD203B41FA5}">
                      <a16:colId xmlns:a16="http://schemas.microsoft.com/office/drawing/2014/main" val="2820845675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C00000"/>
                          </a:solidFill>
                          <a:latin typeface="+mj-lt"/>
                        </a:rPr>
                        <a:t>ЗАДАНИЕ 3/3.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886771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sz="2000" dirty="0">
                          <a:latin typeface="+mj-lt"/>
                        </a:rPr>
                        <a:t>ХАРАКТЕРИСТИКИ ЗАДАНИЯ: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3090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sz="2000" dirty="0">
                          <a:latin typeface="+mj-lt"/>
                        </a:rPr>
                        <a:t>• Содержательная область оценки:</a:t>
                      </a:r>
                    </a:p>
                    <a:p>
                      <a:r>
                        <a:rPr lang="ru-RU" sz="2000" dirty="0">
                          <a:latin typeface="+mj-lt"/>
                        </a:rPr>
                        <a:t>• Компетентностная область оценки:</a:t>
                      </a:r>
                    </a:p>
                    <a:p>
                      <a:r>
                        <a:rPr lang="ru-RU" sz="2000" dirty="0">
                          <a:latin typeface="+mj-lt"/>
                        </a:rPr>
                        <a:t>• Контекст:</a:t>
                      </a:r>
                    </a:p>
                    <a:p>
                      <a:r>
                        <a:rPr lang="ru-RU" sz="2000" dirty="0">
                          <a:latin typeface="+mj-lt"/>
                        </a:rPr>
                        <a:t>• Уровень сложности:</a:t>
                      </a:r>
                    </a:p>
                    <a:p>
                      <a:r>
                        <a:rPr lang="ru-RU" sz="2000" dirty="0">
                          <a:latin typeface="+mj-lt"/>
                        </a:rPr>
                        <a:t>• Формат ответа: </a:t>
                      </a:r>
                    </a:p>
                    <a:p>
                      <a:r>
                        <a:rPr lang="ru-RU" sz="2000" dirty="0">
                          <a:latin typeface="+mj-lt"/>
                        </a:rPr>
                        <a:t>• Объект оценки:</a:t>
                      </a:r>
                    </a:p>
                    <a:p>
                      <a:r>
                        <a:rPr lang="ru-RU" sz="2000" dirty="0">
                          <a:latin typeface="+mj-lt"/>
                        </a:rPr>
                        <a:t>• Максимальный балл: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574825"/>
                  </a:ext>
                </a:extLst>
              </a:tr>
              <a:tr h="367454">
                <a:tc gridSpan="2"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C00000"/>
                          </a:solidFill>
                          <a:latin typeface="+mj-lt"/>
                        </a:rPr>
                        <a:t>СИСТЕМА ОЦЕНИВАНИЯ: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226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+mj-lt"/>
                        </a:rPr>
                        <a:t>Балл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+mj-lt"/>
                        </a:rPr>
                        <a:t>Содержание критерия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159765"/>
                  </a:ext>
                </a:extLst>
              </a:tr>
              <a:tr h="416664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+mj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10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+mj-lt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32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87285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3264CAC-FA7D-4004-AA4C-3E07C868D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ЗАДАНИЕ </a:t>
            </a:r>
            <a:r>
              <a:rPr lang="en-US" sz="4800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3</a:t>
            </a: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AB2E05D-18C8-4956-9359-5A92D3C34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ClrTx/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+mj-lt"/>
              </a:rPr>
              <a:t>ЗАПОЛНИТЬ ТАБЛИЦЫ ХАРАКТЕРИСТИКИ ЗАДАНИЙ И СИСТЕМА ОЦЕНИВАНИЯ ДЛЯ КЕЙСА ВКЛАДЫ</a:t>
            </a:r>
            <a:endParaRPr lang="ru-RU" sz="2400" u="sng" dirty="0">
              <a:solidFill>
                <a:schemeClr val="tx1"/>
              </a:solidFill>
              <a:latin typeface="+mj-lt"/>
            </a:endParaRPr>
          </a:p>
          <a:p>
            <a:pPr marL="457200" indent="-457200">
              <a:buClrTx/>
              <a:buFont typeface="+mj-lt"/>
              <a:buAutoNum type="arabicPeriod"/>
            </a:pPr>
            <a:r>
              <a:rPr lang="ru-RU" sz="2400" dirty="0">
                <a:solidFill>
                  <a:srgbClr val="C00000"/>
                </a:solidFill>
                <a:latin typeface="+mj-lt"/>
              </a:rPr>
              <a:t>СРОК ВЫПОЛНЕНИЯ ЗАДАНИЯ ДО 25 МАРТА 2022 ГОДА</a:t>
            </a:r>
          </a:p>
          <a:p>
            <a:pPr marL="475488" lvl="2" indent="0">
              <a:buNone/>
            </a:pPr>
            <a:endParaRPr lang="ru-RU" sz="18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371433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2374AA-723E-4725-BC7F-A18D5EE0B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>
                <a:solidFill>
                  <a:srgbClr val="C00000"/>
                </a:solidFill>
              </a:rPr>
              <a:t>ОБЩИЕ ТРЕБОВАНИЯ К ОФОРМЛЕНИЮ ОТЧЁТА ПО ВЫПОЛНЕНИЮ ЗАДАНИЯ 3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846F22-9E37-49D0-86FE-D582D9CD6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9360" y="1981200"/>
            <a:ext cx="10058400" cy="3894629"/>
          </a:xfrm>
        </p:spPr>
        <p:txBody>
          <a:bodyPr>
            <a:normAutofit/>
          </a:bodyPr>
          <a:lstStyle/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+mj-lt"/>
              </a:rPr>
              <a:t>ПРЕЗЕНТАЦИЯ</a:t>
            </a:r>
            <a:r>
              <a:rPr lang="ru-RU" sz="4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POWERPOINT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+mj-lt"/>
              </a:rPr>
              <a:t>НАЗВАНИЕ ДОКУМЕНТА: ВКЛАДЫ. ХАРАКТЕРИСТИКИ ЗАДАНИЙ И СИСТЕМА ОЦЕНИВАНИЯ</a:t>
            </a:r>
          </a:p>
          <a:p>
            <a:pPr marL="457200" indent="-457200">
              <a:buClr>
                <a:srgbClr val="C00000"/>
              </a:buClr>
              <a:buFont typeface="+mj-lt"/>
              <a:buAutoNum type="arabicPeriod"/>
            </a:pPr>
            <a:r>
              <a:rPr lang="ru-RU" sz="2400" dirty="0">
                <a:solidFill>
                  <a:srgbClr val="C00000"/>
                </a:solidFill>
                <a:latin typeface="+mj-lt"/>
              </a:rPr>
              <a:t>ПОДПИСЬ ФАЙЛА: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ru-RU" sz="2400" dirty="0">
                <a:solidFill>
                  <a:schemeClr val="tx1"/>
                </a:solidFill>
                <a:latin typeface="+mj-lt"/>
              </a:rPr>
              <a:t>ФАМИЛИЯ_ВКЛАДЫ_СИСТЕМА ОЦЕНИВАНИЯ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ru-RU" sz="2400" dirty="0">
              <a:solidFill>
                <a:schemeClr val="tx1"/>
              </a:solidFill>
              <a:latin typeface="+mj-lt"/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ru-RU" sz="3400" dirty="0">
              <a:solidFill>
                <a:schemeClr val="tx1"/>
              </a:solidFill>
              <a:latin typeface="+mj-lt"/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ru-RU" sz="2200" dirty="0">
              <a:latin typeface="+mj-lt"/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ru-RU" sz="2200" dirty="0">
              <a:latin typeface="+mj-lt"/>
            </a:endParaRPr>
          </a:p>
          <a:p>
            <a:pPr marL="749808" lvl="1" indent="-457200">
              <a:buClr>
                <a:schemeClr val="tx1"/>
              </a:buClr>
              <a:buFont typeface="+mj-lt"/>
              <a:buAutoNum type="alphaLcPeriod"/>
            </a:pPr>
            <a:endParaRPr lang="en-US" sz="2200" dirty="0">
              <a:latin typeface="+mj-lt"/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n-US" sz="2400" dirty="0">
              <a:latin typeface="+mj-lt"/>
            </a:endParaRPr>
          </a:p>
          <a:p>
            <a:pPr marL="457200" indent="-457200">
              <a:buFont typeface="+mj-lt"/>
              <a:buAutoNum type="arabicPeriod"/>
            </a:pPr>
            <a:endParaRPr lang="ru-RU" sz="2400" dirty="0">
              <a:latin typeface="+mj-lt"/>
            </a:endParaRPr>
          </a:p>
        </p:txBody>
      </p:sp>
      <p:pic>
        <p:nvPicPr>
          <p:cNvPr id="15" name="Рисунок 14" descr="Маркеры-галочки">
            <a:extLst>
              <a:ext uri="{FF2B5EF4-FFF2-40B4-BE49-F238E27FC236}">
                <a16:creationId xmlns:a16="http://schemas.microsoft.com/office/drawing/2014/main" id="{E5FB3AB4-712C-4F09-93AA-BD0ED5D13E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1471" y="1981200"/>
            <a:ext cx="548716" cy="54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0663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C92077D-1029-4ECD-A73A-CF665A63717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8200" y="2876935"/>
            <a:ext cx="5768706" cy="281820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85A0F9-A9A5-4001-81FF-4D2C403E6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/>
              <a:t>ГДЕ ВЗЯТЬ ИНФОРМАЦИЮ О РАБОТЕ, КОТОРУЮ НАЗНАЧИЛИ ДЛЯ ВЫПОЛНЕНИЯ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088F9CB-BFE8-474A-B670-F81C1E1286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Банк заданий </a:t>
            </a:r>
            <a:r>
              <a:rPr lang="ru-RU" sz="2400" dirty="0">
                <a:solidFill>
                  <a:srgbClr val="C00000"/>
                </a:solidFill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</a:t>
            </a:r>
            <a:r>
              <a:rPr lang="en-US" sz="2400" dirty="0">
                <a:solidFill>
                  <a:srgbClr val="C00000"/>
                </a:solidFill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instrao.ru)</a:t>
            </a:r>
            <a:endParaRPr lang="ru-RU" sz="2400" dirty="0">
              <a:solidFill>
                <a:srgbClr val="C00000"/>
              </a:solidFill>
              <a:latin typeface="+mj-lt"/>
            </a:endParaRPr>
          </a:p>
          <a:p>
            <a:endParaRPr lang="ru-RU" sz="2400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EC84B42-6C88-4BC5-B66C-97F0C728F6B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5094" y="2876935"/>
            <a:ext cx="5126961" cy="25376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C26C0D2-03B0-4165-ACB8-43540F256D72}"/>
              </a:ext>
            </a:extLst>
          </p:cNvPr>
          <p:cNvSpPr txBox="1"/>
          <p:nvPr/>
        </p:nvSpPr>
        <p:spPr>
          <a:xfrm>
            <a:off x="6096000" y="210820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+mj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Финансовая грамотность </a:t>
            </a:r>
            <a:r>
              <a:rPr lang="ru-RU" sz="2400" dirty="0">
                <a:solidFill>
                  <a:srgbClr val="C00000"/>
                </a:solidFill>
                <a:latin typeface="+mj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</a:t>
            </a:r>
            <a:r>
              <a:rPr lang="en-US" sz="2400" dirty="0">
                <a:solidFill>
                  <a:srgbClr val="C00000"/>
                </a:solidFill>
                <a:latin typeface="+mj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instrao.ru)</a:t>
            </a:r>
            <a:endParaRPr lang="ru-RU" sz="24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CD5C1FDA-ABBE-4C5B-B733-88961E4FCFE0}"/>
              </a:ext>
            </a:extLst>
          </p:cNvPr>
          <p:cNvSpPr/>
          <p:nvPr/>
        </p:nvSpPr>
        <p:spPr>
          <a:xfrm>
            <a:off x="368949" y="4767943"/>
            <a:ext cx="914477" cy="290647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17FB6D9A-FFD4-4548-984E-CB2D7C0508E3}"/>
              </a:ext>
            </a:extLst>
          </p:cNvPr>
          <p:cNvCxnSpPr>
            <a:stCxn id="13" idx="7"/>
          </p:cNvCxnSpPr>
          <p:nvPr/>
        </p:nvCxnSpPr>
        <p:spPr>
          <a:xfrm flipV="1">
            <a:off x="1149504" y="2569866"/>
            <a:ext cx="6100382" cy="2240641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77539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661886E-3BD8-4B4E-B59B-6990339F37A4}"/>
              </a:ext>
            </a:extLst>
          </p:cNvPr>
          <p:cNvSpPr txBox="1"/>
          <p:nvPr/>
        </p:nvSpPr>
        <p:spPr>
          <a:xfrm>
            <a:off x="2341880" y="2570480"/>
            <a:ext cx="76149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+mj-lt"/>
              </a:rPr>
              <a:t>ССЫЛКА НА ЗАПИСЬ ВЕБИНАРА </a:t>
            </a:r>
            <a:r>
              <a:rPr lang="en-US" sz="3200" dirty="0">
                <a:solidFill>
                  <a:srgbClr val="C00000"/>
                </a:solidFill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https://events.webinar.ru/51207829/10685493/record-new/11005895</a:t>
            </a:r>
            <a:endParaRPr lang="ru-RU" sz="3200" dirty="0">
              <a:solidFill>
                <a:srgbClr val="C00000"/>
              </a:solidFill>
              <a:latin typeface="+mj-lt"/>
            </a:endParaRPr>
          </a:p>
          <a:p>
            <a:endParaRPr lang="ru-RU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9956222"/>
      </p:ext>
    </p:extLst>
  </p:cSld>
  <p:clrMapOvr>
    <a:masterClrMapping/>
  </p:clrMapOvr>
</p:sld>
</file>

<file path=ppt/theme/theme1.xml><?xml version="1.0" encoding="utf-8"?>
<a:theme xmlns:a="http://schemas.openxmlformats.org/drawingml/2006/main" name="1_РетроспективаVTI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995_TF56160789" id="{E9416FAF-F856-40AC-9675-C9B0760B1290}" vid="{1EEFFE07-2D5A-4CA5-A479-4D088CDD8AD4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8747</TotalTime>
  <Words>646</Words>
  <Application>Microsoft Office PowerPoint</Application>
  <PresentationFormat>Широкоэкранный</PresentationFormat>
  <Paragraphs>181</Paragraphs>
  <Slides>34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9" baseType="lpstr">
      <vt:lpstr>Bookman Old Style</vt:lpstr>
      <vt:lpstr>Calibri</vt:lpstr>
      <vt:lpstr>Franklin Gothic Book</vt:lpstr>
      <vt:lpstr>FreesiaUPC</vt:lpstr>
      <vt:lpstr>1_РетроспективаVTI</vt:lpstr>
      <vt:lpstr>ВЕБИНАР-ТРЕНИНГ № 2 ПО РАЗБОРУ ЗАДАНИЙ, ИСПОЛЬЗУЕМЫХ ДЛЯ ОЦЕНКИ ФИНАНСОВОЙ ГРАМОТНОСТИ ОБУЧАЮЩИХСЯ</vt:lpstr>
      <vt:lpstr>ПЛАН ВЕБИНАРА</vt:lpstr>
      <vt:lpstr>  ОБОБЩЕННЫЙ АНАЛИЗ РЕЗУЛЬТАТОВ ВЫПОЛНЕНИЯ ЗАДАНИЯ 2 </vt:lpstr>
      <vt:lpstr>ЗАДАНИЕ 2</vt:lpstr>
      <vt:lpstr>ОБЩИЕ ТРЕБОВАНИЯ К ОФОРМЛЕНИЮ ОТЧЁТА ПО ВЫПОЛНЕНИЮ ЗАДАНИЯ 2</vt:lpstr>
      <vt:lpstr>ПОДПИСЬ ФАЙЛА</vt:lpstr>
      <vt:lpstr>РЕЗУЛЬТАТЫ ВЫПОЛНЕНИЯ ЗАДАНИЯ № 2</vt:lpstr>
      <vt:lpstr>Презентация PowerPoint</vt:lpstr>
      <vt:lpstr>Презентация PowerPoint</vt:lpstr>
      <vt:lpstr>РАЗБОР ЗАДАНИЙ ПО ФИНАНСОВОЙ ГРАМОТНОСТИ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ЗАДАНИЕ № 3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ЗАДАНИЕ 3</vt:lpstr>
      <vt:lpstr>ОБЩИЕ ТРЕБОВАНИЯ К ОФОРМЛЕНИЮ ОТЧЁТА ПО ВЫПОЛНЕНИЮ ЗАДАНИЯ 3</vt:lpstr>
      <vt:lpstr>ГДЕ ВЗЯТЬ ИНФОРМАЦИЮ О РАБОТЕ, КОТОРУЮ НАЗНАЧИЛИ ДЛЯ ВЫПОЛНЕНИЯ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ФИНАНСОВОЙ ГРАМОТНОСТИ В РАМКАХ РАБОТЫ С СЕТЕВОЙ ГРУППОЙ УЧИТЕЛЕЙ-ПРЕДМЕТНИКОВ</dc:title>
  <dc:creator>Надежда</dc:creator>
  <cp:lastModifiedBy>admin</cp:lastModifiedBy>
  <cp:revision>61</cp:revision>
  <dcterms:created xsi:type="dcterms:W3CDTF">2022-02-03T09:34:42Z</dcterms:created>
  <dcterms:modified xsi:type="dcterms:W3CDTF">2022-03-11T12:45:49Z</dcterms:modified>
</cp:coreProperties>
</file>