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4"/>
  </p:notesMasterIdLst>
  <p:sldIdLst>
    <p:sldId id="321" r:id="rId2"/>
    <p:sldId id="298" r:id="rId3"/>
    <p:sldId id="322" r:id="rId4"/>
    <p:sldId id="323" r:id="rId5"/>
    <p:sldId id="324" r:id="rId6"/>
    <p:sldId id="325" r:id="rId7"/>
    <p:sldId id="326" r:id="rId8"/>
    <p:sldId id="299" r:id="rId9"/>
    <p:sldId id="303" r:id="rId10"/>
    <p:sldId id="300" r:id="rId11"/>
    <p:sldId id="329" r:id="rId12"/>
    <p:sldId id="302" r:id="rId13"/>
    <p:sldId id="277" r:id="rId14"/>
    <p:sldId id="334" r:id="rId15"/>
    <p:sldId id="330" r:id="rId16"/>
    <p:sldId id="332" r:id="rId17"/>
    <p:sldId id="328" r:id="rId18"/>
    <p:sldId id="314" r:id="rId19"/>
    <p:sldId id="335" r:id="rId20"/>
    <p:sldId id="266" r:id="rId21"/>
    <p:sldId id="275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336" r:id="rId31"/>
    <p:sldId id="286" r:id="rId32"/>
    <p:sldId id="337" r:id="rId33"/>
    <p:sldId id="338" r:id="rId34"/>
    <p:sldId id="339" r:id="rId35"/>
    <p:sldId id="340" r:id="rId36"/>
    <p:sldId id="341" r:id="rId37"/>
    <p:sldId id="342" r:id="rId38"/>
    <p:sldId id="295" r:id="rId39"/>
    <p:sldId id="345" r:id="rId40"/>
    <p:sldId id="343" r:id="rId41"/>
    <p:sldId id="344" r:id="rId42"/>
    <p:sldId id="296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F"/>
    <a:srgbClr val="FFFFF7"/>
    <a:srgbClr val="FFFFE5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32" autoAdjust="0"/>
  </p:normalViewPr>
  <p:slideViewPr>
    <p:cSldViewPr snapToGrid="0">
      <p:cViewPr varScale="1">
        <p:scale>
          <a:sx n="107" d="100"/>
          <a:sy n="107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54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AF608C-8824-42C9-BAD5-4DBF1FC783FD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5088A8-E83F-4628-9247-02AE8019902F}">
      <dgm:prSet phldrT="[Текст]" custT="1"/>
      <dgm:spPr/>
      <dgm:t>
        <a:bodyPr/>
        <a:lstStyle/>
        <a:p>
          <a:r>
            <a:rPr lang="en-US" sz="2000" b="1" dirty="0" smtClean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+mn-lt"/>
            </a:rPr>
            <a:t>TIMSS</a:t>
          </a:r>
          <a:r>
            <a:rPr lang="ru-RU" sz="2000" b="1" dirty="0" smtClean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latin typeface="+mn-lt"/>
            </a:rPr>
            <a:t> </a:t>
          </a:r>
          <a:r>
            <a:rPr lang="ru-RU" sz="2000" b="1" dirty="0" smtClean="0">
              <a:ln w="12700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latin typeface="+mn-lt"/>
            </a:rPr>
            <a:t>показывает освоение учебных программ по математике и естественным наукам, при этом в заданиях прослеживается четкий предметный принцип</a:t>
          </a:r>
          <a:endParaRPr lang="ru-RU" sz="2000" dirty="0">
            <a:ln w="12700">
              <a:solidFill>
                <a:schemeClr val="accent6">
                  <a:lumMod val="75000"/>
                </a:schemeClr>
              </a:solidFill>
              <a:prstDash val="solid"/>
            </a:ln>
            <a:solidFill>
              <a:schemeClr val="accent6"/>
            </a:solidFill>
          </a:endParaRPr>
        </a:p>
      </dgm:t>
    </dgm:pt>
    <dgm:pt modelId="{449206A0-66B1-4B7A-A477-6EA306182404}" type="parTrans" cxnId="{FDDB291C-4C69-4A47-8F1D-B0FC033BDB67}">
      <dgm:prSet/>
      <dgm:spPr/>
      <dgm:t>
        <a:bodyPr/>
        <a:lstStyle/>
        <a:p>
          <a:endParaRPr lang="ru-RU"/>
        </a:p>
      </dgm:t>
    </dgm:pt>
    <dgm:pt modelId="{3675D6D8-65BA-4914-AC3D-85690D92AF8D}" type="sibTrans" cxnId="{FDDB291C-4C69-4A47-8F1D-B0FC033BDB67}">
      <dgm:prSet/>
      <dgm:spPr/>
      <dgm:t>
        <a:bodyPr/>
        <a:lstStyle/>
        <a:p>
          <a:endParaRPr lang="ru-RU"/>
        </a:p>
      </dgm:t>
    </dgm:pt>
    <dgm:pt modelId="{21A8C137-CAA0-407E-B808-8AE5ADCAD66F}">
      <dgm:prSet phldrT="[Текст]" custT="1"/>
      <dgm:spPr/>
      <dgm:t>
        <a:bodyPr/>
        <a:lstStyle/>
        <a:p>
          <a:r>
            <a:rPr lang="en-US" sz="2000" b="1" dirty="0" smtClean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+mn-lt"/>
            </a:rPr>
            <a:t>PISA</a:t>
          </a:r>
          <a:r>
            <a:rPr lang="ru-RU" sz="2000" b="1" dirty="0" smtClean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latin typeface="+mn-lt"/>
            </a:rPr>
            <a:t> </a:t>
          </a:r>
          <a:r>
            <a:rPr lang="ru-RU" sz="2000" b="1" dirty="0" smtClean="0">
              <a:ln w="12700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latin typeface="+mn-lt"/>
            </a:rPr>
            <a:t>отслеживает успешность применения компетенций естественнонаучной грамотности к реальным проблемам и ситуациям (содержательные области заданий не совпадают с границами учебных предметов)</a:t>
          </a:r>
          <a:endParaRPr lang="ru-RU" sz="2000" dirty="0">
            <a:ln w="12700">
              <a:solidFill>
                <a:schemeClr val="accent6">
                  <a:lumMod val="75000"/>
                </a:schemeClr>
              </a:solidFill>
              <a:prstDash val="solid"/>
            </a:ln>
            <a:solidFill>
              <a:schemeClr val="accent6"/>
            </a:solidFill>
          </a:endParaRPr>
        </a:p>
      </dgm:t>
    </dgm:pt>
    <dgm:pt modelId="{1D95F3C8-1B5A-4614-B1DC-788E6579A46C}" type="parTrans" cxnId="{BD968E25-2344-465D-AC2E-BA4254A92FA4}">
      <dgm:prSet/>
      <dgm:spPr/>
      <dgm:t>
        <a:bodyPr/>
        <a:lstStyle/>
        <a:p>
          <a:endParaRPr lang="ru-RU"/>
        </a:p>
      </dgm:t>
    </dgm:pt>
    <dgm:pt modelId="{CBB2CF34-4DFA-4EFD-919E-4236FD439F83}" type="sibTrans" cxnId="{BD968E25-2344-465D-AC2E-BA4254A92FA4}">
      <dgm:prSet/>
      <dgm:spPr/>
      <dgm:t>
        <a:bodyPr/>
        <a:lstStyle/>
        <a:p>
          <a:endParaRPr lang="ru-RU"/>
        </a:p>
      </dgm:t>
    </dgm:pt>
    <dgm:pt modelId="{D0C37575-0E51-4DEB-9D34-7C70C1CFA83A}" type="pres">
      <dgm:prSet presAssocID="{31AF608C-8824-42C9-BAD5-4DBF1FC783FD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665E85-8F15-4A71-BC70-177583D29A43}" type="pres">
      <dgm:prSet presAssocID="{31AF608C-8824-42C9-BAD5-4DBF1FC783FD}" presName="divider" presStyleLbl="fgShp" presStyleIdx="0" presStyleCnt="1"/>
      <dgm:spPr/>
    </dgm:pt>
    <dgm:pt modelId="{A44F816F-DBE3-48AE-84AC-F07D07BF4885}" type="pres">
      <dgm:prSet presAssocID="{D75088A8-E83F-4628-9247-02AE8019902F}" presName="downArrow" presStyleLbl="node1" presStyleIdx="0" presStyleCnt="2"/>
      <dgm:spPr>
        <a:solidFill>
          <a:schemeClr val="accent2"/>
        </a:solidFill>
      </dgm:spPr>
    </dgm:pt>
    <dgm:pt modelId="{40ED67D6-48D0-4178-A5D1-ADAE4DAE7380}" type="pres">
      <dgm:prSet presAssocID="{D75088A8-E83F-4628-9247-02AE8019902F}" presName="downArrowText" presStyleLbl="revTx" presStyleIdx="0" presStyleCnt="2" custScaleX="142384" custLinFactNeighborX="-76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66895-3413-41E3-BB2B-533B55452E3D}" type="pres">
      <dgm:prSet presAssocID="{21A8C137-CAA0-407E-B808-8AE5ADCAD66F}" presName="upArrow" presStyleLbl="node1" presStyleIdx="1" presStyleCnt="2"/>
      <dgm:spPr/>
    </dgm:pt>
    <dgm:pt modelId="{496147C8-3261-4C7B-82B9-1C2B7DABE90E}" type="pres">
      <dgm:prSet presAssocID="{21A8C137-CAA0-407E-B808-8AE5ADCAD66F}" presName="upArrowText" presStyleLbl="revTx" presStyleIdx="1" presStyleCnt="2" custScaleX="158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612371-9707-47C2-A367-3C07A37E91C1}" type="presOf" srcId="{31AF608C-8824-42C9-BAD5-4DBF1FC783FD}" destId="{D0C37575-0E51-4DEB-9D34-7C70C1CFA83A}" srcOrd="0" destOrd="0" presId="urn:microsoft.com/office/officeart/2005/8/layout/arrow3"/>
    <dgm:cxn modelId="{FDDB291C-4C69-4A47-8F1D-B0FC033BDB67}" srcId="{31AF608C-8824-42C9-BAD5-4DBF1FC783FD}" destId="{D75088A8-E83F-4628-9247-02AE8019902F}" srcOrd="0" destOrd="0" parTransId="{449206A0-66B1-4B7A-A477-6EA306182404}" sibTransId="{3675D6D8-65BA-4914-AC3D-85690D92AF8D}"/>
    <dgm:cxn modelId="{BD968E25-2344-465D-AC2E-BA4254A92FA4}" srcId="{31AF608C-8824-42C9-BAD5-4DBF1FC783FD}" destId="{21A8C137-CAA0-407E-B808-8AE5ADCAD66F}" srcOrd="1" destOrd="0" parTransId="{1D95F3C8-1B5A-4614-B1DC-788E6579A46C}" sibTransId="{CBB2CF34-4DFA-4EFD-919E-4236FD439F83}"/>
    <dgm:cxn modelId="{E38E6F62-9927-477C-8168-2955BA780F65}" type="presOf" srcId="{D75088A8-E83F-4628-9247-02AE8019902F}" destId="{40ED67D6-48D0-4178-A5D1-ADAE4DAE7380}" srcOrd="0" destOrd="0" presId="urn:microsoft.com/office/officeart/2005/8/layout/arrow3"/>
    <dgm:cxn modelId="{18F57F0A-111B-4E73-ACF0-83C42D8B0325}" type="presOf" srcId="{21A8C137-CAA0-407E-B808-8AE5ADCAD66F}" destId="{496147C8-3261-4C7B-82B9-1C2B7DABE90E}" srcOrd="0" destOrd="0" presId="urn:microsoft.com/office/officeart/2005/8/layout/arrow3"/>
    <dgm:cxn modelId="{26F4DE1B-9C09-47A4-AD94-65B7C4DCA52B}" type="presParOf" srcId="{D0C37575-0E51-4DEB-9D34-7C70C1CFA83A}" destId="{B3665E85-8F15-4A71-BC70-177583D29A43}" srcOrd="0" destOrd="0" presId="urn:microsoft.com/office/officeart/2005/8/layout/arrow3"/>
    <dgm:cxn modelId="{8AE5E4EF-F512-4E0B-AB0F-5A2821D8631D}" type="presParOf" srcId="{D0C37575-0E51-4DEB-9D34-7C70C1CFA83A}" destId="{A44F816F-DBE3-48AE-84AC-F07D07BF4885}" srcOrd="1" destOrd="0" presId="urn:microsoft.com/office/officeart/2005/8/layout/arrow3"/>
    <dgm:cxn modelId="{8F5C6A06-85D4-4EEC-88B1-550778680B75}" type="presParOf" srcId="{D0C37575-0E51-4DEB-9D34-7C70C1CFA83A}" destId="{40ED67D6-48D0-4178-A5D1-ADAE4DAE7380}" srcOrd="2" destOrd="0" presId="urn:microsoft.com/office/officeart/2005/8/layout/arrow3"/>
    <dgm:cxn modelId="{765559B5-C93B-44B2-84BB-6518F7F14938}" type="presParOf" srcId="{D0C37575-0E51-4DEB-9D34-7C70C1CFA83A}" destId="{2E266895-3413-41E3-BB2B-533B55452E3D}" srcOrd="3" destOrd="0" presId="urn:microsoft.com/office/officeart/2005/8/layout/arrow3"/>
    <dgm:cxn modelId="{47CCE9B6-80C7-42E4-AF25-40E73EBA970E}" type="presParOf" srcId="{D0C37575-0E51-4DEB-9D34-7C70C1CFA83A}" destId="{496147C8-3261-4C7B-82B9-1C2B7DABE90E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78E541-9075-4A1E-AE45-A7F1988701EB}" type="doc">
      <dgm:prSet loTypeId="urn:microsoft.com/office/officeart/2008/layout/AscendingPictureAccentProcess" loCatId="picture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15C38EB-E7CB-4209-BDC7-9779424D6878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Естественнонауч-ная грамотность</a:t>
          </a:r>
          <a:endParaRPr lang="ru-RU" sz="1800" b="1" dirty="0">
            <a:latin typeface="+mn-lt"/>
          </a:endParaRPr>
        </a:p>
      </dgm:t>
    </dgm:pt>
    <dgm:pt modelId="{4D26321D-9DC0-49BF-B56E-CA739B4658B9}" type="parTrans" cxnId="{AF8D4C54-8446-4741-A17F-4DD035BFE8A5}">
      <dgm:prSet/>
      <dgm:spPr/>
      <dgm:t>
        <a:bodyPr/>
        <a:lstStyle/>
        <a:p>
          <a:endParaRPr lang="ru-RU" sz="1800"/>
        </a:p>
      </dgm:t>
    </dgm:pt>
    <dgm:pt modelId="{E62A254F-A44C-4AB6-9A60-F303F174C62C}" type="sibTrans" cxnId="{AF8D4C54-8446-4741-A17F-4DD035BFE8A5}">
      <dgm:prSet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1800"/>
        </a:p>
      </dgm:t>
    </dgm:pt>
    <dgm:pt modelId="{7130D317-0D66-4228-8FF0-7B4765185246}">
      <dgm:prSet phldrT="[Текст]" custT="1"/>
      <dgm:spPr/>
      <dgm:t>
        <a:bodyPr/>
        <a:lstStyle/>
        <a:p>
          <a:r>
            <a:rPr lang="ru-RU" sz="1800" b="1" dirty="0" smtClean="0">
              <a:latin typeface="+mn-lt"/>
            </a:rPr>
            <a:t>Математическая грамотность</a:t>
          </a:r>
          <a:endParaRPr lang="ru-RU" sz="1800" b="1" dirty="0">
            <a:latin typeface="+mn-lt"/>
          </a:endParaRPr>
        </a:p>
      </dgm:t>
    </dgm:pt>
    <dgm:pt modelId="{6E107031-2195-41F8-8A88-6E52B9EEF29B}" type="parTrans" cxnId="{8A24EDA2-FA11-4B57-A138-D3DC80084E99}">
      <dgm:prSet/>
      <dgm:spPr/>
      <dgm:t>
        <a:bodyPr/>
        <a:lstStyle/>
        <a:p>
          <a:endParaRPr lang="ru-RU" sz="1800"/>
        </a:p>
      </dgm:t>
    </dgm:pt>
    <dgm:pt modelId="{A504BBB5-A8A3-47A8-A84D-3DD268E6C95D}" type="sibTrans" cxnId="{8A24EDA2-FA11-4B57-A138-D3DC80084E99}">
      <dgm:prSet/>
      <dgm:spPr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1800"/>
        </a:p>
      </dgm:t>
    </dgm:pt>
    <dgm:pt modelId="{44C60E8D-F1D3-4DB9-A705-31CDAC7B1FF0}">
      <dgm:prSet phldrT="[Текст]" custT="1"/>
      <dgm:spPr/>
      <dgm:t>
        <a:bodyPr/>
        <a:lstStyle/>
        <a:p>
          <a:r>
            <a:rPr lang="ru-RU" sz="1800" b="1" dirty="0" smtClean="0">
              <a:effectLst/>
              <a:latin typeface="+mn-lt"/>
            </a:rPr>
            <a:t>Читательская грамотность</a:t>
          </a:r>
          <a:endParaRPr lang="ru-RU" sz="1800" b="1" dirty="0">
            <a:effectLst/>
            <a:latin typeface="+mn-lt"/>
          </a:endParaRPr>
        </a:p>
      </dgm:t>
    </dgm:pt>
    <dgm:pt modelId="{343BD4C8-1965-446C-ACA5-466F70853825}" type="parTrans" cxnId="{23FE52D0-ACFD-4040-A674-47F1758C3441}">
      <dgm:prSet/>
      <dgm:spPr/>
      <dgm:t>
        <a:bodyPr/>
        <a:lstStyle/>
        <a:p>
          <a:endParaRPr lang="ru-RU" sz="1800"/>
        </a:p>
      </dgm:t>
    </dgm:pt>
    <dgm:pt modelId="{8CFB67A2-16DD-40A0-AAD9-7292A126A20D}" type="sibTrans" cxnId="{23FE52D0-ACFD-4040-A674-47F1758C3441}">
      <dgm:prSet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1800"/>
        </a:p>
      </dgm:t>
    </dgm:pt>
    <dgm:pt modelId="{90E98874-33F4-4B1D-B79B-BED812CA6D98}" type="pres">
      <dgm:prSet presAssocID="{3C78E541-9075-4A1E-AE45-A7F1988701E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88D89E0-8AA3-4D4A-B55A-7F1B4850522D}" type="pres">
      <dgm:prSet presAssocID="{3C78E541-9075-4A1E-AE45-A7F1988701EB}" presName="dot1" presStyleLbl="alignNode1" presStyleIdx="0" presStyleCnt="12"/>
      <dgm:spPr/>
      <dgm:t>
        <a:bodyPr/>
        <a:lstStyle/>
        <a:p>
          <a:endParaRPr lang="ru-RU"/>
        </a:p>
      </dgm:t>
    </dgm:pt>
    <dgm:pt modelId="{0CAAD148-D511-4A01-9228-5D46FF4CEC6C}" type="pres">
      <dgm:prSet presAssocID="{3C78E541-9075-4A1E-AE45-A7F1988701EB}" presName="dot2" presStyleLbl="alignNode1" presStyleIdx="1" presStyleCnt="12"/>
      <dgm:spPr/>
      <dgm:t>
        <a:bodyPr/>
        <a:lstStyle/>
        <a:p>
          <a:endParaRPr lang="ru-RU"/>
        </a:p>
      </dgm:t>
    </dgm:pt>
    <dgm:pt modelId="{9CD8E9C8-CAE6-4780-9922-313A3184A36E}" type="pres">
      <dgm:prSet presAssocID="{3C78E541-9075-4A1E-AE45-A7F1988701EB}" presName="dot3" presStyleLbl="alignNode1" presStyleIdx="2" presStyleCnt="12"/>
      <dgm:spPr/>
      <dgm:t>
        <a:bodyPr/>
        <a:lstStyle/>
        <a:p>
          <a:endParaRPr lang="ru-RU"/>
        </a:p>
      </dgm:t>
    </dgm:pt>
    <dgm:pt modelId="{04B5111D-D807-4E83-8246-D3FC0D8881A4}" type="pres">
      <dgm:prSet presAssocID="{3C78E541-9075-4A1E-AE45-A7F1988701EB}" presName="dot4" presStyleLbl="alignNode1" presStyleIdx="3" presStyleCnt="12"/>
      <dgm:spPr/>
      <dgm:t>
        <a:bodyPr/>
        <a:lstStyle/>
        <a:p>
          <a:endParaRPr lang="ru-RU"/>
        </a:p>
      </dgm:t>
    </dgm:pt>
    <dgm:pt modelId="{CBDB84DE-5C89-41A6-9A1F-D6AA61414F33}" type="pres">
      <dgm:prSet presAssocID="{3C78E541-9075-4A1E-AE45-A7F1988701EB}" presName="dot5" presStyleLbl="alignNode1" presStyleIdx="4" presStyleCnt="12"/>
      <dgm:spPr/>
      <dgm:t>
        <a:bodyPr/>
        <a:lstStyle/>
        <a:p>
          <a:endParaRPr lang="ru-RU"/>
        </a:p>
      </dgm:t>
    </dgm:pt>
    <dgm:pt modelId="{DA30133C-1E0F-4430-A755-463C459D8967}" type="pres">
      <dgm:prSet presAssocID="{3C78E541-9075-4A1E-AE45-A7F1988701EB}" presName="dotArrow1" presStyleLbl="alignNode1" presStyleIdx="5" presStyleCnt="12"/>
      <dgm:spPr/>
      <dgm:t>
        <a:bodyPr/>
        <a:lstStyle/>
        <a:p>
          <a:endParaRPr lang="ru-RU"/>
        </a:p>
      </dgm:t>
    </dgm:pt>
    <dgm:pt modelId="{6B1D2B86-3A69-4FAC-BD46-F727B7E3AEE4}" type="pres">
      <dgm:prSet presAssocID="{3C78E541-9075-4A1E-AE45-A7F1988701EB}" presName="dotArrow2" presStyleLbl="alignNode1" presStyleIdx="6" presStyleCnt="12"/>
      <dgm:spPr/>
      <dgm:t>
        <a:bodyPr/>
        <a:lstStyle/>
        <a:p>
          <a:endParaRPr lang="ru-RU"/>
        </a:p>
      </dgm:t>
    </dgm:pt>
    <dgm:pt modelId="{4E24255B-51E5-4409-B7C1-89B0CD0C4A7A}" type="pres">
      <dgm:prSet presAssocID="{3C78E541-9075-4A1E-AE45-A7F1988701EB}" presName="dotArrow3" presStyleLbl="alignNode1" presStyleIdx="7" presStyleCnt="12"/>
      <dgm:spPr/>
      <dgm:t>
        <a:bodyPr/>
        <a:lstStyle/>
        <a:p>
          <a:endParaRPr lang="ru-RU"/>
        </a:p>
      </dgm:t>
    </dgm:pt>
    <dgm:pt modelId="{388B13D9-C907-4499-B198-89410A3E7555}" type="pres">
      <dgm:prSet presAssocID="{3C78E541-9075-4A1E-AE45-A7F1988701EB}" presName="dotArrow4" presStyleLbl="alignNode1" presStyleIdx="8" presStyleCnt="12"/>
      <dgm:spPr/>
      <dgm:t>
        <a:bodyPr/>
        <a:lstStyle/>
        <a:p>
          <a:endParaRPr lang="ru-RU"/>
        </a:p>
      </dgm:t>
    </dgm:pt>
    <dgm:pt modelId="{8F7AC795-99EC-4F14-8022-6FA370210E21}" type="pres">
      <dgm:prSet presAssocID="{3C78E541-9075-4A1E-AE45-A7F1988701EB}" presName="dotArrow5" presStyleLbl="alignNode1" presStyleIdx="9" presStyleCnt="12"/>
      <dgm:spPr/>
      <dgm:t>
        <a:bodyPr/>
        <a:lstStyle/>
        <a:p>
          <a:endParaRPr lang="ru-RU"/>
        </a:p>
      </dgm:t>
    </dgm:pt>
    <dgm:pt modelId="{C9D915E0-6885-47E2-8822-160A76664039}" type="pres">
      <dgm:prSet presAssocID="{3C78E541-9075-4A1E-AE45-A7F1988701EB}" presName="dotArrow6" presStyleLbl="alignNode1" presStyleIdx="10" presStyleCnt="12"/>
      <dgm:spPr/>
      <dgm:t>
        <a:bodyPr/>
        <a:lstStyle/>
        <a:p>
          <a:endParaRPr lang="ru-RU"/>
        </a:p>
      </dgm:t>
    </dgm:pt>
    <dgm:pt modelId="{1FDC54D0-9862-47E3-9B9C-BCAA788439D1}" type="pres">
      <dgm:prSet presAssocID="{3C78E541-9075-4A1E-AE45-A7F1988701EB}" presName="dotArrow7" presStyleLbl="alignNode1" presStyleIdx="11" presStyleCnt="12"/>
      <dgm:spPr/>
      <dgm:t>
        <a:bodyPr/>
        <a:lstStyle/>
        <a:p>
          <a:endParaRPr lang="ru-RU"/>
        </a:p>
      </dgm:t>
    </dgm:pt>
    <dgm:pt modelId="{884E742A-E0D0-403C-82E4-EBAEAE293F17}" type="pres">
      <dgm:prSet presAssocID="{F15C38EB-E7CB-4209-BDC7-9779424D6878}" presName="parTx1" presStyleLbl="node1" presStyleIdx="0" presStyleCnt="3" custLinFactNeighborX="9410" custLinFactNeighborY="-7543"/>
      <dgm:spPr/>
      <dgm:t>
        <a:bodyPr/>
        <a:lstStyle/>
        <a:p>
          <a:endParaRPr lang="ru-RU"/>
        </a:p>
      </dgm:t>
    </dgm:pt>
    <dgm:pt modelId="{0767AA0B-9E7B-4749-8EE1-6FEA83BEAEDA}" type="pres">
      <dgm:prSet presAssocID="{E62A254F-A44C-4AB6-9A60-F303F174C62C}" presName="picture1" presStyleCnt="0"/>
      <dgm:spPr/>
      <dgm:t>
        <a:bodyPr/>
        <a:lstStyle/>
        <a:p>
          <a:endParaRPr lang="ru-RU"/>
        </a:p>
      </dgm:t>
    </dgm:pt>
    <dgm:pt modelId="{65FE51D4-8413-4F2D-8941-8AFE64BE1FBA}" type="pres">
      <dgm:prSet presAssocID="{E62A254F-A44C-4AB6-9A60-F303F174C62C}" presName="imageRepeatNode" presStyleLbl="fgImgPlace1" presStyleIdx="0" presStyleCnt="3"/>
      <dgm:spPr/>
      <dgm:t>
        <a:bodyPr/>
        <a:lstStyle/>
        <a:p>
          <a:endParaRPr lang="ru-RU"/>
        </a:p>
      </dgm:t>
    </dgm:pt>
    <dgm:pt modelId="{05F89AD4-7283-4C4D-84E7-CD2C7E1914C6}" type="pres">
      <dgm:prSet presAssocID="{7130D317-0D66-4228-8FF0-7B4765185246}" presName="parTx2" presStyleLbl="node1" presStyleIdx="1" presStyleCnt="3" custLinFactNeighborX="9410" custLinFactNeighborY="-16084"/>
      <dgm:spPr/>
      <dgm:t>
        <a:bodyPr/>
        <a:lstStyle/>
        <a:p>
          <a:endParaRPr lang="ru-RU"/>
        </a:p>
      </dgm:t>
    </dgm:pt>
    <dgm:pt modelId="{C5D4ABB0-AFD1-40A4-A2B9-7B775DB3E432}" type="pres">
      <dgm:prSet presAssocID="{A504BBB5-A8A3-47A8-A84D-3DD268E6C95D}" presName="picture2" presStyleCnt="0"/>
      <dgm:spPr/>
      <dgm:t>
        <a:bodyPr/>
        <a:lstStyle/>
        <a:p>
          <a:endParaRPr lang="ru-RU"/>
        </a:p>
      </dgm:t>
    </dgm:pt>
    <dgm:pt modelId="{17253171-2E7A-4FC9-946A-D2C9D382D4E7}" type="pres">
      <dgm:prSet presAssocID="{A504BBB5-A8A3-47A8-A84D-3DD268E6C95D}" presName="imageRepeatNode" presStyleLbl="fgImgPlace1" presStyleIdx="1" presStyleCnt="3"/>
      <dgm:spPr/>
      <dgm:t>
        <a:bodyPr/>
        <a:lstStyle/>
        <a:p>
          <a:endParaRPr lang="ru-RU"/>
        </a:p>
      </dgm:t>
    </dgm:pt>
    <dgm:pt modelId="{435FB6B6-BC2A-4350-9E12-1716ECD9C1E3}" type="pres">
      <dgm:prSet presAssocID="{44C60E8D-F1D3-4DB9-A705-31CDAC7B1FF0}" presName="parTx3" presStyleLbl="node1" presStyleIdx="2" presStyleCnt="3" custLinFactNeighborX="9410" custLinFactNeighborY="-18079"/>
      <dgm:spPr/>
      <dgm:t>
        <a:bodyPr/>
        <a:lstStyle/>
        <a:p>
          <a:endParaRPr lang="ru-RU"/>
        </a:p>
      </dgm:t>
    </dgm:pt>
    <dgm:pt modelId="{2ED748AD-99D2-499D-9423-71E1D133F658}" type="pres">
      <dgm:prSet presAssocID="{8CFB67A2-16DD-40A0-AAD9-7292A126A20D}" presName="picture3" presStyleCnt="0"/>
      <dgm:spPr/>
      <dgm:t>
        <a:bodyPr/>
        <a:lstStyle/>
        <a:p>
          <a:endParaRPr lang="ru-RU"/>
        </a:p>
      </dgm:t>
    </dgm:pt>
    <dgm:pt modelId="{173E0848-F4D3-4179-9581-087A8417EAC4}" type="pres">
      <dgm:prSet presAssocID="{8CFB67A2-16DD-40A0-AAD9-7292A126A20D}" presName="imageRepeatNode" presStyleLbl="fgImgPlace1" presStyleIdx="2" presStyleCnt="3"/>
      <dgm:spPr/>
      <dgm:t>
        <a:bodyPr/>
        <a:lstStyle/>
        <a:p>
          <a:endParaRPr lang="ru-RU"/>
        </a:p>
      </dgm:t>
    </dgm:pt>
  </dgm:ptLst>
  <dgm:cxnLst>
    <dgm:cxn modelId="{3EC040F6-6FD0-4CC6-974B-274847C5C9E4}" type="presOf" srcId="{A504BBB5-A8A3-47A8-A84D-3DD268E6C95D}" destId="{17253171-2E7A-4FC9-946A-D2C9D382D4E7}" srcOrd="0" destOrd="0" presId="urn:microsoft.com/office/officeart/2008/layout/AscendingPictureAccentProcess"/>
    <dgm:cxn modelId="{8200E72D-8874-4080-99FC-807F7A17EE67}" type="presOf" srcId="{F15C38EB-E7CB-4209-BDC7-9779424D6878}" destId="{884E742A-E0D0-403C-82E4-EBAEAE293F17}" srcOrd="0" destOrd="0" presId="urn:microsoft.com/office/officeart/2008/layout/AscendingPictureAccentProcess"/>
    <dgm:cxn modelId="{23FE52D0-ACFD-4040-A674-47F1758C3441}" srcId="{3C78E541-9075-4A1E-AE45-A7F1988701EB}" destId="{44C60E8D-F1D3-4DB9-A705-31CDAC7B1FF0}" srcOrd="2" destOrd="0" parTransId="{343BD4C8-1965-446C-ACA5-466F70853825}" sibTransId="{8CFB67A2-16DD-40A0-AAD9-7292A126A20D}"/>
    <dgm:cxn modelId="{8A24EDA2-FA11-4B57-A138-D3DC80084E99}" srcId="{3C78E541-9075-4A1E-AE45-A7F1988701EB}" destId="{7130D317-0D66-4228-8FF0-7B4765185246}" srcOrd="1" destOrd="0" parTransId="{6E107031-2195-41F8-8A88-6E52B9EEF29B}" sibTransId="{A504BBB5-A8A3-47A8-A84D-3DD268E6C95D}"/>
    <dgm:cxn modelId="{A92CFAF4-BA2B-4C28-B9D3-C471F6DE0342}" type="presOf" srcId="{7130D317-0D66-4228-8FF0-7B4765185246}" destId="{05F89AD4-7283-4C4D-84E7-CD2C7E1914C6}" srcOrd="0" destOrd="0" presId="urn:microsoft.com/office/officeart/2008/layout/AscendingPictureAccentProcess"/>
    <dgm:cxn modelId="{E4CB8514-4DB7-4758-9E5B-150AB847073C}" type="presOf" srcId="{44C60E8D-F1D3-4DB9-A705-31CDAC7B1FF0}" destId="{435FB6B6-BC2A-4350-9E12-1716ECD9C1E3}" srcOrd="0" destOrd="0" presId="urn:microsoft.com/office/officeart/2008/layout/AscendingPictureAccentProcess"/>
    <dgm:cxn modelId="{F9779A5E-CDE5-4E5C-BDDE-F8AEB4B8D25E}" type="presOf" srcId="{8CFB67A2-16DD-40A0-AAD9-7292A126A20D}" destId="{173E0848-F4D3-4179-9581-087A8417EAC4}" srcOrd="0" destOrd="0" presId="urn:microsoft.com/office/officeart/2008/layout/AscendingPictureAccentProcess"/>
    <dgm:cxn modelId="{5FE9B386-59FC-4F6A-A7F4-3D6A43BC8E5A}" type="presOf" srcId="{E62A254F-A44C-4AB6-9A60-F303F174C62C}" destId="{65FE51D4-8413-4F2D-8941-8AFE64BE1FBA}" srcOrd="0" destOrd="0" presId="urn:microsoft.com/office/officeart/2008/layout/AscendingPictureAccentProcess"/>
    <dgm:cxn modelId="{7EEAC821-1FF8-470E-8B42-F6C2C88FDA74}" type="presOf" srcId="{3C78E541-9075-4A1E-AE45-A7F1988701EB}" destId="{90E98874-33F4-4B1D-B79B-BED812CA6D98}" srcOrd="0" destOrd="0" presId="urn:microsoft.com/office/officeart/2008/layout/AscendingPictureAccentProcess"/>
    <dgm:cxn modelId="{AF8D4C54-8446-4741-A17F-4DD035BFE8A5}" srcId="{3C78E541-9075-4A1E-AE45-A7F1988701EB}" destId="{F15C38EB-E7CB-4209-BDC7-9779424D6878}" srcOrd="0" destOrd="0" parTransId="{4D26321D-9DC0-49BF-B56E-CA739B4658B9}" sibTransId="{E62A254F-A44C-4AB6-9A60-F303F174C62C}"/>
    <dgm:cxn modelId="{BB2A03C4-EE59-43B6-A96A-EC015E77B7D4}" type="presParOf" srcId="{90E98874-33F4-4B1D-B79B-BED812CA6D98}" destId="{388D89E0-8AA3-4D4A-B55A-7F1B4850522D}" srcOrd="0" destOrd="0" presId="urn:microsoft.com/office/officeart/2008/layout/AscendingPictureAccentProcess"/>
    <dgm:cxn modelId="{5B6C206C-A345-41B8-B753-7F7C666B5593}" type="presParOf" srcId="{90E98874-33F4-4B1D-B79B-BED812CA6D98}" destId="{0CAAD148-D511-4A01-9228-5D46FF4CEC6C}" srcOrd="1" destOrd="0" presId="urn:microsoft.com/office/officeart/2008/layout/AscendingPictureAccentProcess"/>
    <dgm:cxn modelId="{97A5797B-8C19-4696-901C-6848FD5FCABF}" type="presParOf" srcId="{90E98874-33F4-4B1D-B79B-BED812CA6D98}" destId="{9CD8E9C8-CAE6-4780-9922-313A3184A36E}" srcOrd="2" destOrd="0" presId="urn:microsoft.com/office/officeart/2008/layout/AscendingPictureAccentProcess"/>
    <dgm:cxn modelId="{DAE05ED9-39B2-427D-B3E8-BC68A151507C}" type="presParOf" srcId="{90E98874-33F4-4B1D-B79B-BED812CA6D98}" destId="{04B5111D-D807-4E83-8246-D3FC0D8881A4}" srcOrd="3" destOrd="0" presId="urn:microsoft.com/office/officeart/2008/layout/AscendingPictureAccentProcess"/>
    <dgm:cxn modelId="{680A7C16-5D20-4DFD-907E-8B7391791C0A}" type="presParOf" srcId="{90E98874-33F4-4B1D-B79B-BED812CA6D98}" destId="{CBDB84DE-5C89-41A6-9A1F-D6AA61414F33}" srcOrd="4" destOrd="0" presId="urn:microsoft.com/office/officeart/2008/layout/AscendingPictureAccentProcess"/>
    <dgm:cxn modelId="{8EB503D4-B717-480D-8264-9E276AC59C14}" type="presParOf" srcId="{90E98874-33F4-4B1D-B79B-BED812CA6D98}" destId="{DA30133C-1E0F-4430-A755-463C459D8967}" srcOrd="5" destOrd="0" presId="urn:microsoft.com/office/officeart/2008/layout/AscendingPictureAccentProcess"/>
    <dgm:cxn modelId="{30B43B61-5E85-47E8-A697-D253A0420F55}" type="presParOf" srcId="{90E98874-33F4-4B1D-B79B-BED812CA6D98}" destId="{6B1D2B86-3A69-4FAC-BD46-F727B7E3AEE4}" srcOrd="6" destOrd="0" presId="urn:microsoft.com/office/officeart/2008/layout/AscendingPictureAccentProcess"/>
    <dgm:cxn modelId="{C3E40251-D21D-43C1-B0D8-508589081B8B}" type="presParOf" srcId="{90E98874-33F4-4B1D-B79B-BED812CA6D98}" destId="{4E24255B-51E5-4409-B7C1-89B0CD0C4A7A}" srcOrd="7" destOrd="0" presId="urn:microsoft.com/office/officeart/2008/layout/AscendingPictureAccentProcess"/>
    <dgm:cxn modelId="{3831581F-5015-4F2A-9D84-7FBA601F779A}" type="presParOf" srcId="{90E98874-33F4-4B1D-B79B-BED812CA6D98}" destId="{388B13D9-C907-4499-B198-89410A3E7555}" srcOrd="8" destOrd="0" presId="urn:microsoft.com/office/officeart/2008/layout/AscendingPictureAccentProcess"/>
    <dgm:cxn modelId="{0D1E1FA9-2641-45F5-80D8-17D8A9EF41C8}" type="presParOf" srcId="{90E98874-33F4-4B1D-B79B-BED812CA6D98}" destId="{8F7AC795-99EC-4F14-8022-6FA370210E21}" srcOrd="9" destOrd="0" presId="urn:microsoft.com/office/officeart/2008/layout/AscendingPictureAccentProcess"/>
    <dgm:cxn modelId="{FF97CD26-0C3C-4C01-AA94-BEE77B05A22B}" type="presParOf" srcId="{90E98874-33F4-4B1D-B79B-BED812CA6D98}" destId="{C9D915E0-6885-47E2-8822-160A76664039}" srcOrd="10" destOrd="0" presId="urn:microsoft.com/office/officeart/2008/layout/AscendingPictureAccentProcess"/>
    <dgm:cxn modelId="{EB326E91-5A3A-4347-BCA5-BD95FAD98500}" type="presParOf" srcId="{90E98874-33F4-4B1D-B79B-BED812CA6D98}" destId="{1FDC54D0-9862-47E3-9B9C-BCAA788439D1}" srcOrd="11" destOrd="0" presId="urn:microsoft.com/office/officeart/2008/layout/AscendingPictureAccentProcess"/>
    <dgm:cxn modelId="{3400A275-BDE0-4F24-BE65-A266C3EAD98E}" type="presParOf" srcId="{90E98874-33F4-4B1D-B79B-BED812CA6D98}" destId="{884E742A-E0D0-403C-82E4-EBAEAE293F17}" srcOrd="12" destOrd="0" presId="urn:microsoft.com/office/officeart/2008/layout/AscendingPictureAccentProcess"/>
    <dgm:cxn modelId="{A3758C79-E070-4610-A3AD-50BCA1529296}" type="presParOf" srcId="{90E98874-33F4-4B1D-B79B-BED812CA6D98}" destId="{0767AA0B-9E7B-4749-8EE1-6FEA83BEAEDA}" srcOrd="13" destOrd="0" presId="urn:microsoft.com/office/officeart/2008/layout/AscendingPictureAccentProcess"/>
    <dgm:cxn modelId="{B38E814D-8046-4839-9F84-1474B7B1093E}" type="presParOf" srcId="{0767AA0B-9E7B-4749-8EE1-6FEA83BEAEDA}" destId="{65FE51D4-8413-4F2D-8941-8AFE64BE1FBA}" srcOrd="0" destOrd="0" presId="urn:microsoft.com/office/officeart/2008/layout/AscendingPictureAccentProcess"/>
    <dgm:cxn modelId="{DCFBF266-6B15-4E5A-B7C6-65A4BE96C2CC}" type="presParOf" srcId="{90E98874-33F4-4B1D-B79B-BED812CA6D98}" destId="{05F89AD4-7283-4C4D-84E7-CD2C7E1914C6}" srcOrd="14" destOrd="0" presId="urn:microsoft.com/office/officeart/2008/layout/AscendingPictureAccentProcess"/>
    <dgm:cxn modelId="{EFC35FCC-2BEF-4982-A6E6-B4854525101B}" type="presParOf" srcId="{90E98874-33F4-4B1D-B79B-BED812CA6D98}" destId="{C5D4ABB0-AFD1-40A4-A2B9-7B775DB3E432}" srcOrd="15" destOrd="0" presId="urn:microsoft.com/office/officeart/2008/layout/AscendingPictureAccentProcess"/>
    <dgm:cxn modelId="{3592C91F-7955-4382-A482-B6C7E8C9C918}" type="presParOf" srcId="{C5D4ABB0-AFD1-40A4-A2B9-7B775DB3E432}" destId="{17253171-2E7A-4FC9-946A-D2C9D382D4E7}" srcOrd="0" destOrd="0" presId="urn:microsoft.com/office/officeart/2008/layout/AscendingPictureAccentProcess"/>
    <dgm:cxn modelId="{0E65C19A-5C50-4B38-BAF7-935F1FAB14AE}" type="presParOf" srcId="{90E98874-33F4-4B1D-B79B-BED812CA6D98}" destId="{435FB6B6-BC2A-4350-9E12-1716ECD9C1E3}" srcOrd="16" destOrd="0" presId="urn:microsoft.com/office/officeart/2008/layout/AscendingPictureAccentProcess"/>
    <dgm:cxn modelId="{86D301B9-5835-4DF8-BA73-AAA5DB529F64}" type="presParOf" srcId="{90E98874-33F4-4B1D-B79B-BED812CA6D98}" destId="{2ED748AD-99D2-499D-9423-71E1D133F658}" srcOrd="17" destOrd="0" presId="urn:microsoft.com/office/officeart/2008/layout/AscendingPictureAccentProcess"/>
    <dgm:cxn modelId="{6A6CAE52-253A-455C-AD9A-83BB488197D6}" type="presParOf" srcId="{2ED748AD-99D2-499D-9423-71E1D133F658}" destId="{173E0848-F4D3-4179-9581-087A8417EAC4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C3238A-5F32-4093-A539-9450D48F9CE1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705EFBF-CB4D-4ED7-9954-B602A619F478}">
      <dgm:prSet phldrT="[Текст]" custT="1"/>
      <dgm:spPr/>
      <dgm:t>
        <a:bodyPr/>
        <a:lstStyle/>
        <a:p>
          <a:r>
            <a:rPr lang="ru-RU" sz="2000" b="1" cap="none" spc="0" dirty="0" smtClean="0">
              <a:ln w="12700">
                <a:prstDash val="solid"/>
              </a:ln>
              <a:solidFill>
                <a:srgbClr val="002060"/>
              </a:solidFill>
              <a:effectLst/>
              <a:latin typeface="+mn-lt"/>
            </a:rPr>
            <a:t>Компетенции ЕНГ</a:t>
          </a:r>
        </a:p>
        <a:p>
          <a:r>
            <a:rPr lang="ru-RU" sz="2000" b="1" dirty="0" smtClean="0">
              <a:ln w="12700">
                <a:prstDash val="solid"/>
              </a:ln>
              <a:solidFill>
                <a:srgbClr val="C00000"/>
              </a:solidFill>
              <a:effectLst/>
              <a:latin typeface="+mn-lt"/>
            </a:rPr>
            <a:t>(по замыслу </a:t>
          </a:r>
          <a:r>
            <a:rPr lang="en-US" sz="2000" b="1" dirty="0" smtClean="0">
              <a:ln w="12700">
                <a:prstDash val="solid"/>
              </a:ln>
              <a:solidFill>
                <a:srgbClr val="C00000"/>
              </a:solidFill>
              <a:effectLst/>
              <a:latin typeface="+mn-lt"/>
            </a:rPr>
            <a:t>PISA</a:t>
          </a:r>
          <a:r>
            <a:rPr lang="ru-RU" sz="2000" b="1" dirty="0" smtClean="0">
              <a:ln w="12700">
                <a:prstDash val="solid"/>
              </a:ln>
              <a:solidFill>
                <a:srgbClr val="C00000"/>
              </a:solidFill>
              <a:effectLst/>
              <a:latin typeface="+mn-lt"/>
            </a:rPr>
            <a:t>)</a:t>
          </a:r>
          <a:endParaRPr lang="ru-RU" sz="2000" dirty="0">
            <a:solidFill>
              <a:srgbClr val="C00000"/>
            </a:solidFill>
            <a:effectLst/>
          </a:endParaRPr>
        </a:p>
      </dgm:t>
    </dgm:pt>
    <dgm:pt modelId="{BF6CFE37-4FE6-462C-B920-A0C66C11457F}" type="parTrans" cxnId="{745E52A6-3045-4E17-B80F-682AD0D93844}">
      <dgm:prSet/>
      <dgm:spPr/>
      <dgm:t>
        <a:bodyPr/>
        <a:lstStyle/>
        <a:p>
          <a:endParaRPr lang="ru-RU">
            <a:solidFill>
              <a:srgbClr val="002060"/>
            </a:solidFill>
            <a:effectLst/>
          </a:endParaRPr>
        </a:p>
      </dgm:t>
    </dgm:pt>
    <dgm:pt modelId="{466ADB7D-20FB-4995-95A0-C4892F572694}" type="sibTrans" cxnId="{745E52A6-3045-4E17-B80F-682AD0D93844}">
      <dgm:prSet/>
      <dgm:spPr/>
      <dgm:t>
        <a:bodyPr/>
        <a:lstStyle/>
        <a:p>
          <a:endParaRPr lang="ru-RU">
            <a:solidFill>
              <a:srgbClr val="002060"/>
            </a:solidFill>
            <a:effectLst/>
          </a:endParaRPr>
        </a:p>
      </dgm:t>
    </dgm:pt>
    <dgm:pt modelId="{F261145A-2847-40EC-B13B-D9F768CA4C4C}">
      <dgm:prSet phldrT="[Текст]"/>
      <dgm:spPr/>
      <dgm:t>
        <a:bodyPr/>
        <a:lstStyle/>
        <a:p>
          <a:r>
            <a:rPr lang="ru-RU" b="0" cap="none" spc="0" dirty="0" smtClean="0">
              <a:ln w="0"/>
              <a:solidFill>
                <a:srgbClr val="002060"/>
              </a:solidFill>
              <a:effectLst/>
            </a:rPr>
            <a:t>Научное объяснение явлений</a:t>
          </a:r>
          <a:endParaRPr lang="ru-RU" b="0" cap="none" spc="0" dirty="0">
            <a:ln w="0"/>
            <a:solidFill>
              <a:srgbClr val="002060"/>
            </a:solidFill>
            <a:effectLst/>
          </a:endParaRPr>
        </a:p>
      </dgm:t>
    </dgm:pt>
    <dgm:pt modelId="{30368FD9-FF78-4B0F-BEEB-4801382823E6}" type="parTrans" cxnId="{1E6CF1B0-FE30-44AE-8509-E03147147784}">
      <dgm:prSet/>
      <dgm:spPr/>
      <dgm:t>
        <a:bodyPr/>
        <a:lstStyle/>
        <a:p>
          <a:endParaRPr lang="ru-RU">
            <a:solidFill>
              <a:srgbClr val="002060"/>
            </a:solidFill>
            <a:effectLst/>
          </a:endParaRPr>
        </a:p>
      </dgm:t>
    </dgm:pt>
    <dgm:pt modelId="{778A155D-916A-47A9-AEA4-BA36B06A964C}" type="sibTrans" cxnId="{1E6CF1B0-FE30-44AE-8509-E03147147784}">
      <dgm:prSet/>
      <dgm:spPr/>
      <dgm:t>
        <a:bodyPr/>
        <a:lstStyle/>
        <a:p>
          <a:endParaRPr lang="ru-RU">
            <a:solidFill>
              <a:srgbClr val="002060"/>
            </a:solidFill>
            <a:effectLst/>
          </a:endParaRPr>
        </a:p>
      </dgm:t>
    </dgm:pt>
    <dgm:pt modelId="{B4D58C00-6F0E-4CD1-AFD9-C15D19C0AC0E}">
      <dgm:prSet phldrT="[Текст]"/>
      <dgm:spPr/>
      <dgm:t>
        <a:bodyPr/>
        <a:lstStyle/>
        <a:p>
          <a:r>
            <a:rPr lang="ru-RU" b="0" cap="none" spc="0" dirty="0" smtClean="0">
              <a:ln w="0"/>
              <a:solidFill>
                <a:srgbClr val="002060"/>
              </a:solidFill>
              <a:effectLst/>
            </a:rPr>
            <a:t>Понимание особенностей естественнонаучного исследования</a:t>
          </a:r>
          <a:endParaRPr lang="ru-RU" b="0" cap="none" spc="0" dirty="0">
            <a:ln w="0"/>
            <a:solidFill>
              <a:srgbClr val="002060"/>
            </a:solidFill>
            <a:effectLst/>
          </a:endParaRPr>
        </a:p>
      </dgm:t>
    </dgm:pt>
    <dgm:pt modelId="{21470D22-581A-4D6C-A560-4EC951C6F2B1}" type="parTrans" cxnId="{2A70BE63-0673-4A17-9188-8F851BC84CC8}">
      <dgm:prSet/>
      <dgm:spPr/>
      <dgm:t>
        <a:bodyPr/>
        <a:lstStyle/>
        <a:p>
          <a:endParaRPr lang="ru-RU">
            <a:solidFill>
              <a:srgbClr val="002060"/>
            </a:solidFill>
            <a:effectLst/>
          </a:endParaRPr>
        </a:p>
      </dgm:t>
    </dgm:pt>
    <dgm:pt modelId="{0370449C-A628-42F5-98B7-1109B2AA4E0B}" type="sibTrans" cxnId="{2A70BE63-0673-4A17-9188-8F851BC84CC8}">
      <dgm:prSet/>
      <dgm:spPr/>
      <dgm:t>
        <a:bodyPr/>
        <a:lstStyle/>
        <a:p>
          <a:endParaRPr lang="ru-RU">
            <a:solidFill>
              <a:srgbClr val="002060"/>
            </a:solidFill>
            <a:effectLst/>
          </a:endParaRPr>
        </a:p>
      </dgm:t>
    </dgm:pt>
    <dgm:pt modelId="{2AC7360C-582A-48CA-8E30-E3B74857C628}">
      <dgm:prSet/>
      <dgm:spPr/>
      <dgm:t>
        <a:bodyPr/>
        <a:lstStyle/>
        <a:p>
          <a:r>
            <a:rPr lang="ru-RU" b="0" cap="none" spc="0" smtClean="0">
              <a:ln w="0"/>
              <a:solidFill>
                <a:srgbClr val="002060"/>
              </a:solidFill>
              <a:effectLst/>
            </a:rPr>
            <a:t>Интерпретация данных и использование научных доказательств для получения выводов </a:t>
          </a:r>
          <a:endParaRPr lang="ru-RU" b="0" cap="none" spc="0" dirty="0">
            <a:ln w="0"/>
            <a:solidFill>
              <a:srgbClr val="002060"/>
            </a:solidFill>
            <a:effectLst/>
          </a:endParaRPr>
        </a:p>
      </dgm:t>
    </dgm:pt>
    <dgm:pt modelId="{36704D19-91A5-4697-A9BB-1D4AE8E20CEC}" type="parTrans" cxnId="{2B3F7233-6848-4CEA-8904-0802961C7FAE}">
      <dgm:prSet/>
      <dgm:spPr/>
      <dgm:t>
        <a:bodyPr/>
        <a:lstStyle/>
        <a:p>
          <a:endParaRPr lang="ru-RU">
            <a:solidFill>
              <a:srgbClr val="002060"/>
            </a:solidFill>
            <a:effectLst/>
          </a:endParaRPr>
        </a:p>
      </dgm:t>
    </dgm:pt>
    <dgm:pt modelId="{78D1C851-7030-42C1-8602-187DAFD225CD}" type="sibTrans" cxnId="{2B3F7233-6848-4CEA-8904-0802961C7FAE}">
      <dgm:prSet/>
      <dgm:spPr/>
      <dgm:t>
        <a:bodyPr/>
        <a:lstStyle/>
        <a:p>
          <a:endParaRPr lang="ru-RU">
            <a:solidFill>
              <a:srgbClr val="002060"/>
            </a:solidFill>
            <a:effectLst/>
          </a:endParaRPr>
        </a:p>
      </dgm:t>
    </dgm:pt>
    <dgm:pt modelId="{1FF888A5-370B-4F30-8B79-5A0BE6C671DA}" type="pres">
      <dgm:prSet presAssocID="{BCC3238A-5F32-4093-A539-9450D48F9CE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E514272-8E9E-481D-B771-342E55534E36}" type="pres">
      <dgm:prSet presAssocID="{4705EFBF-CB4D-4ED7-9954-B602A619F478}" presName="hierRoot1" presStyleCnt="0"/>
      <dgm:spPr/>
    </dgm:pt>
    <dgm:pt modelId="{EF7792B1-0B74-4B9B-832F-F583CBBACC6B}" type="pres">
      <dgm:prSet presAssocID="{4705EFBF-CB4D-4ED7-9954-B602A619F478}" presName="composite" presStyleCnt="0"/>
      <dgm:spPr/>
    </dgm:pt>
    <dgm:pt modelId="{A8A6EB45-38A9-4759-9648-5C707557FB95}" type="pres">
      <dgm:prSet presAssocID="{4705EFBF-CB4D-4ED7-9954-B602A619F478}" presName="background" presStyleLbl="node0" presStyleIdx="0" presStyleCnt="1"/>
      <dgm:spPr/>
    </dgm:pt>
    <dgm:pt modelId="{CDB93B5F-05C6-4A89-A13E-6602A74622F2}" type="pres">
      <dgm:prSet presAssocID="{4705EFBF-CB4D-4ED7-9954-B602A619F478}" presName="text" presStyleLbl="fgAcc0" presStyleIdx="0" presStyleCnt="1" custScaleX="214996" custScaleY="740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B004DE-1A31-4412-8CC7-FC0928F3BF90}" type="pres">
      <dgm:prSet presAssocID="{4705EFBF-CB4D-4ED7-9954-B602A619F478}" presName="hierChild2" presStyleCnt="0"/>
      <dgm:spPr/>
    </dgm:pt>
    <dgm:pt modelId="{A90135D8-8A8B-4634-9227-A0AD3E520863}" type="pres">
      <dgm:prSet presAssocID="{30368FD9-FF78-4B0F-BEEB-4801382823E6}" presName="Name10" presStyleLbl="parChTrans1D2" presStyleIdx="0" presStyleCnt="3"/>
      <dgm:spPr/>
      <dgm:t>
        <a:bodyPr/>
        <a:lstStyle/>
        <a:p>
          <a:endParaRPr lang="ru-RU"/>
        </a:p>
      </dgm:t>
    </dgm:pt>
    <dgm:pt modelId="{D6C9A0B3-3D64-4788-8948-3947A70C7AF8}" type="pres">
      <dgm:prSet presAssocID="{F261145A-2847-40EC-B13B-D9F768CA4C4C}" presName="hierRoot2" presStyleCnt="0"/>
      <dgm:spPr/>
    </dgm:pt>
    <dgm:pt modelId="{84E60E51-BFAF-42B6-A21E-E2A35C4A1C0A}" type="pres">
      <dgm:prSet presAssocID="{F261145A-2847-40EC-B13B-D9F768CA4C4C}" presName="composite2" presStyleCnt="0"/>
      <dgm:spPr/>
    </dgm:pt>
    <dgm:pt modelId="{A6570A2B-4A40-4832-AA67-80E06EB94F7F}" type="pres">
      <dgm:prSet presAssocID="{F261145A-2847-40EC-B13B-D9F768CA4C4C}" presName="background2" presStyleLbl="node2" presStyleIdx="0" presStyleCnt="3"/>
      <dgm:spPr/>
    </dgm:pt>
    <dgm:pt modelId="{14489EE1-5E10-46CD-8072-0DB119E77D6B}" type="pres">
      <dgm:prSet presAssocID="{F261145A-2847-40EC-B13B-D9F768CA4C4C}" presName="text2" presStyleLbl="fgAcc2" presStyleIdx="0" presStyleCnt="3" custScaleX="1677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4E7982-D91D-4577-B5E0-B7C39E81AD17}" type="pres">
      <dgm:prSet presAssocID="{F261145A-2847-40EC-B13B-D9F768CA4C4C}" presName="hierChild3" presStyleCnt="0"/>
      <dgm:spPr/>
    </dgm:pt>
    <dgm:pt modelId="{7B3A69E8-60F8-455E-A405-0053652FDA23}" type="pres">
      <dgm:prSet presAssocID="{21470D22-581A-4D6C-A560-4EC951C6F2B1}" presName="Name10" presStyleLbl="parChTrans1D2" presStyleIdx="1" presStyleCnt="3"/>
      <dgm:spPr/>
      <dgm:t>
        <a:bodyPr/>
        <a:lstStyle/>
        <a:p>
          <a:endParaRPr lang="ru-RU"/>
        </a:p>
      </dgm:t>
    </dgm:pt>
    <dgm:pt modelId="{D40B47EE-B6E7-4EB3-B2B9-AAF75B0DB0FC}" type="pres">
      <dgm:prSet presAssocID="{B4D58C00-6F0E-4CD1-AFD9-C15D19C0AC0E}" presName="hierRoot2" presStyleCnt="0"/>
      <dgm:spPr/>
    </dgm:pt>
    <dgm:pt modelId="{FCDA9664-D12E-42CD-9EF5-4E0AFF9E6127}" type="pres">
      <dgm:prSet presAssocID="{B4D58C00-6F0E-4CD1-AFD9-C15D19C0AC0E}" presName="composite2" presStyleCnt="0"/>
      <dgm:spPr/>
    </dgm:pt>
    <dgm:pt modelId="{A04DC367-B702-455E-8AE6-7D404604C9D7}" type="pres">
      <dgm:prSet presAssocID="{B4D58C00-6F0E-4CD1-AFD9-C15D19C0AC0E}" presName="background2" presStyleLbl="node2" presStyleIdx="1" presStyleCnt="3"/>
      <dgm:spPr/>
    </dgm:pt>
    <dgm:pt modelId="{81B0F78A-1BC6-4218-AD10-20E941C3A4AC}" type="pres">
      <dgm:prSet presAssocID="{B4D58C00-6F0E-4CD1-AFD9-C15D19C0AC0E}" presName="text2" presStyleLbl="fgAcc2" presStyleIdx="1" presStyleCnt="3" custScaleX="1677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5AF78-7913-4A63-AE97-9EFB583A21ED}" type="pres">
      <dgm:prSet presAssocID="{B4D58C00-6F0E-4CD1-AFD9-C15D19C0AC0E}" presName="hierChild3" presStyleCnt="0"/>
      <dgm:spPr/>
    </dgm:pt>
    <dgm:pt modelId="{AADAF376-939B-43A1-B6DB-6C98723996B4}" type="pres">
      <dgm:prSet presAssocID="{36704D19-91A5-4697-A9BB-1D4AE8E20CEC}" presName="Name10" presStyleLbl="parChTrans1D2" presStyleIdx="2" presStyleCnt="3"/>
      <dgm:spPr/>
      <dgm:t>
        <a:bodyPr/>
        <a:lstStyle/>
        <a:p>
          <a:endParaRPr lang="ru-RU"/>
        </a:p>
      </dgm:t>
    </dgm:pt>
    <dgm:pt modelId="{B4497728-376C-4947-85DB-F3E8E51355C0}" type="pres">
      <dgm:prSet presAssocID="{2AC7360C-582A-48CA-8E30-E3B74857C628}" presName="hierRoot2" presStyleCnt="0"/>
      <dgm:spPr/>
    </dgm:pt>
    <dgm:pt modelId="{1130E995-B30E-4E07-8571-81C53965E399}" type="pres">
      <dgm:prSet presAssocID="{2AC7360C-582A-48CA-8E30-E3B74857C628}" presName="composite2" presStyleCnt="0"/>
      <dgm:spPr/>
    </dgm:pt>
    <dgm:pt modelId="{B8A52D24-228D-49BE-8055-201BFA599275}" type="pres">
      <dgm:prSet presAssocID="{2AC7360C-582A-48CA-8E30-E3B74857C628}" presName="background2" presStyleLbl="node2" presStyleIdx="2" presStyleCnt="3"/>
      <dgm:spPr/>
    </dgm:pt>
    <dgm:pt modelId="{F6AC793A-379D-42A7-9578-663B3D8AA99A}" type="pres">
      <dgm:prSet presAssocID="{2AC7360C-582A-48CA-8E30-E3B74857C628}" presName="text2" presStyleLbl="fgAcc2" presStyleIdx="2" presStyleCnt="3" custScaleX="1677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818FA7-99B9-4929-8EDE-1494DE04AAC5}" type="pres">
      <dgm:prSet presAssocID="{2AC7360C-582A-48CA-8E30-E3B74857C628}" presName="hierChild3" presStyleCnt="0"/>
      <dgm:spPr/>
    </dgm:pt>
  </dgm:ptLst>
  <dgm:cxnLst>
    <dgm:cxn modelId="{2A70BE63-0673-4A17-9188-8F851BC84CC8}" srcId="{4705EFBF-CB4D-4ED7-9954-B602A619F478}" destId="{B4D58C00-6F0E-4CD1-AFD9-C15D19C0AC0E}" srcOrd="1" destOrd="0" parTransId="{21470D22-581A-4D6C-A560-4EC951C6F2B1}" sibTransId="{0370449C-A628-42F5-98B7-1109B2AA4E0B}"/>
    <dgm:cxn modelId="{B047922C-035D-4736-A862-3AFF5EA0D628}" type="presOf" srcId="{4705EFBF-CB4D-4ED7-9954-B602A619F478}" destId="{CDB93B5F-05C6-4A89-A13E-6602A74622F2}" srcOrd="0" destOrd="0" presId="urn:microsoft.com/office/officeart/2005/8/layout/hierarchy1"/>
    <dgm:cxn modelId="{745E52A6-3045-4E17-B80F-682AD0D93844}" srcId="{BCC3238A-5F32-4093-A539-9450D48F9CE1}" destId="{4705EFBF-CB4D-4ED7-9954-B602A619F478}" srcOrd="0" destOrd="0" parTransId="{BF6CFE37-4FE6-462C-B920-A0C66C11457F}" sibTransId="{466ADB7D-20FB-4995-95A0-C4892F572694}"/>
    <dgm:cxn modelId="{D6E88E5A-6958-4EAD-940C-73D1441135CD}" type="presOf" srcId="{2AC7360C-582A-48CA-8E30-E3B74857C628}" destId="{F6AC793A-379D-42A7-9578-663B3D8AA99A}" srcOrd="0" destOrd="0" presId="urn:microsoft.com/office/officeart/2005/8/layout/hierarchy1"/>
    <dgm:cxn modelId="{1E6CF1B0-FE30-44AE-8509-E03147147784}" srcId="{4705EFBF-CB4D-4ED7-9954-B602A619F478}" destId="{F261145A-2847-40EC-B13B-D9F768CA4C4C}" srcOrd="0" destOrd="0" parTransId="{30368FD9-FF78-4B0F-BEEB-4801382823E6}" sibTransId="{778A155D-916A-47A9-AEA4-BA36B06A964C}"/>
    <dgm:cxn modelId="{ACB0AAAA-B474-4DF6-82F2-30713ECF3DF1}" type="presOf" srcId="{36704D19-91A5-4697-A9BB-1D4AE8E20CEC}" destId="{AADAF376-939B-43A1-B6DB-6C98723996B4}" srcOrd="0" destOrd="0" presId="urn:microsoft.com/office/officeart/2005/8/layout/hierarchy1"/>
    <dgm:cxn modelId="{9AC2F397-FEB6-48ED-9FB9-5E91C0467FF1}" type="presOf" srcId="{F261145A-2847-40EC-B13B-D9F768CA4C4C}" destId="{14489EE1-5E10-46CD-8072-0DB119E77D6B}" srcOrd="0" destOrd="0" presId="urn:microsoft.com/office/officeart/2005/8/layout/hierarchy1"/>
    <dgm:cxn modelId="{8E602AB1-EC5C-43D4-8126-B57BAA2B4ED7}" type="presOf" srcId="{21470D22-581A-4D6C-A560-4EC951C6F2B1}" destId="{7B3A69E8-60F8-455E-A405-0053652FDA23}" srcOrd="0" destOrd="0" presId="urn:microsoft.com/office/officeart/2005/8/layout/hierarchy1"/>
    <dgm:cxn modelId="{4FFF7F1A-1912-47CF-B8B0-8C385F28321D}" type="presOf" srcId="{BCC3238A-5F32-4093-A539-9450D48F9CE1}" destId="{1FF888A5-370B-4F30-8B79-5A0BE6C671DA}" srcOrd="0" destOrd="0" presId="urn:microsoft.com/office/officeart/2005/8/layout/hierarchy1"/>
    <dgm:cxn modelId="{2B3F7233-6848-4CEA-8904-0802961C7FAE}" srcId="{4705EFBF-CB4D-4ED7-9954-B602A619F478}" destId="{2AC7360C-582A-48CA-8E30-E3B74857C628}" srcOrd="2" destOrd="0" parTransId="{36704D19-91A5-4697-A9BB-1D4AE8E20CEC}" sibTransId="{78D1C851-7030-42C1-8602-187DAFD225CD}"/>
    <dgm:cxn modelId="{B0E6CC6F-7E01-4F99-A912-9DE19AECC9DB}" type="presOf" srcId="{30368FD9-FF78-4B0F-BEEB-4801382823E6}" destId="{A90135D8-8A8B-4634-9227-A0AD3E520863}" srcOrd="0" destOrd="0" presId="urn:microsoft.com/office/officeart/2005/8/layout/hierarchy1"/>
    <dgm:cxn modelId="{0694A900-0A4B-4D85-A36C-235CB310AA9F}" type="presOf" srcId="{B4D58C00-6F0E-4CD1-AFD9-C15D19C0AC0E}" destId="{81B0F78A-1BC6-4218-AD10-20E941C3A4AC}" srcOrd="0" destOrd="0" presId="urn:microsoft.com/office/officeart/2005/8/layout/hierarchy1"/>
    <dgm:cxn modelId="{8E12B04C-4741-45AC-B575-F799BEE51ABF}" type="presParOf" srcId="{1FF888A5-370B-4F30-8B79-5A0BE6C671DA}" destId="{7E514272-8E9E-481D-B771-342E55534E36}" srcOrd="0" destOrd="0" presId="urn:microsoft.com/office/officeart/2005/8/layout/hierarchy1"/>
    <dgm:cxn modelId="{56B5D729-8CA8-4931-91E3-D1966264911D}" type="presParOf" srcId="{7E514272-8E9E-481D-B771-342E55534E36}" destId="{EF7792B1-0B74-4B9B-832F-F583CBBACC6B}" srcOrd="0" destOrd="0" presId="urn:microsoft.com/office/officeart/2005/8/layout/hierarchy1"/>
    <dgm:cxn modelId="{7142BA35-DF1F-4677-8F6F-CF36BFF11DB6}" type="presParOf" srcId="{EF7792B1-0B74-4B9B-832F-F583CBBACC6B}" destId="{A8A6EB45-38A9-4759-9648-5C707557FB95}" srcOrd="0" destOrd="0" presId="urn:microsoft.com/office/officeart/2005/8/layout/hierarchy1"/>
    <dgm:cxn modelId="{0327251D-72BC-484A-A9E5-35515D273147}" type="presParOf" srcId="{EF7792B1-0B74-4B9B-832F-F583CBBACC6B}" destId="{CDB93B5F-05C6-4A89-A13E-6602A74622F2}" srcOrd="1" destOrd="0" presId="urn:microsoft.com/office/officeart/2005/8/layout/hierarchy1"/>
    <dgm:cxn modelId="{0C389E59-6804-4118-B555-F4E82B666EE9}" type="presParOf" srcId="{7E514272-8E9E-481D-B771-342E55534E36}" destId="{1BB004DE-1A31-4412-8CC7-FC0928F3BF90}" srcOrd="1" destOrd="0" presId="urn:microsoft.com/office/officeart/2005/8/layout/hierarchy1"/>
    <dgm:cxn modelId="{3740F181-B6F1-49EB-9C52-C08FC5AD7A7E}" type="presParOf" srcId="{1BB004DE-1A31-4412-8CC7-FC0928F3BF90}" destId="{A90135D8-8A8B-4634-9227-A0AD3E520863}" srcOrd="0" destOrd="0" presId="urn:microsoft.com/office/officeart/2005/8/layout/hierarchy1"/>
    <dgm:cxn modelId="{A15BDC76-27FE-4443-86D0-F418126C875A}" type="presParOf" srcId="{1BB004DE-1A31-4412-8CC7-FC0928F3BF90}" destId="{D6C9A0B3-3D64-4788-8948-3947A70C7AF8}" srcOrd="1" destOrd="0" presId="urn:microsoft.com/office/officeart/2005/8/layout/hierarchy1"/>
    <dgm:cxn modelId="{8BB6A2EC-DD60-46F0-A4CC-FD4134887010}" type="presParOf" srcId="{D6C9A0B3-3D64-4788-8948-3947A70C7AF8}" destId="{84E60E51-BFAF-42B6-A21E-E2A35C4A1C0A}" srcOrd="0" destOrd="0" presId="urn:microsoft.com/office/officeart/2005/8/layout/hierarchy1"/>
    <dgm:cxn modelId="{B2AF8479-4648-4B6B-990C-29A0F0371E35}" type="presParOf" srcId="{84E60E51-BFAF-42B6-A21E-E2A35C4A1C0A}" destId="{A6570A2B-4A40-4832-AA67-80E06EB94F7F}" srcOrd="0" destOrd="0" presId="urn:microsoft.com/office/officeart/2005/8/layout/hierarchy1"/>
    <dgm:cxn modelId="{478523F8-405B-474F-ADE4-1BA5525FD488}" type="presParOf" srcId="{84E60E51-BFAF-42B6-A21E-E2A35C4A1C0A}" destId="{14489EE1-5E10-46CD-8072-0DB119E77D6B}" srcOrd="1" destOrd="0" presId="urn:microsoft.com/office/officeart/2005/8/layout/hierarchy1"/>
    <dgm:cxn modelId="{6E592CD6-F04C-4B40-9B65-E98C08048EBB}" type="presParOf" srcId="{D6C9A0B3-3D64-4788-8948-3947A70C7AF8}" destId="{D44E7982-D91D-4577-B5E0-B7C39E81AD17}" srcOrd="1" destOrd="0" presId="urn:microsoft.com/office/officeart/2005/8/layout/hierarchy1"/>
    <dgm:cxn modelId="{BDB00DCC-0825-49B8-B5C9-78581FFC0BCB}" type="presParOf" srcId="{1BB004DE-1A31-4412-8CC7-FC0928F3BF90}" destId="{7B3A69E8-60F8-455E-A405-0053652FDA23}" srcOrd="2" destOrd="0" presId="urn:microsoft.com/office/officeart/2005/8/layout/hierarchy1"/>
    <dgm:cxn modelId="{6A57DB22-9C25-4A0A-AB42-1F684A045F0B}" type="presParOf" srcId="{1BB004DE-1A31-4412-8CC7-FC0928F3BF90}" destId="{D40B47EE-B6E7-4EB3-B2B9-AAF75B0DB0FC}" srcOrd="3" destOrd="0" presId="urn:microsoft.com/office/officeart/2005/8/layout/hierarchy1"/>
    <dgm:cxn modelId="{D18D5679-A003-4490-A7E1-635F28C3BB6B}" type="presParOf" srcId="{D40B47EE-B6E7-4EB3-B2B9-AAF75B0DB0FC}" destId="{FCDA9664-D12E-42CD-9EF5-4E0AFF9E6127}" srcOrd="0" destOrd="0" presId="urn:microsoft.com/office/officeart/2005/8/layout/hierarchy1"/>
    <dgm:cxn modelId="{6C81893D-50CB-4932-A982-E6C4D88E0210}" type="presParOf" srcId="{FCDA9664-D12E-42CD-9EF5-4E0AFF9E6127}" destId="{A04DC367-B702-455E-8AE6-7D404604C9D7}" srcOrd="0" destOrd="0" presId="urn:microsoft.com/office/officeart/2005/8/layout/hierarchy1"/>
    <dgm:cxn modelId="{796A8F75-68C8-482A-ABB4-C815541FCBE7}" type="presParOf" srcId="{FCDA9664-D12E-42CD-9EF5-4E0AFF9E6127}" destId="{81B0F78A-1BC6-4218-AD10-20E941C3A4AC}" srcOrd="1" destOrd="0" presId="urn:microsoft.com/office/officeart/2005/8/layout/hierarchy1"/>
    <dgm:cxn modelId="{58A5A2AE-3C9D-4100-AEF0-DDD466207E30}" type="presParOf" srcId="{D40B47EE-B6E7-4EB3-B2B9-AAF75B0DB0FC}" destId="{5EF5AF78-7913-4A63-AE97-9EFB583A21ED}" srcOrd="1" destOrd="0" presId="urn:microsoft.com/office/officeart/2005/8/layout/hierarchy1"/>
    <dgm:cxn modelId="{79E679B2-7DDC-4E6A-AE5E-284F78927611}" type="presParOf" srcId="{1BB004DE-1A31-4412-8CC7-FC0928F3BF90}" destId="{AADAF376-939B-43A1-B6DB-6C98723996B4}" srcOrd="4" destOrd="0" presId="urn:microsoft.com/office/officeart/2005/8/layout/hierarchy1"/>
    <dgm:cxn modelId="{13B59409-F407-44AF-AF53-C7E26D1DBEC3}" type="presParOf" srcId="{1BB004DE-1A31-4412-8CC7-FC0928F3BF90}" destId="{B4497728-376C-4947-85DB-F3E8E51355C0}" srcOrd="5" destOrd="0" presId="urn:microsoft.com/office/officeart/2005/8/layout/hierarchy1"/>
    <dgm:cxn modelId="{44E3207F-3DA0-4B66-ACFC-18E0FB0048D1}" type="presParOf" srcId="{B4497728-376C-4947-85DB-F3E8E51355C0}" destId="{1130E995-B30E-4E07-8571-81C53965E399}" srcOrd="0" destOrd="0" presId="urn:microsoft.com/office/officeart/2005/8/layout/hierarchy1"/>
    <dgm:cxn modelId="{8BB42F4C-5C98-4DEA-9A43-98C4CF3E66E1}" type="presParOf" srcId="{1130E995-B30E-4E07-8571-81C53965E399}" destId="{B8A52D24-228D-49BE-8055-201BFA599275}" srcOrd="0" destOrd="0" presId="urn:microsoft.com/office/officeart/2005/8/layout/hierarchy1"/>
    <dgm:cxn modelId="{31E96B3E-1CBB-4EEC-82FF-2B558B86FED0}" type="presParOf" srcId="{1130E995-B30E-4E07-8571-81C53965E399}" destId="{F6AC793A-379D-42A7-9578-663B3D8AA99A}" srcOrd="1" destOrd="0" presId="urn:microsoft.com/office/officeart/2005/8/layout/hierarchy1"/>
    <dgm:cxn modelId="{3F2552E2-7474-40FE-8D1F-46D46CD50A00}" type="presParOf" srcId="{B4497728-376C-4947-85DB-F3E8E51355C0}" destId="{57818FA7-99B9-4929-8EDE-1494DE04AAC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A6C14-4CDC-47DD-89AB-533874FE2DB2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FF29F-8EFC-4A95-BB4B-4598C17B7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532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F0C6B-2BD7-4CEC-9EC9-38DE458731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543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B391F-77A6-45B7-9C05-0D1BE536F0C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197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FF29F-8EFC-4A95-BB4B-4598C17B7CC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637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FF29F-8EFC-4A95-BB4B-4598C17B7CC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870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FF29F-8EFC-4A95-BB4B-4598C17B7CCA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297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9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432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382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129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903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544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066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717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793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499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368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0D2EE-BDA3-433C-9924-16C51DDAA11C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56C1C-F99B-49FA-BB4B-ABBA5604C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1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oge.fipi.ru/os/xmodules/qprint/index.php?proj=0CD62708049A9FB940BFBB6E0A09ECC8" TargetMode="External"/><Relationship Id="rId2" Type="http://schemas.openxmlformats.org/officeDocument/2006/relationships/hyperlink" Target="http://skiv.instrao.ru/bank-zadaniy/estestvennonauchnaya-gramotnost/index.php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educomm.iro.perm.ru/groups/obshchee-obrazovanie/posts/sbornik-grupp-tematicheskih-zadaniy-dlya-ocenki-i-formirovaniya-funkcionalnoy-gramotnosti-shkolnikov" TargetMode="External"/><Relationship Id="rId4" Type="http://schemas.openxmlformats.org/officeDocument/2006/relationships/hyperlink" Target="http://educomm.iro.perm.ru/groups/obshchee-obrazovanie/posts/sbornik-materialov-dlya-ocenki-i-formirovaniya-estestvennonauchnoy-gramotnosti-shkolnikov-posts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educomm.iro.perm.ru/groups/himiya/posts/materialy-ustanovochnogo-vebinara-spg-uchiteley-himii-proekta-obrazovatelnyy-lift-19-03-2021-posts" TargetMode="Externa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19489" y="4101932"/>
            <a:ext cx="11545677" cy="1343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3200" b="1" i="1" dirty="0">
              <a:ln w="12700" cmpd="sng">
                <a:solidFill>
                  <a:srgbClr val="C00000"/>
                </a:solidFill>
                <a:prstDash val="solid"/>
              </a:ln>
              <a:solidFill>
                <a:srgbClr val="CC33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937" y="1177797"/>
            <a:ext cx="1110477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СЕТЕВАЯ ГРУППА. ХИМИЯ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/>
                </a:solidFill>
              </a:rPr>
              <a:t>Вебинар-консультация № </a:t>
            </a:r>
            <a:r>
              <a:rPr lang="ru-RU" sz="4000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/>
                </a:solidFill>
              </a:rPr>
              <a:t>2 </a:t>
            </a:r>
            <a:r>
              <a:rPr lang="ru-RU" sz="4000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/>
                </a:solidFill>
              </a:rPr>
              <a:t>«</a:t>
            </a:r>
            <a:r>
              <a:rPr lang="ru-RU" sz="4000" b="1" i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/>
                </a:solidFill>
              </a:rPr>
              <a:t>Характеристика и требования </a:t>
            </a:r>
            <a:br>
              <a:rPr lang="ru-RU" sz="4000" b="1" i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/>
                </a:solidFill>
              </a:rPr>
            </a:br>
            <a:r>
              <a:rPr lang="ru-RU" sz="4000" b="1" i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/>
                </a:solidFill>
              </a:rPr>
              <a:t>к разработке заданий компетентностного характера. Результаты онлайн-диагностики»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6942" y="317958"/>
            <a:ext cx="111707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Образовательный лифт: ШНОР</a:t>
            </a:r>
            <a:endParaRPr lang="ru-RU" sz="3200" b="1" dirty="0">
              <a:ln w="127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</a:endParaRPr>
          </a:p>
        </p:txBody>
      </p:sp>
      <p:pic>
        <p:nvPicPr>
          <p:cNvPr id="9" name="Picture 2" descr="https://avatars.mds.yandex.net/get-zen_doc/1219524/pub_5c46cee5c7497200ae46b747_5c46cf3b68735700ac7413c6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61" y="5038615"/>
            <a:ext cx="1792978" cy="149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726955" y="5445636"/>
            <a:ext cx="891775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Клинова М.Н., руководитель группы, научный сотрудник отдела НМС ОО</a:t>
            </a:r>
            <a:endParaRPr lang="ru-RU" sz="3200" b="1" dirty="0">
              <a:ln w="127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341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40295005"/>
              </p:ext>
            </p:extLst>
          </p:nvPr>
        </p:nvGraphicFramePr>
        <p:xfrm>
          <a:off x="330506" y="1171532"/>
          <a:ext cx="11534659" cy="533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48019" y="241450"/>
            <a:ext cx="114171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В чем могут быть причины существенной разницы в результатах </a:t>
            </a:r>
            <a:r>
              <a:rPr lang="en-US" sz="2400" b="1" dirty="0" smtClean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PISA </a:t>
            </a:r>
            <a:r>
              <a:rPr lang="ru-RU" sz="2400" b="1" dirty="0" smtClean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и </a:t>
            </a:r>
            <a:r>
              <a:rPr lang="en-US" sz="2400" b="1" dirty="0" smtClean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TIMSS</a:t>
            </a:r>
            <a:r>
              <a:rPr lang="ru-RU" sz="2400" b="1" dirty="0" smtClean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?</a:t>
            </a:r>
            <a:endParaRPr lang="ru-RU" sz="2400" dirty="0">
              <a:ln w="127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104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1845486"/>
              </p:ext>
            </p:extLst>
          </p:nvPr>
        </p:nvGraphicFramePr>
        <p:xfrm>
          <a:off x="811530" y="830179"/>
          <a:ext cx="10527030" cy="5383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24762" y="349385"/>
            <a:ext cx="4130684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Декомпозиция функциональной грамотности в исследованиях </a:t>
            </a:r>
            <a:r>
              <a:rPr lang="en-US" sz="28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PISA</a:t>
            </a:r>
            <a:endParaRPr lang="ru-RU" sz="2800" b="1" dirty="0">
              <a:ln w="9525">
                <a:solidFill>
                  <a:srgbClr val="C00000"/>
                </a:solidFill>
                <a:prstDash val="solid"/>
              </a:ln>
              <a:solidFill>
                <a:srgbClr val="FF66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00901" y="5516098"/>
            <a:ext cx="47091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Доп. направления: </a:t>
            </a:r>
            <a:r>
              <a:rPr lang="ru-RU" b="1" dirty="0">
                <a:solidFill>
                  <a:srgbClr val="002060"/>
                </a:solidFill>
              </a:rPr>
              <a:t>финансовая грамотность, креативное мышление, глобальные компетенции…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32105" y="467932"/>
            <a:ext cx="48779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Каждый год одно из трех направлений становится при исследовании основополагающим и составляет 2</a:t>
            </a:r>
            <a:r>
              <a:rPr lang="en-US" sz="2000" b="1" dirty="0">
                <a:solidFill>
                  <a:srgbClr val="002060"/>
                </a:solidFill>
              </a:rPr>
              <a:t>/</a:t>
            </a:r>
            <a:r>
              <a:rPr lang="ru-RU" sz="2000" b="1" dirty="0">
                <a:solidFill>
                  <a:srgbClr val="002060"/>
                </a:solidFill>
              </a:rPr>
              <a:t>3 работы</a:t>
            </a:r>
          </a:p>
        </p:txBody>
      </p:sp>
      <p:sp>
        <p:nvSpPr>
          <p:cNvPr id="3" name="Прямоугольник 2"/>
          <p:cNvSpPr/>
          <p:nvPr/>
        </p:nvSpPr>
        <p:spPr>
          <a:xfrm rot="18716410">
            <a:off x="2967111" y="2723322"/>
            <a:ext cx="2957861" cy="369332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1380410"/>
              </a:avLst>
            </a:prstTxWarp>
            <a:spAutoFit/>
          </a:bodyPr>
          <a:lstStyle/>
          <a:p>
            <a:r>
              <a:rPr lang="ru-RU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Главные направления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6440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1494" y="235845"/>
            <a:ext cx="1111742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Каких учебных заданий не хватает в российском ЕНО?</a:t>
            </a:r>
            <a:endParaRPr lang="ru-RU" sz="28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DE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0060" y="1017270"/>
            <a:ext cx="5400000" cy="129470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Заданий, основанных на больших объемах линейных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нелинейных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текстов (схемы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графики, рисунки, диаграммы, таблицы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16829" y="1017270"/>
            <a:ext cx="5400000" cy="202311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Интегрированных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прикладных заданий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т. ч. таких, для выполнения которых необходимо использовать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комплексе учебные и прикладные знания, общеучебные умения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" y="2509086"/>
            <a:ext cx="5400000" cy="202311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Заданий, для выполнения которых требуется привлечение дополнительной информации (или, наоборот, содержащие «белый шум» - избыточную информацию, «лишние» данные)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16829" y="3221906"/>
            <a:ext cx="5400000" cy="123822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Комплексных заданий, состоящих из нескольких взаимосвязанных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вопросов к единому контексту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0060" y="4717882"/>
            <a:ext cx="5400000" cy="85266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Заданий, связанных с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применением методов ЕН-исследований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16829" y="4630229"/>
            <a:ext cx="5400000" cy="93765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Заданий с модельными ответами и разработанной критериальной базой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91590" y="5805792"/>
            <a:ext cx="104252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buClr>
                <a:srgbClr val="C00000"/>
              </a:buClr>
            </a:pPr>
            <a:r>
              <a:rPr lang="ru-RU" sz="2000" b="1" dirty="0" smtClean="0">
                <a:solidFill>
                  <a:srgbClr val="002060"/>
                </a:solidFill>
              </a:rPr>
              <a:t>Очередным заданием для СПГ станет разработка и апробация подобной дидактики в </a:t>
            </a:r>
            <a:r>
              <a:rPr lang="ru-RU" sz="2000" b="1" dirty="0">
                <a:solidFill>
                  <a:srgbClr val="002060"/>
                </a:solidFill>
              </a:rPr>
              <a:t>условиях </a:t>
            </a:r>
            <a:r>
              <a:rPr lang="ru-RU" sz="2000" b="1" dirty="0" smtClean="0">
                <a:solidFill>
                  <a:srgbClr val="002060"/>
                </a:solidFill>
              </a:rPr>
              <a:t>реальной образовательной деятельности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" y="5869519"/>
            <a:ext cx="634454" cy="64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694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1125" y="289892"/>
            <a:ext cx="11009747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</a:rPr>
              <a:t>22 участника группы приняли участие в тестировании по заданиям, напоминающим задания </a:t>
            </a:r>
            <a:r>
              <a:rPr lang="en-US" sz="4000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</a:rPr>
              <a:t>PISA</a:t>
            </a:r>
            <a:r>
              <a:rPr lang="ru-RU" sz="4000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</a:rPr>
              <a:t>, </a:t>
            </a:r>
          </a:p>
          <a:p>
            <a:pPr algn="ctr"/>
            <a:r>
              <a:rPr lang="ru-RU" sz="4000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</a:rPr>
              <a:t>а также ответили на один дополнительный вопрос об использованных в диагностике заданиях. </a:t>
            </a:r>
          </a:p>
          <a:p>
            <a:pPr algn="ctr"/>
            <a:endParaRPr lang="ru-RU" sz="4000" b="1" dirty="0" smtClean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/>
              </a:solidFill>
            </a:endParaRPr>
          </a:p>
          <a:p>
            <a:pPr algn="ctr"/>
            <a:r>
              <a:rPr lang="ru-RU" sz="4000" b="1" i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</a:rPr>
              <a:t>Какие  особенности предложенных заданий были выделены учителями?</a:t>
            </a:r>
            <a:endParaRPr lang="ru-RU" sz="4000" b="1" i="1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360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8" y="1010178"/>
            <a:ext cx="8952275" cy="454087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0711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87" y="177512"/>
            <a:ext cx="7534269" cy="35170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5312" y="3694546"/>
            <a:ext cx="7620433" cy="299008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31028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51" y="2639822"/>
            <a:ext cx="7061189" cy="403917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673" y="211140"/>
            <a:ext cx="7185891" cy="378007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00174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2795837" y="361361"/>
            <a:ext cx="9045553" cy="6150411"/>
            <a:chOff x="2823122" y="348943"/>
            <a:chExt cx="9045553" cy="6150411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2823122" y="348943"/>
              <a:ext cx="9045553" cy="6150411"/>
              <a:chOff x="2823122" y="348943"/>
              <a:chExt cx="9045553" cy="6150411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23122" y="348943"/>
                <a:ext cx="9045553" cy="6150411"/>
              </a:xfrm>
              <a:prstGeom prst="rect">
                <a:avLst/>
              </a:prstGeom>
            </p:spPr>
          </p:pic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91534" y="6030162"/>
                <a:ext cx="2562225" cy="381914"/>
              </a:xfrm>
              <a:prstGeom prst="rect">
                <a:avLst/>
              </a:prstGeom>
            </p:spPr>
          </p:pic>
          <p:sp>
            <p:nvSpPr>
              <p:cNvPr id="5" name="TextBox 4"/>
              <p:cNvSpPr txBox="1"/>
              <p:nvPr/>
            </p:nvSpPr>
            <p:spPr>
              <a:xfrm rot="21235735">
                <a:off x="3444566" y="951387"/>
                <a:ext cx="2407399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</a:rPr>
                  <a:t>Задача, поставленная вне предметной области, но решаемая с помощью предметных знаний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 rot="276949">
                <a:off x="6644700" y="1329326"/>
                <a:ext cx="195529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</a:rPr>
                  <a:t>Контекст заданий близок к повседневной жизни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523219" y="4142665"/>
                <a:ext cx="2455582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</a:rPr>
                  <a:t>Объем </a:t>
                </a:r>
              </a:p>
              <a:p>
                <a:pPr algn="ctr"/>
                <a:r>
                  <a:rPr lang="ru-RU" dirty="0" smtClean="0">
                    <a:solidFill>
                      <a:srgbClr val="002060"/>
                    </a:solidFill>
                  </a:rPr>
                  <a:t>выданной информации большой, но вопросы чаще краткие, изложены ясным языком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 rot="230042">
                <a:off x="9320670" y="943848"/>
                <a:ext cx="2101152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</a:rPr>
                  <a:t>Задания требуют перевода с обыденного языка на язык предметной области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 rot="383880">
                <a:off x="6733227" y="3672660"/>
                <a:ext cx="2146222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</a:rPr>
                  <a:t>Формат заданий постоянно меняется, т. о. исключается стратегия «натаскивания» на тест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 rot="4061887">
              <a:off x="9139655" y="4226658"/>
              <a:ext cx="285292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</a:rPr>
                <a:t>Задания закрытого и открытого типа + интерактивные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 rot="20360386">
            <a:off x="368535" y="645795"/>
            <a:ext cx="2877875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66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Некоторые особенности заданий </a:t>
            </a:r>
            <a:r>
              <a:rPr lang="en-US" sz="2400" b="1" dirty="0" smtClean="0">
                <a:ln>
                  <a:solidFill>
                    <a:srgbClr val="C00000"/>
                  </a:solidFill>
                </a:ln>
                <a:solidFill>
                  <a:srgbClr val="FF66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PISA</a:t>
            </a:r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66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66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т. ч. и на оценку ЕНГ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21263" y="3372451"/>
            <a:ext cx="246820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К СОЖАЛЕНИЮ, МНОГИЕ В СОВРЕМЕННОМ МИРЕ СЧИТАЮТ, ЧТО…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«Мы </a:t>
            </a:r>
            <a:r>
              <a:rPr lang="ru-RU" dirty="0">
                <a:solidFill>
                  <a:srgbClr val="002060"/>
                </a:solidFill>
              </a:rPr>
              <a:t>учимся всю жизнь, не считая десятка лет, проведенных в </a:t>
            </a:r>
            <a:r>
              <a:rPr lang="ru-RU" dirty="0" smtClean="0">
                <a:solidFill>
                  <a:srgbClr val="002060"/>
                </a:solidFill>
              </a:rPr>
              <a:t>школе»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(Габриэль Лауб)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541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3111" y="325391"/>
            <a:ext cx="11407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О компетенциях естественнонаучной грамотности </a:t>
            </a:r>
            <a:r>
              <a:rPr lang="en-US" sz="36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PISA </a:t>
            </a:r>
            <a:r>
              <a:rPr lang="ru-RU" sz="36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и их проверке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7406" y="1920569"/>
            <a:ext cx="112585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</a:rPr>
              <a:t>Согласно определению, используемому в PISA, </a:t>
            </a:r>
            <a:r>
              <a:rPr lang="ru-RU" sz="2800" b="1" i="1" dirty="0">
                <a:solidFill>
                  <a:srgbClr val="C00000"/>
                </a:solidFill>
              </a:rPr>
              <a:t>естественнонаучная грамотность</a:t>
            </a:r>
            <a:r>
              <a:rPr lang="ru-RU" sz="2800" b="1" dirty="0">
                <a:solidFill>
                  <a:srgbClr val="002060"/>
                </a:solidFill>
              </a:rPr>
              <a:t> – это способность человека занимать активную гражданскую позицию по общественно значимым вопросам, связанным с естественными науками, и его готовность интересоваться естественнонаучными идеями.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7406" y="4922980"/>
            <a:ext cx="11258550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Способность </a:t>
            </a:r>
            <a:r>
              <a:rPr lang="ru-RU" sz="2800" b="1" u="sng" dirty="0" smtClean="0"/>
              <a:t>использовать ЕНЗ</a:t>
            </a:r>
            <a:r>
              <a:rPr lang="ru-RU" sz="2800" b="1" dirty="0" smtClean="0"/>
              <a:t> в реальных ситуациях для выделения проблем, получения выводов, основанных на рассуждениях, наблюдениях, экспериментах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70975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21395015"/>
              </p:ext>
            </p:extLst>
          </p:nvPr>
        </p:nvGraphicFramePr>
        <p:xfrm>
          <a:off x="267855" y="260510"/>
          <a:ext cx="11656289" cy="3085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67855" y="3534040"/>
            <a:ext cx="360218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Применять соответствующие ЕНЗ для объяснения явлений;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Распознавать, использовать и создавать объяснительные модели и представления;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Делать и научно обосновывать прогнозы о протекании процесса или явления;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Объяснять принцип действия технического устройства или технологии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3273" y="3534040"/>
            <a:ext cx="37222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Распознавать и формулировать цель исследования;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Предлагать или оценивать способ научного исследования вопроса;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Выдвигать объяснительные гипотезы и предлагать способы их проверки;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Описывать и оценивать способы, которые используют ученые для повышения надежности данных и достоверности объяснений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18764" y="3534040"/>
            <a:ext cx="37314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Анализировать, интерпретировать данные и делать соответствующие выводы;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Преобразовывать одну форму представления данных в другую;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Распознавать допущения, доказательства и рассуждения в научных текстах;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Оценивать с научной точки зрения аргументы и доказательства из разных источников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1930399" y="3352026"/>
            <a:ext cx="277091" cy="2743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9845961" y="3346277"/>
            <a:ext cx="277091" cy="2743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957453" y="3352026"/>
            <a:ext cx="277091" cy="2743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 rot="20385486">
            <a:off x="6585348" y="3117800"/>
            <a:ext cx="1182608" cy="307777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problem</a:t>
            </a:r>
            <a:r>
              <a:rPr lang="ru-RU" sz="1400" b="1" dirty="0" smtClean="0">
                <a:solidFill>
                  <a:srgbClr val="C00000"/>
                </a:solidFill>
              </a:rPr>
              <a:t>…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617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837" y="1428903"/>
            <a:ext cx="11126318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</a:rPr>
              <a:t> Обобщенный </a:t>
            </a:r>
            <a:r>
              <a:rPr lang="ru-RU" sz="3200" b="1" dirty="0">
                <a:solidFill>
                  <a:srgbClr val="002060"/>
                </a:solidFill>
              </a:rPr>
              <a:t>анализ результатов анкетирования участников </a:t>
            </a:r>
            <a:r>
              <a:rPr lang="ru-RU" sz="3200" b="1" dirty="0" smtClean="0">
                <a:solidFill>
                  <a:srgbClr val="002060"/>
                </a:solidFill>
              </a:rPr>
              <a:t>СПГ  в аспекте мониторинга </a:t>
            </a:r>
            <a:r>
              <a:rPr lang="en-US" sz="3200" b="1" dirty="0" smtClean="0">
                <a:solidFill>
                  <a:srgbClr val="002060"/>
                </a:solidFill>
              </a:rPr>
              <a:t>PISA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endParaRPr lang="ru-RU" sz="3200" b="1" dirty="0">
              <a:solidFill>
                <a:srgbClr val="002060"/>
              </a:solidFill>
            </a:endParaRPr>
          </a:p>
          <a:p>
            <a:pPr algn="just">
              <a:lnSpc>
                <a:spcPct val="11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Концепция, процедуры, задания, критерии оценки естественнонаучной грамотности в международных исследованиях PISA. </a:t>
            </a:r>
          </a:p>
          <a:p>
            <a:pPr algn="just">
              <a:lnSpc>
                <a:spcPct val="11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Результаты онлайн-диагностики ЕНГ участников группы.</a:t>
            </a:r>
            <a:endParaRPr lang="ru-RU" sz="3200" b="1" dirty="0">
              <a:solidFill>
                <a:srgbClr val="002060"/>
              </a:solidFill>
            </a:endParaRPr>
          </a:p>
          <a:p>
            <a:pPr algn="just">
              <a:lnSpc>
                <a:spcPct val="11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ТЗ № 3.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47728" y="487689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План вебинара</a:t>
            </a:r>
          </a:p>
        </p:txBody>
      </p:sp>
    </p:spTree>
    <p:extLst>
      <p:ext uri="{BB962C8B-B14F-4D97-AF65-F5344CB8AC3E}">
        <p14:creationId xmlns:p14="http://schemas.microsoft.com/office/powerpoint/2010/main" val="3075952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648380"/>
              </p:ext>
            </p:extLst>
          </p:nvPr>
        </p:nvGraphicFramePr>
        <p:xfrm>
          <a:off x="274320" y="203408"/>
          <a:ext cx="11670030" cy="643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22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309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934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8433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887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Каждое из заданий м. б. классифицировано по</a:t>
                      </a:r>
                      <a:r>
                        <a:rPr lang="ru-RU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следующим параметрам: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373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Компетентность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Тип ЕН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знания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Область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 применения </a:t>
                      </a:r>
                    </a:p>
                    <a:p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или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Контекст 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Познавательный уровень (степень трудности)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49976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0000CC"/>
                          </a:solidFill>
                          <a:effectLst/>
                        </a:rPr>
                        <a:t>1. Научное объяснение явлений</a:t>
                      </a:r>
                    </a:p>
                    <a:p>
                      <a:pPr algn="l"/>
                      <a:endParaRPr lang="ru-RU" sz="1600" b="1" dirty="0" smtClean="0">
                        <a:solidFill>
                          <a:srgbClr val="0000CC"/>
                        </a:solidFill>
                        <a:effectLst/>
                      </a:endParaRPr>
                    </a:p>
                    <a:p>
                      <a:pPr algn="l"/>
                      <a:endParaRPr lang="ru-RU" sz="1600" b="1" dirty="0" smtClean="0">
                        <a:solidFill>
                          <a:srgbClr val="0000CC"/>
                        </a:solidFill>
                        <a:effectLst/>
                      </a:endParaRPr>
                    </a:p>
                    <a:p>
                      <a:pPr algn="l"/>
                      <a:r>
                        <a:rPr lang="ru-RU" sz="1600" b="1" dirty="0" smtClean="0">
                          <a:solidFill>
                            <a:srgbClr val="0000CC"/>
                          </a:solidFill>
                          <a:effectLst/>
                        </a:rPr>
                        <a:t>2. Понимание особенностей ЕН исследования</a:t>
                      </a:r>
                    </a:p>
                    <a:p>
                      <a:pPr algn="l"/>
                      <a:endParaRPr lang="ru-RU" sz="1600" b="1" dirty="0" smtClean="0">
                        <a:solidFill>
                          <a:srgbClr val="0000CC"/>
                        </a:solidFill>
                        <a:effectLst/>
                      </a:endParaRPr>
                    </a:p>
                    <a:p>
                      <a:pPr algn="l"/>
                      <a:endParaRPr lang="ru-RU" sz="1600" b="1" dirty="0" smtClean="0">
                        <a:solidFill>
                          <a:srgbClr val="0000CC"/>
                        </a:solidFill>
                        <a:effectLst/>
                      </a:endParaRPr>
                    </a:p>
                    <a:p>
                      <a:pPr algn="l"/>
                      <a:r>
                        <a:rPr lang="ru-RU" sz="1600" b="1" dirty="0" smtClean="0">
                          <a:solidFill>
                            <a:srgbClr val="0000CC"/>
                          </a:solidFill>
                          <a:effectLst/>
                        </a:rPr>
                        <a:t>3. Интерпретация данных и использование научных доказательств</a:t>
                      </a:r>
                      <a:r>
                        <a:rPr lang="ru-RU" sz="1600" b="1" baseline="0" dirty="0" smtClean="0">
                          <a:solidFill>
                            <a:srgbClr val="0000CC"/>
                          </a:solidFill>
                          <a:effectLst/>
                        </a:rPr>
                        <a:t> для получения выводов</a:t>
                      </a:r>
                      <a:endParaRPr lang="ru-RU" sz="1600" b="1" dirty="0">
                        <a:solidFill>
                          <a:srgbClr val="0000CC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• </a:t>
                      </a: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Содержательное знание</a:t>
                      </a:r>
                      <a:r>
                        <a:rPr lang="ru-RU" sz="16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ru-RU" sz="1600" baseline="0" dirty="0" smtClean="0"/>
                        <a:t>– </a:t>
                      </a:r>
                      <a:r>
                        <a:rPr lang="ru-RU" sz="1600" dirty="0" smtClean="0"/>
                        <a:t>знание научного содержания, относящегося к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областям: «Физические системы», «Живые системы» и «Науки о Земле и Вселенной». </a:t>
                      </a:r>
                      <a:r>
                        <a:rPr lang="ru-RU" sz="1600" u="sng" dirty="0" smtClean="0"/>
                        <a:t>Но</a:t>
                      </a:r>
                      <a:r>
                        <a:rPr lang="ru-RU" sz="1600" u="sng" baseline="0" dirty="0" smtClean="0"/>
                        <a:t> чаще всего характер заданий межпредметный!</a:t>
                      </a:r>
                    </a:p>
                    <a:p>
                      <a:pPr algn="just"/>
                      <a:endParaRPr lang="ru-RU" sz="1600" u="sng" dirty="0" smtClean="0"/>
                    </a:p>
                    <a:p>
                      <a:pPr algn="just"/>
                      <a:r>
                        <a:rPr lang="ru-RU" sz="1600" dirty="0" smtClean="0"/>
                        <a:t>• </a:t>
                      </a: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Процедурное знание</a:t>
                      </a:r>
                      <a:r>
                        <a:rPr lang="ru-RU" sz="1600" b="1" baseline="0" dirty="0" smtClean="0"/>
                        <a:t> </a:t>
                      </a:r>
                      <a:r>
                        <a:rPr lang="ru-RU" sz="1600" baseline="0" dirty="0" smtClean="0"/>
                        <a:t>–</a:t>
                      </a:r>
                      <a:r>
                        <a:rPr lang="ru-RU" sz="1600" dirty="0" smtClean="0"/>
                        <a:t> это знание методов, используемых людьми для получения научного знания, а также знание стандартных исследовательских </a:t>
                      </a:r>
                    </a:p>
                    <a:p>
                      <a:pPr algn="just"/>
                      <a:r>
                        <a:rPr lang="ru-RU" sz="1600" dirty="0" smtClean="0"/>
                        <a:t>процедур. 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Здоровье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Природные ресурсы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Окружающая среда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Опасности и риски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Связь науки и технологий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endParaRPr lang="ru-RU" sz="1600" b="0" dirty="0" smtClean="0"/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600" b="0" dirty="0" smtClean="0"/>
                        <a:t>При этом каждая из ситуаций может рассматриваться на одном из </a:t>
                      </a:r>
                      <a:r>
                        <a:rPr lang="ru-RU" sz="1600" b="0" u="sng" dirty="0" smtClean="0"/>
                        <a:t>трех уровней (иногда их называют контекстами)</a:t>
                      </a:r>
                      <a:r>
                        <a:rPr lang="ru-RU" sz="1600" b="0" dirty="0" smtClean="0"/>
                        <a:t>:</a:t>
                      </a:r>
                    </a:p>
                    <a:p>
                      <a:pPr algn="just"/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личностный </a:t>
                      </a:r>
                      <a:r>
                        <a:rPr lang="ru-RU" sz="1600" dirty="0" smtClean="0"/>
                        <a:t>(связан с самим учащимся, его семьей, друзьями), </a:t>
                      </a:r>
                    </a:p>
                    <a:p>
                      <a:pPr algn="just"/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местный  / национальный</a:t>
                      </a:r>
                      <a:r>
                        <a:rPr lang="ru-RU" sz="1600" dirty="0" smtClean="0"/>
                        <a:t> (связан с проблемами данной местности или </a:t>
                      </a:r>
                    </a:p>
                    <a:p>
                      <a:pPr algn="just"/>
                      <a:r>
                        <a:rPr lang="ru-RU" sz="1600" dirty="0" smtClean="0"/>
                        <a:t>страны) </a:t>
                      </a:r>
                    </a:p>
                    <a:p>
                      <a:pPr algn="just"/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глобальный</a:t>
                      </a:r>
                      <a:r>
                        <a:rPr lang="ru-RU" sz="160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ru-RU" sz="1600" dirty="0" smtClean="0"/>
                        <a:t>(когда рассматриваются явления, происходящие в различных уголках мира). </a:t>
                      </a:r>
                      <a:endParaRPr lang="ru-RU" sz="16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• </a:t>
                      </a: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Низкий:</a:t>
                      </a:r>
                      <a:r>
                        <a:rPr lang="ru-RU" sz="16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ru-RU" sz="1600" dirty="0" smtClean="0"/>
                        <a:t>выполнять одношаговую процедуру, например, распознавать факты, термины, принципы или понятия. </a:t>
                      </a:r>
                    </a:p>
                    <a:p>
                      <a:pPr algn="just"/>
                      <a:r>
                        <a:rPr lang="ru-RU" sz="1600" dirty="0" smtClean="0"/>
                        <a:t>• </a:t>
                      </a: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Средний: </a:t>
                      </a:r>
                      <a:r>
                        <a:rPr lang="ru-RU" sz="1600" dirty="0" smtClean="0"/>
                        <a:t>использовать и применять понятийное знание для описания или объяснение явлений, выбирать соответствующие процедуры, предполагающие два шага или более, интерпретировать или использовать простые наборы данных в виде таблиц или графиков. </a:t>
                      </a:r>
                    </a:p>
                    <a:p>
                      <a:pPr algn="just"/>
                      <a:r>
                        <a:rPr lang="ru-RU" sz="1600" b="1" dirty="0" smtClean="0"/>
                        <a:t>• </a:t>
                      </a:r>
                      <a:r>
                        <a:rPr lang="ru-RU" sz="1600" b="1" dirty="0" smtClean="0">
                          <a:solidFill>
                            <a:srgbClr val="0000CC"/>
                          </a:solidFill>
                        </a:rPr>
                        <a:t>Высокий: </a:t>
                      </a:r>
                      <a:r>
                        <a:rPr lang="ru-RU" sz="1600" dirty="0" smtClean="0"/>
                        <a:t>анализировать сложную информацию или данные, обобщать или оценивать доказательства, обосновывать, формулировать выводы, учитывая разные источники информации, разрабатывать план или последовательность шагов, ведущих к решению проблемы. 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952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2072" y="234475"/>
            <a:ext cx="105479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</a:rPr>
              <a:t>Обобщенные результаты </a:t>
            </a:r>
            <a:r>
              <a:rPr lang="ru-RU" sz="4000" b="1" dirty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</a:rPr>
              <a:t>о</a:t>
            </a:r>
            <a:r>
              <a:rPr lang="ru-RU" sz="4000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</a:rPr>
              <a:t>нлайн-диагностики ЕНГ участников группы </a:t>
            </a:r>
            <a:endParaRPr lang="ru-RU" sz="4000" b="1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836" y="1731395"/>
            <a:ext cx="9042400" cy="484792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29968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73" y="221672"/>
            <a:ext cx="5717979" cy="63915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336140" y="1394691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 smtClean="0">
                <a:solidFill>
                  <a:srgbClr val="C00000"/>
                </a:solidFill>
              </a:rPr>
              <a:t>ерных ответов – 20 из 22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36140" y="3329709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Верных ответов – 22 из 22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36140" y="4562763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Верных ответов – 21 из 22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36140" y="5795817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Верных ответов – </a:t>
            </a:r>
            <a:r>
              <a:rPr lang="ru-RU" b="1" dirty="0" smtClean="0">
                <a:solidFill>
                  <a:srgbClr val="002060"/>
                </a:solidFill>
              </a:rPr>
              <a:t>16 </a:t>
            </a:r>
            <a:r>
              <a:rPr lang="ru-RU" b="1" dirty="0" smtClean="0">
                <a:solidFill>
                  <a:srgbClr val="C00000"/>
                </a:solidFill>
              </a:rPr>
              <a:t>из 22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36140" y="2463487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Верных ответов – 21 из 22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36140" y="433635"/>
            <a:ext cx="544022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Был дан текст о лазерных принтерах</a:t>
            </a:r>
            <a:endParaRPr lang="ru-RU" sz="2400" b="0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98472" y="1761522"/>
            <a:ext cx="240146" cy="2309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321382" y="6047193"/>
            <a:ext cx="240146" cy="2309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084617" y="4814139"/>
            <a:ext cx="240146" cy="2309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321382" y="3581085"/>
            <a:ext cx="240146" cy="2309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098472" y="2751807"/>
            <a:ext cx="240146" cy="2309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088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8953" y="2677287"/>
            <a:ext cx="7256029" cy="39699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00" y="182360"/>
            <a:ext cx="6870035" cy="34752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Овал 5"/>
          <p:cNvSpPr/>
          <p:nvPr/>
        </p:nvSpPr>
        <p:spPr>
          <a:xfrm>
            <a:off x="2687782" y="2004291"/>
            <a:ext cx="3084945" cy="34174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97201" y="1578235"/>
            <a:ext cx="2490582" cy="34174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362364" y="1089261"/>
            <a:ext cx="4151745" cy="34174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65928" y="2863825"/>
            <a:ext cx="3348181" cy="34174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05319" y="961447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ru-RU" sz="32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73985" y="2714601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ru-RU" sz="32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46550" y="140623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ru-RU" sz="32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57689" y="1868106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ru-RU" sz="32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00190" y="240139"/>
            <a:ext cx="4834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202124"/>
                </a:solidFill>
                <a:latin typeface="Google Sans"/>
              </a:rPr>
              <a:t>ЗАДАНИЕ 2. Назовите две меры, которые, на ваш взгляд, могут наиболее эффективно понизить количество озона в помещении с работающим лазерным принтером</a:t>
            </a:r>
            <a:endParaRPr lang="ru-RU" dirty="0"/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197200" y="4743931"/>
            <a:ext cx="4365564" cy="1903321"/>
          </a:xfrm>
          <a:prstGeom prst="wedgeRectCallout">
            <a:avLst>
              <a:gd name="adj1" fmla="val 56022"/>
              <a:gd name="adj2" fmla="val -131755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Заправка картриджа, конечно,  имеет отношение к сохранению здоровья, но не имеет отношения к сути вопроса (о понижении количества озона в помещении, где работает лазерный принтер)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25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05" y="180109"/>
            <a:ext cx="7358496" cy="47040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7721600" y="180109"/>
            <a:ext cx="41933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202124"/>
                </a:solidFill>
                <a:latin typeface="Google Sans"/>
              </a:rPr>
              <a:t>ЗАДАНИЕ 3. На какую техническую характеристику принтера с точки зрения безопасности необходимо обратить внимание семье Петровых (с учетом будущей самостоятельной заправки тонера)? </a:t>
            </a:r>
            <a:endParaRPr lang="ru-RU" dirty="0" smtClean="0">
              <a:solidFill>
                <a:srgbClr val="202124"/>
              </a:solidFill>
              <a:latin typeface="Google Sans"/>
            </a:endParaRPr>
          </a:p>
          <a:p>
            <a:pPr algn="just"/>
            <a:r>
              <a:rPr lang="ru-RU" dirty="0" smtClean="0">
                <a:solidFill>
                  <a:srgbClr val="202124"/>
                </a:solidFill>
                <a:latin typeface="Google Sans"/>
              </a:rPr>
              <a:t>Запишите </a:t>
            </a:r>
            <a:r>
              <a:rPr lang="ru-RU" dirty="0">
                <a:solidFill>
                  <a:srgbClr val="202124"/>
                </a:solidFill>
                <a:latin typeface="Google Sans"/>
              </a:rPr>
              <a:t>название характеристики и дайте объяснение к своему </a:t>
            </a:r>
            <a:r>
              <a:rPr lang="ru-RU" dirty="0" smtClean="0">
                <a:solidFill>
                  <a:srgbClr val="202124"/>
                </a:solidFill>
                <a:latin typeface="Google Sans"/>
              </a:rPr>
              <a:t>ответу.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796" y="4788307"/>
            <a:ext cx="7183004" cy="192754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Прямоугольная выноска 5"/>
          <p:cNvSpPr/>
          <p:nvPr/>
        </p:nvSpPr>
        <p:spPr>
          <a:xfrm>
            <a:off x="7934035" y="3805382"/>
            <a:ext cx="2540001" cy="738909"/>
          </a:xfrm>
          <a:prstGeom prst="wedgeRectCallout">
            <a:avLst>
              <a:gd name="adj1" fmla="val -128880"/>
              <a:gd name="adj2" fmla="val 11375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Нет пояснения (1 б)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505" y="6136697"/>
            <a:ext cx="3405620" cy="42768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Прямоугольная выноска 7"/>
          <p:cNvSpPr/>
          <p:nvPr/>
        </p:nvSpPr>
        <p:spPr>
          <a:xfrm>
            <a:off x="1911927" y="5013172"/>
            <a:ext cx="2720109" cy="861155"/>
          </a:xfrm>
          <a:prstGeom prst="wedgeRectCallout">
            <a:avLst>
              <a:gd name="adj1" fmla="val -60151"/>
              <a:gd name="adj2" fmla="val 106049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Не учтено условие задания, нет пояснения ( 0 б)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554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92" y="218931"/>
            <a:ext cx="6602011" cy="49534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8859" y="1361427"/>
            <a:ext cx="6450543" cy="26684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8859" y="4416748"/>
            <a:ext cx="6450543" cy="215018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Прямоугольная выноска 4"/>
          <p:cNvSpPr/>
          <p:nvPr/>
        </p:nvSpPr>
        <p:spPr>
          <a:xfrm>
            <a:off x="1911926" y="5491839"/>
            <a:ext cx="2540001" cy="738909"/>
          </a:xfrm>
          <a:prstGeom prst="wedgeRectCallout">
            <a:avLst>
              <a:gd name="adj1" fmla="val 98029"/>
              <a:gd name="adj2" fmla="val 6750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100% верных ответов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665018" y="3685308"/>
            <a:ext cx="4742373" cy="942109"/>
          </a:xfrm>
          <a:prstGeom prst="wedgeRectCallout">
            <a:avLst>
              <a:gd name="adj1" fmla="val 57547"/>
              <a:gd name="adj2" fmla="val -3389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3 человека выбрали данный ответ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(по критериям ответов он не является верным)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598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93" y="188048"/>
            <a:ext cx="7389236" cy="458730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0836" y="2073391"/>
            <a:ext cx="6773862" cy="4584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Прямоугольная выноска 4"/>
          <p:cNvSpPr/>
          <p:nvPr/>
        </p:nvSpPr>
        <p:spPr>
          <a:xfrm>
            <a:off x="480291" y="4985287"/>
            <a:ext cx="2835419" cy="738909"/>
          </a:xfrm>
          <a:prstGeom prst="wedgeRectCallout">
            <a:avLst>
              <a:gd name="adj1" fmla="val 122392"/>
              <a:gd name="adj2" fmla="val -4250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Верный ответ выбран 21 респондентом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480291" y="5918633"/>
            <a:ext cx="2835419" cy="738909"/>
          </a:xfrm>
          <a:prstGeom prst="wedgeRectCallout">
            <a:avLst>
              <a:gd name="adj1" fmla="val 124211"/>
              <a:gd name="adj2" fmla="val 1000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Верный ответ выбран 15 респондентами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7795491" y="188048"/>
            <a:ext cx="4169207" cy="1364525"/>
          </a:xfrm>
          <a:prstGeom prst="wedgeRectCallout">
            <a:avLst>
              <a:gd name="adj1" fmla="val -18936"/>
              <a:gd name="adj2" fmla="val 8794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Один участник не обратил внимание на условие «Два примера»; неверные ответы: 6 участников выбрали ответ 2, 2 участника – ответ 4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757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6109" y="207818"/>
            <a:ext cx="7389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Блок заданий «Активаторы жизни» (о витамине С)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43" y="739214"/>
            <a:ext cx="5722793" cy="277588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5538" y="1629247"/>
            <a:ext cx="6006524" cy="377170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43" y="3515098"/>
            <a:ext cx="6554812" cy="31691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6169891" y="749255"/>
            <a:ext cx="58021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Перед заданиями был дан предваряющий текст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243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8" y="168633"/>
            <a:ext cx="6285250" cy="540341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6576291" y="182340"/>
            <a:ext cx="53925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202124"/>
                </a:solidFill>
                <a:latin typeface="Google Sans"/>
              </a:rPr>
              <a:t>ЗАДАНИЕ 10. Почему при варке картофеля лучше класть сырые клубни сразу в кипящую воду, а не ждать, пока вода согреется и закипит вместе с картошкой? Запишите свое объяснение в свободной форме</a:t>
            </a:r>
            <a:endParaRPr lang="ru-RU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6650181" y="1683085"/>
            <a:ext cx="5318629" cy="1480563"/>
          </a:xfrm>
          <a:prstGeom prst="wedgeRectCallout">
            <a:avLst>
              <a:gd name="adj1" fmla="val -81280"/>
              <a:gd name="adj2" fmla="val 5282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Более 50% респондентов не использовали в объяснении данные из графика, или описали только закономерность графика, но не ответили на вопрос. Некоторые отвечали на «свой» вопрос =))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6135" y="3887204"/>
            <a:ext cx="6162675" cy="476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8785" y="5159577"/>
            <a:ext cx="7820025" cy="5524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0885" y="3296350"/>
            <a:ext cx="6257925" cy="4857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728" y="6118683"/>
            <a:ext cx="7239000" cy="4381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Прямоугольная выноска 13"/>
          <p:cNvSpPr/>
          <p:nvPr/>
        </p:nvSpPr>
        <p:spPr>
          <a:xfrm>
            <a:off x="8887472" y="5816551"/>
            <a:ext cx="3083428" cy="740282"/>
          </a:xfrm>
          <a:prstGeom prst="wedgeRectCallout">
            <a:avLst>
              <a:gd name="adj1" fmla="val -94760"/>
              <a:gd name="adj2" fmla="val 26626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Краткий, но верный ответ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4985" y="4457134"/>
            <a:ext cx="7743825" cy="5810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24162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56581" y="298661"/>
            <a:ext cx="46920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Блок заданий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«Выпечка хлеба»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22" y="229327"/>
            <a:ext cx="6273793" cy="64393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465439" y="1606133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Верных ответов – 18 из 22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65442" y="4419600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Верных ответов – </a:t>
            </a:r>
            <a:r>
              <a:rPr lang="ru-RU" b="1" dirty="0" smtClean="0">
                <a:solidFill>
                  <a:srgbClr val="C00000"/>
                </a:solidFill>
              </a:rPr>
              <a:t>20 </a:t>
            </a:r>
            <a:r>
              <a:rPr lang="ru-RU" b="1" dirty="0">
                <a:solidFill>
                  <a:srgbClr val="C00000"/>
                </a:solidFill>
              </a:rPr>
              <a:t>из 22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65443" y="5219801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Верных ответов – </a:t>
            </a:r>
            <a:r>
              <a:rPr lang="ru-RU" b="1" dirty="0" smtClean="0">
                <a:solidFill>
                  <a:srgbClr val="C00000"/>
                </a:solidFill>
              </a:rPr>
              <a:t>20 </a:t>
            </a:r>
            <a:r>
              <a:rPr lang="ru-RU" b="1" dirty="0">
                <a:solidFill>
                  <a:srgbClr val="C00000"/>
                </a:solidFill>
              </a:rPr>
              <a:t>из 22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65444" y="5953464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Верных ответов – </a:t>
            </a:r>
            <a:r>
              <a:rPr lang="ru-RU" b="1" dirty="0" smtClean="0">
                <a:solidFill>
                  <a:srgbClr val="002060"/>
                </a:solidFill>
              </a:rPr>
              <a:t>10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из 22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65441" y="3479489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Верных ответов – </a:t>
            </a:r>
            <a:r>
              <a:rPr lang="ru-RU" b="1" dirty="0" smtClean="0">
                <a:solidFill>
                  <a:srgbClr val="C00000"/>
                </a:solidFill>
              </a:rPr>
              <a:t>22 </a:t>
            </a:r>
            <a:r>
              <a:rPr lang="ru-RU" b="1" dirty="0">
                <a:solidFill>
                  <a:srgbClr val="C00000"/>
                </a:solidFill>
              </a:rPr>
              <a:t>из 22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65440" y="2428480"/>
            <a:ext cx="5440223" cy="733663"/>
          </a:xfrm>
          <a:prstGeom prst="leftArrow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Верных ответов – </a:t>
            </a:r>
            <a:r>
              <a:rPr lang="ru-RU" b="1" dirty="0" smtClean="0">
                <a:solidFill>
                  <a:srgbClr val="C00000"/>
                </a:solidFill>
              </a:rPr>
              <a:t>21 </a:t>
            </a:r>
            <a:r>
              <a:rPr lang="ru-RU" b="1" dirty="0">
                <a:solidFill>
                  <a:srgbClr val="C00000"/>
                </a:solidFill>
              </a:rPr>
              <a:t>из 22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92818" y="1857509"/>
            <a:ext cx="240146" cy="230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361708" y="2663379"/>
            <a:ext cx="240146" cy="230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392818" y="3668205"/>
            <a:ext cx="240146" cy="230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343236" y="4707920"/>
            <a:ext cx="240146" cy="230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392818" y="5560919"/>
            <a:ext cx="240146" cy="230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392818" y="6177132"/>
            <a:ext cx="240146" cy="230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727120" y="606175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smtClean="0">
                <a:solidFill>
                  <a:srgbClr val="C00000"/>
                </a:solidFill>
              </a:rPr>
              <a:t>?</a:t>
            </a:r>
            <a:endParaRPr lang="ru-RU" sz="24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209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420" y="2074900"/>
            <a:ext cx="7962900" cy="41624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627962" y="480042"/>
            <a:ext cx="10983816" cy="870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Clr>
                <a:srgbClr val="C00000"/>
              </a:buClr>
            </a:pPr>
            <a:r>
              <a:rPr lang="ru-RU" sz="2400" b="1" dirty="0" smtClean="0">
                <a:solidFill>
                  <a:srgbClr val="002060"/>
                </a:solidFill>
              </a:rPr>
              <a:t>Что знают участники группы об исследовании </a:t>
            </a:r>
            <a:r>
              <a:rPr lang="en-US" sz="2400" b="1" dirty="0" smtClean="0">
                <a:solidFill>
                  <a:srgbClr val="002060"/>
                </a:solidFill>
              </a:rPr>
              <a:t>PISA</a:t>
            </a:r>
            <a:r>
              <a:rPr lang="ru-RU" sz="2400" b="1" dirty="0" smtClean="0">
                <a:solidFill>
                  <a:srgbClr val="002060"/>
                </a:solidFill>
              </a:rPr>
              <a:t>? </a:t>
            </a:r>
          </a:p>
          <a:p>
            <a:pPr algn="ctr">
              <a:lnSpc>
                <a:spcPct val="110000"/>
              </a:lnSpc>
              <a:buClr>
                <a:srgbClr val="C00000"/>
              </a:buClr>
            </a:pPr>
            <a:r>
              <a:rPr lang="ru-RU" sz="2400" b="1" dirty="0" smtClean="0">
                <a:solidFill>
                  <a:srgbClr val="002060"/>
                </a:solidFill>
              </a:rPr>
              <a:t>Как это соотносится с их профессиональной деятельностью?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376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19" y="274456"/>
            <a:ext cx="7219950" cy="29908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3196" y="3478493"/>
            <a:ext cx="8575182" cy="312837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7" name="Прямая со стрелкой 6"/>
          <p:cNvCxnSpPr/>
          <p:nvPr/>
        </p:nvCxnSpPr>
        <p:spPr>
          <a:xfrm>
            <a:off x="4544291" y="2540000"/>
            <a:ext cx="6262254" cy="2530764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579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5539" y="234906"/>
            <a:ext cx="117093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202124"/>
                </a:solidFill>
                <a:latin typeface="Google Sans"/>
              </a:rPr>
              <a:t>ЗАДАНИЕ 13. Определите, сколько сахара и масла (в граммах) желательно добавить в тесто, приготовленное из 100 г муки, для получения пышной и вкусной сдобы. </a:t>
            </a:r>
            <a:r>
              <a:rPr lang="ru-RU" dirty="0" smtClean="0">
                <a:solidFill>
                  <a:srgbClr val="202124"/>
                </a:solidFill>
                <a:latin typeface="Google Sans"/>
              </a:rPr>
              <a:t>Выберите </a:t>
            </a:r>
            <a:r>
              <a:rPr lang="ru-RU" dirty="0">
                <a:solidFill>
                  <a:srgbClr val="202124"/>
                </a:solidFill>
                <a:latin typeface="Google Sans"/>
              </a:rPr>
              <a:t>ДВА </a:t>
            </a:r>
            <a:r>
              <a:rPr lang="ru-RU" dirty="0" smtClean="0">
                <a:solidFill>
                  <a:srgbClr val="202124"/>
                </a:solidFill>
                <a:latin typeface="Google Sans"/>
              </a:rPr>
              <a:t>ответа.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39" y="907882"/>
            <a:ext cx="6589565" cy="207978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697" y="907882"/>
            <a:ext cx="5101389" cy="26019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539" y="3020808"/>
            <a:ext cx="2428875" cy="3162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9807" y="4211782"/>
            <a:ext cx="6511279" cy="245148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319669" y="3659577"/>
            <a:ext cx="252000" cy="25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19669" y="4741692"/>
            <a:ext cx="252000" cy="25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2748544" y="3296283"/>
            <a:ext cx="2530765" cy="1872239"/>
          </a:xfrm>
          <a:prstGeom prst="wedgeRectCallout">
            <a:avLst>
              <a:gd name="adj1" fmla="val 111622"/>
              <a:gd name="adj2" fmla="val -65702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Нужно было учесть данные обоих графиков и текстовую информацию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375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54" y="212437"/>
            <a:ext cx="6668794" cy="64565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256" y="2502793"/>
            <a:ext cx="6246380" cy="20228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054" y="4715142"/>
            <a:ext cx="5246110" cy="18187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Овал 4"/>
          <p:cNvSpPr/>
          <p:nvPr/>
        </p:nvSpPr>
        <p:spPr>
          <a:xfrm>
            <a:off x="6772847" y="5430546"/>
            <a:ext cx="240146" cy="2309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9162472" y="4980375"/>
            <a:ext cx="1322101" cy="510811"/>
          </a:xfrm>
          <a:prstGeom prst="wedgeRectCallout">
            <a:avLst>
              <a:gd name="adj1" fmla="val -137084"/>
              <a:gd name="adj2" fmla="val 57254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13 ответов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8877446" y="5624511"/>
            <a:ext cx="1322101" cy="510811"/>
          </a:xfrm>
          <a:prstGeom prst="wedgeRectCallout">
            <a:avLst>
              <a:gd name="adj1" fmla="val -126605"/>
              <a:gd name="adj2" fmla="val 21091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5</a:t>
            </a:r>
            <a:r>
              <a:rPr lang="ru-RU" dirty="0" smtClean="0">
                <a:solidFill>
                  <a:srgbClr val="C00000"/>
                </a:solidFill>
              </a:rPr>
              <a:t> ответов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10563083" y="5918771"/>
            <a:ext cx="1322101" cy="510811"/>
          </a:xfrm>
          <a:prstGeom prst="wedgeRectCallout">
            <a:avLst>
              <a:gd name="adj1" fmla="val -243972"/>
              <a:gd name="adj2" fmla="val 39172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4</a:t>
            </a:r>
            <a:r>
              <a:rPr lang="ru-RU" dirty="0" smtClean="0">
                <a:solidFill>
                  <a:srgbClr val="C00000"/>
                </a:solidFill>
              </a:rPr>
              <a:t> ответа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7012993" y="212437"/>
            <a:ext cx="4969171" cy="1872239"/>
          </a:xfrm>
          <a:prstGeom prst="wedgeRectCallout">
            <a:avLst>
              <a:gd name="adj1" fmla="val -86631"/>
              <a:gd name="adj2" fmla="val 14869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Кроме текста, источником для выбора верного ответа нужно было использовать изображение (для работы корректной прибора излучение не должно поглощаться поверхностью кожи или ее соединительно-тканным слоем)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104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1" y="3835140"/>
            <a:ext cx="5812267" cy="283091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0529454" y="5707071"/>
            <a:ext cx="14711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C00000"/>
                </a:solidFill>
              </a:rPr>
              <a:t>21 верный ответ из 22-х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38" y="210847"/>
            <a:ext cx="6056745" cy="281312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0703" y="679118"/>
            <a:ext cx="7209928" cy="307400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38" y="3304316"/>
            <a:ext cx="5887521" cy="206689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191938" y="5504873"/>
            <a:ext cx="5887521" cy="1161183"/>
          </a:xfrm>
          <a:prstGeom prst="wedgeRectCallout">
            <a:avLst>
              <a:gd name="adj1" fmla="val -5035"/>
              <a:gd name="adj2" fmla="val -77719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Большинство ответов верные. Но есть как неполные ответы, так и фактологически ошибочные («Если </a:t>
            </a:r>
            <a:r>
              <a:rPr lang="ru-RU" dirty="0">
                <a:solidFill>
                  <a:srgbClr val="C00000"/>
                </a:solidFill>
              </a:rPr>
              <a:t>артериальная кровь насыщена кислородом, то ее цвет будет более </a:t>
            </a:r>
            <a:r>
              <a:rPr lang="ru-RU" dirty="0" smtClean="0">
                <a:solidFill>
                  <a:srgbClr val="C00000"/>
                </a:solidFill>
              </a:rPr>
              <a:t>темным»)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Стрелка углом 9"/>
          <p:cNvSpPr/>
          <p:nvPr/>
        </p:nvSpPr>
        <p:spPr>
          <a:xfrm rot="5400000">
            <a:off x="6386136" y="196407"/>
            <a:ext cx="526473" cy="801379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8618" y="2282427"/>
            <a:ext cx="240146" cy="230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8618" y="1451149"/>
            <a:ext cx="240146" cy="230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285627" y="5902475"/>
            <a:ext cx="240146" cy="2309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668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416" y="304798"/>
            <a:ext cx="7860332" cy="62899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8996219" y="304798"/>
            <a:ext cx="27709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На основе анализа и интерпретации информации текста нужно было сделать выводы о верности пяти утверждений, привлекая также предметные знания географии, физики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489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53" y="203200"/>
            <a:ext cx="7236702" cy="64377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Овал 7"/>
          <p:cNvSpPr/>
          <p:nvPr/>
        </p:nvSpPr>
        <p:spPr>
          <a:xfrm>
            <a:off x="6154011" y="1246473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154011" y="5975491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855760" y="4916401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70332" y="3731055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154011" y="2532074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6509" y="203200"/>
            <a:ext cx="4230111" cy="248458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4957605" y="1520534"/>
            <a:ext cx="2392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50%</a:t>
            </a:r>
            <a:r>
              <a:rPr lang="ru-RU" dirty="0" smtClean="0">
                <a:solidFill>
                  <a:srgbClr val="C00000"/>
                </a:solidFill>
              </a:rPr>
              <a:t> верных ответов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0545" y="6203322"/>
            <a:ext cx="2639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86,4% верных ответов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49392" y="5157625"/>
            <a:ext cx="259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63,6% верных ответов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0545" y="2771990"/>
            <a:ext cx="2639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77,3% верных ответов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49392" y="3983055"/>
            <a:ext cx="259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86,4% верных ответов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969" y="3010097"/>
            <a:ext cx="2029189" cy="356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40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71" y="180543"/>
            <a:ext cx="7509020" cy="477110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381" y="3805382"/>
            <a:ext cx="7931759" cy="279645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Прямоугольная выноска 10"/>
          <p:cNvSpPr/>
          <p:nvPr/>
        </p:nvSpPr>
        <p:spPr>
          <a:xfrm>
            <a:off x="184871" y="5787304"/>
            <a:ext cx="3659388" cy="814531"/>
          </a:xfrm>
          <a:prstGeom prst="wedgeRectCallout">
            <a:avLst>
              <a:gd name="adj1" fmla="val 60589"/>
              <a:gd name="adj2" fmla="val -47308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20 респондентов из 22-х выбрали верный ответ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26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615" y="863403"/>
            <a:ext cx="8526544" cy="56993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12033" y="2377186"/>
            <a:ext cx="252000" cy="25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2033" y="6067112"/>
            <a:ext cx="252000" cy="25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2033" y="5157332"/>
            <a:ext cx="252000" cy="25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0615" y="216808"/>
            <a:ext cx="116350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Перед заданием № 20 был дан небольшой предваряющий текст об антибиотиках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9014835" y="1652017"/>
            <a:ext cx="2890838" cy="814531"/>
          </a:xfrm>
          <a:prstGeom prst="wedgeRectCallout">
            <a:avLst>
              <a:gd name="adj1" fmla="val -115371"/>
              <a:gd name="adj2" fmla="val 37738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12 участников </a:t>
            </a:r>
            <a:r>
              <a:rPr lang="ru-RU" dirty="0" smtClean="0">
                <a:solidFill>
                  <a:srgbClr val="C00000"/>
                </a:solidFill>
              </a:rPr>
              <a:t>выбрали верный ответ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9019525" y="4694253"/>
            <a:ext cx="2890838" cy="814531"/>
          </a:xfrm>
          <a:prstGeom prst="wedgeRectCallout">
            <a:avLst>
              <a:gd name="adj1" fmla="val -65848"/>
              <a:gd name="adj2" fmla="val -1329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21 участник выбрал </a:t>
            </a:r>
            <a:r>
              <a:rPr lang="ru-RU" dirty="0">
                <a:solidFill>
                  <a:srgbClr val="C00000"/>
                </a:solidFill>
              </a:rPr>
              <a:t>верный ответ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9014835" y="5748241"/>
            <a:ext cx="2890838" cy="814531"/>
          </a:xfrm>
          <a:prstGeom prst="wedgeRectCallout">
            <a:avLst>
              <a:gd name="adj1" fmla="val -83741"/>
              <a:gd name="adj2" fmla="val -12156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21 участник выбрал верный ответ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63273" y="3214254"/>
            <a:ext cx="4618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7 (!) педагогов из 22-х в это верят…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7890" y="4324921"/>
            <a:ext cx="3453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Так думают 3 участника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041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2915" y="222469"/>
            <a:ext cx="11281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Техническое задание к 20 августа 2021 года</a:t>
            </a:r>
            <a:endParaRPr lang="ru-RU" sz="3600" b="1" dirty="0">
              <a:ln w="95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274" y="1035051"/>
            <a:ext cx="11508509" cy="547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1.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Разработать один </a:t>
            </a:r>
            <a:r>
              <a:rPr lang="ru-RU" sz="2400" b="1" i="1" u="sng" dirty="0">
                <a:solidFill>
                  <a:srgbClr val="C00000"/>
                </a:solidFill>
              </a:rPr>
              <a:t>тематический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блок</a:t>
            </a:r>
            <a:r>
              <a:rPr lang="en-US" sz="2400" b="1" dirty="0" smtClean="0">
                <a:solidFill>
                  <a:srgbClr val="C00000"/>
                </a:solidFill>
              </a:rPr>
              <a:t>/</a:t>
            </a:r>
            <a:r>
              <a:rPr lang="ru-RU" sz="2400" b="1" dirty="0" smtClean="0">
                <a:solidFill>
                  <a:srgbClr val="C00000"/>
                </a:solidFill>
              </a:rPr>
              <a:t>группу компетентностных заданий </a:t>
            </a:r>
            <a:r>
              <a:rPr lang="ru-RU" sz="2400" b="1" dirty="0">
                <a:solidFill>
                  <a:srgbClr val="C00000"/>
                </a:solidFill>
              </a:rPr>
              <a:t>(в соответствии с рассмотренными составляющими, требованиями, примерами</a:t>
            </a:r>
            <a:r>
              <a:rPr lang="ru-RU" sz="2400" b="1" dirty="0" smtClean="0">
                <a:solidFill>
                  <a:srgbClr val="C00000"/>
                </a:solidFill>
              </a:rPr>
              <a:t>): </a:t>
            </a:r>
            <a:endParaRPr lang="ru-RU" sz="2400" b="1" dirty="0">
              <a:solidFill>
                <a:srgbClr val="C00000"/>
              </a:solidFill>
            </a:endParaRPr>
          </a:p>
          <a:p>
            <a:pPr marL="342900" indent="-342900" algn="just">
              <a:lnSpc>
                <a:spcPct val="110000"/>
              </a:lnSpc>
              <a:buFontTx/>
              <a:buChar char="-"/>
            </a:pP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В тематическом блоке 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</a:rPr>
              <a:t>должно быть не менее </a:t>
            </a: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3-5 заданий-вопросов. </a:t>
            </a:r>
          </a:p>
          <a:p>
            <a:pPr marL="342900" indent="-342900" algn="just">
              <a:lnSpc>
                <a:spcPct val="110000"/>
              </a:lnSpc>
              <a:buFontTx/>
              <a:buChar char="-"/>
            </a:pP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Хотя бы часть заданий должна быть основана на реальной жизненной ситуации. </a:t>
            </a:r>
          </a:p>
          <a:p>
            <a:pPr marL="342900" indent="-342900" algn="just">
              <a:lnSpc>
                <a:spcPct val="110000"/>
              </a:lnSpc>
              <a:buFontTx/>
              <a:buChar char="-"/>
            </a:pP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Минимум одно из заданий должно быть направлено на проверку компетенции понимания особенностей ЕН исследований.</a:t>
            </a:r>
          </a:p>
          <a:p>
            <a:pPr marL="342900" indent="-342900" algn="just">
              <a:lnSpc>
                <a:spcPct val="110000"/>
              </a:lnSpc>
              <a:buFontTx/>
              <a:buChar char="-"/>
            </a:pP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К 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</a:rPr>
              <a:t>каждому заданию необходимо привести критерии проверки и баллы (можно сделать это после всех заданий отдельной </a:t>
            </a: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таблицей).</a:t>
            </a:r>
          </a:p>
          <a:p>
            <a:pPr marL="342900" indent="-342900" algn="just">
              <a:lnSpc>
                <a:spcPct val="110000"/>
              </a:lnSpc>
              <a:buFontTx/>
              <a:buChar char="-"/>
            </a:pP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Обязательно указать 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</a:rPr>
              <a:t>авторство – как индивидуальное, так и </a:t>
            </a: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групповое.</a:t>
            </a:r>
            <a:endParaRPr lang="ru-RU" sz="2200" dirty="0">
              <a:solidFill>
                <a:schemeClr val="accent3">
                  <a:lumMod val="75000"/>
                </a:schemeClr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2</a:t>
            </a:r>
            <a:r>
              <a:rPr lang="ru-RU" sz="2400" b="1" dirty="0">
                <a:solidFill>
                  <a:srgbClr val="C00000"/>
                </a:solidFill>
              </a:rPr>
              <a:t>. </a:t>
            </a:r>
            <a:r>
              <a:rPr lang="ru-RU" sz="2400" b="1" dirty="0" smtClean="0">
                <a:solidFill>
                  <a:srgbClr val="C00000"/>
                </a:solidFill>
              </a:rPr>
              <a:t>*Разработанный блок заданий (черновой вариант) </a:t>
            </a:r>
            <a:r>
              <a:rPr lang="ru-RU" sz="2400" b="1" dirty="0">
                <a:solidFill>
                  <a:srgbClr val="C00000"/>
                </a:solidFill>
              </a:rPr>
              <a:t>в формате</a:t>
            </a:r>
            <a:r>
              <a:rPr lang="en-US" sz="2400" b="1" dirty="0">
                <a:solidFill>
                  <a:srgbClr val="C00000"/>
                </a:solidFill>
              </a:rPr>
              <a:t> Word</a:t>
            </a:r>
            <a:r>
              <a:rPr lang="ru-RU" sz="2400" b="1" dirty="0">
                <a:solidFill>
                  <a:srgbClr val="C00000"/>
                </a:solidFill>
              </a:rPr>
              <a:t> прислать по эл. почте </a:t>
            </a:r>
            <a:r>
              <a:rPr lang="ru-RU" sz="2400" b="1" dirty="0" smtClean="0">
                <a:solidFill>
                  <a:srgbClr val="C00000"/>
                </a:solidFill>
              </a:rPr>
              <a:t>М.Н. Клиновой к 20 августа 2021 г.</a:t>
            </a:r>
          </a:p>
          <a:p>
            <a:pPr algn="just">
              <a:lnSpc>
                <a:spcPct val="110000"/>
              </a:lnSpc>
            </a:pP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* Будет проведен отбор для частичного представления на августовском семинаре наряду с разработанными по Т3 №1 материалами</a:t>
            </a:r>
            <a:endParaRPr lang="ru-RU" sz="22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253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630" y="259386"/>
            <a:ext cx="5836371" cy="448025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44459"/>
              </p:ext>
            </p:extLst>
          </p:nvPr>
        </p:nvGraphicFramePr>
        <p:xfrm>
          <a:off x="5734800" y="3063240"/>
          <a:ext cx="6189345" cy="3627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8345">
                  <a:extLst>
                    <a:ext uri="{9D8B030D-6E8A-4147-A177-3AD203B41FA5}">
                      <a16:colId xmlns:a16="http://schemas.microsoft.com/office/drawing/2014/main" xmlns="" val="208714109"/>
                    </a:ext>
                  </a:extLst>
                </a:gridCol>
                <a:gridCol w="2855857">
                  <a:extLst>
                    <a:ext uri="{9D8B030D-6E8A-4147-A177-3AD203B41FA5}">
                      <a16:colId xmlns:a16="http://schemas.microsoft.com/office/drawing/2014/main" xmlns="" val="3565562932"/>
                    </a:ext>
                  </a:extLst>
                </a:gridCol>
                <a:gridCol w="665018">
                  <a:extLst>
                    <a:ext uri="{9D8B030D-6E8A-4147-A177-3AD203B41FA5}">
                      <a16:colId xmlns:a16="http://schemas.microsoft.com/office/drawing/2014/main" xmlns="" val="129358870"/>
                    </a:ext>
                  </a:extLst>
                </a:gridCol>
                <a:gridCol w="1940125">
                  <a:extLst>
                    <a:ext uri="{9D8B030D-6E8A-4147-A177-3AD203B41FA5}">
                      <a16:colId xmlns:a16="http://schemas.microsoft.com/office/drawing/2014/main" xmlns="" val="31223728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>
                          <a:effectLst/>
                        </a:rPr>
                        <a:t>№ задания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>
                          <a:effectLst/>
                        </a:rPr>
                        <a:t>Содержание верного ответа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>
                          <a:effectLst/>
                        </a:rPr>
                        <a:t>Баллы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>
                          <a:effectLst/>
                        </a:rPr>
                        <a:t>Критерии оценивания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2888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>
                          <a:effectLst/>
                        </a:rPr>
                        <a:t>Элементы ответа: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1. Указана цель </a:t>
                      </a:r>
                      <a:r>
                        <a:rPr lang="ru-RU" sz="1400" dirty="0">
                          <a:effectLst/>
                        </a:rPr>
                        <a:t>исследования: определить, когда в листьях березы содержится больше флавоноидов. 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2</a:t>
                      </a:r>
                      <a:r>
                        <a:rPr lang="ru-RU" sz="1400" dirty="0">
                          <a:effectLst/>
                        </a:rPr>
                        <a:t>. </a:t>
                      </a:r>
                      <a:r>
                        <a:rPr lang="ru-RU" sz="1400" dirty="0" smtClean="0">
                          <a:effectLst/>
                        </a:rPr>
                        <a:t>Сделан вывод</a:t>
                      </a:r>
                      <a:r>
                        <a:rPr lang="ru-RU" sz="1400" dirty="0">
                          <a:effectLst/>
                        </a:rPr>
                        <a:t>: собирать листья березы нужно в первой половине лета (или июне-июле), 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3</a:t>
                      </a:r>
                      <a:r>
                        <a:rPr lang="ru-RU" sz="1400" dirty="0">
                          <a:effectLst/>
                        </a:rPr>
                        <a:t>. </a:t>
                      </a:r>
                      <a:r>
                        <a:rPr lang="ru-RU" sz="1400" dirty="0" smtClean="0">
                          <a:effectLst/>
                        </a:rPr>
                        <a:t>Дано объяснение к выводу: в </a:t>
                      </a:r>
                      <a:r>
                        <a:rPr lang="ru-RU" sz="1400" dirty="0">
                          <a:effectLst/>
                        </a:rPr>
                        <a:t>это время в листьях содержится максимальное количество лекарственных веществ (или флавоноидов).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>
                          <a:effectLst/>
                        </a:rPr>
                        <a:t>Верно записаны все элементы ответа – 3 б;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>
                          <a:effectLst/>
                        </a:rPr>
                        <a:t>Если допущена одна ошибка – 2 б;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>
                          <a:effectLst/>
                        </a:rPr>
                        <a:t>Если допущено две ошибки – 1 б;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400" dirty="0">
                          <a:effectLst/>
                        </a:rPr>
                        <a:t>Если допущено три ошибки или ответ отсутствует – 0 б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8602735"/>
                  </a:ext>
                </a:extLst>
              </a:tr>
            </a:tbl>
          </a:graphicData>
        </a:graphic>
      </p:graphicFrame>
      <p:sp>
        <p:nvSpPr>
          <p:cNvPr id="6" name="Выноска со стрелкой влево 5"/>
          <p:cNvSpPr/>
          <p:nvPr/>
        </p:nvSpPr>
        <p:spPr>
          <a:xfrm>
            <a:off x="6169891" y="480291"/>
            <a:ext cx="5754254" cy="2133600"/>
          </a:xfrm>
          <a:prstGeom prst="leftArrowCallout">
            <a:avLst>
              <a:gd name="adj1" fmla="val 52706"/>
              <a:gd name="adj2" fmla="val 49675"/>
              <a:gd name="adj3" fmla="val 25000"/>
              <a:gd name="adj4" fmla="val 838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Пример задания</a:t>
            </a:r>
            <a:endParaRPr lang="ru-RU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7" name="Выноска со стрелкой влево 6"/>
          <p:cNvSpPr/>
          <p:nvPr/>
        </p:nvSpPr>
        <p:spPr>
          <a:xfrm flipH="1">
            <a:off x="259629" y="4941452"/>
            <a:ext cx="5393025" cy="1676400"/>
          </a:xfrm>
          <a:prstGeom prst="leftArrowCallout">
            <a:avLst>
              <a:gd name="adj1" fmla="val 52706"/>
              <a:gd name="adj2" fmla="val 49675"/>
              <a:gd name="adj3" fmla="val 25000"/>
              <a:gd name="adj4" fmla="val 838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Пример оформления ответов</a:t>
            </a:r>
            <a:endParaRPr lang="ru-RU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3478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622" y="2560217"/>
            <a:ext cx="8715375" cy="40290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11" y="189868"/>
            <a:ext cx="6412954" cy="336858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52897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274" y="1220105"/>
            <a:ext cx="11563926" cy="5368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Банк заданий ИСРО РАН по направлениям функциональной грамотности, в т.ч. естественнонаучной: </a:t>
            </a:r>
            <a:r>
              <a:rPr lang="ru-RU" sz="2000" u="sng" dirty="0">
                <a:solidFill>
                  <a:srgbClr val="0563C1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http://skiv.instrao.ru/bank-zadaniy/estestvennonauchnaya-gramotnost/index.php</a:t>
            </a:r>
            <a:endParaRPr lang="ru-RU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Открытый банк заданий для оценки естественнонаучной грамотности (VII-IX классы) ФИПИ (более 700 разработанных заданий): </a:t>
            </a:r>
            <a:r>
              <a:rPr lang="ru-RU" sz="2000" u="sng" dirty="0">
                <a:solidFill>
                  <a:srgbClr val="0563C1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http://oge.fipi.ru/os/xmodules/qprint/index.php?proj=0CD62708049A9FB940BFBB6E0A09ECC8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2000" dirty="0" smtClean="0">
                <a:solidFill>
                  <a:srgbClr val="000000"/>
                </a:solidFill>
                <a:ea typeface="Calibri" panose="020F0502020204030204" pitchFamily="34" charset="0"/>
              </a:rPr>
              <a:t>Сборник 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</a:rPr>
              <a:t>материалов </a:t>
            </a:r>
            <a:r>
              <a:rPr lang="ru-RU" sz="2000" dirty="0" smtClean="0">
                <a:solidFill>
                  <a:srgbClr val="000000"/>
                </a:solidFill>
                <a:ea typeface="Calibri" panose="020F0502020204030204" pitchFamily="34" charset="0"/>
              </a:rPr>
              <a:t>участников 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</a:rPr>
              <a:t>сетевой тематической группы педагогов Пермского края </a:t>
            </a:r>
            <a:r>
              <a:rPr lang="ru-RU" sz="2000" dirty="0" smtClean="0">
                <a:solidFill>
                  <a:srgbClr val="000000"/>
                </a:solidFill>
                <a:ea typeface="Calibri" panose="020F0502020204030204" pitchFamily="34" charset="0"/>
              </a:rPr>
              <a:t>2020 года (преимущественно 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</a:rPr>
              <a:t>учителями химии и биологии): </a:t>
            </a:r>
            <a:r>
              <a:rPr lang="ru-RU" sz="2000" u="sng" dirty="0">
                <a:solidFill>
                  <a:srgbClr val="0563C1"/>
                </a:solidFill>
                <a:ea typeface="Calibri" panose="020F0502020204030204" pitchFamily="34" charset="0"/>
                <a:hlinkClick r:id="rId4"/>
              </a:rPr>
              <a:t>http://</a:t>
            </a:r>
            <a:r>
              <a:rPr lang="ru-RU" sz="2000" u="sng" dirty="0" smtClean="0">
                <a:solidFill>
                  <a:srgbClr val="0563C1"/>
                </a:solidFill>
                <a:ea typeface="Calibri" panose="020F0502020204030204" pitchFamily="34" charset="0"/>
                <a:hlinkClick r:id="rId4"/>
              </a:rPr>
              <a:t>educomm.iro.perm.ru/groups/obshchee-obrazovanie/posts/sbornik-materialov-dlya-ocenki-i-formirovaniya-estestvennonauchnoy-gramotnosti-shkolnikov-posts</a:t>
            </a:r>
            <a:endParaRPr lang="ru-RU" sz="2000" u="sng" dirty="0" smtClean="0">
              <a:solidFill>
                <a:srgbClr val="0563C1"/>
              </a:solidFill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2000" dirty="0" smtClean="0"/>
              <a:t>Сборник групп тематических заданий для оценки и формирования ФГ апробационных площадок ФГОС Пермского края </a:t>
            </a:r>
            <a:r>
              <a:rPr lang="de-AT" sz="2000" dirty="0">
                <a:hlinkClick r:id="rId5"/>
              </a:rPr>
              <a:t>http://</a:t>
            </a:r>
            <a:r>
              <a:rPr lang="de-AT" sz="2000" dirty="0" smtClean="0">
                <a:hlinkClick r:id="rId5"/>
              </a:rPr>
              <a:t>educomm.iro.perm.ru/groups/obshchee-obrazovanie/posts/sbornik-grupp-tematicheskih-zadaniy-dlya-ocenki-i-formirovaniya-funkcionalnoy-gramotnosti-shkolnikov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274" y="222469"/>
            <a:ext cx="115639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Какими примерами можно воспользоваться при самостоятельной разработке заданий?</a:t>
            </a:r>
            <a:endParaRPr lang="ru-RU" sz="2400" b="1" dirty="0">
              <a:ln w="95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946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9527" y="508795"/>
            <a:ext cx="1128141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Все материалы вебинаров (+ дополнительные материалы) будут размещаться во вкладке «Образовательный лифт» на портале Сетевого сообщества педагогов Пермского края; участники группы через эл. почту будут получать ссылку для скачивания материалов с портала. </a:t>
            </a:r>
          </a:p>
          <a:p>
            <a:pPr algn="ctr"/>
            <a:r>
              <a:rPr lang="ru-RU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 установочному вебинару это сделано сразу после того, как вкладка стала рабочей:</a:t>
            </a:r>
          </a:p>
          <a:p>
            <a:pPr algn="ctr"/>
            <a:r>
              <a:rPr lang="ru-RU" sz="2800" dirty="0">
                <a:hlinkClick r:id="rId2"/>
              </a:rPr>
              <a:t>http://</a:t>
            </a:r>
            <a:r>
              <a:rPr lang="ru-RU" sz="2800" dirty="0" smtClean="0">
                <a:hlinkClick r:id="rId2"/>
              </a:rPr>
              <a:t>educomm.iro.perm.ru/groups/himiya/posts/materialy-ustanovochnogo-vebinara-spg-uchiteley-himii-proekta-obrazovatelnyy-lift-19-03-2021-posts</a:t>
            </a:r>
            <a:r>
              <a:rPr lang="ru-RU" sz="28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6600"/>
                </a:solidFill>
              </a:rPr>
              <a:t>   </a:t>
            </a:r>
            <a:endParaRPr lang="ru-RU" sz="2800" b="1" dirty="0">
              <a:ln w="95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184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25" y="359550"/>
            <a:ext cx="11090184" cy="6117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23087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452" y="1177715"/>
            <a:ext cx="8834308" cy="424258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59552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549" y="1401896"/>
            <a:ext cx="8634944" cy="407348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26508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3249" y="2461696"/>
            <a:ext cx="8696325" cy="42481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62" y="155154"/>
            <a:ext cx="6263605" cy="371176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026097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65759" y="186310"/>
            <a:ext cx="114937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Наиболее показательный срез состояния российского ЕНО был получен в 2015 году, когда совпали циклы сразу трех международных исследований качества образовательных результатов школьников:</a:t>
            </a:r>
            <a:endParaRPr lang="ru-RU" sz="2400" b="1" dirty="0">
              <a:ln w="1270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858877"/>
              </p:ext>
            </p:extLst>
          </p:nvPr>
        </p:nvGraphicFramePr>
        <p:xfrm>
          <a:off x="377189" y="1749438"/>
          <a:ext cx="11482302" cy="356615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274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274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274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639">
                <a:tc>
                  <a:txBody>
                    <a:bodyPr/>
                    <a:lstStyle/>
                    <a:p>
                      <a:pPr algn="ctr"/>
                      <a:r>
                        <a:rPr lang="en-US" sz="2800" b="1" cap="none" spc="0" dirty="0" smtClean="0">
                          <a:ln w="317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38100" dist="2286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</a:rPr>
                        <a:t>TIMSS</a:t>
                      </a:r>
                      <a:endParaRPr lang="ru-RU" sz="2800" b="1" cap="none" spc="0" dirty="0" smtClean="0">
                        <a:ln w="3175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cap="none" spc="0" dirty="0" smtClean="0">
                          <a:ln w="317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38100" dist="2286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</a:rPr>
                        <a:t>PISA</a:t>
                      </a:r>
                      <a:endParaRPr lang="ru-RU" sz="2800" b="1" cap="none" spc="0" dirty="0" smtClean="0">
                        <a:ln w="3175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cap="none" spc="0" dirty="0" smtClean="0">
                          <a:ln w="317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38100" dist="2286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</a:rPr>
                        <a:t>TIMSS-Advanced</a:t>
                      </a:r>
                      <a:endParaRPr lang="ru-RU" sz="2800" b="1" cap="none" spc="0" dirty="0" smtClean="0">
                        <a:ln w="3175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Каждые 4 года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Каждые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3 года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Каждые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7 лет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Математика, ЕН;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4 и 8 класс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Математическая,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</a:rPr>
                        <a:t>читатетельская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, ЕН и др. виды ФГ;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15-летние обучающиеся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Профильная/углубленная математика и физика;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11 класс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Результаты: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начальная школа – «отлично»; 8 класс – «хорошо»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Результат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– «неудовлетворительно» 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Результат – «хорошо», 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но присутствует отрицательная динамика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77189" y="5382945"/>
            <a:ext cx="11482302" cy="1323439"/>
          </a:xfrm>
          <a:prstGeom prst="rect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все время исследований 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PISA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(с 2000 г)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ни разу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вошла 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первую 20-ку стран по трем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показателям;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ставит под сомнение выполняемость указания Президента РФ о вхождении страны в 10-ку лучших по образовательным результатам к 2024 году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9487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650" y="2034580"/>
            <a:ext cx="110299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n w="12700">
                  <a:solidFill>
                    <a:srgbClr val="2522A4"/>
                  </a:solidFill>
                  <a:prstDash val="solid"/>
                </a:ln>
                <a:solidFill>
                  <a:srgbClr val="0070C0"/>
                </a:solidFill>
              </a:rPr>
              <a:t>PISA – как рентген для школьной системы образования. Полную картину он не покажет, но даст понять, где есть вывихи и переломы.</a:t>
            </a:r>
          </a:p>
          <a:p>
            <a:pPr algn="just"/>
            <a:endParaRPr lang="ru-RU" sz="3200" b="1" dirty="0">
              <a:ln w="12700">
                <a:solidFill>
                  <a:srgbClr val="2522A4"/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r"/>
            <a:r>
              <a:rPr lang="ru-RU" sz="3200" b="1" dirty="0" smtClean="0">
                <a:ln w="12700">
                  <a:solidFill>
                    <a:srgbClr val="2522A4"/>
                  </a:solidFill>
                  <a:prstDash val="solid"/>
                </a:ln>
                <a:solidFill>
                  <a:srgbClr val="0070C0"/>
                </a:solidFill>
              </a:rPr>
              <a:t>Бывший министр </a:t>
            </a:r>
            <a:r>
              <a:rPr lang="ru-RU" sz="3200" b="1" dirty="0">
                <a:ln w="12700">
                  <a:solidFill>
                    <a:srgbClr val="2522A4"/>
                  </a:solidFill>
                  <a:prstDash val="solid"/>
                </a:ln>
                <a:solidFill>
                  <a:srgbClr val="0070C0"/>
                </a:solidFill>
              </a:rPr>
              <a:t>образования Аргентины </a:t>
            </a:r>
          </a:p>
          <a:p>
            <a:pPr algn="r"/>
            <a:r>
              <a:rPr lang="ru-RU" sz="3200" b="1" dirty="0">
                <a:ln w="12700">
                  <a:solidFill>
                    <a:srgbClr val="2522A4"/>
                  </a:solidFill>
                  <a:prstDash val="solid"/>
                </a:ln>
                <a:solidFill>
                  <a:srgbClr val="0070C0"/>
                </a:solidFill>
              </a:rPr>
              <a:t>Эстебан Буллрих</a:t>
            </a:r>
          </a:p>
        </p:txBody>
      </p:sp>
    </p:spTree>
    <p:extLst>
      <p:ext uri="{BB962C8B-B14F-4D97-AF65-F5344CB8AC3E}">
        <p14:creationId xmlns:p14="http://schemas.microsoft.com/office/powerpoint/2010/main" val="1475384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1901</TotalTime>
  <Words>1986</Words>
  <Application>Microsoft Office PowerPoint</Application>
  <PresentationFormat>Широкоэкранный</PresentationFormat>
  <Paragraphs>218</Paragraphs>
  <Slides>42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9" baseType="lpstr">
      <vt:lpstr>Arial</vt:lpstr>
      <vt:lpstr>Calibri</vt:lpstr>
      <vt:lpstr>Century Schoolbook</vt:lpstr>
      <vt:lpstr>Google Sans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ИРО ПК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и требования  к разработке заданий компетентностного характера. Результаты онлайн-диагностики</dc:title>
  <dc:creator>Клинова Мария Николаевна</dc:creator>
  <cp:lastModifiedBy>Клинова Мария Николаевна</cp:lastModifiedBy>
  <cp:revision>165</cp:revision>
  <dcterms:created xsi:type="dcterms:W3CDTF">2021-05-27T04:51:01Z</dcterms:created>
  <dcterms:modified xsi:type="dcterms:W3CDTF">2021-06-02T05:06:57Z</dcterms:modified>
</cp:coreProperties>
</file>