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2" r:id="rId4"/>
    <p:sldId id="351" r:id="rId5"/>
    <p:sldId id="268" r:id="rId6"/>
    <p:sldId id="260" r:id="rId7"/>
    <p:sldId id="335" r:id="rId8"/>
    <p:sldId id="336" r:id="rId9"/>
    <p:sldId id="340" r:id="rId10"/>
    <p:sldId id="264" r:id="rId11"/>
    <p:sldId id="259" r:id="rId12"/>
    <p:sldId id="341" r:id="rId13"/>
    <p:sldId id="342" r:id="rId14"/>
    <p:sldId id="343" r:id="rId15"/>
    <p:sldId id="344" r:id="rId16"/>
    <p:sldId id="345" r:id="rId17"/>
    <p:sldId id="347" r:id="rId18"/>
    <p:sldId id="349" r:id="rId19"/>
    <p:sldId id="350" r:id="rId20"/>
    <p:sldId id="348" r:id="rId21"/>
    <p:sldId id="257" r:id="rId22"/>
    <p:sldId id="323" r:id="rId23"/>
    <p:sldId id="324" r:id="rId24"/>
    <p:sldId id="325" r:id="rId25"/>
    <p:sldId id="326" r:id="rId26"/>
    <p:sldId id="328" r:id="rId27"/>
    <p:sldId id="327" r:id="rId28"/>
    <p:sldId id="329" r:id="rId29"/>
    <p:sldId id="330" r:id="rId30"/>
    <p:sldId id="332" r:id="rId31"/>
    <p:sldId id="331" r:id="rId32"/>
    <p:sldId id="258" r:id="rId33"/>
    <p:sldId id="338" r:id="rId34"/>
    <p:sldId id="339" r:id="rId35"/>
    <p:sldId id="265" r:id="rId36"/>
    <p:sldId id="273" r:id="rId37"/>
    <p:sldId id="337" r:id="rId38"/>
    <p:sldId id="352" r:id="rId39"/>
    <p:sldId id="320" r:id="rId40"/>
    <p:sldId id="276" r:id="rId41"/>
    <p:sldId id="353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CB7F"/>
    <a:srgbClr val="8DA9DB"/>
    <a:srgbClr val="FFDF79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latin typeface="+mn-lt"/>
                <a:ea typeface="Cambria" panose="02040503050406030204" pitchFamily="18" charset="0"/>
              </a:rPr>
              <a:t>Вы ранее принимали участие в работе школьных, муниципальных или краевых мероприятий, объединений, тематикой которых была обозначена функциональная грамотность, в т.ч. естественнонаучная?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2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25"/>
          <c:y val="0.32090623025921322"/>
          <c:w val="0.76700415685261936"/>
          <c:h val="0.5184492700345727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 ранее принимали участие в работе школьных, муниципальных или краевых мероприятий, объединений, тематикой которых была обозначена функциональная грамотность, в т.ч. естественнонаучная?</c:v>
                </c:pt>
              </c:strCache>
            </c:strRef>
          </c:tx>
          <c:spPr>
            <a:solidFill>
              <a:srgbClr val="8DA9DB"/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c:spPr>
          <c:dPt>
            <c:idx val="0"/>
            <c:bubble3D val="0"/>
            <c:explosion val="16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A97-4176-95C3-F8F28A02B18D}"/>
              </c:ext>
            </c:extLst>
          </c:dPt>
          <c:dPt>
            <c:idx val="1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A97-4176-95C3-F8F28A02B18D}"/>
              </c:ext>
            </c:extLst>
          </c:dPt>
          <c:dPt>
            <c:idx val="2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9B-4D49-84A5-C66A13B4A037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89B-4D49-84A5-C66A13B4A03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7-4176-95C3-F8F28A02B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436814714566929"/>
          <c:y val="0.94030690547077767"/>
          <c:w val="0.19232455708661417"/>
          <c:h val="5.96930945292223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80"/>
      <c:depthPercent val="10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374999999999999"/>
          <c:y val="0.26060154646890094"/>
          <c:w val="0.70625000000000004"/>
          <c:h val="0.515654864932648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Насколько хорошо Вы понимаете, что в себя включает понятие "естественнонаучная грамотность" (школьников, взрослых людей)?</c:v>
                </c:pt>
              </c:strCache>
            </c:strRef>
          </c:tx>
          <c:spPr>
            <a:solidFill>
              <a:srgbClr val="8DA9DB"/>
            </a:solidFill>
          </c:spPr>
          <c:explosion val="12"/>
          <c:dPt>
            <c:idx val="0"/>
            <c:bubble3D val="0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C1B-452D-B3A9-F2364AD61680}"/>
              </c:ext>
            </c:extLst>
          </c:dPt>
          <c:dPt>
            <c:idx val="1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28D-4485-A055-D601A1283004}"/>
              </c:ext>
            </c:extLst>
          </c:dPt>
          <c:dPt>
            <c:idx val="2"/>
            <c:bubble3D val="0"/>
            <c:spPr>
              <a:solidFill>
                <a:srgbClr val="9ECB7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BC1B-452D-B3A9-F2364AD61680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28D-4485-A055-D601A12830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Да, очень хорошо понимаю</c:v>
                </c:pt>
                <c:pt idx="1">
                  <c:v>Имею представление об этом</c:v>
                </c:pt>
                <c:pt idx="2">
                  <c:v>Пока недостаточно понимаю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0.2</c:v>
                </c:pt>
                <c:pt idx="1">
                  <c:v>0.65</c:v>
                </c:pt>
                <c:pt idx="2" formatCode="0.00%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B-452D-B3A9-F2364AD61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Ваш взгляд, способствует ли содержание и методический аппарат учебника по предмету, который Вы преподаёте, формированию естественнонаучной грамотности (ЕНГ) школьников?</c:v>
                </c:pt>
              </c:strCache>
            </c:strRef>
          </c:tx>
          <c:spPr>
            <a:solidFill>
              <a:srgbClr val="8DA9DB"/>
            </a:solidFill>
          </c:spPr>
          <c:dPt>
            <c:idx val="0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2D2-44D1-9390-D46E966C812C}"/>
              </c:ext>
            </c:extLst>
          </c:dPt>
          <c:dPt>
            <c:idx val="1"/>
            <c:bubble3D val="0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9AEA-4CAC-ADA8-05E1B660203B}"/>
              </c:ext>
            </c:extLst>
          </c:dPt>
          <c:dPt>
            <c:idx val="2"/>
            <c:bubble3D val="0"/>
            <c:spPr>
              <a:solidFill>
                <a:srgbClr val="9ECB7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AEA-4CAC-ADA8-05E1B660203B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2D2-44D1-9390-D46E966C81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Да, учебник содержит много заданийпрактико-ориентированного,проблемного характера, позволяетформировать умение применятьполученные знания в нестандартны…</c:v>
                </c:pt>
                <c:pt idx="1">
                  <c:v>Нет, учебник практически не содержит (или содержит очень мало) заданий практико-ориентированного, проблемного характера, не позволяет формировать умение применять полученные знания за пределами учебного содержания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0.4</c:v>
                </c:pt>
                <c:pt idx="1">
                  <c:v>0.35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EA-4CAC-ADA8-05E1B6602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Задания на развитие и проверку каких умений из перечисленных ниже, Вы наиболее часто применяете в учебном процессе?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9ECB7F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естественнонаучное объяснение явлений</c:v>
                </c:pt>
                <c:pt idx="1">
                  <c:v>распознавание или формулирование целей исследования</c:v>
                </c:pt>
                <c:pt idx="2">
                  <c:v>выдвижение объяснительных гипотез и предложение способов их проверки</c:v>
                </c:pt>
                <c:pt idx="3">
                  <c:v>предложение или оценка способов научного исследования какого-либо вопроса</c:v>
                </c:pt>
                <c:pt idx="4">
                  <c:v>анализ и интерпретация каких-либо данных, получение соответствующих выводов</c:v>
                </c:pt>
                <c:pt idx="5">
                  <c:v>преобразование одной формы представления данных в другую</c:v>
                </c:pt>
                <c:pt idx="6">
                  <c:v>оценка научных аргументов и доказательств из различных источников (например, газет, интернета, журналов)</c:v>
                </c:pt>
                <c:pt idx="7">
                  <c:v>описание и оценка способов, которые используют ученые для обеспечения надежности данных и достоверности объяснений</c:v>
                </c:pt>
              </c:strCache>
            </c:strRef>
          </c:cat>
          <c:val>
            <c:numRef>
              <c:f>Лист1!$B$2:$B$9</c:f>
              <c:numCache>
                <c:formatCode>0.00%</c:formatCode>
                <c:ptCount val="8"/>
                <c:pt idx="0">
                  <c:v>0.95</c:v>
                </c:pt>
                <c:pt idx="1">
                  <c:v>0.35</c:v>
                </c:pt>
                <c:pt idx="2">
                  <c:v>0.3</c:v>
                </c:pt>
                <c:pt idx="3">
                  <c:v>0.15</c:v>
                </c:pt>
                <c:pt idx="4">
                  <c:v>0.4</c:v>
                </c:pt>
                <c:pt idx="5">
                  <c:v>0.25</c:v>
                </c:pt>
                <c:pt idx="6">
                  <c:v>0.2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DB-4CF7-9D63-A728F996D8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естественнонаучное объяснение явлений</c:v>
                </c:pt>
                <c:pt idx="1">
                  <c:v>распознавание или формулирование целей исследования</c:v>
                </c:pt>
                <c:pt idx="2">
                  <c:v>выдвижение объяснительных гипотез и предложение способов их проверки</c:v>
                </c:pt>
                <c:pt idx="3">
                  <c:v>предложение или оценка способов научного исследования какого-либо вопроса</c:v>
                </c:pt>
                <c:pt idx="4">
                  <c:v>анализ и интерпретация каких-либо данных, получение соответствующих выводов</c:v>
                </c:pt>
                <c:pt idx="5">
                  <c:v>преобразование одной формы представления данных в другую</c:v>
                </c:pt>
                <c:pt idx="6">
                  <c:v>оценка научных аргументов и доказательств из различных источников (например, газет, интернета, журналов)</c:v>
                </c:pt>
                <c:pt idx="7">
                  <c:v>описание и оценка способов, которые используют ученые для обеспечения надежности данных и достоверности объяснений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1-94DB-4CF7-9D63-A728F996D81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Лист1!$A$2:$A$9</c:f>
              <c:strCache>
                <c:ptCount val="8"/>
                <c:pt idx="0">
                  <c:v>естественнонаучное объяснение явлений</c:v>
                </c:pt>
                <c:pt idx="1">
                  <c:v>распознавание или формулирование целей исследования</c:v>
                </c:pt>
                <c:pt idx="2">
                  <c:v>выдвижение объяснительных гипотез и предложение способов их проверки</c:v>
                </c:pt>
                <c:pt idx="3">
                  <c:v>предложение или оценка способов научного исследования какого-либо вопроса</c:v>
                </c:pt>
                <c:pt idx="4">
                  <c:v>анализ и интерпретация каких-либо данных, получение соответствующих выводов</c:v>
                </c:pt>
                <c:pt idx="5">
                  <c:v>преобразование одной формы представления данных в другую</c:v>
                </c:pt>
                <c:pt idx="6">
                  <c:v>оценка научных аргументов и доказательств из различных источников (например, газет, интернета, журналов)</c:v>
                </c:pt>
                <c:pt idx="7">
                  <c:v>описание и оценка способов, которые используют ученые для обеспечения надежности данных и достоверности объяснений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2-94DB-4CF7-9D63-A728F996D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102166400"/>
        <c:axId val="1102168480"/>
      </c:barChart>
      <c:catAx>
        <c:axId val="110216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2168480"/>
        <c:crosses val="autoZero"/>
        <c:auto val="1"/>
        <c:lblAlgn val="ctr"/>
        <c:lblOffset val="100"/>
        <c:noMultiLvlLbl val="0"/>
      </c:catAx>
      <c:valAx>
        <c:axId val="1102168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216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"/>
          <c:y val="0.2579739629691214"/>
          <c:w val="0.73906249999999996"/>
          <c:h val="0.577792840933019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Есть ли у Вас опыт самостоятельной разработки критериев оценивания к учебным заданиям (своим или чужим)?</c:v>
                </c:pt>
              </c:strCache>
            </c:strRef>
          </c:tx>
          <c:spPr>
            <a:solidFill>
              <a:srgbClr val="8DA9DB"/>
            </a:solidFill>
          </c:spPr>
          <c:dPt>
            <c:idx val="0"/>
            <c:bubble3D val="0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8D9-4C8B-9E11-188713FAFFA8}"/>
              </c:ext>
            </c:extLst>
          </c:dPt>
          <c:dPt>
            <c:idx val="1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6E8-4C40-AB42-576BD8662A46}"/>
              </c:ext>
            </c:extLst>
          </c:dPt>
          <c:dPt>
            <c:idx val="2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6E8-4C40-AB42-576BD8662A46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6E8-4C40-AB42-576BD8662A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0.45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9-4C8B-9E11-188713FAF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0" i="0" u="none" strike="noStrike" baseline="0" dirty="0">
                <a:effectLst/>
              </a:rPr>
              <a:t>Вы зарегистрированы на портале "Российская электронная школа" (РЭШ)?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"/>
          <c:y val="0.2579739629691214"/>
          <c:w val="0.73906249999999996"/>
          <c:h val="0.577792840933019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DA9DB"/>
            </a:solidFill>
          </c:spPr>
          <c:dPt>
            <c:idx val="0"/>
            <c:bubble3D val="0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8D9-4C8B-9E11-188713FAFFA8}"/>
              </c:ext>
            </c:extLst>
          </c:dPt>
          <c:dPt>
            <c:idx val="1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D1A-4D11-B4C3-3113A9AA5739}"/>
              </c:ext>
            </c:extLst>
          </c:dPt>
          <c:dPt>
            <c:idx val="2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D1A-4D11-B4C3-3113A9AA5739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D1A-4D11-B4C3-3113A9AA57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9-4C8B-9E11-188713FAF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0" i="0" u="none" strike="noStrike" baseline="0" dirty="0">
                <a:effectLst/>
              </a:rPr>
              <a:t>Вы знакомы с содержанием Электронного банка заданий по оценке функциональной грамотности на платформе РЭШ?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"/>
          <c:y val="0.2579739629691214"/>
          <c:w val="0.73906249999999996"/>
          <c:h val="0.577792840933019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DA9DB"/>
            </a:solidFill>
          </c:spPr>
          <c:dPt>
            <c:idx val="0"/>
            <c:bubble3D val="0"/>
            <c:explosion val="9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8D9-4C8B-9E11-188713FAFFA8}"/>
              </c:ext>
            </c:extLst>
          </c:dPt>
          <c:dPt>
            <c:idx val="1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FDB-4BB2-9C71-7A0B246D0C80}"/>
              </c:ext>
            </c:extLst>
          </c:dPt>
          <c:dPt>
            <c:idx val="2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FDB-4BB2-9C71-7A0B246D0C80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FDB-4BB2-9C71-7A0B246D0C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9-4C8B-9E11-188713FAF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0" i="0" u="none" strike="noStrike" baseline="0" dirty="0">
                <a:effectLst/>
              </a:rPr>
              <a:t>Вы использовали Электронный банк заданий РЭШ для оценки ЕНГ школьников (или принимали участие в апробации Банка)?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4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"/>
          <c:y val="0.2579739629691214"/>
          <c:w val="0.73906249999999996"/>
          <c:h val="0.5777928409330190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DA9DB"/>
            </a:solidFill>
          </c:spPr>
          <c:explosion val="3"/>
          <c:dPt>
            <c:idx val="0"/>
            <c:bubble3D val="0"/>
            <c:explosion val="17"/>
            <c:spPr>
              <a:solidFill>
                <a:srgbClr val="FFDF7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F8D9-4C8B-9E11-188713FAFFA8}"/>
              </c:ext>
            </c:extLst>
          </c:dPt>
          <c:dPt>
            <c:idx val="1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A34-41D8-9D29-A04CB2917751}"/>
              </c:ext>
            </c:extLst>
          </c:dPt>
          <c:dPt>
            <c:idx val="2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A34-41D8-9D29-A04CB2917751}"/>
              </c:ext>
            </c:extLst>
          </c:dPt>
          <c:dPt>
            <c:idx val="3"/>
            <c:bubble3D val="0"/>
            <c:spPr>
              <a:solidFill>
                <a:srgbClr val="8DA9D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A34-41D8-9D29-A04CB29177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0.1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9-4C8B-9E11-188713FAF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62" b="0" i="0" u="none" strike="noStrike" baseline="0" dirty="0">
                <a:effectLst/>
              </a:rPr>
              <a:t>Какие формы методического сопровождения работы в группе для Вас наиболее интересны / предпочтительны?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ECB7F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мероприятия по представлению имеющихся средств оценки ЕНГ и способам их использования в учебном процессе</c:v>
                </c:pt>
                <c:pt idx="1">
                  <c:v>тренинги по разбору заданий на оценку ЕНГ</c:v>
                </c:pt>
                <c:pt idx="2">
                  <c:v>представление опыта учителей по использованию средств формирования ЕНГ на уроках и внеурочной деятельности</c:v>
                </c:pt>
                <c:pt idx="3">
                  <c:v>мастер-классы педагогов по формированию ЕНГ</c:v>
                </c:pt>
                <c:pt idx="4">
                  <c:v>обучение, консультации по самостоятельной разработке заданий для формирования или оценки ЕНГ</c:v>
                </c:pt>
                <c:pt idx="5">
                  <c:v>курсы повышения квалификации по вопросам формирования и оценки ЕНГ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0.55000000000000004</c:v>
                </c:pt>
                <c:pt idx="1">
                  <c:v>0.4</c:v>
                </c:pt>
                <c:pt idx="2">
                  <c:v>0.4</c:v>
                </c:pt>
                <c:pt idx="3">
                  <c:v>0.5</c:v>
                </c:pt>
                <c:pt idx="4">
                  <c:v>0.35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D6-48A7-B082-17ED61E308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мероприятия по представлению имеющихся средств оценки ЕНГ и способам их использования в учебном процессе</c:v>
                </c:pt>
                <c:pt idx="1">
                  <c:v>тренинги по разбору заданий на оценку ЕНГ</c:v>
                </c:pt>
                <c:pt idx="2">
                  <c:v>представление опыта учителей по использованию средств формирования ЕНГ на уроках и внеурочной деятельности</c:v>
                </c:pt>
                <c:pt idx="3">
                  <c:v>мастер-классы педагогов по формированию ЕНГ</c:v>
                </c:pt>
                <c:pt idx="4">
                  <c:v>обучение, консультации по самостоятельной разработке заданий для формирования или оценки ЕНГ</c:v>
                </c:pt>
                <c:pt idx="5">
                  <c:v>курсы повышения квалификации по вопросам формирования и оценки ЕНГ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87D6-48A7-B082-17ED61E308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мероприятия по представлению имеющихся средств оценки ЕНГ и способам их использования в учебном процессе</c:v>
                </c:pt>
                <c:pt idx="1">
                  <c:v>тренинги по разбору заданий на оценку ЕНГ</c:v>
                </c:pt>
                <c:pt idx="2">
                  <c:v>представление опыта учителей по использованию средств формирования ЕНГ на уроках и внеурочной деятельности</c:v>
                </c:pt>
                <c:pt idx="3">
                  <c:v>мастер-классы педагогов по формированию ЕНГ</c:v>
                </c:pt>
                <c:pt idx="4">
                  <c:v>обучение, консультации по самостоятельной разработке заданий для формирования или оценки ЕНГ</c:v>
                </c:pt>
                <c:pt idx="5">
                  <c:v>курсы повышения квалификации по вопросам формирования и оценки ЕНГ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87D6-48A7-B082-17ED61E30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992629568"/>
        <c:axId val="992632480"/>
      </c:barChart>
      <c:catAx>
        <c:axId val="992629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2632480"/>
        <c:crosses val="autoZero"/>
        <c:auto val="1"/>
        <c:lblAlgn val="ctr"/>
        <c:lblOffset val="100"/>
        <c:noMultiLvlLbl val="0"/>
      </c:catAx>
      <c:valAx>
        <c:axId val="992632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262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BA16D-A3D5-43C8-A0E0-837E0CAF2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E3FD0D-5B92-4BAF-B178-1CA821DC9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331C7C-F073-489F-B9F2-B0D08CF6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746E3C-4E1C-4999-A864-2131A18F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19B9A4-2633-4F7E-A587-F7A3929B0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97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3B9FA-A60E-49A7-BD6D-2E6AE9DA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E200D1-9DD9-40A4-87B1-A67FC0868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51D7CF-424D-4975-9528-8FB2756FB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F4BC76-561C-49DE-BBF4-E6FF723D5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D17125-5BE1-4762-A738-FB084EF3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379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F35C06-F23A-43F9-A1DF-8EC7A4E08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D4CE8E-BE7A-4B10-8711-CA92EE739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9E9DC1-4C67-49D2-9EB6-41654BE97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EA4590-5161-4D23-B919-7C09E5F0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61AE59-593A-48B2-A4F3-8B893F567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81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37A23C-019A-4142-BE0D-4A93F635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D395DD-87C5-4A6A-AF41-6C3976F75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B0A8BB-D80D-4F01-819E-B7E0AD33E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25D9F-2E75-4E8A-871E-77FDCD683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3B6B54-072C-42D9-AC30-60C2B326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6E22FA-843E-492C-9C90-AA6E4A86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91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CC1C1E-6C3F-41AE-9086-ED326E48E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94FAFD-9078-4067-9B77-D925CE5B8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03D09C-5FDB-49F8-A04E-66F9508EB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43CE7DF-D082-440F-8C32-91B80CBED5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D99C5E-4165-4459-BE65-4D3A1F465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80595F-0198-4816-A2F0-6504A2AEA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A6F621-F485-43A6-949E-AC5E723D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C64305-58A2-49B1-9B0F-1116F6C8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94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D06B1-1F72-4A97-90E7-C6C289240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B84578-964E-4F0A-8FDF-0C6EDCBA9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52A93D-A247-4C05-B43B-B66916F58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F90841E-D5FC-4237-8318-974D5285B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9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8ED25C1-408A-4177-B318-27B49DE29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093738-2240-4A81-A3A4-A247CD3C2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C2401E-7745-4477-B96B-E291747A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31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34D04-4D4D-474A-8AE5-800B5EBB6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A1F50-B8D4-4004-A069-E8509E6AA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83E26B-1B45-4042-8335-FCC42652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3DB5CC-77AA-4CDC-B3FC-5331BACB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A9544E-306B-4C44-BEF0-860A09A1B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E7B49F-AE0E-4F7B-8CD2-34C03989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03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5FD1D-A9ED-4082-8B20-B95E67B6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87B014B-300C-44D3-98BD-81C6298A1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656C1C-31B4-4C30-A092-304E714A0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DB9E74-2FF2-4419-94A9-241C14419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774875-F3F0-4F17-AA8D-0236E7069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D74F9E-67EB-4C74-9FB6-BE78DE21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56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0368F-8F4D-4847-AEA3-DF5DF5535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D658A2-E24B-495B-87E8-5DD942E99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6685BB-04E1-4FF2-8FE2-EDD564B83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2FE5C7-24BC-4D47-9F74-4A2D4AE0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AB2595-CB9A-4350-BABD-AA1A6FA5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5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FD954C-A12F-4CB9-8B69-B4E3F1164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978713-C4CA-43B9-BC52-DC488D037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B2464D-8A94-41F6-A2E3-DA7E27EC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7D6611-6E23-4759-8477-8D3930F95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C45380-F396-4369-915B-0A76802DF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885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6373C-1221-454F-8934-7B3962153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70BFC4-541E-47B3-8EF2-9573F9C0D9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B9D858-A554-49E2-A2D7-E82947F3A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0E4E7B-39C0-4BD7-9E7C-50E8A4E4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20B949-300C-4136-A25D-967332B9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131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063DAD-88E3-451F-84E4-FEA00543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1D5CC7-CBE2-45A9-89FD-832A3F586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657798-5793-4A4D-94AB-FA32155A6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9C11E-5489-42F0-A561-461F5AF16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677D5A-4997-4A37-89E2-D1A98070A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403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AFED4-3A6B-4831-9593-1D3C23CD9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1EA6E4-1149-4CB5-BD02-B48A756E3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29A774-8A25-4341-8B3B-318E02563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D74B87-820B-42A4-80C0-C8BD1248C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001AB1-3AD6-461E-B794-CBFC79E6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305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720862-0716-4253-9A6E-45EBCBB0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387D44-1594-4F4D-A689-C9CD0854F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CAA6B8-3333-4938-BB4D-43B3E2491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5B35D5-ECB7-4ADF-BFD9-F991444EF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872BD7-8B18-44DE-B2C8-3F194FEA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CD5E07-DE32-4348-BBC0-F6E7FB9C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165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F8863-F9E7-4ADF-821A-E5DF1DFF6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AEE1DD-B44F-4332-93E6-119F7B76D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1D9DF98-BC45-4AC2-8A03-48D70676F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1383FBD-86FE-4B33-BEBA-B775446D5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9604DE1-42DB-4A4A-95EB-0CB32D50D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391A64-4866-42B2-B0E6-A71F654A3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8215E1-787A-44ED-9E0E-9E8A74C8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C36DF5-4ECF-4513-B880-A6647E710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722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152F8-AC89-42BC-A84B-53F75F406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D47490-4A11-4048-952B-828BB5AE5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BB0C8A-1FBD-4DAF-86E9-38EC1C4E5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3E6440-37CA-45E5-A198-FB07DB55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633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A21856-9EBF-4083-BE90-71C20DD47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7E26571-88EC-446D-84B5-F5804C05E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7AD267-8D6C-4773-B826-776C538A4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22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8CD96-B029-4AF4-80EA-5D1EC0507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750EB7-E9DE-4230-A5E7-1623C1328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F1E752-D7C1-4754-A79D-25DEEB338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FA97A7-79B8-4285-A906-5D1BA59A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235080-4EFB-485E-99B8-73F279C7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34BEF1-B525-43DA-ADAA-E61CD58DF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468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8B673-60AF-45BF-84C2-704DA997E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1CCFB4-9AD8-454A-A3F0-D42AB0E19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3AA299-E0FB-4A9E-A844-C7D6FD958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EC1F60-2DE6-4FB5-8907-F5AA1FA1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8C032-BA69-44C1-ACD7-5E1EACFF9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252CF7-8FCD-4900-87EE-306D4A36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502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481D0-B3C6-41D9-A277-097BFD45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55F644-0411-4366-A95C-57B0373D8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DD2971-B6D3-420E-B3FB-29CF6AB1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BF2190-4233-434B-AA67-64C31C873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68A55A-66E6-49CD-A18D-C170A870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18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06E6CAA-3242-4A7E-86E9-31918F5682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F986C3-B730-40E5-B058-7A289DE3E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793B81-FB88-44F7-94D3-5D7F9F29E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7BDB95-5B70-4EBD-80DD-DB1A8CDDA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84C73C-1D22-42D6-B15D-50C5C6BA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452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01BFB-E856-4C68-B059-3D5602DB7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0519D0-60CF-4B62-8523-47BAEAF78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F35587-F897-4A65-96BE-4A0DDDD64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36C9-55F5-470D-B3E2-836AAB3B0828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7B41E0-299C-491F-B64B-D2F7057FF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7E370E-69FA-41A1-A7EC-60892D930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169F6-8EEA-48C8-9A25-3023480EB6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96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58FCA-B248-42CC-9AE5-CA608CC3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307550-DC12-4471-B47F-DAD9F617A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D36780-37E1-45EE-B197-5AD2BB10F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DD9C7-14A3-4034-B3C2-9D4898DDA00B}" type="datetimeFigureOut">
              <a:rPr lang="ru-RU" smtClean="0"/>
              <a:t>22.04.2022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784774-FE38-4087-877D-2D5C315FE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748BC3-714D-40C3-B019-5CD56B6F1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5ECB3-EC1F-4ECD-B0FF-2CFB09CB55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76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fg.resh.edu.ru/" TargetMode="External"/><Relationship Id="rId2" Type="http://schemas.openxmlformats.org/officeDocument/2006/relationships/hyperlink" Target="https://resh.edu.ru/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ducomm.iro.perm.ru/groups/funkcionalnaya-gramotnost-obuchayushchihsya/events?page=2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skiv.instrao.ru/bank-zadaniy/estestvennonauchnaya-gramotnost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fipi.ru/otkrytyy-bank-zadaniy-dlya-otsenki-yestestvennonauchnoy-gramotnosti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webinar.ru/51207829/11129543/record-new/11476159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1D18A-CCD2-4B4E-A865-F8FBBD2F17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DFE6CE-9955-409E-9D36-9C8D802E02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275090E5-149F-49CF-B7A4-F5CF568808B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1C05E3-8686-4205-B47F-72B74F5C33D2}"/>
              </a:ext>
            </a:extLst>
          </p:cNvPr>
          <p:cNvSpPr/>
          <p:nvPr/>
        </p:nvSpPr>
        <p:spPr>
          <a:xfrm>
            <a:off x="1188720" y="1021396"/>
            <a:ext cx="9580880" cy="4714241"/>
          </a:xfrm>
          <a:prstGeom prst="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87315D-5D0A-445C-B9C1-A8DFB29C6099}"/>
              </a:ext>
            </a:extLst>
          </p:cNvPr>
          <p:cNvSpPr txBox="1"/>
          <p:nvPr/>
        </p:nvSpPr>
        <p:spPr>
          <a:xfrm>
            <a:off x="1944210" y="1600200"/>
            <a:ext cx="82029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0" u="none" strike="noStrike" dirty="0">
                <a:solidFill>
                  <a:srgbClr val="343A4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УСТАНОВОЧНЫЙ ВЕБИНАР ДЛЯ УЧИТЕЛЕЙ ФИЗИКИ- УЧАСТНИКОВ ПРОЕКТА «ОБРАЗОВАТЕЛЬНЫЙ ЛИФТ: ШНОР-2022»</a:t>
            </a:r>
            <a:endParaRPr lang="ru-RU" sz="4400" i="0" dirty="0">
              <a:solidFill>
                <a:srgbClr val="343A4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99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04E3565-474A-4171-BF1B-F8E759DA2BAA}"/>
              </a:ext>
            </a:extLst>
          </p:cNvPr>
          <p:cNvSpPr/>
          <p:nvPr/>
        </p:nvSpPr>
        <p:spPr>
          <a:xfrm>
            <a:off x="904875" y="2592280"/>
            <a:ext cx="10039350" cy="379878"/>
          </a:xfrm>
          <a:prstGeom prst="roundRect">
            <a:avLst/>
          </a:prstGeom>
          <a:solidFill>
            <a:srgbClr val="8DA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i="0" u="none" strike="noStrike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30937C-B554-4B4F-A5EC-28833C2AEFE4}"/>
              </a:ext>
            </a:extLst>
          </p:cNvPr>
          <p:cNvSpPr txBox="1"/>
          <p:nvPr/>
        </p:nvSpPr>
        <p:spPr>
          <a:xfrm>
            <a:off x="991247" y="351968"/>
            <a:ext cx="9458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РУКОВОДИТЕЛЬ НАПРАВЛЕНИЯ: </a:t>
            </a:r>
          </a:p>
          <a:p>
            <a:r>
              <a:rPr lang="ru-RU" sz="320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ЯКОВЛЕВА НАДЕЖДА ГЕННАДЬЕВНА </a:t>
            </a:r>
          </a:p>
          <a:p>
            <a:endParaRPr lang="ru-RU" sz="240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8505F7F-3F15-49AD-A328-2CD1D429EB20}"/>
              </a:ext>
            </a:extLst>
          </p:cNvPr>
          <p:cNvSpPr/>
          <p:nvPr/>
        </p:nvSpPr>
        <p:spPr>
          <a:xfrm>
            <a:off x="904875" y="4237185"/>
            <a:ext cx="10039350" cy="379878"/>
          </a:xfrm>
          <a:prstGeom prst="roundRect">
            <a:avLst/>
          </a:prstGeom>
          <a:solidFill>
            <a:srgbClr val="9E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6AD294-49E6-4827-B5C5-9EDEA356E81F}"/>
              </a:ext>
            </a:extLst>
          </p:cNvPr>
          <p:cNvSpPr txBox="1"/>
          <p:nvPr/>
        </p:nvSpPr>
        <p:spPr>
          <a:xfrm>
            <a:off x="991247" y="1516613"/>
            <a:ext cx="102958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Старший преподаватель кафедры общего образования </a:t>
            </a: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ГАУ ДПО "Институт развития образования Пермского края"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6AEA37-6A12-41FA-AB08-CF1FD3122C94}"/>
              </a:ext>
            </a:extLst>
          </p:cNvPr>
          <p:cNvSpPr txBox="1"/>
          <p:nvPr/>
        </p:nvSpPr>
        <p:spPr>
          <a:xfrm>
            <a:off x="991247" y="4843637"/>
            <a:ext cx="9952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Учитель физики с 30 – летним стажем.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2CE6C2-BA8C-4293-BF9D-5F2B1F9F19CD}"/>
              </a:ext>
            </a:extLst>
          </p:cNvPr>
          <p:cNvSpPr txBox="1"/>
          <p:nvPr/>
        </p:nvSpPr>
        <p:spPr>
          <a:xfrm>
            <a:off x="991247" y="3108054"/>
            <a:ext cx="100393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 года сопровождает проект </a:t>
            </a:r>
            <a:r>
              <a:rPr lang="ru-RU" sz="2800" i="0" u="none" strike="noStrike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«Образовательный лифт: ШНОР». </a:t>
            </a: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 2022 года – оперативный руководитель проекта.</a:t>
            </a:r>
            <a:endParaRPr lang="ru-RU" sz="2800" i="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19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DFDAFE-0F5A-4402-A0AC-CE58F2B10F59}"/>
              </a:ext>
            </a:extLst>
          </p:cNvPr>
          <p:cNvSpPr txBox="1"/>
          <p:nvPr/>
        </p:nvSpPr>
        <p:spPr>
          <a:xfrm>
            <a:off x="1102311" y="743012"/>
            <a:ext cx="99873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Я стою на том, что даже плохая голова, обладая вспомогательными преимуществами и упражняя их, может перещеголять самую лучшую, подобно тому, как ребенок может провести по линейке линию лучше, чем величайший мастер от руки.</a:t>
            </a:r>
            <a:b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/>
            <a:r>
              <a:rPr lang="ru-RU" sz="3600" b="0" i="0" dirty="0">
                <a:solidFill>
                  <a:srgbClr val="333333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Г. Лейбниц</a:t>
            </a:r>
            <a:endParaRPr lang="ru-RU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348CA7E-6A00-49EA-875C-FD62E882C959}"/>
              </a:ext>
            </a:extLst>
          </p:cNvPr>
          <p:cNvSpPr/>
          <p:nvPr/>
        </p:nvSpPr>
        <p:spPr>
          <a:xfrm>
            <a:off x="5760129" y="4225770"/>
            <a:ext cx="5255580" cy="399495"/>
          </a:xfrm>
          <a:prstGeom prst="round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69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C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1305FF-DDD2-4214-A849-2168F224778C}"/>
              </a:ext>
            </a:extLst>
          </p:cNvPr>
          <p:cNvSpPr txBox="1"/>
          <p:nvPr/>
        </p:nvSpPr>
        <p:spPr>
          <a:xfrm>
            <a:off x="3778191" y="2618105"/>
            <a:ext cx="70919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ЗНАКОМСТВО С ПРОЕКТОМ «ОБРАЗОВАТЕЛЬНЫЙ ЛИФТ: ШНОР-2022»</a:t>
            </a:r>
          </a:p>
        </p:txBody>
      </p:sp>
      <p:grpSp>
        <p:nvGrpSpPr>
          <p:cNvPr id="7" name="object 8">
            <a:extLst>
              <a:ext uri="{FF2B5EF4-FFF2-40B4-BE49-F238E27FC236}">
                <a16:creationId xmlns:a16="http://schemas.microsoft.com/office/drawing/2014/main" id="{4CBF073B-F56F-4F2C-BB1F-6C3B06B67286}"/>
              </a:ext>
            </a:extLst>
          </p:cNvPr>
          <p:cNvGrpSpPr/>
          <p:nvPr/>
        </p:nvGrpSpPr>
        <p:grpSpPr>
          <a:xfrm>
            <a:off x="749300" y="3706981"/>
            <a:ext cx="10693400" cy="2713990"/>
            <a:chOff x="0" y="3737461"/>
            <a:chExt cx="10693400" cy="2713990"/>
          </a:xfrm>
        </p:grpSpPr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C03154D0-074C-4AA5-9BCD-6DA383603579}"/>
                </a:ext>
              </a:extLst>
            </p:cNvPr>
            <p:cNvSpPr/>
            <p:nvPr/>
          </p:nvSpPr>
          <p:spPr>
            <a:xfrm>
              <a:off x="0" y="6064453"/>
              <a:ext cx="10693400" cy="11430"/>
            </a:xfrm>
            <a:custGeom>
              <a:avLst/>
              <a:gdLst/>
              <a:ahLst/>
              <a:cxnLst/>
              <a:rect l="l" t="t" r="r" b="b"/>
              <a:pathLst>
                <a:path w="10693400" h="11429">
                  <a:moveTo>
                    <a:pt x="10693400" y="11163"/>
                  </a:moveTo>
                  <a:lnTo>
                    <a:pt x="0" y="11163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11163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10">
              <a:extLst>
                <a:ext uri="{FF2B5EF4-FFF2-40B4-BE49-F238E27FC236}">
                  <a16:creationId xmlns:a16="http://schemas.microsoft.com/office/drawing/2014/main" id="{3BD9A2A6-6A7C-4E2C-A106-700BAB4E775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62863" y="3737461"/>
              <a:ext cx="1164915" cy="2438401"/>
            </a:xfrm>
            <a:prstGeom prst="rect">
              <a:avLst/>
            </a:prstGeom>
          </p:spPr>
        </p:pic>
        <p:pic>
          <p:nvPicPr>
            <p:cNvPr id="10" name="object 11">
              <a:extLst>
                <a:ext uri="{FF2B5EF4-FFF2-40B4-BE49-F238E27FC236}">
                  <a16:creationId xmlns:a16="http://schemas.microsoft.com/office/drawing/2014/main" id="{7F84809B-8CC9-4068-8200-1147F8DA803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183" y="3783835"/>
              <a:ext cx="967879" cy="2667000"/>
            </a:xfrm>
            <a:prstGeom prst="rect">
              <a:avLst/>
            </a:prstGeom>
          </p:spPr>
        </p:pic>
      </p:grpSp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3B0FF924-C884-4448-A3EF-34D795BABD58}"/>
              </a:ext>
            </a:extLst>
          </p:cNvPr>
          <p:cNvSpPr/>
          <p:nvPr/>
        </p:nvSpPr>
        <p:spPr>
          <a:xfrm>
            <a:off x="1405484" y="1852931"/>
            <a:ext cx="2025870" cy="1530349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3566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FF43009-883A-4999-BBD3-BAA7716F26AA}"/>
              </a:ext>
            </a:extLst>
          </p:cNvPr>
          <p:cNvSpPr/>
          <p:nvPr/>
        </p:nvSpPr>
        <p:spPr>
          <a:xfrm rot="5400000">
            <a:off x="5882879" y="-702306"/>
            <a:ext cx="464344" cy="10687051"/>
          </a:xfrm>
          <a:prstGeom prst="roundRect">
            <a:avLst/>
          </a:prstGeom>
          <a:solidFill>
            <a:srgbClr val="8DA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A526F6-566F-4118-BA0C-25D6EB085BD5}"/>
              </a:ext>
            </a:extLst>
          </p:cNvPr>
          <p:cNvSpPr txBox="1"/>
          <p:nvPr/>
        </p:nvSpPr>
        <p:spPr>
          <a:xfrm>
            <a:off x="904874" y="702468"/>
            <a:ext cx="1051560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C000"/>
              </a:buClr>
              <a:buSzPct val="100000"/>
            </a:pPr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ПРОЕКТ "ОБРАЗОВАТЕЛЬНЫЙ ЛИФТ: ШНОР»</a:t>
            </a:r>
          </a:p>
          <a:p>
            <a:pPr>
              <a:buClr>
                <a:srgbClr val="FFC000"/>
              </a:buClr>
              <a:buSzPct val="100000"/>
            </a:pP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Clr>
                <a:srgbClr val="FFC000"/>
              </a:buClr>
              <a:buSzPct val="100000"/>
            </a:pP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Clr>
                <a:srgbClr val="FFC000"/>
              </a:buClr>
              <a:buSzPct val="100000"/>
            </a:pPr>
            <a:r>
              <a:rPr lang="ru-RU" sz="2800" b="1" dirty="0">
                <a:latin typeface="Cambria" panose="02040503050406030204" pitchFamily="18" charset="0"/>
                <a:ea typeface="Cambria" panose="02040503050406030204" pitchFamily="18" charset="0"/>
              </a:rPr>
              <a:t>Идея проекта: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поддержка школ с низкими образовательными результатами.</a:t>
            </a:r>
          </a:p>
          <a:p>
            <a:pPr>
              <a:buClr>
                <a:srgbClr val="FFC000"/>
              </a:buClr>
              <a:buSzPct val="100000"/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В 2021 году проект стал частью федерального проекта 500+*.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Clr>
                <a:srgbClr val="FFC000"/>
              </a:buClr>
              <a:buSzPct val="100000"/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В 2022 году темой проекта стала функциональная грамотность.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Clr>
                <a:srgbClr val="FFC000"/>
              </a:buClr>
              <a:buSzPct val="100000"/>
            </a:pPr>
            <a:endParaRPr lang="ru-RU" sz="2800" dirty="0">
              <a:ea typeface="Cambria" panose="02040503050406030204" pitchFamily="18" charset="0"/>
            </a:endParaRPr>
          </a:p>
          <a:p>
            <a:pPr>
              <a:buClr>
                <a:srgbClr val="FFC000"/>
              </a:buClr>
              <a:buSzPct val="100000"/>
            </a:pPr>
            <a:endParaRPr lang="ru-RU" sz="2400" dirty="0"/>
          </a:p>
          <a:p>
            <a:pPr>
              <a:buClr>
                <a:srgbClr val="FFC000"/>
              </a:buClr>
              <a:buSzPct val="100000"/>
            </a:pPr>
            <a:r>
              <a:rPr lang="ru-RU" sz="2400" dirty="0"/>
              <a:t>*Название проекта «500+» отражает задачу достижения функциональной   грамотности (достижение каждой школой уровня   подготовки учеников, соответствующего баллам выше 500 по шкале PISA)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E86D238-11FE-4639-8F27-5762CDF31298}"/>
              </a:ext>
            </a:extLst>
          </p:cNvPr>
          <p:cNvSpPr/>
          <p:nvPr/>
        </p:nvSpPr>
        <p:spPr>
          <a:xfrm>
            <a:off x="771524" y="1500327"/>
            <a:ext cx="10687052" cy="464345"/>
          </a:xfrm>
          <a:prstGeom prst="round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637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F02B5D-21EB-46A1-9012-158906056FA4}"/>
              </a:ext>
            </a:extLst>
          </p:cNvPr>
          <p:cNvSpPr txBox="1"/>
          <p:nvPr/>
        </p:nvSpPr>
        <p:spPr>
          <a:xfrm>
            <a:off x="2558988" y="432331"/>
            <a:ext cx="7623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РЕЗУЛЬТАТ УЧАСТИЯ В ПРОЕКТЕ.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2D8F2D-28E1-41D6-97FF-993B049F6A15}"/>
              </a:ext>
            </a:extLst>
          </p:cNvPr>
          <p:cNvSpPr txBox="1"/>
          <p:nvPr/>
        </p:nvSpPr>
        <p:spPr>
          <a:xfrm>
            <a:off x="1225118" y="1260629"/>
            <a:ext cx="10111665" cy="5230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C000"/>
              </a:buClr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Участие в системе обмена опытом.</a:t>
            </a:r>
          </a:p>
          <a:p>
            <a:pPr>
              <a:buClr>
                <a:srgbClr val="FFC000"/>
              </a:buClr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Использование современных педагогических технологий.</a:t>
            </a:r>
          </a:p>
          <a:p>
            <a:pPr>
              <a:buClr>
                <a:srgbClr val="FFC000"/>
              </a:buClr>
            </a:pPr>
            <a:endParaRPr lang="ru-RU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Clr>
                <a:srgbClr val="FFC000"/>
              </a:buClr>
            </a:pPr>
            <a:endParaRPr lang="ru-RU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Clr>
                <a:srgbClr val="FFC000"/>
              </a:buClr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Учёт индивидуальных особенностей в учебном процессе.</a:t>
            </a:r>
          </a:p>
          <a:p>
            <a:pPr>
              <a:buClr>
                <a:srgbClr val="FFC000"/>
              </a:buClr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Повышение уровня мотивации обучающихся.</a:t>
            </a:r>
          </a:p>
          <a:p>
            <a:pPr>
              <a:buClr>
                <a:srgbClr val="FFC000"/>
              </a:buClr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Уменьшение доли родителей, недовольных преподаванием предмета.</a:t>
            </a:r>
          </a:p>
          <a:p>
            <a:pPr>
              <a:buClr>
                <a:srgbClr val="FFC000"/>
              </a:buClr>
            </a:pPr>
            <a:endParaRPr lang="ru-RU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Clr>
                <a:srgbClr val="FFC000"/>
              </a:buClr>
            </a:pPr>
            <a:endParaRPr lang="ru-RU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buClr>
                <a:srgbClr val="FFC000"/>
              </a:buClr>
            </a:pP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Уверенность  учителя в своей педагогической компетентности.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0DD43E9-4712-4070-BB1D-866642EBEFE4}"/>
              </a:ext>
            </a:extLst>
          </p:cNvPr>
          <p:cNvSpPr/>
          <p:nvPr/>
        </p:nvSpPr>
        <p:spPr>
          <a:xfrm>
            <a:off x="1091953" y="2348142"/>
            <a:ext cx="10227076" cy="501590"/>
          </a:xfrm>
          <a:prstGeom prst="roundRect">
            <a:avLst/>
          </a:prstGeom>
          <a:solidFill>
            <a:srgbClr val="9E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8198411-B954-4B8F-8191-D08E6DB568FE}"/>
              </a:ext>
            </a:extLst>
          </p:cNvPr>
          <p:cNvSpPr/>
          <p:nvPr/>
        </p:nvSpPr>
        <p:spPr>
          <a:xfrm>
            <a:off x="1091953" y="4842769"/>
            <a:ext cx="10227076" cy="501590"/>
          </a:xfrm>
          <a:prstGeom prst="round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3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76AED7C-73E4-4A35-AF21-CE07F0442356}"/>
              </a:ext>
            </a:extLst>
          </p:cNvPr>
          <p:cNvSpPr/>
          <p:nvPr/>
        </p:nvSpPr>
        <p:spPr>
          <a:xfrm>
            <a:off x="1145219" y="1660125"/>
            <a:ext cx="10111666" cy="3994951"/>
          </a:xfrm>
          <a:prstGeom prst="roundRect">
            <a:avLst/>
          </a:prstGeom>
          <a:solidFill>
            <a:srgbClr val="8DA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Результативное участие в краевом проекте (сертификат).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Участие в работе временной творческой группы (приказ).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Создание инновационного продукта.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Выступление на краевой конференции (сертификат).*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Публикация методической разработки.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8610E8-3807-485B-A352-C6307924DD95}"/>
              </a:ext>
            </a:extLst>
          </p:cNvPr>
          <p:cNvSpPr txBox="1"/>
          <p:nvPr/>
        </p:nvSpPr>
        <p:spPr>
          <a:xfrm>
            <a:off x="1145219" y="601007"/>
            <a:ext cx="104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ЧТО ПОЛУЧИТ  УЧИТЕЛЬ, РАБОТАЯ В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117730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FF53C48-48AE-40DE-8064-156675A9D9EB}"/>
              </a:ext>
            </a:extLst>
          </p:cNvPr>
          <p:cNvSpPr/>
          <p:nvPr/>
        </p:nvSpPr>
        <p:spPr>
          <a:xfrm>
            <a:off x="1251751" y="1544715"/>
            <a:ext cx="9978501" cy="4341180"/>
          </a:xfrm>
          <a:prstGeom prst="round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B28264-2AAC-455F-85F3-2C18569A3965}"/>
              </a:ext>
            </a:extLst>
          </p:cNvPr>
          <p:cNvSpPr txBox="1"/>
          <p:nvPr/>
        </p:nvSpPr>
        <p:spPr>
          <a:xfrm>
            <a:off x="3668697" y="485597"/>
            <a:ext cx="4383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ГРАФИК ПРОЕКТА.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2F1A1A-4034-4C11-9BAF-6ACEFEC6E430}"/>
              </a:ext>
            </a:extLst>
          </p:cNvPr>
          <p:cNvSpPr txBox="1"/>
          <p:nvPr/>
        </p:nvSpPr>
        <p:spPr>
          <a:xfrm>
            <a:off x="1748901" y="1740023"/>
            <a:ext cx="90907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Установочный семинар/вебинар – 21 апреля в 16.00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Вебинар-консультация 1 по проверке заданий/выдаче новых</a:t>
            </a:r>
            <a:r>
              <a:rPr lang="ru-RU" sz="2400" dirty="0">
                <a:solidFill>
                  <a:srgbClr val="333333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– 26/27 мая в 16.00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Вебинар-консультация 2 по проверке заданий/выдаче новых – 23/24 июня в 16.00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Промежуточный семинар/вебинар</a:t>
            </a:r>
            <a:r>
              <a:rPr lang="ru-RU" sz="2400" dirty="0">
                <a:solidFill>
                  <a:srgbClr val="333333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– 29 августа в 11.00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Вебинар-консультация 3 по проверке заданий / программ / проектов – 22/23 сентября </a:t>
            </a:r>
            <a:r>
              <a:rPr lang="ru-RU" sz="2400" dirty="0">
                <a:solidFill>
                  <a:srgbClr val="333333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в 16.00</a:t>
            </a:r>
            <a:endParaRPr lang="ru-RU" sz="2400" dirty="0">
              <a:solidFill>
                <a:srgbClr val="333333"/>
              </a:solidFill>
              <a:effectLst/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Итоговый семинар/вебинар – 23 октября в 16.00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Итоговая конференция по проекту - ноябрь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57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EF80039-14A7-40B2-A0A8-C5302DFD1D27}"/>
              </a:ext>
            </a:extLst>
          </p:cNvPr>
          <p:cNvSpPr/>
          <p:nvPr/>
        </p:nvSpPr>
        <p:spPr>
          <a:xfrm>
            <a:off x="8229600" y="1548783"/>
            <a:ext cx="3276600" cy="4362450"/>
          </a:xfrm>
          <a:prstGeom prst="roundRect">
            <a:avLst/>
          </a:prstGeom>
          <a:solidFill>
            <a:srgbClr val="8DA9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Задание 3</a:t>
            </a:r>
          </a:p>
          <a:p>
            <a:pPr algn="ctr"/>
            <a:r>
              <a:rPr lang="ru-RU" sz="2800" spc="9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Мы создатели контента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(Создание комплексных заданий в формате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PISA</a:t>
            </a: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)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4877408-6ED7-47C1-9499-691D7EB93ED0}"/>
              </a:ext>
            </a:extLst>
          </p:cNvPr>
          <p:cNvSpPr/>
          <p:nvPr/>
        </p:nvSpPr>
        <p:spPr>
          <a:xfrm>
            <a:off x="4633912" y="1586883"/>
            <a:ext cx="3276600" cy="4324350"/>
          </a:xfrm>
          <a:prstGeom prst="round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Задание 2</a:t>
            </a:r>
          </a:p>
          <a:p>
            <a:pPr algn="ctr"/>
            <a:r>
              <a:rPr lang="ru-RU" sz="2800" spc="9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Мы эксперты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(создание характеристики заданий и системы оценивания)</a:t>
            </a:r>
          </a:p>
          <a:p>
            <a:pPr marL="12700" marR="5080" algn="ctr">
              <a:spcBef>
                <a:spcPts val="2110"/>
              </a:spcBef>
            </a:pP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548B453-ABD9-4537-9E98-C0684FBCC919}"/>
              </a:ext>
            </a:extLst>
          </p:cNvPr>
          <p:cNvSpPr/>
          <p:nvPr/>
        </p:nvSpPr>
        <p:spPr>
          <a:xfrm>
            <a:off x="1038224" y="1586883"/>
            <a:ext cx="3276600" cy="4324350"/>
          </a:xfrm>
          <a:prstGeom prst="roundRect">
            <a:avLst/>
          </a:prstGeom>
          <a:solidFill>
            <a:srgbClr val="9E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Задание 1</a:t>
            </a:r>
          </a:p>
          <a:p>
            <a:pPr algn="ctr"/>
            <a:r>
              <a:rPr lang="ru-RU" sz="2800" spc="9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Мы апробаторы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Microsoft Sans Serif"/>
              </a:rPr>
              <a:t>(апробация заданий банка РЭШ)</a:t>
            </a:r>
          </a:p>
          <a:p>
            <a:pPr algn="ctr"/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6A2BD-B535-4AE9-B8C6-8F41F576CCDE}"/>
              </a:ext>
            </a:extLst>
          </p:cNvPr>
          <p:cNvSpPr txBox="1"/>
          <p:nvPr/>
        </p:nvSpPr>
        <p:spPr>
          <a:xfrm>
            <a:off x="3885460" y="361992"/>
            <a:ext cx="442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ЗАДАНИЯ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011881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11">
            <a:extLst>
              <a:ext uri="{FF2B5EF4-FFF2-40B4-BE49-F238E27FC236}">
                <a16:creationId xmlns:a16="http://schemas.microsoft.com/office/drawing/2014/main" id="{C797D5A3-FB02-4C6D-A28E-65933DBBEC0C}"/>
              </a:ext>
            </a:extLst>
          </p:cNvPr>
          <p:cNvGrpSpPr/>
          <p:nvPr/>
        </p:nvGrpSpPr>
        <p:grpSpPr>
          <a:xfrm>
            <a:off x="904240" y="1991360"/>
            <a:ext cx="10538460" cy="4469062"/>
            <a:chOff x="0" y="2007167"/>
            <a:chExt cx="10693400" cy="4483735"/>
          </a:xfrm>
        </p:grpSpPr>
        <p:sp>
          <p:nvSpPr>
            <p:cNvPr id="3" name="object 12">
              <a:extLst>
                <a:ext uri="{FF2B5EF4-FFF2-40B4-BE49-F238E27FC236}">
                  <a16:creationId xmlns:a16="http://schemas.microsoft.com/office/drawing/2014/main" id="{4EDC887D-C259-4308-B4F4-F371FB61BE15}"/>
                </a:ext>
              </a:extLst>
            </p:cNvPr>
            <p:cNvSpPr/>
            <p:nvPr/>
          </p:nvSpPr>
          <p:spPr>
            <a:xfrm>
              <a:off x="0" y="6064453"/>
              <a:ext cx="10693400" cy="11430"/>
            </a:xfrm>
            <a:custGeom>
              <a:avLst/>
              <a:gdLst/>
              <a:ahLst/>
              <a:cxnLst/>
              <a:rect l="l" t="t" r="r" b="b"/>
              <a:pathLst>
                <a:path w="10693400" h="11429">
                  <a:moveTo>
                    <a:pt x="10693400" y="11163"/>
                  </a:moveTo>
                  <a:lnTo>
                    <a:pt x="0" y="11163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11163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13">
              <a:extLst>
                <a:ext uri="{FF2B5EF4-FFF2-40B4-BE49-F238E27FC236}">
                  <a16:creationId xmlns:a16="http://schemas.microsoft.com/office/drawing/2014/main" id="{E9CAD53A-8A75-411F-9AFF-52D86EB7E2A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75284" y="2007167"/>
              <a:ext cx="3012732" cy="448319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0212F8F-A872-4B47-A911-A23B1C41AC2A}"/>
              </a:ext>
            </a:extLst>
          </p:cNvPr>
          <p:cNvSpPr txBox="1"/>
          <p:nvPr/>
        </p:nvSpPr>
        <p:spPr>
          <a:xfrm>
            <a:off x="2130641" y="1659285"/>
            <a:ext cx="49093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ОБОБЩЁННЫЙ АНАЛИЗ ДИАГНОСТИКИ ГОТОВНОСТИ УЧАСТНИКОВ ГРУППЫ К РАБОТЕ ПО ФОРМИРОВАНИЮ И ОЦЕНКЕ ЕСТЕСТВЕННОНАУЧНОЙ ГРАМОТНОСТИ ОБУЧАЮЩИХСЯ</a:t>
            </a:r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5557C5F2-3916-4791-BF04-1029A0BF36EB}"/>
              </a:ext>
            </a:extLst>
          </p:cNvPr>
          <p:cNvSpPr/>
          <p:nvPr/>
        </p:nvSpPr>
        <p:spPr>
          <a:xfrm>
            <a:off x="8861425" y="342265"/>
            <a:ext cx="2171700" cy="1533525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ХОРОШО, КОГДА МЫ ВМЕСТЕ!</a:t>
            </a:r>
          </a:p>
        </p:txBody>
      </p:sp>
    </p:spTree>
    <p:extLst>
      <p:ext uri="{BB962C8B-B14F-4D97-AF65-F5344CB8AC3E}">
        <p14:creationId xmlns:p14="http://schemas.microsoft.com/office/powerpoint/2010/main" val="2094592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11EA0CD6-2645-4384-AD8B-3F0A68FA2C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799393"/>
              </p:ext>
            </p:extLst>
          </p:nvPr>
        </p:nvGraphicFramePr>
        <p:xfrm>
          <a:off x="1053483" y="726440"/>
          <a:ext cx="10085034" cy="5405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0321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F1735A9-BC98-435B-84AF-1ED2AB982C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211275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4761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380FA68-FC97-4EA1-BB1A-578C366CF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872470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2366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3608F83-AF6C-4AF6-B101-133892CE7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285434"/>
              </p:ext>
            </p:extLst>
          </p:nvPr>
        </p:nvGraphicFramePr>
        <p:xfrm>
          <a:off x="741680" y="719666"/>
          <a:ext cx="10932160" cy="5701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4040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0844A4E-38F4-44AF-A0E3-37DEF8C37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49915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6718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0844A4E-38F4-44AF-A0E3-37DEF8C37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28675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5499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0844A4E-38F4-44AF-A0E3-37DEF8C37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148355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8404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0844A4E-38F4-44AF-A0E3-37DEF8C37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362796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5474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0C9714F-D0E7-4CB3-A45F-9D8E8B676B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807421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2461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F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10">
            <a:extLst>
              <a:ext uri="{FF2B5EF4-FFF2-40B4-BE49-F238E27FC236}">
                <a16:creationId xmlns:a16="http://schemas.microsoft.com/office/drawing/2014/main" id="{967D0ECF-A0D8-45E0-A1AD-0D6E54179E04}"/>
              </a:ext>
            </a:extLst>
          </p:cNvPr>
          <p:cNvGrpSpPr/>
          <p:nvPr/>
        </p:nvGrpSpPr>
        <p:grpSpPr>
          <a:xfrm>
            <a:off x="861134" y="2655544"/>
            <a:ext cx="10693400" cy="3644900"/>
            <a:chOff x="0" y="2673299"/>
            <a:chExt cx="10693400" cy="3644900"/>
          </a:xfrm>
        </p:grpSpPr>
        <p:sp>
          <p:nvSpPr>
            <p:cNvPr id="3" name="object 11">
              <a:extLst>
                <a:ext uri="{FF2B5EF4-FFF2-40B4-BE49-F238E27FC236}">
                  <a16:creationId xmlns:a16="http://schemas.microsoft.com/office/drawing/2014/main" id="{ED7DA9F4-356C-460A-BC75-F363A9EE1625}"/>
                </a:ext>
              </a:extLst>
            </p:cNvPr>
            <p:cNvSpPr/>
            <p:nvPr/>
          </p:nvSpPr>
          <p:spPr>
            <a:xfrm>
              <a:off x="0" y="6064453"/>
              <a:ext cx="10693400" cy="11430"/>
            </a:xfrm>
            <a:custGeom>
              <a:avLst/>
              <a:gdLst/>
              <a:ahLst/>
              <a:cxnLst/>
              <a:rect l="l" t="t" r="r" b="b"/>
              <a:pathLst>
                <a:path w="10693400" h="11429">
                  <a:moveTo>
                    <a:pt x="10693400" y="11163"/>
                  </a:moveTo>
                  <a:lnTo>
                    <a:pt x="0" y="11163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11163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12">
              <a:extLst>
                <a:ext uri="{FF2B5EF4-FFF2-40B4-BE49-F238E27FC236}">
                  <a16:creationId xmlns:a16="http://schemas.microsoft.com/office/drawing/2014/main" id="{724F42F4-2CFE-4B58-BF24-C31812D25C9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161" y="2673299"/>
              <a:ext cx="2010765" cy="36449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ED04B77-BBB6-43FF-A8D8-B3CE7F9C18AB}"/>
              </a:ext>
            </a:extLst>
          </p:cNvPr>
          <p:cNvSpPr txBox="1"/>
          <p:nvPr/>
        </p:nvSpPr>
        <p:spPr>
          <a:xfrm>
            <a:off x="4745777" y="2285407"/>
            <a:ext cx="49397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РАЗБОР ЗАДАНИЙ ПО ЕСТЕСТВЕННОНАУЧНОЙ ГРАМОТНОСТИ</a:t>
            </a:r>
          </a:p>
          <a:p>
            <a:endParaRPr lang="ru-RU" dirty="0"/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EF16464A-012A-4AA3-9C88-34C4EAFD3757}"/>
              </a:ext>
            </a:extLst>
          </p:cNvPr>
          <p:cNvSpPr/>
          <p:nvPr/>
        </p:nvSpPr>
        <p:spPr>
          <a:xfrm>
            <a:off x="1737360" y="1029377"/>
            <a:ext cx="2448560" cy="1256030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a typeface="Cambria" panose="02040503050406030204" pitchFamily="18" charset="0"/>
              </a:rPr>
              <a:t>ЭТО ИНТЕРЕСНО?</a:t>
            </a:r>
          </a:p>
        </p:txBody>
      </p:sp>
    </p:spTree>
    <p:extLst>
      <p:ext uri="{BB962C8B-B14F-4D97-AF65-F5344CB8AC3E}">
        <p14:creationId xmlns:p14="http://schemas.microsoft.com/office/powerpoint/2010/main" val="177713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C37205-0AB4-4923-B3B9-710BF0DB4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05" y="0"/>
            <a:ext cx="10795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91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84BAFD-BB36-4813-9828-C9DD35019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17" y="0"/>
            <a:ext cx="10847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50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C7C877-82E9-4B61-9B41-F4C3D0989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0842"/>
            <a:ext cx="12192000" cy="533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56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615D24-FD0C-4951-B89B-E77F8162A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13" y="0"/>
            <a:ext cx="10916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82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9F392C5-6495-490B-9ACE-42250A02218D}"/>
              </a:ext>
            </a:extLst>
          </p:cNvPr>
          <p:cNvGrpSpPr/>
          <p:nvPr/>
        </p:nvGrpSpPr>
        <p:grpSpPr>
          <a:xfrm>
            <a:off x="675212" y="0"/>
            <a:ext cx="10841576" cy="6858000"/>
            <a:chOff x="746233" y="0"/>
            <a:chExt cx="10841576" cy="6858000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302B2A5-BB01-4457-AD66-3F293422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6233" y="0"/>
              <a:ext cx="10841576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F3475C2-CD32-456F-83E3-FE2307921F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650" t="3724" r="55471" b="29915"/>
            <a:stretch/>
          </p:blipFill>
          <p:spPr>
            <a:xfrm>
              <a:off x="1371600" y="365661"/>
              <a:ext cx="4074160" cy="4439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4243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280440-E5B2-4450-A12D-C0E1F5FA5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39" y="0"/>
            <a:ext cx="11360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92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BDCAD7-EA35-4950-AA9C-92C7C8079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96" y="0"/>
            <a:ext cx="10878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70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2FD576-B335-4DF9-9934-BAFC6B332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04" y="0"/>
            <a:ext cx="11292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4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9BE8BF-5B0D-4653-9156-9952A0CC2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34" y="0"/>
            <a:ext cx="11004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41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BC8CEC-84BD-4BEF-B8D8-A02FE854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2" y="0"/>
            <a:ext cx="12053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38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C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5">
            <a:extLst>
              <a:ext uri="{FF2B5EF4-FFF2-40B4-BE49-F238E27FC236}">
                <a16:creationId xmlns:a16="http://schemas.microsoft.com/office/drawing/2014/main" id="{D433BC60-BA7F-4B00-A52E-61A0D9632877}"/>
              </a:ext>
            </a:extLst>
          </p:cNvPr>
          <p:cNvGrpSpPr/>
          <p:nvPr/>
        </p:nvGrpSpPr>
        <p:grpSpPr>
          <a:xfrm>
            <a:off x="934720" y="1737361"/>
            <a:ext cx="10507980" cy="4512488"/>
            <a:chOff x="0" y="2091869"/>
            <a:chExt cx="10693400" cy="4229100"/>
          </a:xfrm>
        </p:grpSpPr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0F75EAD0-F54D-42D1-87DE-1055CF6A861F}"/>
                </a:ext>
              </a:extLst>
            </p:cNvPr>
            <p:cNvSpPr/>
            <p:nvPr/>
          </p:nvSpPr>
          <p:spPr>
            <a:xfrm>
              <a:off x="0" y="6064453"/>
              <a:ext cx="10693400" cy="11430"/>
            </a:xfrm>
            <a:custGeom>
              <a:avLst/>
              <a:gdLst/>
              <a:ahLst/>
              <a:cxnLst/>
              <a:rect l="l" t="t" r="r" b="b"/>
              <a:pathLst>
                <a:path w="10693400" h="11429">
                  <a:moveTo>
                    <a:pt x="10693400" y="11163"/>
                  </a:moveTo>
                  <a:lnTo>
                    <a:pt x="0" y="11163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11163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7">
              <a:extLst>
                <a:ext uri="{FF2B5EF4-FFF2-40B4-BE49-F238E27FC236}">
                  <a16:creationId xmlns:a16="http://schemas.microsoft.com/office/drawing/2014/main" id="{AB296016-AE36-4642-BBE0-55FA5A4A65B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9608" y="2091869"/>
              <a:ext cx="2820494" cy="42291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01C166D-C4D1-45FC-92A6-70F7F521A904}"/>
              </a:ext>
            </a:extLst>
          </p:cNvPr>
          <p:cNvSpPr txBox="1"/>
          <p:nvPr/>
        </p:nvSpPr>
        <p:spPr>
          <a:xfrm>
            <a:off x="1794161" y="1737361"/>
            <a:ext cx="55654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ЗАДАНИЕ 1 ПРОЕКТА </a:t>
            </a:r>
            <a:r>
              <a:rPr lang="ru-RU" sz="2800" i="0" u="none" strike="noStrike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«ОБРАЗОВАТЕЛЬНЫЙ ЛИФТ: ШНОР-2022» ПО НАПРАВЛЕНИЮ ЕНГ</a:t>
            </a:r>
            <a:endParaRPr lang="ru-RU" sz="280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/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7707745C-59F4-4641-8BF3-81B2F1EE545B}"/>
              </a:ext>
            </a:extLst>
          </p:cNvPr>
          <p:cNvSpPr/>
          <p:nvPr/>
        </p:nvSpPr>
        <p:spPr>
          <a:xfrm>
            <a:off x="9631680" y="428757"/>
            <a:ext cx="1811020" cy="1430524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ЗАЧЕМ?</a:t>
            </a:r>
          </a:p>
        </p:txBody>
      </p:sp>
    </p:spTree>
    <p:extLst>
      <p:ext uri="{BB962C8B-B14F-4D97-AF65-F5344CB8AC3E}">
        <p14:creationId xmlns:p14="http://schemas.microsoft.com/office/powerpoint/2010/main" val="3205759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B4AA38-71F9-4DA4-BF81-F870CFF72271}"/>
              </a:ext>
            </a:extLst>
          </p:cNvPr>
          <p:cNvSpPr txBox="1"/>
          <p:nvPr/>
        </p:nvSpPr>
        <p:spPr>
          <a:xfrm>
            <a:off x="1040909" y="430113"/>
            <a:ext cx="26877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Cambria" panose="02040503050406030204" pitchFamily="18" charset="0"/>
                <a:ea typeface="Cambria" panose="02040503050406030204" pitchFamily="18" charset="0"/>
              </a:rPr>
              <a:t>ЗАДАНИЕ 1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rPr>
              <a:t>.</a:t>
            </a:r>
            <a:endParaRPr lang="ru-RU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1C29004-D81F-4C23-A71A-5B0F9627F841}"/>
              </a:ext>
            </a:extLst>
          </p:cNvPr>
          <p:cNvSpPr/>
          <p:nvPr/>
        </p:nvSpPr>
        <p:spPr>
          <a:xfrm>
            <a:off x="925500" y="1367161"/>
            <a:ext cx="9958524" cy="2459115"/>
          </a:xfrm>
          <a:prstGeom prst="roundRect">
            <a:avLst/>
          </a:prstGeom>
          <a:solidFill>
            <a:srgbClr val="FFDF79"/>
          </a:solidFill>
          <a:ln>
            <a:solidFill>
              <a:srgbClr val="FFD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Апробация заданий в банке РЭШ.</a:t>
            </a:r>
          </a:p>
          <a:p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Срок выполнения задания: </a:t>
            </a: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 мая 2022 года</a:t>
            </a:r>
          </a:p>
          <a:p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Подпись файла: </a:t>
            </a: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Фамилия_ Название работы_класс</a:t>
            </a:r>
          </a:p>
          <a:p>
            <a:endParaRPr lang="ru-RU" sz="2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860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B4A0780-C521-459B-AF1B-CDD79F76B2A3}"/>
              </a:ext>
            </a:extLst>
          </p:cNvPr>
          <p:cNvSpPr/>
          <p:nvPr/>
        </p:nvSpPr>
        <p:spPr>
          <a:xfrm>
            <a:off x="1118586" y="1740023"/>
            <a:ext cx="10040645" cy="4511458"/>
          </a:xfrm>
          <a:prstGeom prst="roundRect">
            <a:avLst/>
          </a:prstGeom>
          <a:solidFill>
            <a:srgbClr val="9E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Документ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Название документа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Общие сведения о выполненной работе</a:t>
            </a: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Краткие сведения о самой работе и заданиях, входящих в неё</a:t>
            </a:r>
          </a:p>
          <a:p>
            <a:pPr marL="749808" lvl="1" indent="-457200">
              <a:buClr>
                <a:schemeClr val="tx1"/>
              </a:buClr>
              <a:buFont typeface="+mj-lt"/>
              <a:buAutoNum type="alphaL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Сведения об учащихся, выполнявших эту работу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Результаты выполненной работы (таблица с результатами и их интерпретация в %)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Выводы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1D568A-13D6-46FF-B54D-0AD1757FEDFE}"/>
              </a:ext>
            </a:extLst>
          </p:cNvPr>
          <p:cNvSpPr txBox="1"/>
          <p:nvPr/>
        </p:nvSpPr>
        <p:spPr>
          <a:xfrm>
            <a:off x="914400" y="515775"/>
            <a:ext cx="1024483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Cambria" panose="02040503050406030204" pitchFamily="18" charset="0"/>
                <a:ea typeface="Cambria" panose="02040503050406030204" pitchFamily="18" charset="0"/>
              </a:rPr>
              <a:t>ОБЩИЕ ТРЕБОВАНИЯ К ОФОРМЛЕНИЮ ОТЧЁТА ПО ВЫПОЛНЕНИЮ ЗАДАНИЯ </a:t>
            </a:r>
          </a:p>
        </p:txBody>
      </p:sp>
    </p:spTree>
    <p:extLst>
      <p:ext uri="{BB962C8B-B14F-4D97-AF65-F5344CB8AC3E}">
        <p14:creationId xmlns:p14="http://schemas.microsoft.com/office/powerpoint/2010/main" val="1253737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D71E8F-4BA4-4A84-9CFC-B5163CAE5E66}"/>
              </a:ext>
            </a:extLst>
          </p:cNvPr>
          <p:cNvSpPr/>
          <p:nvPr/>
        </p:nvSpPr>
        <p:spPr>
          <a:xfrm>
            <a:off x="424873" y="1631742"/>
            <a:ext cx="11506715" cy="4440584"/>
          </a:xfrm>
          <a:prstGeom prst="rect">
            <a:avLst/>
          </a:prstGeom>
          <a:noFill/>
          <a:ln>
            <a:noFill/>
          </a:ln>
        </p:spPr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67F025D1-5686-4AA5-AD31-B43BF48AD56D}"/>
              </a:ext>
            </a:extLst>
          </p:cNvPr>
          <p:cNvSpPr/>
          <p:nvPr/>
        </p:nvSpPr>
        <p:spPr>
          <a:xfrm>
            <a:off x="772718" y="1253505"/>
            <a:ext cx="2284914" cy="2436918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FFDF7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</a:p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Зарегистрироваться на портале РЭШ </a:t>
            </a:r>
            <a:r>
              <a:rPr lang="de-AT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https://resh.edu.ru/</a:t>
            </a:r>
            <a:endParaRPr lang="ru-RU" sz="180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B212F4A0-02D1-430C-9B21-E4F172665E60}"/>
              </a:ext>
            </a:extLst>
          </p:cNvPr>
          <p:cNvSpPr/>
          <p:nvPr/>
        </p:nvSpPr>
        <p:spPr>
          <a:xfrm>
            <a:off x="3639845" y="1253505"/>
            <a:ext cx="2284914" cy="2436918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9ECB7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</a:p>
          <a:p>
            <a:pPr marL="0" lvl="0" indent="0" algn="ctr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Перейти в ЭБЗ для оценки ФГ РЭШ </a:t>
            </a:r>
            <a:r>
              <a:rPr lang="de-AT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https://fg.resh.edu.ru</a:t>
            </a:r>
            <a:endParaRPr lang="ru-RU" sz="1800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774C67B7-CE73-4FBA-BC2F-B4776B0EBDE4}"/>
              </a:ext>
            </a:extLst>
          </p:cNvPr>
          <p:cNvSpPr/>
          <p:nvPr/>
        </p:nvSpPr>
        <p:spPr>
          <a:xfrm>
            <a:off x="6506972" y="1269043"/>
            <a:ext cx="2284914" cy="2436918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FFDF7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944" tIns="113944" rIns="113944" bIns="113944" numCol="1" spcCol="1270" anchor="ctr" anchorCtr="0">
            <a:noAutofit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20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</a:t>
            </a:r>
            <a:r>
              <a:rPr lang="ru-RU" sz="20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20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Создать один вариант мероприятия на конкретную дату </a:t>
            </a: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88C9F9B7-3D1C-418B-ADB5-4D512028073E}"/>
              </a:ext>
            </a:extLst>
          </p:cNvPr>
          <p:cNvSpPr/>
          <p:nvPr/>
        </p:nvSpPr>
        <p:spPr>
          <a:xfrm>
            <a:off x="9374099" y="1245098"/>
            <a:ext cx="2284914" cy="2436918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8DA9D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</a:t>
            </a: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0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Назначить и выдать коды доступа к работе не менее чем 5 ученикам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4F5B3E00-1BA9-4713-82F0-72E2D6718BC3}"/>
              </a:ext>
            </a:extLst>
          </p:cNvPr>
          <p:cNvSpPr/>
          <p:nvPr/>
        </p:nvSpPr>
        <p:spPr>
          <a:xfrm>
            <a:off x="860944" y="3958970"/>
            <a:ext cx="2184334" cy="2500000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FFDF7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Проверить в личном кабинете по критериям задания со свободным ответом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876B95BB-2DB6-4183-AB76-C3BD76771878}"/>
              </a:ext>
            </a:extLst>
          </p:cNvPr>
          <p:cNvSpPr/>
          <p:nvPr/>
        </p:nvSpPr>
        <p:spPr>
          <a:xfrm>
            <a:off x="3627491" y="3955599"/>
            <a:ext cx="2284914" cy="2468587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9ECB7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6. 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Скачать результаты выполнения работы школьниками (файл </a:t>
            </a:r>
            <a:r>
              <a:rPr lang="en-US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Excel</a:t>
            </a: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из личного кабинета</a:t>
            </a: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EE311748-6F10-439D-B4B5-CFCB28850D41}"/>
              </a:ext>
            </a:extLst>
          </p:cNvPr>
          <p:cNvSpPr/>
          <p:nvPr/>
        </p:nvSpPr>
        <p:spPr>
          <a:xfrm>
            <a:off x="6533965" y="3950563"/>
            <a:ext cx="2257921" cy="2468587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FFDF79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7.</a:t>
            </a: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Оформить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отчёт по выполнению задания, согласно требованиям</a:t>
            </a: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B90A74A6-436A-46B4-9E1D-EDAB8E2AD53E}"/>
              </a:ext>
            </a:extLst>
          </p:cNvPr>
          <p:cNvSpPr/>
          <p:nvPr/>
        </p:nvSpPr>
        <p:spPr>
          <a:xfrm>
            <a:off x="9374099" y="3908692"/>
            <a:ext cx="2204068" cy="2436918"/>
          </a:xfrm>
          <a:custGeom>
            <a:avLst/>
            <a:gdLst>
              <a:gd name="connsiteX0" fmla="*/ 0 w 2047948"/>
              <a:gd name="connsiteY0" fmla="*/ 180899 h 1808993"/>
              <a:gd name="connsiteX1" fmla="*/ 180899 w 2047948"/>
              <a:gd name="connsiteY1" fmla="*/ 0 h 1808993"/>
              <a:gd name="connsiteX2" fmla="*/ 1867049 w 2047948"/>
              <a:gd name="connsiteY2" fmla="*/ 0 h 1808993"/>
              <a:gd name="connsiteX3" fmla="*/ 2047948 w 2047948"/>
              <a:gd name="connsiteY3" fmla="*/ 180899 h 1808993"/>
              <a:gd name="connsiteX4" fmla="*/ 2047948 w 2047948"/>
              <a:gd name="connsiteY4" fmla="*/ 1628094 h 1808993"/>
              <a:gd name="connsiteX5" fmla="*/ 1867049 w 2047948"/>
              <a:gd name="connsiteY5" fmla="*/ 1808993 h 1808993"/>
              <a:gd name="connsiteX6" fmla="*/ 180899 w 2047948"/>
              <a:gd name="connsiteY6" fmla="*/ 1808993 h 1808993"/>
              <a:gd name="connsiteX7" fmla="*/ 0 w 2047948"/>
              <a:gd name="connsiteY7" fmla="*/ 1628094 h 1808993"/>
              <a:gd name="connsiteX8" fmla="*/ 0 w 2047948"/>
              <a:gd name="connsiteY8" fmla="*/ 180899 h 180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948" h="1808993">
                <a:moveTo>
                  <a:pt x="0" y="180899"/>
                </a:moveTo>
                <a:cubicBezTo>
                  <a:pt x="0" y="80991"/>
                  <a:pt x="80991" y="0"/>
                  <a:pt x="180899" y="0"/>
                </a:cubicBezTo>
                <a:lnTo>
                  <a:pt x="1867049" y="0"/>
                </a:lnTo>
                <a:cubicBezTo>
                  <a:pt x="1966957" y="0"/>
                  <a:pt x="2047948" y="80991"/>
                  <a:pt x="2047948" y="180899"/>
                </a:cubicBezTo>
                <a:lnTo>
                  <a:pt x="2047948" y="1628094"/>
                </a:lnTo>
                <a:cubicBezTo>
                  <a:pt x="2047948" y="1728002"/>
                  <a:pt x="1966957" y="1808993"/>
                  <a:pt x="1867049" y="1808993"/>
                </a:cubicBezTo>
                <a:lnTo>
                  <a:pt x="180899" y="1808993"/>
                </a:lnTo>
                <a:cubicBezTo>
                  <a:pt x="80991" y="1808993"/>
                  <a:pt x="0" y="1728002"/>
                  <a:pt x="0" y="1628094"/>
                </a:cubicBezTo>
                <a:lnTo>
                  <a:pt x="0" y="180899"/>
                </a:lnTo>
                <a:close/>
              </a:path>
            </a:pathLst>
          </a:custGeom>
          <a:solidFill>
            <a:srgbClr val="8DA9D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1564" tIns="121564" rIns="121564" bIns="121564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8. 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Отправить файл с результатами и анализом руководителю группы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46C151-194C-4D3D-B7F0-5673E45CE493}"/>
              </a:ext>
            </a:extLst>
          </p:cNvPr>
          <p:cNvSpPr txBox="1"/>
          <p:nvPr/>
        </p:nvSpPr>
        <p:spPr>
          <a:xfrm>
            <a:off x="1091953" y="363984"/>
            <a:ext cx="10076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Cambria" panose="02040503050406030204" pitchFamily="18" charset="0"/>
                <a:ea typeface="Cambria" panose="02040503050406030204" pitchFamily="18" charset="0"/>
              </a:rPr>
              <a:t>АЛГОРИТМ ВЫПОЛНЕНИЯ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3811263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6">
            <a:extLst>
              <a:ext uri="{FF2B5EF4-FFF2-40B4-BE49-F238E27FC236}">
                <a16:creationId xmlns:a16="http://schemas.microsoft.com/office/drawing/2014/main" id="{F16FCA60-2E8F-4614-AF21-97620456A5EE}"/>
              </a:ext>
            </a:extLst>
          </p:cNvPr>
          <p:cNvGrpSpPr/>
          <p:nvPr/>
        </p:nvGrpSpPr>
        <p:grpSpPr>
          <a:xfrm>
            <a:off x="749300" y="3408883"/>
            <a:ext cx="10693400" cy="3289300"/>
            <a:chOff x="0" y="3349737"/>
            <a:chExt cx="10693400" cy="3289300"/>
          </a:xfrm>
        </p:grpSpPr>
        <p:sp>
          <p:nvSpPr>
            <p:cNvPr id="3" name="object 7">
              <a:extLst>
                <a:ext uri="{FF2B5EF4-FFF2-40B4-BE49-F238E27FC236}">
                  <a16:creationId xmlns:a16="http://schemas.microsoft.com/office/drawing/2014/main" id="{1EF4EAC8-8026-4E54-A70C-91A714F088F3}"/>
                </a:ext>
              </a:extLst>
            </p:cNvPr>
            <p:cNvSpPr/>
            <p:nvPr/>
          </p:nvSpPr>
          <p:spPr>
            <a:xfrm>
              <a:off x="0" y="6064453"/>
              <a:ext cx="10693400" cy="11430"/>
            </a:xfrm>
            <a:custGeom>
              <a:avLst/>
              <a:gdLst/>
              <a:ahLst/>
              <a:cxnLst/>
              <a:rect l="l" t="t" r="r" b="b"/>
              <a:pathLst>
                <a:path w="10693400" h="11429">
                  <a:moveTo>
                    <a:pt x="10693400" y="11163"/>
                  </a:moveTo>
                  <a:lnTo>
                    <a:pt x="0" y="11163"/>
                  </a:lnTo>
                  <a:lnTo>
                    <a:pt x="0" y="0"/>
                  </a:lnTo>
                  <a:lnTo>
                    <a:pt x="10693400" y="0"/>
                  </a:lnTo>
                  <a:lnTo>
                    <a:pt x="10693400" y="11163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8">
              <a:extLst>
                <a:ext uri="{FF2B5EF4-FFF2-40B4-BE49-F238E27FC236}">
                  <a16:creationId xmlns:a16="http://schemas.microsoft.com/office/drawing/2014/main" id="{29ABD2AF-FF9F-4E8D-9A65-D9B6BFF42C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3104" y="3349737"/>
              <a:ext cx="3447792" cy="328930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B2E9974-CA45-4F23-8D93-C57C27CB45D1}"/>
              </a:ext>
            </a:extLst>
          </p:cNvPr>
          <p:cNvSpPr txBox="1"/>
          <p:nvPr/>
        </p:nvSpPr>
        <p:spPr>
          <a:xfrm>
            <a:off x="5729928" y="2491565"/>
            <a:ext cx="52730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ИНФОРМАЦИОННЫЕ РЕСУРСЫ ПО ЕСТЕСТВЕННОНАУЧНОЙ ГРАМОТНОСТИ</a:t>
            </a:r>
          </a:p>
        </p:txBody>
      </p:sp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1152409A-B32D-4D1E-B152-B6B3B073BB5E}"/>
              </a:ext>
            </a:extLst>
          </p:cNvPr>
          <p:cNvSpPr/>
          <p:nvPr/>
        </p:nvSpPr>
        <p:spPr>
          <a:xfrm>
            <a:off x="3248026" y="607984"/>
            <a:ext cx="2914650" cy="2124075"/>
          </a:xfrm>
          <a:prstGeom prst="cloud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НУ ХОТЯ БЫ, ЧТО ТО…</a:t>
            </a:r>
          </a:p>
        </p:txBody>
      </p:sp>
    </p:spTree>
    <p:extLst>
      <p:ext uri="{BB962C8B-B14F-4D97-AF65-F5344CB8AC3E}">
        <p14:creationId xmlns:p14="http://schemas.microsoft.com/office/powerpoint/2010/main" val="2251267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34A342-2924-402E-AA8F-56F0E08BD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17" y="960439"/>
            <a:ext cx="11050006" cy="54492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B25A19-2B66-4FFD-AC43-D75F81A26452}"/>
              </a:ext>
            </a:extLst>
          </p:cNvPr>
          <p:cNvSpPr txBox="1"/>
          <p:nvPr/>
        </p:nvSpPr>
        <p:spPr>
          <a:xfrm>
            <a:off x="597629" y="226381"/>
            <a:ext cx="111564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Сетевое сообщество педагогов Пермского края (perm.ru)</a:t>
            </a:r>
            <a:endParaRPr lang="ru-RU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3ED74B0-FAB5-4D85-9D84-01569D0686EC}"/>
              </a:ext>
            </a:extLst>
          </p:cNvPr>
          <p:cNvSpPr/>
          <p:nvPr/>
        </p:nvSpPr>
        <p:spPr>
          <a:xfrm>
            <a:off x="633140" y="3047260"/>
            <a:ext cx="1944210" cy="760811"/>
          </a:xfrm>
          <a:prstGeom prst="ellipse">
            <a:avLst/>
          </a:prstGeom>
          <a:noFill/>
          <a:ln w="57150">
            <a:solidFill>
              <a:srgbClr val="FFD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73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19F1F9-E34B-4F73-ACEE-9E1B33745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536" y="1102367"/>
            <a:ext cx="9560623" cy="5390502"/>
          </a:xfrm>
          <a:prstGeom prst="rect">
            <a:avLst/>
          </a:prstGeom>
          <a:ln>
            <a:solidFill>
              <a:srgbClr val="8DA9DB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413D10-37EF-4D84-8460-CFA58AAEB454}"/>
              </a:ext>
            </a:extLst>
          </p:cNvPr>
          <p:cNvSpPr txBox="1"/>
          <p:nvPr/>
        </p:nvSpPr>
        <p:spPr>
          <a:xfrm>
            <a:off x="1230838" y="365131"/>
            <a:ext cx="89548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Естественнонаучная грамотность </a:t>
            </a:r>
            <a:r>
              <a:rPr lang="ru-RU" sz="3200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3200" dirty="0">
                <a:solidFill>
                  <a:srgbClr val="990000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instrao.ru)</a:t>
            </a:r>
            <a:endParaRPr lang="ru-RU" sz="3200" dirty="0">
              <a:solidFill>
                <a:srgbClr val="99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401FD39-4AE6-4D22-BA66-38E1191E6B73}"/>
              </a:ext>
            </a:extLst>
          </p:cNvPr>
          <p:cNvSpPr/>
          <p:nvPr/>
        </p:nvSpPr>
        <p:spPr>
          <a:xfrm>
            <a:off x="1230838" y="3067994"/>
            <a:ext cx="1346512" cy="584775"/>
          </a:xfrm>
          <a:prstGeom prst="ellipse">
            <a:avLst/>
          </a:prstGeom>
          <a:noFill/>
          <a:ln w="57150">
            <a:solidFill>
              <a:srgbClr val="FFD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52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E1919E-EA82-44C8-BD22-BF72B73C8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0" r="1145"/>
          <a:stretch/>
        </p:blipFill>
        <p:spPr>
          <a:xfrm>
            <a:off x="1276030" y="1962809"/>
            <a:ext cx="9401177" cy="39352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8630F3-0F45-44AF-9D75-15AE64930D50}"/>
              </a:ext>
            </a:extLst>
          </p:cNvPr>
          <p:cNvSpPr txBox="1"/>
          <p:nvPr/>
        </p:nvSpPr>
        <p:spPr>
          <a:xfrm>
            <a:off x="1157795" y="828173"/>
            <a:ext cx="102768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Открытый банк заданий для оценки естественнонаучной грамотности </a:t>
            </a:r>
            <a:r>
              <a:rPr lang="ru-RU" sz="2400" dirty="0">
                <a:solidFill>
                  <a:srgbClr val="990000"/>
                </a:solidFill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(fipi.ru)</a:t>
            </a:r>
            <a:endParaRPr lang="ru-RU" sz="2400" dirty="0">
              <a:solidFill>
                <a:srgbClr val="99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3707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1D18A-CCD2-4B4E-A865-F8FBBD2F17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DFE6CE-9955-409E-9D36-9C8D802E02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275090E5-149F-49CF-B7A4-F5CF568808B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1C05E3-8686-4205-B47F-72B74F5C33D2}"/>
              </a:ext>
            </a:extLst>
          </p:cNvPr>
          <p:cNvSpPr/>
          <p:nvPr/>
        </p:nvSpPr>
        <p:spPr>
          <a:xfrm>
            <a:off x="1255253" y="1731640"/>
            <a:ext cx="9580880" cy="3648722"/>
          </a:xfrm>
          <a:prstGeom prst="rect">
            <a:avLst/>
          </a:prstGeom>
          <a:solidFill>
            <a:srgbClr val="FFD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i="0" u="none" strike="noStrike" kern="1200" cap="none" spc="0" normalizeH="0" baseline="0" noProof="0" dirty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СПАСИБО ЗА РАБОТУ, КОЛЛЕГИ!</a:t>
            </a:r>
          </a:p>
        </p:txBody>
      </p:sp>
    </p:spTree>
    <p:extLst>
      <p:ext uri="{BB962C8B-B14F-4D97-AF65-F5344CB8AC3E}">
        <p14:creationId xmlns:p14="http://schemas.microsoft.com/office/powerpoint/2010/main" val="33008690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678056-F73B-4D54-B384-CEFEB1E1A2A7}"/>
              </a:ext>
            </a:extLst>
          </p:cNvPr>
          <p:cNvSpPr txBox="1"/>
          <p:nvPr/>
        </p:nvSpPr>
        <p:spPr>
          <a:xfrm>
            <a:off x="1932972" y="2483299"/>
            <a:ext cx="8831484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4000" dirty="0">
                <a:latin typeface="Cambria" panose="02040503050406030204" pitchFamily="18" charset="0"/>
                <a:ea typeface="Cambria" panose="02040503050406030204" pitchFamily="18" charset="0"/>
              </a:rPr>
              <a:t>Ссылка на запись вебинара: </a:t>
            </a:r>
            <a:r>
              <a:rPr lang="en-US" sz="4000" b="0" i="0" dirty="0">
                <a:solidFill>
                  <a:srgbClr val="9ECB7F"/>
                </a:solidFill>
                <a:effectLst/>
                <a:latin typeface="AktivGrotesk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https://events.webinar.ru/51207829/11129543/record-new/11476159</a:t>
            </a:r>
            <a:endParaRPr lang="ru-RU" sz="4000" b="0" i="0" dirty="0">
              <a:solidFill>
                <a:srgbClr val="9ECB7F"/>
              </a:solidFill>
              <a:effectLst/>
              <a:latin typeface="AktivGrotesk"/>
            </a:endParaRPr>
          </a:p>
          <a:p>
            <a:endParaRPr lang="ru-RU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6013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3914</TotalTime>
  <Words>829</Words>
  <Application>Microsoft Office PowerPoint</Application>
  <PresentationFormat>Широкоэкранный</PresentationFormat>
  <Paragraphs>114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AktivGrotesk</vt:lpstr>
      <vt:lpstr>Arial</vt:lpstr>
      <vt:lpstr>Bookman Old Style</vt:lpstr>
      <vt:lpstr>Calibri</vt:lpstr>
      <vt:lpstr>Calibri Light</vt:lpstr>
      <vt:lpstr>Cambria</vt:lpstr>
      <vt:lpstr>Georgia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10</cp:revision>
  <dcterms:created xsi:type="dcterms:W3CDTF">2022-04-18T10:52:30Z</dcterms:created>
  <dcterms:modified xsi:type="dcterms:W3CDTF">2022-04-22T04:08:18Z</dcterms:modified>
</cp:coreProperties>
</file>