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72" r:id="rId2"/>
    <p:sldMasterId id="2147483684" r:id="rId3"/>
    <p:sldMasterId id="2147483696" r:id="rId4"/>
    <p:sldMasterId id="2147483708" r:id="rId5"/>
    <p:sldMasterId id="2147483721" r:id="rId6"/>
    <p:sldMasterId id="2147483730" r:id="rId7"/>
    <p:sldMasterId id="2147483739" r:id="rId8"/>
    <p:sldMasterId id="2147483751" r:id="rId9"/>
    <p:sldMasterId id="2147483763" r:id="rId10"/>
  </p:sldMasterIdLst>
  <p:notesMasterIdLst>
    <p:notesMasterId r:id="rId55"/>
  </p:notesMasterIdLst>
  <p:sldIdLst>
    <p:sldId id="257" r:id="rId11"/>
    <p:sldId id="273" r:id="rId12"/>
    <p:sldId id="258" r:id="rId13"/>
    <p:sldId id="259" r:id="rId14"/>
    <p:sldId id="260" r:id="rId15"/>
    <p:sldId id="261" r:id="rId16"/>
    <p:sldId id="297" r:id="rId17"/>
    <p:sldId id="299" r:id="rId18"/>
    <p:sldId id="277" r:id="rId19"/>
    <p:sldId id="270" r:id="rId20"/>
    <p:sldId id="310" r:id="rId21"/>
    <p:sldId id="309" r:id="rId22"/>
    <p:sldId id="272" r:id="rId23"/>
    <p:sldId id="268" r:id="rId24"/>
    <p:sldId id="274" r:id="rId25"/>
    <p:sldId id="275" r:id="rId26"/>
    <p:sldId id="276" r:id="rId27"/>
    <p:sldId id="300" r:id="rId28"/>
    <p:sldId id="278" r:id="rId29"/>
    <p:sldId id="306" r:id="rId30"/>
    <p:sldId id="280" r:id="rId31"/>
    <p:sldId id="279" r:id="rId32"/>
    <p:sldId id="281" r:id="rId33"/>
    <p:sldId id="303" r:id="rId34"/>
    <p:sldId id="301" r:id="rId35"/>
    <p:sldId id="302" r:id="rId36"/>
    <p:sldId id="304" r:id="rId37"/>
    <p:sldId id="307" r:id="rId38"/>
    <p:sldId id="282" r:id="rId39"/>
    <p:sldId id="288" r:id="rId40"/>
    <p:sldId id="283" r:id="rId41"/>
    <p:sldId id="286" r:id="rId42"/>
    <p:sldId id="285" r:id="rId43"/>
    <p:sldId id="284" r:id="rId44"/>
    <p:sldId id="287" r:id="rId45"/>
    <p:sldId id="289" r:id="rId46"/>
    <p:sldId id="290" r:id="rId47"/>
    <p:sldId id="291" r:id="rId48"/>
    <p:sldId id="311" r:id="rId49"/>
    <p:sldId id="295" r:id="rId50"/>
    <p:sldId id="294" r:id="rId51"/>
    <p:sldId id="308" r:id="rId52"/>
    <p:sldId id="292" r:id="rId53"/>
    <p:sldId id="267" r:id="rId54"/>
  </p:sldIdLst>
  <p:sldSz cx="9144000" cy="5143500" type="screen16x9"/>
  <p:notesSz cx="6858000" cy="9144000"/>
  <p:embeddedFontLst>
    <p:embeddedFont>
      <p:font typeface="Roboto" panose="020B0604020202020204" charset="0"/>
      <p:regular r:id="rId56"/>
      <p:bold r:id="rId57"/>
      <p:italic r:id="rId58"/>
      <p:boldItalic r:id="rId59"/>
    </p:embeddedFont>
    <p:embeddedFont>
      <p:font typeface="Roboto Medium" panose="020B0604020202020204" charset="0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816" y="-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font" Target="fonts/font7.fntdata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67D1BB-2117-4F84-ACB2-C1870363C2C7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2FF6EEE-C858-4737-9EA2-351048EB271F}">
      <dgm:prSet phldrT="[Текст]" custT="1"/>
      <dgm:spPr/>
      <dgm:t>
        <a:bodyPr/>
        <a:lstStyle/>
        <a:p>
          <a:r>
            <a:rPr lang="ru-RU" sz="4400" b="1" dirty="0" smtClean="0"/>
            <a:t>ПОДГОТОВИТЕЛЬНЫЙ</a:t>
          </a:r>
          <a:endParaRPr lang="ru-RU" sz="4400" b="1" dirty="0"/>
        </a:p>
      </dgm:t>
    </dgm:pt>
    <dgm:pt modelId="{954832C8-D844-4F85-9E79-035EE9819FA0}" type="parTrans" cxnId="{6A9A1511-2A02-451C-8B16-F1C1BD5F5497}">
      <dgm:prSet/>
      <dgm:spPr/>
      <dgm:t>
        <a:bodyPr/>
        <a:lstStyle/>
        <a:p>
          <a:endParaRPr lang="ru-RU"/>
        </a:p>
      </dgm:t>
    </dgm:pt>
    <dgm:pt modelId="{FF636DDC-FED3-4BC2-9926-1BEC67E1E311}" type="sibTrans" cxnId="{6A9A1511-2A02-451C-8B16-F1C1BD5F5497}">
      <dgm:prSet/>
      <dgm:spPr/>
      <dgm:t>
        <a:bodyPr/>
        <a:lstStyle/>
        <a:p>
          <a:endParaRPr lang="ru-RU"/>
        </a:p>
      </dgm:t>
    </dgm:pt>
    <dgm:pt modelId="{E70C5A88-DCD3-4A48-B0F3-FABBB9CEF42B}">
      <dgm:prSet phldrT="[Текст]"/>
      <dgm:spPr/>
      <dgm:t>
        <a:bodyPr/>
        <a:lstStyle/>
        <a:p>
          <a:r>
            <a:rPr lang="ru-RU" dirty="0" smtClean="0"/>
            <a:t>Определение проблемы</a:t>
          </a:r>
          <a:endParaRPr lang="ru-RU" dirty="0"/>
        </a:p>
      </dgm:t>
    </dgm:pt>
    <dgm:pt modelId="{C34BE796-6FA7-4CC4-BE2E-D9673C39F20F}" type="parTrans" cxnId="{9DAAD233-CE48-4857-A2B3-2A8E3DC7D79B}">
      <dgm:prSet/>
      <dgm:spPr/>
      <dgm:t>
        <a:bodyPr/>
        <a:lstStyle/>
        <a:p>
          <a:endParaRPr lang="ru-RU"/>
        </a:p>
      </dgm:t>
    </dgm:pt>
    <dgm:pt modelId="{0F17E3FB-8993-49C3-A4FB-8CC9D820E707}" type="sibTrans" cxnId="{9DAAD233-CE48-4857-A2B3-2A8E3DC7D79B}">
      <dgm:prSet/>
      <dgm:spPr/>
      <dgm:t>
        <a:bodyPr/>
        <a:lstStyle/>
        <a:p>
          <a:endParaRPr lang="ru-RU"/>
        </a:p>
      </dgm:t>
    </dgm:pt>
    <dgm:pt modelId="{E63D9543-DD0F-4425-BA7C-837D912B4125}">
      <dgm:prSet phldrT="[Текст]"/>
      <dgm:spPr/>
      <dgm:t>
        <a:bodyPr/>
        <a:lstStyle/>
        <a:p>
          <a:r>
            <a:rPr lang="ru-RU" dirty="0" smtClean="0"/>
            <a:t>Замысел проекта</a:t>
          </a:r>
          <a:endParaRPr lang="ru-RU" dirty="0"/>
        </a:p>
      </dgm:t>
    </dgm:pt>
    <dgm:pt modelId="{303FE340-645E-4483-8919-68CB87A92F77}" type="parTrans" cxnId="{2C211767-0DDD-4E90-9FBC-1B01D797AD46}">
      <dgm:prSet/>
      <dgm:spPr/>
      <dgm:t>
        <a:bodyPr/>
        <a:lstStyle/>
        <a:p>
          <a:endParaRPr lang="ru-RU"/>
        </a:p>
      </dgm:t>
    </dgm:pt>
    <dgm:pt modelId="{305C411D-5422-422F-84A6-E860B7270D70}" type="sibTrans" cxnId="{2C211767-0DDD-4E90-9FBC-1B01D797AD46}">
      <dgm:prSet/>
      <dgm:spPr/>
      <dgm:t>
        <a:bodyPr/>
        <a:lstStyle/>
        <a:p>
          <a:endParaRPr lang="ru-RU"/>
        </a:p>
      </dgm:t>
    </dgm:pt>
    <dgm:pt modelId="{1E309730-E85D-493A-A364-55E52C3855D0}">
      <dgm:prSet phldrT="[Текст]" custT="1"/>
      <dgm:spPr/>
      <dgm:t>
        <a:bodyPr/>
        <a:lstStyle/>
        <a:p>
          <a:r>
            <a:rPr lang="ru-RU" sz="4400" b="1" dirty="0" smtClean="0"/>
            <a:t>ОСНОВНОЙ</a:t>
          </a:r>
          <a:endParaRPr lang="ru-RU" sz="4400" b="1" dirty="0"/>
        </a:p>
      </dgm:t>
    </dgm:pt>
    <dgm:pt modelId="{DC0D5542-043E-488C-95E4-65DD1B01D6EF}" type="parTrans" cxnId="{49827061-CAC8-44AB-9330-19F398482088}">
      <dgm:prSet/>
      <dgm:spPr/>
      <dgm:t>
        <a:bodyPr/>
        <a:lstStyle/>
        <a:p>
          <a:endParaRPr lang="ru-RU"/>
        </a:p>
      </dgm:t>
    </dgm:pt>
    <dgm:pt modelId="{82BB2D9C-121C-4978-8AB6-C77454D63C1B}" type="sibTrans" cxnId="{49827061-CAC8-44AB-9330-19F398482088}">
      <dgm:prSet/>
      <dgm:spPr/>
      <dgm:t>
        <a:bodyPr/>
        <a:lstStyle/>
        <a:p>
          <a:endParaRPr lang="ru-RU"/>
        </a:p>
      </dgm:t>
    </dgm:pt>
    <dgm:pt modelId="{3268AD8E-8C6E-4E1F-B8B9-21093218977B}">
      <dgm:prSet phldrT="[Текст]"/>
      <dgm:spPr/>
      <dgm:t>
        <a:bodyPr/>
        <a:lstStyle/>
        <a:p>
          <a:r>
            <a:rPr lang="ru-RU" dirty="0" smtClean="0"/>
            <a:t>Цель /задачи</a:t>
          </a:r>
          <a:endParaRPr lang="ru-RU" dirty="0"/>
        </a:p>
      </dgm:t>
    </dgm:pt>
    <dgm:pt modelId="{AFCA9645-C4E6-4B17-A365-FA1A7195F80D}" type="parTrans" cxnId="{C2713876-657C-4C3A-A630-F2C52E024DBC}">
      <dgm:prSet/>
      <dgm:spPr/>
      <dgm:t>
        <a:bodyPr/>
        <a:lstStyle/>
        <a:p>
          <a:endParaRPr lang="ru-RU"/>
        </a:p>
      </dgm:t>
    </dgm:pt>
    <dgm:pt modelId="{A5BE915D-8D77-4372-AE06-CDE6232B78DE}" type="sibTrans" cxnId="{C2713876-657C-4C3A-A630-F2C52E024DBC}">
      <dgm:prSet/>
      <dgm:spPr/>
      <dgm:t>
        <a:bodyPr/>
        <a:lstStyle/>
        <a:p>
          <a:endParaRPr lang="ru-RU"/>
        </a:p>
      </dgm:t>
    </dgm:pt>
    <dgm:pt modelId="{7981388A-7611-4A0D-9EFC-B5D63BD17BAF}">
      <dgm:prSet phldrT="[Текст]"/>
      <dgm:spPr/>
      <dgm:t>
        <a:bodyPr/>
        <a:lstStyle/>
        <a:p>
          <a:r>
            <a:rPr lang="ru-RU" dirty="0" smtClean="0"/>
            <a:t>Этапы реализации</a:t>
          </a:r>
          <a:endParaRPr lang="ru-RU" dirty="0"/>
        </a:p>
      </dgm:t>
    </dgm:pt>
    <dgm:pt modelId="{883C1865-520A-492B-9C59-8F0BD24ACEF7}" type="parTrans" cxnId="{673ECAE0-D804-4352-A4B2-697F7F6ECFDA}">
      <dgm:prSet/>
      <dgm:spPr/>
      <dgm:t>
        <a:bodyPr/>
        <a:lstStyle/>
        <a:p>
          <a:endParaRPr lang="ru-RU"/>
        </a:p>
      </dgm:t>
    </dgm:pt>
    <dgm:pt modelId="{74739CDE-CA08-4DE6-B145-4CB0A71A1423}" type="sibTrans" cxnId="{673ECAE0-D804-4352-A4B2-697F7F6ECFDA}">
      <dgm:prSet/>
      <dgm:spPr/>
      <dgm:t>
        <a:bodyPr/>
        <a:lstStyle/>
        <a:p>
          <a:endParaRPr lang="ru-RU"/>
        </a:p>
      </dgm:t>
    </dgm:pt>
    <dgm:pt modelId="{31320DB6-BB9C-4B21-A88E-322BC322D918}">
      <dgm:prSet phldrT="[Текст]" custT="1"/>
      <dgm:spPr/>
      <dgm:t>
        <a:bodyPr/>
        <a:lstStyle/>
        <a:p>
          <a:r>
            <a:rPr lang="ru-RU" sz="4400" b="1" dirty="0" smtClean="0"/>
            <a:t>ЗАКЛЮЧИТЕЛЬНЫЙ</a:t>
          </a:r>
          <a:endParaRPr lang="ru-RU" sz="4400" b="1" dirty="0"/>
        </a:p>
      </dgm:t>
    </dgm:pt>
    <dgm:pt modelId="{4D02E754-FD3C-4AE2-AE95-D0EE9B2D89E7}" type="parTrans" cxnId="{6443C1F1-C3EB-48EF-8403-A47A3F89179C}">
      <dgm:prSet/>
      <dgm:spPr/>
      <dgm:t>
        <a:bodyPr/>
        <a:lstStyle/>
        <a:p>
          <a:endParaRPr lang="ru-RU"/>
        </a:p>
      </dgm:t>
    </dgm:pt>
    <dgm:pt modelId="{CAD3100D-31C3-4203-95B1-2FD02296F8DF}" type="sibTrans" cxnId="{6443C1F1-C3EB-48EF-8403-A47A3F89179C}">
      <dgm:prSet/>
      <dgm:spPr/>
      <dgm:t>
        <a:bodyPr/>
        <a:lstStyle/>
        <a:p>
          <a:endParaRPr lang="ru-RU"/>
        </a:p>
      </dgm:t>
    </dgm:pt>
    <dgm:pt modelId="{70960126-5226-44AA-A436-FF2BBF599ED6}">
      <dgm:prSet phldrT="[Текст]"/>
      <dgm:spPr/>
      <dgm:t>
        <a:bodyPr/>
        <a:lstStyle/>
        <a:p>
          <a:r>
            <a:rPr lang="ru-RU" dirty="0" smtClean="0"/>
            <a:t>Анализ результатов</a:t>
          </a:r>
          <a:endParaRPr lang="ru-RU" dirty="0"/>
        </a:p>
      </dgm:t>
    </dgm:pt>
    <dgm:pt modelId="{52ABC6B2-F72C-4FC2-B2D4-5AE99EF9FAEB}" type="parTrans" cxnId="{65BCF829-2A75-4783-BDBE-424482BDC652}">
      <dgm:prSet/>
      <dgm:spPr/>
      <dgm:t>
        <a:bodyPr/>
        <a:lstStyle/>
        <a:p>
          <a:endParaRPr lang="ru-RU"/>
        </a:p>
      </dgm:t>
    </dgm:pt>
    <dgm:pt modelId="{5AF0B46E-49EC-4A70-BA2D-760172A74511}" type="sibTrans" cxnId="{65BCF829-2A75-4783-BDBE-424482BDC652}">
      <dgm:prSet/>
      <dgm:spPr/>
      <dgm:t>
        <a:bodyPr/>
        <a:lstStyle/>
        <a:p>
          <a:endParaRPr lang="ru-RU"/>
        </a:p>
      </dgm:t>
    </dgm:pt>
    <dgm:pt modelId="{2EC277D8-E4C1-44F3-8B53-1333D71F6142}">
      <dgm:prSet phldrT="[Текст]"/>
      <dgm:spPr/>
      <dgm:t>
        <a:bodyPr/>
        <a:lstStyle/>
        <a:p>
          <a:r>
            <a:rPr lang="ru-RU" dirty="0" smtClean="0"/>
            <a:t>Определение эффектов</a:t>
          </a:r>
          <a:endParaRPr lang="ru-RU" dirty="0"/>
        </a:p>
      </dgm:t>
    </dgm:pt>
    <dgm:pt modelId="{B138F2E7-7F84-4661-8458-0EA74F99446A}" type="parTrans" cxnId="{71876EA3-9A23-4958-8D2A-27D6D4DC1545}">
      <dgm:prSet/>
      <dgm:spPr/>
      <dgm:t>
        <a:bodyPr/>
        <a:lstStyle/>
        <a:p>
          <a:endParaRPr lang="ru-RU"/>
        </a:p>
      </dgm:t>
    </dgm:pt>
    <dgm:pt modelId="{5E1B1777-B766-4FEA-9D1A-3C162F7BD111}" type="sibTrans" cxnId="{71876EA3-9A23-4958-8D2A-27D6D4DC1545}">
      <dgm:prSet/>
      <dgm:spPr/>
      <dgm:t>
        <a:bodyPr/>
        <a:lstStyle/>
        <a:p>
          <a:endParaRPr lang="ru-RU"/>
        </a:p>
      </dgm:t>
    </dgm:pt>
    <dgm:pt modelId="{5E58D6B4-2E59-4E38-8C26-DB2B759D9BBB}">
      <dgm:prSet/>
      <dgm:spPr/>
      <dgm:t>
        <a:bodyPr/>
        <a:lstStyle/>
        <a:p>
          <a:r>
            <a:rPr lang="ru-RU" dirty="0" smtClean="0"/>
            <a:t>Риски проекта</a:t>
          </a:r>
          <a:endParaRPr lang="ru-RU" dirty="0"/>
        </a:p>
      </dgm:t>
    </dgm:pt>
    <dgm:pt modelId="{5F859AF6-1881-47D4-87C2-9C353BAB03A3}" type="parTrans" cxnId="{CF4F0F4A-FC55-4165-822C-00D4FB798958}">
      <dgm:prSet/>
      <dgm:spPr/>
      <dgm:t>
        <a:bodyPr/>
        <a:lstStyle/>
        <a:p>
          <a:endParaRPr lang="ru-RU"/>
        </a:p>
      </dgm:t>
    </dgm:pt>
    <dgm:pt modelId="{313795E5-EA7A-496B-860F-C031C0AB6716}" type="sibTrans" cxnId="{CF4F0F4A-FC55-4165-822C-00D4FB798958}">
      <dgm:prSet/>
      <dgm:spPr/>
      <dgm:t>
        <a:bodyPr/>
        <a:lstStyle/>
        <a:p>
          <a:endParaRPr lang="ru-RU"/>
        </a:p>
      </dgm:t>
    </dgm:pt>
    <dgm:pt modelId="{4FC1F996-EA1E-4FFE-8A71-8179863E6A80}" type="pres">
      <dgm:prSet presAssocID="{6967D1BB-2117-4F84-ACB2-C1870363C2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DDEEE8-AC56-4468-BF71-FEA10E628625}" type="pres">
      <dgm:prSet presAssocID="{31320DB6-BB9C-4B21-A88E-322BC322D918}" presName="boxAndChildren" presStyleCnt="0"/>
      <dgm:spPr/>
    </dgm:pt>
    <dgm:pt modelId="{AA4D22C0-DA3E-429E-A033-9C35EB7C0102}" type="pres">
      <dgm:prSet presAssocID="{31320DB6-BB9C-4B21-A88E-322BC322D918}" presName="parentTextBox" presStyleLbl="node1" presStyleIdx="0" presStyleCnt="3"/>
      <dgm:spPr/>
      <dgm:t>
        <a:bodyPr/>
        <a:lstStyle/>
        <a:p>
          <a:endParaRPr lang="ru-RU"/>
        </a:p>
      </dgm:t>
    </dgm:pt>
    <dgm:pt modelId="{B0A63D00-8076-4B0B-962B-527914FD3B06}" type="pres">
      <dgm:prSet presAssocID="{31320DB6-BB9C-4B21-A88E-322BC322D918}" presName="entireBox" presStyleLbl="node1" presStyleIdx="0" presStyleCnt="3"/>
      <dgm:spPr/>
      <dgm:t>
        <a:bodyPr/>
        <a:lstStyle/>
        <a:p>
          <a:endParaRPr lang="ru-RU"/>
        </a:p>
      </dgm:t>
    </dgm:pt>
    <dgm:pt modelId="{C14BF593-6F21-4136-A840-4DEE14378A18}" type="pres">
      <dgm:prSet presAssocID="{31320DB6-BB9C-4B21-A88E-322BC322D918}" presName="descendantBox" presStyleCnt="0"/>
      <dgm:spPr/>
    </dgm:pt>
    <dgm:pt modelId="{8426025B-133B-4E34-883C-FBB918DF5002}" type="pres">
      <dgm:prSet presAssocID="{70960126-5226-44AA-A436-FF2BBF599ED6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759F1-C54B-442E-8F09-42BD4439AA05}" type="pres">
      <dgm:prSet presAssocID="{2EC277D8-E4C1-44F3-8B53-1333D71F6142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54FEE-DC9B-41E3-8D1F-1A1941D94E7B}" type="pres">
      <dgm:prSet presAssocID="{82BB2D9C-121C-4978-8AB6-C77454D63C1B}" presName="sp" presStyleCnt="0"/>
      <dgm:spPr/>
    </dgm:pt>
    <dgm:pt modelId="{FCBFBC5D-D2B1-4791-9DE1-695F711FF4A9}" type="pres">
      <dgm:prSet presAssocID="{1E309730-E85D-493A-A364-55E52C3855D0}" presName="arrowAndChildren" presStyleCnt="0"/>
      <dgm:spPr/>
    </dgm:pt>
    <dgm:pt modelId="{73901043-C791-4579-A386-AA109580FC50}" type="pres">
      <dgm:prSet presAssocID="{1E309730-E85D-493A-A364-55E52C3855D0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F13FC6A4-9839-472F-B657-4AAD3035C6F3}" type="pres">
      <dgm:prSet presAssocID="{1E309730-E85D-493A-A364-55E52C3855D0}" presName="arrow" presStyleLbl="node1" presStyleIdx="1" presStyleCnt="3" custLinFactNeighborX="-812" custLinFactNeighborY="-3675"/>
      <dgm:spPr/>
      <dgm:t>
        <a:bodyPr/>
        <a:lstStyle/>
        <a:p>
          <a:endParaRPr lang="ru-RU"/>
        </a:p>
      </dgm:t>
    </dgm:pt>
    <dgm:pt modelId="{D5A41C82-3D29-4455-9BE4-F1E64E5A83E1}" type="pres">
      <dgm:prSet presAssocID="{1E309730-E85D-493A-A364-55E52C3855D0}" presName="descendantArrow" presStyleCnt="0"/>
      <dgm:spPr/>
    </dgm:pt>
    <dgm:pt modelId="{2178734A-ABDF-4CEE-81D4-DEBBAD444C6C}" type="pres">
      <dgm:prSet presAssocID="{3268AD8E-8C6E-4E1F-B8B9-21093218977B}" presName="childTextArrow" presStyleLbl="fgAccFollowNode1" presStyleIdx="2" presStyleCnt="7" custLinFactNeighborX="-147" custLinFactNeighborY="-8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9A276-A0D8-464A-BF32-0118AB6D1208}" type="pres">
      <dgm:prSet presAssocID="{7981388A-7611-4A0D-9EFC-B5D63BD17BAF}" presName="childTextArrow" presStyleLbl="fgAccFollowNode1" presStyleIdx="3" presStyleCnt="7" custLinFactX="49" custLinFactNeighborX="100000" custLinFactNeighborY="-8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B0F92-8F26-457F-A842-AE85E677BDDB}" type="pres">
      <dgm:prSet presAssocID="{5E58D6B4-2E59-4E38-8C26-DB2B759D9BBB}" presName="childTextArrow" presStyleLbl="fgAccFollowNode1" presStyleIdx="4" presStyleCnt="7" custLinFactX="-49" custLinFactNeighborX="-100000" custLinFactNeighborY="-8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43639-F866-4094-A6EC-B841CDF0F8E8}" type="pres">
      <dgm:prSet presAssocID="{FF636DDC-FED3-4BC2-9926-1BEC67E1E311}" presName="sp" presStyleCnt="0"/>
      <dgm:spPr/>
    </dgm:pt>
    <dgm:pt modelId="{BD258D5E-7609-4EC8-93DA-BAC2DF7FBF8A}" type="pres">
      <dgm:prSet presAssocID="{42FF6EEE-C858-4737-9EA2-351048EB271F}" presName="arrowAndChildren" presStyleCnt="0"/>
      <dgm:spPr/>
    </dgm:pt>
    <dgm:pt modelId="{53AFC6AF-E41B-46CC-89C9-7899C5DF4F31}" type="pres">
      <dgm:prSet presAssocID="{42FF6EEE-C858-4737-9EA2-351048EB271F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A99CFC76-4A98-45F0-A6BD-E47C6E2D43D5}" type="pres">
      <dgm:prSet presAssocID="{42FF6EEE-C858-4737-9EA2-351048EB271F}" presName="arrow" presStyleLbl="node1" presStyleIdx="2" presStyleCnt="3"/>
      <dgm:spPr/>
      <dgm:t>
        <a:bodyPr/>
        <a:lstStyle/>
        <a:p>
          <a:endParaRPr lang="ru-RU"/>
        </a:p>
      </dgm:t>
    </dgm:pt>
    <dgm:pt modelId="{9B1725EF-1D4D-4149-88D2-E4F789E6CBF6}" type="pres">
      <dgm:prSet presAssocID="{42FF6EEE-C858-4737-9EA2-351048EB271F}" presName="descendantArrow" presStyleCnt="0"/>
      <dgm:spPr/>
    </dgm:pt>
    <dgm:pt modelId="{7FDE85B7-3728-45EB-AB34-1F2289D01906}" type="pres">
      <dgm:prSet presAssocID="{E70C5A88-DCD3-4A48-B0F3-FABBB9CEF42B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EB5C9-DD1B-4B41-B2D6-D24D2AF80B54}" type="pres">
      <dgm:prSet presAssocID="{E63D9543-DD0F-4425-BA7C-837D912B4125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8E6F1C-53CA-4EF6-968D-69A58EE8E3E6}" type="presOf" srcId="{42FF6EEE-C858-4737-9EA2-351048EB271F}" destId="{A99CFC76-4A98-45F0-A6BD-E47C6E2D43D5}" srcOrd="1" destOrd="0" presId="urn:microsoft.com/office/officeart/2005/8/layout/process4"/>
    <dgm:cxn modelId="{9DAAD233-CE48-4857-A2B3-2A8E3DC7D79B}" srcId="{42FF6EEE-C858-4737-9EA2-351048EB271F}" destId="{E70C5A88-DCD3-4A48-B0F3-FABBB9CEF42B}" srcOrd="0" destOrd="0" parTransId="{C34BE796-6FA7-4CC4-BE2E-D9673C39F20F}" sibTransId="{0F17E3FB-8993-49C3-A4FB-8CC9D820E707}"/>
    <dgm:cxn modelId="{6A9A1511-2A02-451C-8B16-F1C1BD5F5497}" srcId="{6967D1BB-2117-4F84-ACB2-C1870363C2C7}" destId="{42FF6EEE-C858-4737-9EA2-351048EB271F}" srcOrd="0" destOrd="0" parTransId="{954832C8-D844-4F85-9E79-035EE9819FA0}" sibTransId="{FF636DDC-FED3-4BC2-9926-1BEC67E1E311}"/>
    <dgm:cxn modelId="{49827061-CAC8-44AB-9330-19F398482088}" srcId="{6967D1BB-2117-4F84-ACB2-C1870363C2C7}" destId="{1E309730-E85D-493A-A364-55E52C3855D0}" srcOrd="1" destOrd="0" parTransId="{DC0D5542-043E-488C-95E4-65DD1B01D6EF}" sibTransId="{82BB2D9C-121C-4978-8AB6-C77454D63C1B}"/>
    <dgm:cxn modelId="{BBD720B4-65A4-4DE4-8FE5-16DF9F7A7332}" type="presOf" srcId="{E63D9543-DD0F-4425-BA7C-837D912B4125}" destId="{ACFEB5C9-DD1B-4B41-B2D6-D24D2AF80B54}" srcOrd="0" destOrd="0" presId="urn:microsoft.com/office/officeart/2005/8/layout/process4"/>
    <dgm:cxn modelId="{65BCF829-2A75-4783-BDBE-424482BDC652}" srcId="{31320DB6-BB9C-4B21-A88E-322BC322D918}" destId="{70960126-5226-44AA-A436-FF2BBF599ED6}" srcOrd="0" destOrd="0" parTransId="{52ABC6B2-F72C-4FC2-B2D4-5AE99EF9FAEB}" sibTransId="{5AF0B46E-49EC-4A70-BA2D-760172A74511}"/>
    <dgm:cxn modelId="{71876EA3-9A23-4958-8D2A-27D6D4DC1545}" srcId="{31320DB6-BB9C-4B21-A88E-322BC322D918}" destId="{2EC277D8-E4C1-44F3-8B53-1333D71F6142}" srcOrd="1" destOrd="0" parTransId="{B138F2E7-7F84-4661-8458-0EA74F99446A}" sibTransId="{5E1B1777-B766-4FEA-9D1A-3C162F7BD111}"/>
    <dgm:cxn modelId="{6124AE63-41CF-4CAD-994D-4A3F2F20D864}" type="presOf" srcId="{31320DB6-BB9C-4B21-A88E-322BC322D918}" destId="{AA4D22C0-DA3E-429E-A033-9C35EB7C0102}" srcOrd="0" destOrd="0" presId="urn:microsoft.com/office/officeart/2005/8/layout/process4"/>
    <dgm:cxn modelId="{73F4730C-8DE9-4C28-8E2E-089A37F5A066}" type="presOf" srcId="{6967D1BB-2117-4F84-ACB2-C1870363C2C7}" destId="{4FC1F996-EA1E-4FFE-8A71-8179863E6A80}" srcOrd="0" destOrd="0" presId="urn:microsoft.com/office/officeart/2005/8/layout/process4"/>
    <dgm:cxn modelId="{673ECAE0-D804-4352-A4B2-697F7F6ECFDA}" srcId="{1E309730-E85D-493A-A364-55E52C3855D0}" destId="{7981388A-7611-4A0D-9EFC-B5D63BD17BAF}" srcOrd="1" destOrd="0" parTransId="{883C1865-520A-492B-9C59-8F0BD24ACEF7}" sibTransId="{74739CDE-CA08-4DE6-B145-4CB0A71A1423}"/>
    <dgm:cxn modelId="{6039D27A-CA00-469B-B8CB-42E430F1ED8C}" type="presOf" srcId="{1E309730-E85D-493A-A364-55E52C3855D0}" destId="{F13FC6A4-9839-472F-B657-4AAD3035C6F3}" srcOrd="1" destOrd="0" presId="urn:microsoft.com/office/officeart/2005/8/layout/process4"/>
    <dgm:cxn modelId="{4F665956-FE7C-4154-A3CF-39E5ECFA0C4C}" type="presOf" srcId="{5E58D6B4-2E59-4E38-8C26-DB2B759D9BBB}" destId="{D46B0F92-8F26-457F-A842-AE85E677BDDB}" srcOrd="0" destOrd="0" presId="urn:microsoft.com/office/officeart/2005/8/layout/process4"/>
    <dgm:cxn modelId="{94D918C2-6EF0-49AF-B820-9BAAF651ED95}" type="presOf" srcId="{1E309730-E85D-493A-A364-55E52C3855D0}" destId="{73901043-C791-4579-A386-AA109580FC50}" srcOrd="0" destOrd="0" presId="urn:microsoft.com/office/officeart/2005/8/layout/process4"/>
    <dgm:cxn modelId="{9247AF9C-142A-4ECD-8D81-82B85F69A03E}" type="presOf" srcId="{70960126-5226-44AA-A436-FF2BBF599ED6}" destId="{8426025B-133B-4E34-883C-FBB918DF5002}" srcOrd="0" destOrd="0" presId="urn:microsoft.com/office/officeart/2005/8/layout/process4"/>
    <dgm:cxn modelId="{F362977C-9767-4584-84CC-52932903161B}" type="presOf" srcId="{3268AD8E-8C6E-4E1F-B8B9-21093218977B}" destId="{2178734A-ABDF-4CEE-81D4-DEBBAD444C6C}" srcOrd="0" destOrd="0" presId="urn:microsoft.com/office/officeart/2005/8/layout/process4"/>
    <dgm:cxn modelId="{74469176-4354-4E39-8627-B3A287CBB927}" type="presOf" srcId="{7981388A-7611-4A0D-9EFC-B5D63BD17BAF}" destId="{4BE9A276-A0D8-464A-BF32-0118AB6D1208}" srcOrd="0" destOrd="0" presId="urn:microsoft.com/office/officeart/2005/8/layout/process4"/>
    <dgm:cxn modelId="{861A7575-361E-4D98-9EF2-1B4DDE248C44}" type="presOf" srcId="{E70C5A88-DCD3-4A48-B0F3-FABBB9CEF42B}" destId="{7FDE85B7-3728-45EB-AB34-1F2289D01906}" srcOrd="0" destOrd="0" presId="urn:microsoft.com/office/officeart/2005/8/layout/process4"/>
    <dgm:cxn modelId="{2C211767-0DDD-4E90-9FBC-1B01D797AD46}" srcId="{42FF6EEE-C858-4737-9EA2-351048EB271F}" destId="{E63D9543-DD0F-4425-BA7C-837D912B4125}" srcOrd="1" destOrd="0" parTransId="{303FE340-645E-4483-8919-68CB87A92F77}" sibTransId="{305C411D-5422-422F-84A6-E860B7270D70}"/>
    <dgm:cxn modelId="{CF4F0F4A-FC55-4165-822C-00D4FB798958}" srcId="{1E309730-E85D-493A-A364-55E52C3855D0}" destId="{5E58D6B4-2E59-4E38-8C26-DB2B759D9BBB}" srcOrd="2" destOrd="0" parTransId="{5F859AF6-1881-47D4-87C2-9C353BAB03A3}" sibTransId="{313795E5-EA7A-496B-860F-C031C0AB6716}"/>
    <dgm:cxn modelId="{8B078217-49FD-4817-A7EF-378DE9BDEB89}" type="presOf" srcId="{42FF6EEE-C858-4737-9EA2-351048EB271F}" destId="{53AFC6AF-E41B-46CC-89C9-7899C5DF4F31}" srcOrd="0" destOrd="0" presId="urn:microsoft.com/office/officeart/2005/8/layout/process4"/>
    <dgm:cxn modelId="{6443C1F1-C3EB-48EF-8403-A47A3F89179C}" srcId="{6967D1BB-2117-4F84-ACB2-C1870363C2C7}" destId="{31320DB6-BB9C-4B21-A88E-322BC322D918}" srcOrd="2" destOrd="0" parTransId="{4D02E754-FD3C-4AE2-AE95-D0EE9B2D89E7}" sibTransId="{CAD3100D-31C3-4203-95B1-2FD02296F8DF}"/>
    <dgm:cxn modelId="{174FAC32-1D68-4E1F-A509-B523E9D517F0}" type="presOf" srcId="{31320DB6-BB9C-4B21-A88E-322BC322D918}" destId="{B0A63D00-8076-4B0B-962B-527914FD3B06}" srcOrd="1" destOrd="0" presId="urn:microsoft.com/office/officeart/2005/8/layout/process4"/>
    <dgm:cxn modelId="{9E3D6D4D-E69D-4D8F-AAAA-59772652AB89}" type="presOf" srcId="{2EC277D8-E4C1-44F3-8B53-1333D71F6142}" destId="{6BC759F1-C54B-442E-8F09-42BD4439AA05}" srcOrd="0" destOrd="0" presId="urn:microsoft.com/office/officeart/2005/8/layout/process4"/>
    <dgm:cxn modelId="{C2713876-657C-4C3A-A630-F2C52E024DBC}" srcId="{1E309730-E85D-493A-A364-55E52C3855D0}" destId="{3268AD8E-8C6E-4E1F-B8B9-21093218977B}" srcOrd="0" destOrd="0" parTransId="{AFCA9645-C4E6-4B17-A365-FA1A7195F80D}" sibTransId="{A5BE915D-8D77-4372-AE06-CDE6232B78DE}"/>
    <dgm:cxn modelId="{BC24EBEC-8659-41B3-9F6D-5D2B2DB2C6DA}" type="presParOf" srcId="{4FC1F996-EA1E-4FFE-8A71-8179863E6A80}" destId="{27DDEEE8-AC56-4468-BF71-FEA10E628625}" srcOrd="0" destOrd="0" presId="urn:microsoft.com/office/officeart/2005/8/layout/process4"/>
    <dgm:cxn modelId="{DD09B8E3-90E5-455D-A49A-CFEFB0DEE8E6}" type="presParOf" srcId="{27DDEEE8-AC56-4468-BF71-FEA10E628625}" destId="{AA4D22C0-DA3E-429E-A033-9C35EB7C0102}" srcOrd="0" destOrd="0" presId="urn:microsoft.com/office/officeart/2005/8/layout/process4"/>
    <dgm:cxn modelId="{95655064-1587-4421-9B0F-0A177E31FA0E}" type="presParOf" srcId="{27DDEEE8-AC56-4468-BF71-FEA10E628625}" destId="{B0A63D00-8076-4B0B-962B-527914FD3B06}" srcOrd="1" destOrd="0" presId="urn:microsoft.com/office/officeart/2005/8/layout/process4"/>
    <dgm:cxn modelId="{9B12F6C3-4479-4695-8C75-2B8871735A12}" type="presParOf" srcId="{27DDEEE8-AC56-4468-BF71-FEA10E628625}" destId="{C14BF593-6F21-4136-A840-4DEE14378A18}" srcOrd="2" destOrd="0" presId="urn:microsoft.com/office/officeart/2005/8/layout/process4"/>
    <dgm:cxn modelId="{0F6A69F1-9843-4A4B-817C-98159EB17CA8}" type="presParOf" srcId="{C14BF593-6F21-4136-A840-4DEE14378A18}" destId="{8426025B-133B-4E34-883C-FBB918DF5002}" srcOrd="0" destOrd="0" presId="urn:microsoft.com/office/officeart/2005/8/layout/process4"/>
    <dgm:cxn modelId="{EBE9D011-34C0-418A-A046-3F0F5D92F2A7}" type="presParOf" srcId="{C14BF593-6F21-4136-A840-4DEE14378A18}" destId="{6BC759F1-C54B-442E-8F09-42BD4439AA05}" srcOrd="1" destOrd="0" presId="urn:microsoft.com/office/officeart/2005/8/layout/process4"/>
    <dgm:cxn modelId="{1CA268EF-311D-47E7-B027-00AD7E28DCC5}" type="presParOf" srcId="{4FC1F996-EA1E-4FFE-8A71-8179863E6A80}" destId="{D6154FEE-DC9B-41E3-8D1F-1A1941D94E7B}" srcOrd="1" destOrd="0" presId="urn:microsoft.com/office/officeart/2005/8/layout/process4"/>
    <dgm:cxn modelId="{942A915B-466F-48A6-A208-7954EF737640}" type="presParOf" srcId="{4FC1F996-EA1E-4FFE-8A71-8179863E6A80}" destId="{FCBFBC5D-D2B1-4791-9DE1-695F711FF4A9}" srcOrd="2" destOrd="0" presId="urn:microsoft.com/office/officeart/2005/8/layout/process4"/>
    <dgm:cxn modelId="{93405666-D542-4500-8F3A-0747CBA429B3}" type="presParOf" srcId="{FCBFBC5D-D2B1-4791-9DE1-695F711FF4A9}" destId="{73901043-C791-4579-A386-AA109580FC50}" srcOrd="0" destOrd="0" presId="urn:microsoft.com/office/officeart/2005/8/layout/process4"/>
    <dgm:cxn modelId="{4D15AEB4-D4D3-4A6C-BAD6-0F272CB470C8}" type="presParOf" srcId="{FCBFBC5D-D2B1-4791-9DE1-695F711FF4A9}" destId="{F13FC6A4-9839-472F-B657-4AAD3035C6F3}" srcOrd="1" destOrd="0" presId="urn:microsoft.com/office/officeart/2005/8/layout/process4"/>
    <dgm:cxn modelId="{71AB2AF7-8CB1-4BC7-88C6-A896AB48C1BD}" type="presParOf" srcId="{FCBFBC5D-D2B1-4791-9DE1-695F711FF4A9}" destId="{D5A41C82-3D29-4455-9BE4-F1E64E5A83E1}" srcOrd="2" destOrd="0" presId="urn:microsoft.com/office/officeart/2005/8/layout/process4"/>
    <dgm:cxn modelId="{C58FDAFB-0C0F-4D2F-B254-87F4DD788E68}" type="presParOf" srcId="{D5A41C82-3D29-4455-9BE4-F1E64E5A83E1}" destId="{2178734A-ABDF-4CEE-81D4-DEBBAD444C6C}" srcOrd="0" destOrd="0" presId="urn:microsoft.com/office/officeart/2005/8/layout/process4"/>
    <dgm:cxn modelId="{D0F1783C-8B9C-4B82-996F-9F8D8B26B9B0}" type="presParOf" srcId="{D5A41C82-3D29-4455-9BE4-F1E64E5A83E1}" destId="{4BE9A276-A0D8-464A-BF32-0118AB6D1208}" srcOrd="1" destOrd="0" presId="urn:microsoft.com/office/officeart/2005/8/layout/process4"/>
    <dgm:cxn modelId="{96B41389-0686-4F63-8B44-E89E87F978C6}" type="presParOf" srcId="{D5A41C82-3D29-4455-9BE4-F1E64E5A83E1}" destId="{D46B0F92-8F26-457F-A842-AE85E677BDDB}" srcOrd="2" destOrd="0" presId="urn:microsoft.com/office/officeart/2005/8/layout/process4"/>
    <dgm:cxn modelId="{BC36C8AC-5EE7-460C-B78E-2C774412B1DF}" type="presParOf" srcId="{4FC1F996-EA1E-4FFE-8A71-8179863E6A80}" destId="{46743639-F866-4094-A6EC-B841CDF0F8E8}" srcOrd="3" destOrd="0" presId="urn:microsoft.com/office/officeart/2005/8/layout/process4"/>
    <dgm:cxn modelId="{609B932C-0ED1-4E53-80D9-9D9EA67AD636}" type="presParOf" srcId="{4FC1F996-EA1E-4FFE-8A71-8179863E6A80}" destId="{BD258D5E-7609-4EC8-93DA-BAC2DF7FBF8A}" srcOrd="4" destOrd="0" presId="urn:microsoft.com/office/officeart/2005/8/layout/process4"/>
    <dgm:cxn modelId="{5FFE6865-D4C5-4B55-B1F2-781B487B65E5}" type="presParOf" srcId="{BD258D5E-7609-4EC8-93DA-BAC2DF7FBF8A}" destId="{53AFC6AF-E41B-46CC-89C9-7899C5DF4F31}" srcOrd="0" destOrd="0" presId="urn:microsoft.com/office/officeart/2005/8/layout/process4"/>
    <dgm:cxn modelId="{A541275F-A471-40A7-B379-54F8343BE9AB}" type="presParOf" srcId="{BD258D5E-7609-4EC8-93DA-BAC2DF7FBF8A}" destId="{A99CFC76-4A98-45F0-A6BD-E47C6E2D43D5}" srcOrd="1" destOrd="0" presId="urn:microsoft.com/office/officeart/2005/8/layout/process4"/>
    <dgm:cxn modelId="{E99F88B2-435E-4ED3-9A5D-2C387193A7C4}" type="presParOf" srcId="{BD258D5E-7609-4EC8-93DA-BAC2DF7FBF8A}" destId="{9B1725EF-1D4D-4149-88D2-E4F789E6CBF6}" srcOrd="2" destOrd="0" presId="urn:microsoft.com/office/officeart/2005/8/layout/process4"/>
    <dgm:cxn modelId="{017F5C8C-62C5-45B5-AAC2-847B8AB6367E}" type="presParOf" srcId="{9B1725EF-1D4D-4149-88D2-E4F789E6CBF6}" destId="{7FDE85B7-3728-45EB-AB34-1F2289D01906}" srcOrd="0" destOrd="0" presId="urn:microsoft.com/office/officeart/2005/8/layout/process4"/>
    <dgm:cxn modelId="{B460F662-944E-4890-8779-69F1F9A482F5}" type="presParOf" srcId="{9B1725EF-1D4D-4149-88D2-E4F789E6CBF6}" destId="{ACFEB5C9-DD1B-4B41-B2D6-D24D2AF80B5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63D00-8076-4B0B-962B-527914FD3B06}">
      <dsp:nvSpPr>
        <dsp:cNvPr id="0" name=""/>
        <dsp:cNvSpPr/>
      </dsp:nvSpPr>
      <dsp:spPr>
        <a:xfrm>
          <a:off x="0" y="3252253"/>
          <a:ext cx="8856984" cy="10674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ЗАКЛЮЧИТЕЛЬНЫЙ</a:t>
          </a:r>
          <a:endParaRPr lang="ru-RU" sz="4400" b="1" kern="1200" dirty="0"/>
        </a:p>
      </dsp:txBody>
      <dsp:txXfrm>
        <a:off x="0" y="3252253"/>
        <a:ext cx="8856984" cy="576429"/>
      </dsp:txXfrm>
    </dsp:sp>
    <dsp:sp modelId="{8426025B-133B-4E34-883C-FBB918DF5002}">
      <dsp:nvSpPr>
        <dsp:cNvPr id="0" name=""/>
        <dsp:cNvSpPr/>
      </dsp:nvSpPr>
      <dsp:spPr>
        <a:xfrm>
          <a:off x="0" y="3807334"/>
          <a:ext cx="4428491" cy="4910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Анализ результатов</a:t>
          </a:r>
          <a:endParaRPr lang="ru-RU" sz="2500" kern="1200" dirty="0"/>
        </a:p>
      </dsp:txBody>
      <dsp:txXfrm>
        <a:off x="0" y="3807334"/>
        <a:ext cx="4428491" cy="491032"/>
      </dsp:txXfrm>
    </dsp:sp>
    <dsp:sp modelId="{6BC759F1-C54B-442E-8F09-42BD4439AA05}">
      <dsp:nvSpPr>
        <dsp:cNvPr id="0" name=""/>
        <dsp:cNvSpPr/>
      </dsp:nvSpPr>
      <dsp:spPr>
        <a:xfrm>
          <a:off x="4428492" y="3807334"/>
          <a:ext cx="4428491" cy="491032"/>
        </a:xfrm>
        <a:prstGeom prst="rect">
          <a:avLst/>
        </a:prstGeom>
        <a:solidFill>
          <a:schemeClr val="accent3">
            <a:tint val="40000"/>
            <a:alpha val="90000"/>
            <a:hueOff val="1786142"/>
            <a:satOff val="-2299"/>
            <a:lumOff val="-17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786142"/>
              <a:satOff val="-2299"/>
              <a:lumOff val="-1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Определение эффектов</a:t>
          </a:r>
          <a:endParaRPr lang="ru-RU" sz="2500" kern="1200" dirty="0"/>
        </a:p>
      </dsp:txBody>
      <dsp:txXfrm>
        <a:off x="4428492" y="3807334"/>
        <a:ext cx="4428491" cy="491032"/>
      </dsp:txXfrm>
    </dsp:sp>
    <dsp:sp modelId="{F13FC6A4-9839-472F-B657-4AAD3035C6F3}">
      <dsp:nvSpPr>
        <dsp:cNvPr id="0" name=""/>
        <dsp:cNvSpPr/>
      </dsp:nvSpPr>
      <dsp:spPr>
        <a:xfrm rot="10800000">
          <a:off x="0" y="1566174"/>
          <a:ext cx="8856984" cy="1641757"/>
        </a:xfrm>
        <a:prstGeom prst="upArrowCallou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ОСНОВНОЙ</a:t>
          </a:r>
          <a:endParaRPr lang="ru-RU" sz="4400" b="1" kern="1200" dirty="0"/>
        </a:p>
      </dsp:txBody>
      <dsp:txXfrm rot="-10800000">
        <a:off x="0" y="1566174"/>
        <a:ext cx="8856984" cy="576256"/>
      </dsp:txXfrm>
    </dsp:sp>
    <dsp:sp modelId="{2178734A-ABDF-4CEE-81D4-DEBBAD444C6C}">
      <dsp:nvSpPr>
        <dsp:cNvPr id="0" name=""/>
        <dsp:cNvSpPr/>
      </dsp:nvSpPr>
      <dsp:spPr>
        <a:xfrm>
          <a:off x="0" y="2160240"/>
          <a:ext cx="2949444" cy="490885"/>
        </a:xfrm>
        <a:prstGeom prst="rect">
          <a:avLst/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3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Цель /задачи</a:t>
          </a:r>
          <a:endParaRPr lang="ru-RU" sz="2500" kern="1200" dirty="0"/>
        </a:p>
      </dsp:txBody>
      <dsp:txXfrm>
        <a:off x="0" y="2160240"/>
        <a:ext cx="2949444" cy="490885"/>
      </dsp:txXfrm>
    </dsp:sp>
    <dsp:sp modelId="{4BE9A276-A0D8-464A-BF32-0118AB6D1208}">
      <dsp:nvSpPr>
        <dsp:cNvPr id="0" name=""/>
        <dsp:cNvSpPr/>
      </dsp:nvSpPr>
      <dsp:spPr>
        <a:xfrm>
          <a:off x="5904659" y="2160240"/>
          <a:ext cx="2949444" cy="490885"/>
        </a:xfrm>
        <a:prstGeom prst="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Этапы реализации</a:t>
          </a:r>
          <a:endParaRPr lang="ru-RU" sz="2500" kern="1200" dirty="0"/>
        </a:p>
      </dsp:txBody>
      <dsp:txXfrm>
        <a:off x="5904659" y="2160240"/>
        <a:ext cx="2949444" cy="490885"/>
      </dsp:txXfrm>
    </dsp:sp>
    <dsp:sp modelId="{D46B0F92-8F26-457F-A842-AE85E677BDDB}">
      <dsp:nvSpPr>
        <dsp:cNvPr id="0" name=""/>
        <dsp:cNvSpPr/>
      </dsp:nvSpPr>
      <dsp:spPr>
        <a:xfrm>
          <a:off x="2952324" y="2160240"/>
          <a:ext cx="2949444" cy="490885"/>
        </a:xfrm>
        <a:prstGeom prst="rect">
          <a:avLst/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7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Риски проекта</a:t>
          </a:r>
          <a:endParaRPr lang="ru-RU" sz="2500" kern="1200" dirty="0"/>
        </a:p>
      </dsp:txBody>
      <dsp:txXfrm>
        <a:off x="2952324" y="2160240"/>
        <a:ext cx="2949444" cy="490885"/>
      </dsp:txXfrm>
    </dsp:sp>
    <dsp:sp modelId="{A99CFC76-4A98-45F0-A6BD-E47C6E2D43D5}">
      <dsp:nvSpPr>
        <dsp:cNvPr id="0" name=""/>
        <dsp:cNvSpPr/>
      </dsp:nvSpPr>
      <dsp:spPr>
        <a:xfrm rot="10800000">
          <a:off x="0" y="763"/>
          <a:ext cx="8856984" cy="1641757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ПОДГОТОВИТЕЛЬНЫЙ</a:t>
          </a:r>
          <a:endParaRPr lang="ru-RU" sz="4400" b="1" kern="1200" dirty="0"/>
        </a:p>
      </dsp:txBody>
      <dsp:txXfrm rot="-10800000">
        <a:off x="0" y="763"/>
        <a:ext cx="8856984" cy="576256"/>
      </dsp:txXfrm>
    </dsp:sp>
    <dsp:sp modelId="{7FDE85B7-3728-45EB-AB34-1F2289D01906}">
      <dsp:nvSpPr>
        <dsp:cNvPr id="0" name=""/>
        <dsp:cNvSpPr/>
      </dsp:nvSpPr>
      <dsp:spPr>
        <a:xfrm>
          <a:off x="0" y="577020"/>
          <a:ext cx="4428491" cy="490885"/>
        </a:xfrm>
        <a:prstGeom prst="rect">
          <a:avLst/>
        </a:prstGeom>
        <a:solidFill>
          <a:schemeClr val="accent3">
            <a:tint val="40000"/>
            <a:alpha val="90000"/>
            <a:hueOff val="8930708"/>
            <a:satOff val="-11494"/>
            <a:lumOff val="-89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930708"/>
              <a:satOff val="-11494"/>
              <a:lumOff val="-8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Определение проблемы</a:t>
          </a:r>
          <a:endParaRPr lang="ru-RU" sz="2500" kern="1200" dirty="0"/>
        </a:p>
      </dsp:txBody>
      <dsp:txXfrm>
        <a:off x="0" y="577020"/>
        <a:ext cx="4428491" cy="490885"/>
      </dsp:txXfrm>
    </dsp:sp>
    <dsp:sp modelId="{ACFEB5C9-DD1B-4B41-B2D6-D24D2AF80B54}">
      <dsp:nvSpPr>
        <dsp:cNvPr id="0" name=""/>
        <dsp:cNvSpPr/>
      </dsp:nvSpPr>
      <dsp:spPr>
        <a:xfrm>
          <a:off x="4428492" y="577020"/>
          <a:ext cx="4428491" cy="490885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Замысел проекта</a:t>
          </a:r>
          <a:endParaRPr lang="ru-RU" sz="2500" kern="1200" dirty="0"/>
        </a:p>
      </dsp:txBody>
      <dsp:txXfrm>
        <a:off x="4428492" y="577020"/>
        <a:ext cx="4428491" cy="490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5960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93b29c55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93b29c55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93b29c5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93b29c5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c6f73a04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c6f73a04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93b29c55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93b29c55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93b29c5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93b29c5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6f73a04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c6f73a04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18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776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68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7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65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92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382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663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86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5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1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7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205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722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17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870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04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00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8879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1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94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77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77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071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464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551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76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111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19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4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247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854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70513-D861-414B-8A8D-FC10636737C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7E60-D393-41AB-B167-164C93BD3D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2414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FE2C9-97F6-42D1-92CB-271AE372E1F8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B30E9-2EB2-4164-83AD-D94B9D8E2E0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25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DE3AF-6C6D-4962-AEB8-72B4BA36E1BF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AB040-EC6A-45C5-9C10-8BFC40358F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434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98E46-F4C9-4E4D-A412-5F86F12BEA6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B2D9B-E37F-4DAE-972F-47CCA91172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5515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5F989-2B6C-4F22-BA65-299E8D983457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B4EAE-A71F-4EA5-9140-758BA6F716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3379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CF772-4361-4467-9B85-F964FB765535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A3BA4-B619-41BC-8895-4415B2391C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2788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0B6C5-198F-4144-A3F8-6A1939105514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003C4-7B29-439A-ADDB-954FAD76EA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420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1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1D0D8-134F-44E4-B9F3-58EA81DD3A41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00547-5E62-4504-8FAC-1DB5DD99AB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1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7BEF9-8EF6-48AA-BFC7-772CE49CBA1B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7C04-88E7-4080-AC6F-7B65D772F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774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75BB9-2E86-490D-B89F-36F5D3F04F1E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0EA84-EEED-4482-8775-18356779AF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350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0DDFC-992F-43F2-A53A-730DD3EFAC7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22.03.2021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EC72B-BCEE-415B-A7F5-F94C97C6FF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192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4EB27-9ADE-42C2-9A98-47F5822B2EE7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312101" y="252283"/>
            <a:ext cx="2676525" cy="391298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291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8873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222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537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6996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640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6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020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05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380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930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156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8087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766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890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7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397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7867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637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6520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457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160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016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45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8509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4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0573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4111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449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849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2054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454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733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355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4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5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8306-2A80-4D3B-B658-326167EFE6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8B26-E197-429A-B497-77B7594D4F9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790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61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4EF84-C8EA-43EE-BE98-F5068FC5F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A2953-ECE5-4A56-9F79-AC135707D4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1836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96589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356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978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73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9179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5726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772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57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Relationship Id="rId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6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657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CBE8306-2A80-4D3B-B658-326167EFE60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22.03.2021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3638B26-E197-429A-B497-77B7594D4F94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33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CBE8306-2A80-4D3B-B658-326167EFE60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22.03.2021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3638B26-E197-429A-B497-77B7594D4F94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73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CBE8306-2A80-4D3B-B658-326167EFE60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22.03.2021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3638B26-E197-429A-B497-77B7594D4F94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 smtClean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05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FE5192CD-4CAA-4161-9821-880A42F2DAEC}" type="datetimeFigureOut">
              <a:rPr lang="ru-RU" kern="1200">
                <a:latin typeface="Arial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22.03.2021</a:t>
            </a:fld>
            <a:endParaRPr lang="ru-RU" kern="1200">
              <a:latin typeface="Arial" charset="0"/>
              <a:ea typeface="+mn-ea"/>
              <a:cs typeface="+mn-cs"/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ru-RU" kern="1200">
              <a:latin typeface="Arial" charset="0"/>
              <a:ea typeface="+mn-ea"/>
              <a:cs typeface="+mn-cs"/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C704E13F-886A-40AD-AF83-25DD0C77CBC0}" type="slidenum">
              <a:rPr lang="ru-RU" kern="1200">
                <a:latin typeface="Arial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lang="ru-RU" kern="1200"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54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959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ru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162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A34EF84-C8EA-43EE-BE98-F5068FC5F44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22.03.2021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87A2953-ECE5-4A56-9F79-AC135707D41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26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A34EF84-C8EA-43EE-BE98-F5068FC5F443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22.03.2021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87A2953-ECE5-4A56-9F79-AC135707D41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55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event198412438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event198412438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event198412438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hausierer@mail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3"/>
          <p:cNvSpPr txBox="1">
            <a:spLocks/>
          </p:cNvSpPr>
          <p:nvPr/>
        </p:nvSpPr>
        <p:spPr>
          <a:xfrm>
            <a:off x="202031" y="2400514"/>
            <a:ext cx="8753475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j-lt"/>
              </a:rPr>
              <a:t>Мастер-класс </a:t>
            </a:r>
          </a:p>
          <a:p>
            <a:pPr algn="ctr"/>
            <a:r>
              <a:rPr lang="ru-RU" sz="42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j-lt"/>
              </a:rPr>
              <a:t>Квест</a:t>
            </a:r>
            <a:r>
              <a:rPr lang="ru-RU" sz="4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j-lt"/>
              </a:rPr>
              <a:t>-игра “По следам Эли Поляковой”</a:t>
            </a:r>
            <a:endParaRPr lang="ru-RU" sz="4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Google Shape;68;p13"/>
          <p:cNvSpPr txBox="1">
            <a:spLocks/>
          </p:cNvSpPr>
          <p:nvPr/>
        </p:nvSpPr>
        <p:spPr>
          <a:xfrm>
            <a:off x="4" y="3475038"/>
            <a:ext cx="9143996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lnSpc>
                <a:spcPct val="100000"/>
              </a:lnSpc>
              <a:buFont typeface="Roboto"/>
              <a:buNone/>
            </a:pPr>
            <a:r>
              <a:rPr lang="ru-RU" sz="2000" dirty="0" err="1" smtClean="0">
                <a:solidFill>
                  <a:srgbClr val="1C4587"/>
                </a:solidFill>
                <a:latin typeface="+mn-lt"/>
              </a:rPr>
              <a:t>Коробейникова</a:t>
            </a:r>
            <a:r>
              <a:rPr lang="ru-RU" sz="2000" dirty="0" smtClean="0">
                <a:solidFill>
                  <a:srgbClr val="1C4587"/>
                </a:solidFill>
                <a:latin typeface="+mn-lt"/>
              </a:rPr>
              <a:t> Ирина Владимировна,</a:t>
            </a:r>
          </a:p>
          <a:p>
            <a:pPr marL="0" indent="0" algn="ctr">
              <a:lnSpc>
                <a:spcPct val="100000"/>
              </a:lnSpc>
              <a:buFont typeface="Roboto"/>
              <a:buNone/>
            </a:pPr>
            <a:r>
              <a:rPr lang="ru-RU" sz="2000" dirty="0" err="1" smtClean="0">
                <a:solidFill>
                  <a:srgbClr val="1C4587"/>
                </a:solidFill>
                <a:latin typeface="+mn-lt"/>
              </a:rPr>
              <a:t>тьютор</a:t>
            </a:r>
            <a:r>
              <a:rPr lang="ru-RU" sz="2000" dirty="0" smtClean="0">
                <a:solidFill>
                  <a:srgbClr val="1C4587"/>
                </a:solidFill>
                <a:latin typeface="+mn-lt"/>
              </a:rPr>
              <a:t> МБОУ “СОШ №4 г. Осы”</a:t>
            </a:r>
            <a:endParaRPr lang="ru-RU" sz="2000" dirty="0">
              <a:solidFill>
                <a:srgbClr val="1C4587"/>
              </a:solidFill>
              <a:latin typeface="+mn-lt"/>
            </a:endParaRPr>
          </a:p>
        </p:txBody>
      </p:sp>
      <p:sp>
        <p:nvSpPr>
          <p:cNvPr id="4" name="Google Shape;70;p13"/>
          <p:cNvSpPr txBox="1"/>
          <p:nvPr/>
        </p:nvSpPr>
        <p:spPr>
          <a:xfrm>
            <a:off x="0" y="76227"/>
            <a:ext cx="9144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1C4587"/>
                </a:solidFill>
                <a:latin typeface="+mn-lt"/>
                <a:ea typeface="Roboto"/>
                <a:cs typeface="Roboto"/>
                <a:sym typeface="Roboto"/>
              </a:rPr>
              <a:t>Педагогическая мастерская</a:t>
            </a:r>
            <a:endParaRPr sz="1600" dirty="0">
              <a:solidFill>
                <a:srgbClr val="1C4587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1C4587"/>
                </a:solidFill>
                <a:latin typeface="+mn-lt"/>
                <a:ea typeface="Roboto"/>
                <a:cs typeface="Roboto"/>
                <a:sym typeface="Roboto"/>
              </a:rPr>
              <a:t>«АКТИВНЫЕ ВОСПИТАТЕЛЬНЫЕ ПРАКТИКИ В РАБОТЕ КЛАССНОГО РУКОВОДИТЕЛЯ» </a:t>
            </a:r>
            <a:endParaRPr sz="1600" dirty="0">
              <a:solidFill>
                <a:srgbClr val="1C4587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69;p13"/>
          <p:cNvSpPr txBox="1"/>
          <p:nvPr/>
        </p:nvSpPr>
        <p:spPr>
          <a:xfrm>
            <a:off x="1009175" y="4665957"/>
            <a:ext cx="73440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1C4587"/>
                </a:solidFill>
                <a:latin typeface="+mn-lt"/>
                <a:ea typeface="Roboto"/>
                <a:cs typeface="Roboto"/>
                <a:sym typeface="Roboto"/>
              </a:rPr>
              <a:t>22.03.2021</a:t>
            </a:r>
            <a:endParaRPr sz="1600" dirty="0">
              <a:solidFill>
                <a:srgbClr val="1C4587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9945" y="754506"/>
            <a:ext cx="8771404" cy="85725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Форсайт-сессия по выдвижению </a:t>
            </a:r>
            <a:b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идей проектов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4861" y="1957388"/>
            <a:ext cx="5048250" cy="284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2596" y="1956935"/>
            <a:ext cx="33696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800" b="1" kern="1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Форсайт</a:t>
            </a:r>
            <a:r>
              <a:rPr lang="ru-RU" sz="1800" kern="1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это метод, в котором особое внимание уделяется достижению консенсуса между основными участниками важнейших стратегических направлений. Это осуществляется путем организации их постоянного диалога.</a:t>
            </a:r>
            <a:endParaRPr lang="ru-RU" sz="1800" kern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8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765025" y="2048577"/>
            <a:ext cx="78291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" sz="36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Почему квест?</a:t>
            </a:r>
            <a:endParaRPr sz="3600" b="1" dirty="0">
              <a:solidFill>
                <a:srgbClr val="CC0000"/>
              </a:solidFill>
              <a:ea typeface="Roboto Medium"/>
              <a:cs typeface="Roboto Medium"/>
              <a:sym typeface="Robo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5367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3647" y="640828"/>
            <a:ext cx="80488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Квест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«</a:t>
            </a:r>
            <a:r>
              <a:rPr lang="en-GB" sz="2000" b="1" dirty="0" err="1">
                <a:solidFill>
                  <a:schemeClr val="tx2">
                    <a:lumMod val="50000"/>
                  </a:schemeClr>
                </a:solidFill>
              </a:rPr>
              <a:t>q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uest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»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в переводе с английского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означает «поиск», «искомый предмет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en-GB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Квест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это движение к определенной цели, связанное с преодолением трудностей и поиском чего-либо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GB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Квест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(англ.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quest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), или 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приключенческая игра (англ.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adventure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game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дин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из основных жанров компьютерных игр, представляющий собой интерактивную историю с главным героем.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Ключевую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роль в игровом процессе играют решение головоломок и задач, требующих от игрока умственных усилий.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75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3647" y="1109941"/>
            <a:ext cx="7931906" cy="857250"/>
          </a:xfrm>
        </p:spPr>
        <p:txBody>
          <a:bodyPr>
            <a:normAutofit/>
          </a:bodyPr>
          <a:lstStyle/>
          <a:p>
            <a:pPr algn="l"/>
            <a:r>
              <a:rPr lang="ru-RU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образовательной деятельности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818707" y="2209834"/>
            <a:ext cx="7825580" cy="1954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Э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то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командная игра, имеющая в своей основе определенный сюжет. Идея игры – команда, выполняя различные задания,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перемещаются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из одного места в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другое двигается к намеченной цели,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а на этапе завершения игры получают ответ на основную загадку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0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" y="3322068"/>
            <a:ext cx="2379108" cy="1809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404464" cy="15405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11392" r="46486" b="24093"/>
          <a:stretch/>
        </p:blipFill>
        <p:spPr bwMode="auto">
          <a:xfrm>
            <a:off x="23850" y="1544581"/>
            <a:ext cx="2379106" cy="1765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8141" y="340199"/>
            <a:ext cx="5348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Организационный этап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6879" y="1540507"/>
            <a:ext cx="59010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Члены проектной группы (6 старшеклассников)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6888" y="1964220"/>
            <a:ext cx="619878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Задачи: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- наладить взаимодействие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 социальными партнёрами: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Осинский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Краеведческий музей,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Осинский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колледж образования и профессиональных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технологий;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- изучить 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подобрать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краеведческий и исторический материал для разработки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проекта;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- разработать задания по станциям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квеста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подоборать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реквизит;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- скооперироваться с учащимися 7б класса, участниками проекта «Военный хлеб» с целью приготовления хлеба по рецепту военного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96553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2893" y="2290271"/>
            <a:ext cx="83040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Почему </a:t>
            </a:r>
            <a:r>
              <a:rPr lang="ru-RU" sz="3200" b="1" dirty="0" err="1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квест</a:t>
            </a:r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 называется </a:t>
            </a:r>
          </a:p>
          <a:p>
            <a:pPr lvl="0"/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«По следам Эли Поляковой»?</a:t>
            </a:r>
            <a:endParaRPr lang="ru-RU" sz="3200" b="1" dirty="0">
              <a:solidFill>
                <a:srgbClr val="CC0000"/>
              </a:solidFill>
              <a:ea typeface="Roboto Medium"/>
              <a:cs typeface="Roboto Medium"/>
              <a:sym typeface="Robo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8664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33" y="1079022"/>
            <a:ext cx="6781060" cy="38199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925" y="249322"/>
            <a:ext cx="8297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</a:rPr>
              <a:t>Осинский</a:t>
            </a:r>
            <a:r>
              <a:rPr lang="ru-RU" sz="4000" b="1" dirty="0" smtClean="0">
                <a:solidFill>
                  <a:srgbClr val="002060"/>
                </a:solidFill>
              </a:rPr>
              <a:t> краеведческий музей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925" y="249322"/>
            <a:ext cx="8297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</a:rPr>
              <a:t>Осинский</a:t>
            </a:r>
            <a:r>
              <a:rPr lang="ru-RU" sz="4000" b="1" dirty="0" smtClean="0">
                <a:solidFill>
                  <a:srgbClr val="002060"/>
                </a:solidFill>
              </a:rPr>
              <a:t> краеведческий музей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39864" y="1961485"/>
            <a:ext cx="3713136" cy="2088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84780" y="2032945"/>
            <a:ext cx="3534737" cy="19882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96850" y="3005802"/>
            <a:ext cx="2222205" cy="1249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75782" y="1961481"/>
            <a:ext cx="3713135" cy="2088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70389" y="1546781"/>
            <a:ext cx="2243210" cy="12618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851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7656" y="0"/>
            <a:ext cx="5370778" cy="507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1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4544"/>
            <a:ext cx="9144000" cy="85725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Страница сообщества мероприятия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3" t="13784" r="15175" b="13238"/>
          <a:stretch/>
        </p:blipFill>
        <p:spPr bwMode="auto">
          <a:xfrm>
            <a:off x="642634" y="681540"/>
            <a:ext cx="7956521" cy="416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4820378"/>
            <a:ext cx="5445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Скриншот страницы </a:t>
            </a:r>
            <a:r>
              <a:rPr lang="de-DE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https</a:t>
            </a:r>
            <a:r>
              <a:rPr lang="de-DE" sz="1800" b="1" kern="1200" dirty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://</a:t>
            </a:r>
            <a:r>
              <a:rPr lang="de-DE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vk.com/event198412438</a:t>
            </a:r>
            <a:r>
              <a:rPr lang="ru-RU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 </a:t>
            </a:r>
            <a:endParaRPr lang="ru-RU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06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6" t="37750" r="28314" b="26932"/>
          <a:stretch/>
        </p:blipFill>
        <p:spPr bwMode="auto">
          <a:xfrm>
            <a:off x="4242390" y="3239998"/>
            <a:ext cx="1116420" cy="176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Мои документы\!АНТОНИНА\GOETHE-INSTITUT\Deutsch im Gepäck 2016\Fortbildungsseminar 29.03.17\fotolia_17421536_l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8266" r="1215" b="49277"/>
          <a:stretch/>
        </p:blipFill>
        <p:spPr bwMode="auto">
          <a:xfrm>
            <a:off x="340263" y="1152358"/>
            <a:ext cx="8569843" cy="212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422578">
            <a:off x="1095162" y="1840790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Что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1237572">
            <a:off x="2789273" y="1952879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Почему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8822" y="1937509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Где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1279918">
            <a:off x="7379013" y="1920557"/>
            <a:ext cx="830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Как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7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2893" y="2290271"/>
            <a:ext cx="8304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Где проходил </a:t>
            </a:r>
            <a:r>
              <a:rPr lang="ru-RU" sz="3200" b="1" dirty="0" err="1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квест</a:t>
            </a:r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?</a:t>
            </a:r>
            <a:endParaRPr lang="ru-RU" sz="3200" b="1" dirty="0">
              <a:solidFill>
                <a:srgbClr val="CC0000"/>
              </a:solidFill>
              <a:ea typeface="Roboto Medium"/>
              <a:cs typeface="Roboto Medium"/>
              <a:sym typeface="Robo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5357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" y="3322068"/>
            <a:ext cx="2379108" cy="1809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404464" cy="15405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11392" r="46486" b="24093"/>
          <a:stretch/>
        </p:blipFill>
        <p:spPr bwMode="auto">
          <a:xfrm>
            <a:off x="23850" y="1544581"/>
            <a:ext cx="2379106" cy="1765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8141" y="340203"/>
            <a:ext cx="5348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Этап реализации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2826" y="1365671"/>
            <a:ext cx="60924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Участники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игры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- команда учащихся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7 класса - 6 человек.</a:t>
            </a:r>
          </a:p>
          <a:p>
            <a:endParaRPr lang="ru-RU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Организаторы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на станциях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–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учащиеся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10 класса - 6 человек.</a:t>
            </a:r>
          </a:p>
          <a:p>
            <a:endParaRPr lang="ru-RU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Задача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: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 пройти по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станциям на улицах города,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выполнить все ситуационные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задания в виде проб. </a:t>
            </a:r>
          </a:p>
        </p:txBody>
      </p:sp>
    </p:spTree>
    <p:extLst>
      <p:ext uri="{BB962C8B-B14F-4D97-AF65-F5344CB8AC3E}">
        <p14:creationId xmlns:p14="http://schemas.microsoft.com/office/powerpoint/2010/main" val="23936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643" t="23535" r="21471" b="8173"/>
          <a:stretch/>
        </p:blipFill>
        <p:spPr bwMode="auto">
          <a:xfrm>
            <a:off x="4130841" y="1685926"/>
            <a:ext cx="5045075" cy="340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307" y="223283"/>
            <a:ext cx="4401879" cy="292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10765" y="896467"/>
            <a:ext cx="5348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002060"/>
                </a:solidFill>
              </a:rPr>
              <a:t>Квест</a:t>
            </a:r>
            <a:r>
              <a:rPr lang="ru-RU" sz="4400" b="1" dirty="0" smtClean="0">
                <a:solidFill>
                  <a:srgbClr val="002060"/>
                </a:solidFill>
              </a:rPr>
              <a:t>-игра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1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776" y="106321"/>
            <a:ext cx="8793125" cy="4947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26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32" y="74428"/>
            <a:ext cx="8866138" cy="49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37" y="74428"/>
            <a:ext cx="8885087" cy="498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95" y="120403"/>
            <a:ext cx="8863219" cy="491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5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27" y="85060"/>
            <a:ext cx="8879800" cy="49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2893" y="2290271"/>
            <a:ext cx="83040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0000"/>
                </a:solidFill>
                <a:ea typeface="Roboto Medium"/>
                <a:cs typeface="Roboto Medium"/>
                <a:sym typeface="Roboto Medium"/>
              </a:rPr>
              <a:t>Как эта воспитательная практика повлияла на учащихся?</a:t>
            </a:r>
            <a:endParaRPr lang="ru-RU" sz="3200" b="1" dirty="0">
              <a:solidFill>
                <a:srgbClr val="CC0000"/>
              </a:solidFill>
              <a:ea typeface="Roboto Medium"/>
              <a:cs typeface="Roboto Medium"/>
              <a:sym typeface="Roboto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5357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88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Результаты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81479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Что узнали?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4158" y="1491429"/>
            <a:ext cx="8218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Открыли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для себя исторические места города, связанные с Великой Отечественной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войной.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Получили представление о жизни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</a:rPr>
              <a:t>осинских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детей в годы войны.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Получили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практический опыт использования предметов военного времени. </a:t>
            </a:r>
          </a:p>
        </p:txBody>
      </p:sp>
    </p:spTree>
    <p:extLst>
      <p:ext uri="{BB962C8B-B14F-4D97-AF65-F5344CB8AC3E}">
        <p14:creationId xmlns:p14="http://schemas.microsoft.com/office/powerpoint/2010/main" val="31867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 idx="4294967295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 b="1" dirty="0">
                <a:solidFill>
                  <a:srgbClr val="1C4587"/>
                </a:solidFill>
                <a:latin typeface="+mn-lt"/>
              </a:rPr>
              <a:t>Цель:</a:t>
            </a:r>
            <a:endParaRPr sz="4000" b="1" dirty="0">
              <a:solidFill>
                <a:srgbClr val="1C4587"/>
              </a:solidFill>
              <a:latin typeface="+mn-lt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4294967295"/>
          </p:nvPr>
        </p:nvSpPr>
        <p:spPr>
          <a:xfrm>
            <a:off x="471900" y="16904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7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обмен опытом организации и реализации проектной деятельности старшеклассников в форме квест-игры на краеведческом материале с использованием возможностей социальной сети ВКонтакте </a:t>
            </a:r>
            <a:endParaRPr sz="31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964" y="59809"/>
            <a:ext cx="8941980" cy="502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4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09560"/>
            <a:ext cx="8750300" cy="492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88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006" y="138234"/>
            <a:ext cx="8835657" cy="497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7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09" y="105159"/>
            <a:ext cx="8861715" cy="4985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7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7" y="114489"/>
            <a:ext cx="8750596" cy="492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0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64" y="83731"/>
            <a:ext cx="8899448" cy="50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8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308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Результаты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1277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Чему научились?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433738"/>
              </p:ext>
            </p:extLst>
          </p:nvPr>
        </p:nvGraphicFramePr>
        <p:xfrm>
          <a:off x="223288" y="1318432"/>
          <a:ext cx="8750595" cy="342681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965945"/>
                <a:gridCol w="4784650"/>
              </a:tblGrid>
              <a:tr h="50285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Участники игры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Организаторы игры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47749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u="none" strike="noStrike" cap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sym typeface="Arial"/>
                        </a:rPr>
                        <a:t>Самоорганизации.</a:t>
                      </a:r>
                      <a:endParaRPr lang="ru-RU" sz="1400" b="0" i="0" u="none" strike="noStrike" cap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Самоорганизации. </a:t>
                      </a:r>
                    </a:p>
                  </a:txBody>
                  <a:tcPr/>
                </a:tc>
              </a:tr>
              <a:tr h="48910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u="none" strike="noStrike" cap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sym typeface="Arial"/>
                        </a:rPr>
                        <a:t>Взаимодействовать друг с другом, выполняя пробы.</a:t>
                      </a:r>
                      <a:endParaRPr lang="ru-RU" sz="1400" b="0" i="0" u="none" strike="noStrike" cap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Сотрудничать и взаимодействовать с участниками проектной группы и социальными партнёрами.</a:t>
                      </a:r>
                    </a:p>
                  </a:txBody>
                  <a:tcPr/>
                </a:tc>
              </a:tr>
              <a:tr h="53446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u="none" strike="noStrike" cap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sym typeface="Arial"/>
                        </a:rPr>
                        <a:t>Решать нестандартные задачи, оперируя</a:t>
                      </a:r>
                      <a:r>
                        <a:rPr lang="ru-RU" sz="1400" u="none" strike="noStrike" cap="non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sym typeface="Arial"/>
                        </a:rPr>
                        <a:t> </a:t>
                      </a:r>
                      <a:r>
                        <a:rPr lang="ru-RU" sz="1400" u="none" strike="noStrike" cap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sym typeface="Arial"/>
                        </a:rPr>
                        <a:t>с непривычными для них предметами.</a:t>
                      </a:r>
                      <a:endParaRPr lang="ru-RU" sz="1400" b="0" i="0" u="none" strike="noStrike" cap="non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Собирать, обрабатывать и представлять информацию</a:t>
                      </a:r>
                      <a:r>
                        <a:rPr lang="ru-RU" sz="1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ru-RU" sz="14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50875">
                <a:tc>
                  <a:txBody>
                    <a:bodyPr/>
                    <a:lstStyle/>
                    <a:p>
                      <a:pPr algn="l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Разрабатывать ситуационные задания.</a:t>
                      </a:r>
                    </a:p>
                  </a:txBody>
                  <a:tcPr/>
                </a:tc>
              </a:tr>
              <a:tr h="340241">
                <a:tc>
                  <a:txBody>
                    <a:bodyPr/>
                    <a:lstStyle/>
                    <a:p>
                      <a:pPr algn="l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Создавать QR- коды.</a:t>
                      </a:r>
                    </a:p>
                  </a:txBody>
                  <a:tcPr/>
                </a:tc>
              </a:tr>
              <a:tr h="329610">
                <a:tc>
                  <a:txBody>
                    <a:bodyPr/>
                    <a:lstStyle/>
                    <a:p>
                      <a:pPr algn="l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Изготавливать хлеб по рецепту военного времени.</a:t>
                      </a:r>
                    </a:p>
                  </a:txBody>
                  <a:tcPr/>
                </a:tc>
              </a:tr>
              <a:tr h="502856">
                <a:tc>
                  <a:txBody>
                    <a:bodyPr/>
                    <a:lstStyle/>
                    <a:p>
                      <a:pPr algn="l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Проводить пробы (мастер-классы).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7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7698"/>
            <a:ext cx="9144000" cy="85725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Результаты опроса участников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квеста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9" t="14453" r="15938" b="10220"/>
          <a:stretch/>
        </p:blipFill>
        <p:spPr bwMode="auto">
          <a:xfrm>
            <a:off x="883979" y="735546"/>
            <a:ext cx="7504451" cy="41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4820378"/>
            <a:ext cx="5445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Скриншот страницы </a:t>
            </a:r>
            <a:r>
              <a:rPr lang="de-DE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https</a:t>
            </a:r>
            <a:r>
              <a:rPr lang="de-DE" sz="1800" b="1" kern="1200" dirty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://</a:t>
            </a:r>
            <a:r>
              <a:rPr lang="de-DE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vk.com/event198412438</a:t>
            </a:r>
            <a:r>
              <a:rPr lang="ru-RU" sz="18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 </a:t>
            </a:r>
            <a:endParaRPr lang="ru-RU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2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4544"/>
            <a:ext cx="9144000" cy="85725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Отзывы участников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квеста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3" t="13998" r="15546" b="12167"/>
          <a:stretch/>
        </p:blipFill>
        <p:spPr bwMode="auto">
          <a:xfrm>
            <a:off x="755619" y="735567"/>
            <a:ext cx="7560841" cy="403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14" y="4809949"/>
            <a:ext cx="60334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0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Скриншот страницы </a:t>
            </a:r>
            <a:r>
              <a:rPr lang="de-DE" sz="20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https</a:t>
            </a:r>
            <a:r>
              <a:rPr lang="de-DE" sz="2000" b="1" kern="1200" dirty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://</a:t>
            </a:r>
            <a:r>
              <a:rPr lang="de-DE" sz="20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  <a:hlinkClick r:id="rId3"/>
              </a:rPr>
              <a:t>vk.com/event198412438</a:t>
            </a:r>
            <a:r>
              <a:rPr lang="ru-RU" sz="2000" b="1" kern="1200" dirty="0" smtClean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 </a:t>
            </a:r>
            <a:endParaRPr lang="ru-RU" sz="2000" b="1" kern="1200" dirty="0">
              <a:solidFill>
                <a:srgbClr val="1F497D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44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2112" y="376342"/>
            <a:ext cx="7439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Квест</a:t>
            </a:r>
            <a:r>
              <a:rPr lang="ru-RU" sz="3200" b="1" dirty="0" smtClean="0">
                <a:solidFill>
                  <a:srgbClr val="002060"/>
                </a:solidFill>
              </a:rPr>
              <a:t> на краеведческом материале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1236" y="1095153"/>
            <a:ext cx="7899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/>
              <a:t>Позволяет сделать познавательные открытия о родном городе.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/>
              <a:t>В комплексе </a:t>
            </a:r>
            <a:r>
              <a:rPr lang="ru-RU" sz="1800" dirty="0" smtClean="0"/>
              <a:t>развивает </a:t>
            </a:r>
            <a:r>
              <a:rPr lang="ru-RU" sz="1800" dirty="0"/>
              <a:t>жизненно-необходимые навыки (навыки сотрудничества, навыки решать нестандартные задачи, эмоциональный интеллект) в ходе взаимодействия разновозрастных групп участников и командной </a:t>
            </a:r>
            <a:r>
              <a:rPr lang="ru-RU" sz="1800" dirty="0" smtClean="0"/>
              <a:t>работы.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/>
              <a:t>Воспитывает чувство </a:t>
            </a:r>
            <a:r>
              <a:rPr lang="ru-RU" sz="1800" dirty="0"/>
              <a:t>гордости и уважения к старшим </a:t>
            </a:r>
            <a:r>
              <a:rPr lang="ru-RU" sz="1800" dirty="0" smtClean="0"/>
              <a:t>поколениям.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/>
              <a:t>Формирует личное отношение  </a:t>
            </a:r>
            <a:r>
              <a:rPr lang="ru-RU" sz="1800" dirty="0"/>
              <a:t>к жизни и ценностям школьников военного времени на основании нравственной оценки и эмоционального отклика на опыт, полученный в ходе </a:t>
            </a:r>
            <a:r>
              <a:rPr lang="ru-RU" sz="1800" dirty="0" smtClean="0"/>
              <a:t>игры.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1268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765025" y="2048577"/>
            <a:ext cx="78291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CC0000"/>
                </a:solidFill>
                <a:latin typeface="+mn-lt"/>
                <a:ea typeface="Roboto Medium"/>
                <a:cs typeface="Roboto Medium"/>
                <a:sym typeface="Roboto Medium"/>
              </a:rPr>
              <a:t>Что побудило реализовать эту практику?</a:t>
            </a:r>
            <a:endParaRPr sz="3600" b="1" dirty="0">
              <a:solidFill>
                <a:srgbClr val="CC0000"/>
              </a:solidFill>
              <a:latin typeface="+mn-lt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6" t="37750" r="28314" b="26932"/>
          <a:stretch/>
        </p:blipFill>
        <p:spPr bwMode="auto">
          <a:xfrm>
            <a:off x="4242390" y="3250631"/>
            <a:ext cx="1116420" cy="176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Мои документы\!АНТОНИНА\GOETHE-INSTITUT\Deutsch im Gepäck 2016\Fortbildungsseminar 29.03.17\fotolia_17421536_l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8266" r="1215" b="49277"/>
          <a:stretch/>
        </p:blipFill>
        <p:spPr bwMode="auto">
          <a:xfrm>
            <a:off x="340263" y="1152358"/>
            <a:ext cx="8569843" cy="212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422578">
            <a:off x="1095162" y="1840790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37373">
                    <a:lumMod val="50000"/>
                  </a:srgbClr>
                </a:solidFill>
              </a:rPr>
              <a:t>Что</a:t>
            </a:r>
            <a:endParaRPr lang="ru-RU" sz="3200" dirty="0">
              <a:solidFill>
                <a:srgbClr val="737373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1237572">
            <a:off x="2789273" y="1952879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37373">
                    <a:lumMod val="50000"/>
                  </a:srgbClr>
                </a:solidFill>
              </a:rPr>
              <a:t>Почему</a:t>
            </a:r>
            <a:endParaRPr lang="ru-RU" sz="3200" dirty="0">
              <a:solidFill>
                <a:srgbClr val="737373">
                  <a:lumMod val="5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8822" y="1937509"/>
            <a:ext cx="873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37373">
                    <a:lumMod val="50000"/>
                  </a:srgbClr>
                </a:solidFill>
              </a:rPr>
              <a:t>Где</a:t>
            </a:r>
            <a:endParaRPr lang="ru-RU" sz="3200" dirty="0">
              <a:solidFill>
                <a:srgbClr val="737373">
                  <a:lumMod val="50000"/>
                </a:srgb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1279918">
            <a:off x="7379013" y="1920557"/>
            <a:ext cx="830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37373">
                    <a:lumMod val="50000"/>
                  </a:srgbClr>
                </a:solidFill>
              </a:rPr>
              <a:t>Как</a:t>
            </a:r>
            <a:endParaRPr lang="ru-RU" sz="3200" dirty="0">
              <a:solidFill>
                <a:srgbClr val="737373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1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 idx="4294967295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 b="1" dirty="0">
                <a:solidFill>
                  <a:srgbClr val="1C4587"/>
                </a:solidFill>
                <a:latin typeface="+mn-lt"/>
              </a:rPr>
              <a:t>Цель:</a:t>
            </a:r>
            <a:endParaRPr sz="4000" b="1" dirty="0">
              <a:solidFill>
                <a:srgbClr val="1C4587"/>
              </a:solidFill>
              <a:latin typeface="+mn-lt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4294967295"/>
          </p:nvPr>
        </p:nvSpPr>
        <p:spPr>
          <a:xfrm>
            <a:off x="471900" y="16904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7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обмен опытом организации и реализации проектной деятельности старшеклассников в форме квест-игры на краеведческом материале с использованием возможностей социальной сети ВКонтакте </a:t>
            </a:r>
            <a:endParaRPr sz="31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91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8351" y="106322"/>
            <a:ext cx="5380076" cy="486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88427" y="4436078"/>
            <a:ext cx="3441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800" b="1" dirty="0">
                <a:solidFill>
                  <a:schemeClr val="tx1"/>
                </a:solidFill>
              </a:rPr>
              <a:t>https://</a:t>
            </a:r>
            <a:r>
              <a:rPr lang="de-DE" sz="1800" b="1" dirty="0" smtClean="0">
                <a:solidFill>
                  <a:schemeClr val="tx1"/>
                </a:solidFill>
              </a:rPr>
              <a:t>vk.com/club198412438</a:t>
            </a:r>
            <a:endParaRPr lang="ru-RU" sz="1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2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70C0"/>
                </a:solidFill>
              </a:rPr>
              <a:t>Правило 72 часов</a:t>
            </a:r>
            <a:endParaRPr lang="ru-RU" sz="5400" b="1" dirty="0">
              <a:solidFill>
                <a:srgbClr val="0070C0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97565"/>
            <a:ext cx="8046156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3728" y="4191951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24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всемирно известный финансовый консультант, писатель, бизнес-тренер</a:t>
            </a:r>
          </a:p>
        </p:txBody>
      </p:sp>
    </p:spTree>
    <p:extLst>
      <p:ext uri="{BB962C8B-B14F-4D97-AF65-F5344CB8AC3E}">
        <p14:creationId xmlns:p14="http://schemas.microsoft.com/office/powerpoint/2010/main" val="218469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body" idx="4294967295"/>
          </p:nvPr>
        </p:nvSpPr>
        <p:spPr>
          <a:xfrm>
            <a:off x="595423" y="1465265"/>
            <a:ext cx="5071730" cy="31638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Контактная информация:</a:t>
            </a:r>
            <a:endParaRPr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Коробейникова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Ирина Владимировна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тьютор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МБОУ «СОШ №4 г. Осы»</a:t>
            </a:r>
            <a:endParaRPr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 dirty="0" smtClean="0">
                <a:latin typeface="+mn-lt"/>
                <a:hlinkClick r:id="rId3"/>
              </a:rPr>
              <a:t>hausierer@mail.ru</a:t>
            </a:r>
            <a:r>
              <a:rPr lang="en-GB" sz="2400" dirty="0" smtClean="0">
                <a:latin typeface="+mn-lt"/>
              </a:rPr>
              <a:t> </a:t>
            </a:r>
            <a:endParaRPr sz="24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latin typeface="+mn-lt"/>
              </a:rPr>
              <a:t> </a:t>
            </a:r>
            <a:endParaRPr sz="2400" dirty="0">
              <a:latin typeface="+mn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393" y="384175"/>
            <a:ext cx="3163887" cy="437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 idx="4294967295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Первое</a:t>
            </a: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0" y="-115075"/>
            <a:ext cx="9144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b="1" dirty="0">
                <a:solidFill>
                  <a:srgbClr val="1C4587"/>
                </a:solidFill>
                <a:latin typeface="+mn-lt"/>
                <a:ea typeface="Roboto"/>
                <a:cs typeface="Roboto"/>
                <a:sym typeface="Roboto"/>
              </a:rPr>
              <a:t>Год памяти и славы</a:t>
            </a:r>
            <a:endParaRPr sz="500" b="1" dirty="0">
              <a:solidFill>
                <a:srgbClr val="1C4587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8350" y="818895"/>
            <a:ext cx="6302000" cy="432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" t="3011"/>
          <a:stretch/>
        </p:blipFill>
        <p:spPr bwMode="auto">
          <a:xfrm>
            <a:off x="5" y="510"/>
            <a:ext cx="2411071" cy="17884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14" y="3541098"/>
            <a:ext cx="2440505" cy="160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11392" r="46486" b="24093"/>
          <a:stretch/>
        </p:blipFill>
        <p:spPr bwMode="auto">
          <a:xfrm>
            <a:off x="-6040" y="1752734"/>
            <a:ext cx="2405103" cy="1781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81428" y="1858653"/>
            <a:ext cx="58798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Tx/>
            </a:pPr>
            <a:r>
              <a:rPr lang="ru-RU" sz="3200" b="1" kern="1200" dirty="0" smtClean="0">
                <a:solidFill>
                  <a:srgbClr val="1F497D"/>
                </a:solidFill>
                <a:latin typeface="+mn-lt"/>
                <a:ea typeface="+mn-ea"/>
                <a:cs typeface="+mn-cs"/>
              </a:rPr>
              <a:t>Разработка </a:t>
            </a:r>
            <a:r>
              <a:rPr lang="ru-RU" sz="3200" b="1" kern="1200" dirty="0">
                <a:solidFill>
                  <a:srgbClr val="1F497D"/>
                </a:solidFill>
                <a:latin typeface="+mn-lt"/>
                <a:ea typeface="+mn-ea"/>
                <a:cs typeface="+mn-cs"/>
              </a:rPr>
              <a:t>замысла проекта, посвящённого жизни школьников в годы Великой Отечественной войны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99936" y="910000"/>
            <a:ext cx="59612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Тьюторское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занятие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" y="10539"/>
            <a:ext cx="2414697" cy="173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1540"/>
          </a:xfrm>
        </p:spPr>
        <p:txBody>
          <a:bodyPr>
            <a:noAutofit/>
          </a:bodyPr>
          <a:lstStyle/>
          <a:p>
            <a:r>
              <a:rPr lang="ru-RU" sz="5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</a:t>
            </a:r>
            <a:endParaRPr lang="ru-RU" sz="5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801937"/>
              </p:ext>
            </p:extLst>
          </p:nvPr>
        </p:nvGraphicFramePr>
        <p:xfrm>
          <a:off x="107504" y="735546"/>
          <a:ext cx="885698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690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35546"/>
            <a:ext cx="4788024" cy="85725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5400" b="1" dirty="0" smtClean="0">
                <a:solidFill>
                  <a:schemeClr val="tx2"/>
                </a:solidFill>
              </a:rPr>
              <a:t/>
            </a:r>
            <a:br>
              <a:rPr lang="ru-RU" sz="5400" b="1" dirty="0" smtClean="0">
                <a:solidFill>
                  <a:schemeClr val="tx2"/>
                </a:solidFill>
              </a:rPr>
            </a:br>
            <a:r>
              <a:rPr lang="ru-RU" sz="5400" b="1" dirty="0">
                <a:solidFill>
                  <a:schemeClr val="tx2"/>
                </a:solidFill>
              </a:rPr>
              <a:t/>
            </a:r>
            <a:br>
              <a:rPr lang="ru-RU" sz="5400" b="1" dirty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Жительница г. Оса</a:t>
            </a:r>
            <a:r>
              <a:rPr lang="ru-RU" sz="5400" b="1" dirty="0" smtClean="0">
                <a:solidFill>
                  <a:schemeClr val="tx2"/>
                </a:solidFill>
              </a:rPr>
              <a:t/>
            </a:r>
            <a:br>
              <a:rPr lang="ru-RU" sz="5400" b="1" dirty="0" smtClean="0">
                <a:solidFill>
                  <a:schemeClr val="tx2"/>
                </a:solidFill>
              </a:rPr>
            </a:br>
            <a:r>
              <a:rPr lang="ru-RU" sz="5400" b="1" dirty="0">
                <a:solidFill>
                  <a:schemeClr val="tx2"/>
                </a:solidFill>
              </a:rPr>
              <a:t/>
            </a:r>
            <a:br>
              <a:rPr lang="ru-RU" sz="5400" b="1" dirty="0">
                <a:solidFill>
                  <a:schemeClr val="tx2"/>
                </a:solidFill>
              </a:rPr>
            </a:br>
            <a:r>
              <a:rPr lang="ru-RU" sz="5400" b="1" dirty="0" smtClean="0">
                <a:solidFill>
                  <a:srgbClr val="C00000"/>
                </a:solidFill>
              </a:rPr>
              <a:t>Эмилия Федоровна </a:t>
            </a:r>
            <a:r>
              <a:rPr lang="ru-RU" sz="5400" b="1" dirty="0" err="1" smtClean="0">
                <a:solidFill>
                  <a:srgbClr val="C00000"/>
                </a:solidFill>
              </a:rPr>
              <a:t>Кугаевских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23528" y="2949806"/>
            <a:ext cx="4330824" cy="141388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tx2"/>
                </a:solidFill>
              </a:rPr>
              <a:t>в начале войны войны Эмилии Федоровне 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chemeClr val="tx2"/>
                </a:solidFill>
              </a:rPr>
              <a:t>и</a:t>
            </a:r>
            <a:r>
              <a:rPr lang="ru-RU" sz="3200" b="1" dirty="0" smtClean="0">
                <a:solidFill>
                  <a:schemeClr val="tx2"/>
                </a:solidFill>
              </a:rPr>
              <a:t>сполнилось 9 лет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40040" y="597496"/>
            <a:ext cx="4798817" cy="4102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3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" y="0"/>
            <a:ext cx="9143999" cy="64807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7Б класса  МБОУ «СОШ №4 г. Осы»</a:t>
            </a:r>
            <a:endParaRPr lang="ru-RU" sz="5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2"/>
          <a:stretch/>
        </p:blipFill>
        <p:spPr bwMode="auto">
          <a:xfrm>
            <a:off x="1769817" y="3701599"/>
            <a:ext cx="3559293" cy="1479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16901" y="1127038"/>
            <a:ext cx="5340313" cy="252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Desktop\Рисун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701621"/>
            <a:ext cx="2483768" cy="1467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" y="302683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Tx/>
              <a:buFontTx/>
              <a:buNone/>
            </a:pPr>
            <a:r>
              <a:rPr lang="ru-RU" sz="4800" b="1" kern="120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glow rad="101600">
                    <a:prstClr val="white">
                      <a:alpha val="60000"/>
                    </a:prst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Военный хлеб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" t="4193" r="54516" b="11075"/>
          <a:stretch/>
        </p:blipFill>
        <p:spPr bwMode="auto">
          <a:xfrm>
            <a:off x="5352532" y="3711403"/>
            <a:ext cx="1307717" cy="1441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11392" r="46486" b="24093"/>
          <a:stretch/>
        </p:blipFill>
        <p:spPr bwMode="auto">
          <a:xfrm>
            <a:off x="-8729" y="3701599"/>
            <a:ext cx="1772417" cy="1441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05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650</Words>
  <Application>Microsoft Office PowerPoint</Application>
  <PresentationFormat>Экран (16:9)</PresentationFormat>
  <Paragraphs>111</Paragraphs>
  <Slides>44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44</vt:i4>
      </vt:variant>
    </vt:vector>
  </HeadingPairs>
  <TitlesOfParts>
    <vt:vector size="59" baseType="lpstr">
      <vt:lpstr>Arial</vt:lpstr>
      <vt:lpstr>Roboto</vt:lpstr>
      <vt:lpstr>Roboto Medium</vt:lpstr>
      <vt:lpstr>Wingdings</vt:lpstr>
      <vt:lpstr>Calibri</vt:lpstr>
      <vt:lpstr>Material</vt:lpstr>
      <vt:lpstr>1_Тема Office</vt:lpstr>
      <vt:lpstr>2_Тема Office</vt:lpstr>
      <vt:lpstr>Тема Office</vt:lpstr>
      <vt:lpstr>Тема1</vt:lpstr>
      <vt:lpstr>1_Material</vt:lpstr>
      <vt:lpstr>2_Material</vt:lpstr>
      <vt:lpstr>3_Тема Office</vt:lpstr>
      <vt:lpstr>4_Тема Office</vt:lpstr>
      <vt:lpstr>3_Material</vt:lpstr>
      <vt:lpstr>Презентация PowerPoint</vt:lpstr>
      <vt:lpstr>Презентация PowerPoint</vt:lpstr>
      <vt:lpstr>Цель:</vt:lpstr>
      <vt:lpstr>Презентация PowerPoint</vt:lpstr>
      <vt:lpstr>Первое</vt:lpstr>
      <vt:lpstr>Презентация PowerPoint</vt:lpstr>
      <vt:lpstr>Этапы реализации проекта</vt:lpstr>
      <vt:lpstr>  Жительница г. Оса  Эмилия Федоровна Кугаевских</vt:lpstr>
      <vt:lpstr>Проект 7Б класса  МБОУ «СОШ №4 г. Осы»</vt:lpstr>
      <vt:lpstr>Форсайт-сессия по выдвижению  идей проектов</vt:lpstr>
      <vt:lpstr>Презентация PowerPoint</vt:lpstr>
      <vt:lpstr>Презентация PowerPoint</vt:lpstr>
      <vt:lpstr>Квест в образовательной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Страница сообщества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опроса участников квеста</vt:lpstr>
      <vt:lpstr>Отзывы участников квеста</vt:lpstr>
      <vt:lpstr>Презентация PowerPoint</vt:lpstr>
      <vt:lpstr>Презентация PowerPoint</vt:lpstr>
      <vt:lpstr>Цель:</vt:lpstr>
      <vt:lpstr>Презентация PowerPoint</vt:lpstr>
      <vt:lpstr>Правило 72 часов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Квест-игра “По следам Эли Поляковой”</dc:title>
  <dc:creator>z</dc:creator>
  <cp:lastModifiedBy>z</cp:lastModifiedBy>
  <cp:revision>43</cp:revision>
  <dcterms:modified xsi:type="dcterms:W3CDTF">2021-03-22T02:04:09Z</dcterms:modified>
</cp:coreProperties>
</file>