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2" r:id="rId3"/>
    <p:sldId id="285" r:id="rId4"/>
    <p:sldId id="283" r:id="rId5"/>
    <p:sldId id="284" r:id="rId6"/>
    <p:sldId id="286" r:id="rId7"/>
    <p:sldId id="281" r:id="rId8"/>
    <p:sldId id="282" r:id="rId9"/>
    <p:sldId id="28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6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8BF902-D0EA-48A8-B0D1-718975D2B3C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5B3D-C1D1-4E5B-B21E-001A0DE7BC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850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496944" cy="298219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Проектная сессия </a:t>
            </a:r>
            <a:r>
              <a:rPr lang="ru-RU" b="1" dirty="0" err="1" smtClean="0">
                <a:latin typeface="Bookman Old Style" pitchFamily="18" charset="0"/>
              </a:rPr>
              <a:t>инновационно</a:t>
            </a:r>
            <a:r>
              <a:rPr lang="ru-RU" b="1" dirty="0" smtClean="0">
                <a:latin typeface="Bookman Old Style" pitchFamily="18" charset="0"/>
              </a:rPr>
              <a:t>-методической сети</a:t>
            </a:r>
            <a:r>
              <a:rPr lang="en-US" b="1" dirty="0" smtClean="0">
                <a:latin typeface="Bookman Old Style" pitchFamily="18" charset="0"/>
              </a:rPr>
              <a:t> SSs</a:t>
            </a:r>
            <a:r>
              <a:rPr lang="ru-RU" b="1" dirty="0" smtClean="0">
                <a:latin typeface="Bookman Old Style" pitchFamily="18" charset="0"/>
              </a:rPr>
              <a:t>  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437112"/>
            <a:ext cx="6768752" cy="1656184"/>
          </a:xfrm>
        </p:spPr>
        <p:txBody>
          <a:bodyPr>
            <a:normAutofit/>
          </a:bodyPr>
          <a:lstStyle/>
          <a:p>
            <a:pPr algn="r"/>
            <a:r>
              <a:rPr lang="en-US" i="1" dirty="0" smtClean="0"/>
              <a:t>1</a:t>
            </a:r>
            <a:r>
              <a:rPr lang="ru-RU" i="1" dirty="0" smtClean="0"/>
              <a:t>7</a:t>
            </a:r>
            <a:r>
              <a:rPr lang="en-US" i="1" dirty="0" smtClean="0"/>
              <a:t>.</a:t>
            </a:r>
            <a:r>
              <a:rPr lang="ru-RU" i="1" dirty="0" smtClean="0"/>
              <a:t>02.2022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Программа проектной сессии (примерная)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Bookman Old Style" panose="02050604050505020204" pitchFamily="18" charset="0"/>
              </a:rPr>
              <a:t>15.00.- 15.05. – орг. моменты.</a:t>
            </a:r>
          </a:p>
          <a:p>
            <a:pPr>
              <a:buNone/>
            </a:pPr>
            <a:r>
              <a:rPr lang="ru-RU" sz="2800" dirty="0" smtClean="0">
                <a:latin typeface="Bookman Old Style" panose="02050604050505020204" pitchFamily="18" charset="0"/>
              </a:rPr>
              <a:t>15.05.- 15.35. – содержательная установка на работу («Основные ориентиры для обсуждения проектов») </a:t>
            </a:r>
          </a:p>
          <a:p>
            <a:pPr>
              <a:buNone/>
            </a:pPr>
            <a:r>
              <a:rPr lang="ru-RU" sz="2800" dirty="0" smtClean="0">
                <a:latin typeface="Bookman Old Style" panose="02050604050505020204" pitchFamily="18" charset="0"/>
              </a:rPr>
              <a:t>15.35. -  15.40. – организация работы в проектных залах.</a:t>
            </a:r>
          </a:p>
          <a:p>
            <a:pPr>
              <a:buNone/>
            </a:pPr>
            <a:r>
              <a:rPr lang="ru-RU" sz="2800" dirty="0" smtClean="0">
                <a:latin typeface="Bookman Old Style" panose="02050604050505020204" pitchFamily="18" charset="0"/>
              </a:rPr>
              <a:t>15.40. – 17.00. – работа в сессионных залах</a:t>
            </a:r>
          </a:p>
          <a:p>
            <a:pPr>
              <a:buNone/>
            </a:pPr>
            <a:r>
              <a:rPr lang="ru-RU" sz="2800" dirty="0" smtClean="0">
                <a:latin typeface="Bookman Old Style" panose="02050604050505020204" pitchFamily="18" charset="0"/>
              </a:rPr>
              <a:t>17.00.- 17.50. – обсуждение результатов работы в сессионных залах</a:t>
            </a:r>
          </a:p>
          <a:p>
            <a:pPr>
              <a:buNone/>
            </a:pPr>
            <a:r>
              <a:rPr lang="ru-RU" sz="2800" dirty="0" smtClean="0">
                <a:latin typeface="Bookman Old Style" panose="02050604050505020204" pitchFamily="18" charset="0"/>
              </a:rPr>
              <a:t>17.50.-18.00. – рефлексия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Основные ориентиры для обсуждения педагогических проектов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dirty="0" smtClean="0">
                <a:latin typeface="Bookman Old Style" panose="02050604050505020204" pitchFamily="18" charset="0"/>
              </a:rPr>
              <a:t>Тип проектирования.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2. Этапы проектирования (при замысле). 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3. Этап реализации (если проект на стадии реализации). 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4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3008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Bookman Old Style" pitchFamily="18" charset="0"/>
              </a:rPr>
              <a:t>Типы проектирования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6905" y="5474842"/>
            <a:ext cx="8514286" cy="158417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3209020" y="6284296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</a:t>
            </a:r>
            <a:r>
              <a:rPr lang="ru-RU" sz="2400" b="1" dirty="0" smtClean="0"/>
              <a:t>ир деятельности</a:t>
            </a:r>
            <a:endParaRPr lang="ru-RU" sz="2400" b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964125" y="4185084"/>
            <a:ext cx="8020833" cy="1944216"/>
          </a:xfrm>
          <a:prstGeom prst="rightArrow">
            <a:avLst>
              <a:gd name="adj1" fmla="val 57236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899592" y="2175247"/>
            <a:ext cx="8075240" cy="1944216"/>
          </a:xfrm>
          <a:prstGeom prst="rightArrow">
            <a:avLst>
              <a:gd name="adj1" fmla="val 57236"/>
              <a:gd name="adj2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899592" y="260648"/>
            <a:ext cx="7962056" cy="2016224"/>
          </a:xfrm>
          <a:prstGeom prst="rightArrow">
            <a:avLst>
              <a:gd name="adj1" fmla="val 57236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4453019"/>
            <a:ext cx="738664" cy="142425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/>
              <a:t>м</a:t>
            </a:r>
            <a:r>
              <a:rPr lang="ru-RU" b="1" dirty="0" smtClean="0"/>
              <a:t>ир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социальный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508801"/>
            <a:ext cx="1015663" cy="12082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мир </a:t>
            </a:r>
            <a:r>
              <a:rPr lang="ru-RU" b="1" dirty="0" smtClean="0">
                <a:solidFill>
                  <a:srgbClr val="7030A0"/>
                </a:solidFill>
              </a:rPr>
              <a:t>культуры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17438"/>
            <a:ext cx="1015663" cy="135537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внутренний</a:t>
            </a:r>
            <a:r>
              <a:rPr lang="ru-RU" b="1" dirty="0" smtClean="0"/>
              <a:t> мир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человека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8741" y="615525"/>
            <a:ext cx="731767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ГУМАНИТАРНОЕ (культурно-ценностное)</a:t>
            </a:r>
          </a:p>
          <a:p>
            <a:pPr algn="ctr"/>
            <a:r>
              <a:rPr lang="ru-RU" sz="2600" b="1" dirty="0">
                <a:solidFill>
                  <a:schemeClr val="accent6">
                    <a:lumMod val="75000"/>
                  </a:schemeClr>
                </a:solidFill>
              </a:rPr>
              <a:t>осмысление, понимание</a:t>
            </a:r>
          </a:p>
          <a:p>
            <a:pPr algn="ctr"/>
            <a:r>
              <a:rPr lang="ru-RU" sz="1600" b="1" dirty="0" smtClean="0"/>
              <a:t>(</a:t>
            </a:r>
            <a:r>
              <a:rPr lang="ru-RU" sz="1600" b="1" dirty="0"/>
              <a:t>способ понимания, </a:t>
            </a:r>
            <a:r>
              <a:rPr lang="ru-RU" sz="1600" b="1" dirty="0" err="1"/>
              <a:t>интенциональность</a:t>
            </a:r>
            <a:r>
              <a:rPr lang="ru-RU" sz="1600" b="1" dirty="0"/>
              <a:t>, ценности, переживания, смыслы, принципы, др.)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7584" y="2636912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СОЦИОКУЛЬТУРНОЕ</a:t>
            </a:r>
          </a:p>
          <a:p>
            <a:pPr algn="ctr"/>
            <a:r>
              <a:rPr lang="ru-RU" sz="2600" b="1" dirty="0" smtClean="0">
                <a:solidFill>
                  <a:srgbClr val="7030A0"/>
                </a:solidFill>
              </a:rPr>
              <a:t>коллективное мышление, культурная традиция</a:t>
            </a:r>
          </a:p>
          <a:p>
            <a:pPr algn="ctr"/>
            <a:r>
              <a:rPr lang="ru-RU" sz="1600" b="1" dirty="0" smtClean="0"/>
              <a:t>(</a:t>
            </a:r>
            <a:r>
              <a:rPr lang="ru-RU" sz="1600" b="1" dirty="0"/>
              <a:t>понятия, нормы, правила, традиции, др.)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15663" y="4678534"/>
            <a:ext cx="75167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СОЦИОТЕХНИЧЕСКОЕ </a:t>
            </a:r>
          </a:p>
          <a:p>
            <a:pPr algn="ctr"/>
            <a:r>
              <a:rPr lang="ru-RU" sz="2600" b="1" dirty="0" smtClean="0">
                <a:solidFill>
                  <a:schemeClr val="accent5">
                    <a:lumMod val="75000"/>
                  </a:schemeClr>
                </a:solidFill>
              </a:rPr>
              <a:t>организация деятельности </a:t>
            </a:r>
          </a:p>
          <a:p>
            <a:pPr algn="ctr"/>
            <a:r>
              <a:rPr lang="ru-RU" sz="1600" b="1" dirty="0" smtClean="0"/>
              <a:t>(технологии, приемы, методы, формы, роли, др.)</a:t>
            </a:r>
            <a:endParaRPr lang="ru-RU" sz="1600" b="1" dirty="0"/>
          </a:p>
        </p:txBody>
      </p:sp>
      <p:sp>
        <p:nvSpPr>
          <p:cNvPr id="15" name="TextBox 14"/>
          <p:cNvSpPr txBox="1"/>
          <p:nvPr/>
        </p:nvSpPr>
        <p:spPr>
          <a:xfrm rot="18817123">
            <a:off x="6926262" y="5077219"/>
            <a:ext cx="2800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профессионал, специалист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8817123">
            <a:off x="7251112" y="2607944"/>
            <a:ext cx="23212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новатор, </a:t>
            </a:r>
          </a:p>
          <a:p>
            <a:r>
              <a:rPr lang="ru-RU" sz="2000" b="1" dirty="0" err="1" smtClean="0">
                <a:latin typeface="Bookman Old Style" pitchFamily="18" charset="0"/>
              </a:rPr>
              <a:t>орг-р</a:t>
            </a:r>
            <a:r>
              <a:rPr lang="ru-RU" sz="2000" b="1" dirty="0" smtClean="0">
                <a:latin typeface="Bookman Old Style" pitchFamily="18" charset="0"/>
              </a:rPr>
              <a:t> </a:t>
            </a:r>
            <a:r>
              <a:rPr lang="ru-RU" sz="2000" b="1" dirty="0" err="1" smtClean="0">
                <a:latin typeface="Bookman Old Style" pitchFamily="18" charset="0"/>
              </a:rPr>
              <a:t>деят-ости</a:t>
            </a:r>
            <a:endParaRPr lang="ru-RU" sz="2400" b="1" dirty="0" smtClean="0">
              <a:latin typeface="Bookman Old Style" pitchFamily="18" charset="0"/>
            </a:endParaRPr>
          </a:p>
          <a:p>
            <a:endParaRPr lang="ru-RU" b="1" dirty="0"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8817123">
            <a:off x="7783727" y="1167325"/>
            <a:ext cx="133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автор</a:t>
            </a:r>
            <a:endParaRPr lang="ru-RU" sz="24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971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2880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Bookman Old Style" panose="02050604050505020204" pitchFamily="18" charset="0"/>
              </a:rPr>
              <a:t>Проявления типов проектов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197070"/>
              </p:ext>
            </p:extLst>
          </p:nvPr>
        </p:nvGraphicFramePr>
        <p:xfrm>
          <a:off x="0" y="332658"/>
          <a:ext cx="8964488" cy="647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0232"/>
                <a:gridCol w="2304256"/>
              </a:tblGrid>
              <a:tr h="598622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Особенность</a:t>
                      </a:r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Состояние, тип проекта</a:t>
                      </a:r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845114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Процесс осуществляется, без</a:t>
                      </a:r>
                      <a:r>
                        <a:rPr lang="ru-RU" sz="1500" baseline="0" dirty="0" smtClean="0">
                          <a:latin typeface="Bookman Old Style" panose="02050604050505020204" pitchFamily="18" charset="0"/>
                        </a:rPr>
                        <a:t> гарантии результата, без коррекции процесса. Ответственность за результат перекладывается вверх (нет условий) или вниз (они такие)</a:t>
                      </a:r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Bookman Old Style" panose="02050604050505020204" pitchFamily="18" charset="0"/>
                        </a:rPr>
                        <a:t>Функционирование</a:t>
                      </a:r>
                    </a:p>
                    <a:p>
                      <a:r>
                        <a:rPr lang="ru-RU" sz="1500" b="1" dirty="0" smtClean="0">
                          <a:latin typeface="Bookman Old Style" panose="02050604050505020204" pitchFamily="18" charset="0"/>
                        </a:rPr>
                        <a:t>НЕ ПРОЕКТ</a:t>
                      </a:r>
                      <a:endParaRPr lang="ru-RU" sz="1500" b="1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845114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Организована, промыслена: цель- средство- результат. Средства понятны, знакомы, иногда</a:t>
                      </a:r>
                      <a:r>
                        <a:rPr lang="ru-RU" sz="1500" baseline="0" dirty="0" smtClean="0">
                          <a:latin typeface="Bookman Old Style" panose="02050604050505020204" pitchFamily="18" charset="0"/>
                        </a:rPr>
                        <a:t> заимствованные.</a:t>
                      </a:r>
                      <a:endParaRPr lang="ru-RU" sz="1500" dirty="0" smtClean="0">
                        <a:latin typeface="Bookman Old Style" panose="02050604050505020204" pitchFamily="18" charset="0"/>
                      </a:endParaRPr>
                    </a:p>
                    <a:p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latin typeface="Bookman Old Style" panose="02050604050505020204" pitchFamily="18" charset="0"/>
                        </a:rPr>
                        <a:t>Деятельность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latin typeface="Bookman Old Style" panose="02050604050505020204" pitchFamily="18" charset="0"/>
                        </a:rPr>
                        <a:t>НЕ ПРОЕКТ</a:t>
                      </a:r>
                      <a:endParaRPr lang="ru-RU" sz="1500" b="1" dirty="0" smtClean="0">
                        <a:latin typeface="Bookman Old Style" panose="02050604050505020204" pitchFamily="18" charset="0"/>
                      </a:endParaRPr>
                    </a:p>
                    <a:p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1121931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Появляется проблема как то,</a:t>
                      </a:r>
                      <a:r>
                        <a:rPr lang="ru-RU" sz="1500" baseline="0" dirty="0" smtClean="0">
                          <a:latin typeface="Bookman Old Style" panose="02050604050505020204" pitchFamily="18" charset="0"/>
                        </a:rPr>
                        <a:t> что мне не удается сделать (достичь). Средства и цели новые заимствованные. Но есть элемент неопределённости. Или в самих целях или в средствах или в организации. Основная деятельность-  организация.</a:t>
                      </a:r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социотехническое проектирование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730097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Проектанты </a:t>
                      </a:r>
                      <a:r>
                        <a:rPr lang="ru-RU" sz="1500" baseline="0" dirty="0" smtClean="0">
                          <a:latin typeface="Bookman Old Style" panose="02050604050505020204" pitchFamily="18" charset="0"/>
                        </a:rPr>
                        <a:t>начинают входить в какую- либо культурную традицию (подход, научно-педагогическая школа  и проч.), при обсуждении замысла, рефлексии деятельности оформляют свои представления в понятиях, схемах, которые свойственных выбранной культурной традиции. Но появляется новое по отношению к культурной традиции и окружающей массовой практике .</a:t>
                      </a:r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Bookman Old Style" panose="02050604050505020204" pitchFamily="18" charset="0"/>
                        </a:rPr>
                        <a:t>социально-культурное проектирование</a:t>
                      </a:r>
                      <a:endParaRPr lang="ru-RU" sz="1500" b="1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1338097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Bookman Old Style" panose="02050604050505020204" pitchFamily="18" charset="0"/>
                        </a:rPr>
                        <a:t>Авторы содержания проекта (свои ценности, свои смыслы, свои средства).  Идея</a:t>
                      </a:r>
                      <a:r>
                        <a:rPr lang="ru-RU" sz="1500" baseline="0" dirty="0" smtClean="0">
                          <a:latin typeface="Bookman Old Style" panose="02050604050505020204" pitchFamily="18" charset="0"/>
                        </a:rPr>
                        <a:t> проекта новая для актуальной культуры и актуального профессионального сообщества. Автор является и заказчиком, убеждает остальных в необходимости реализации проекта.</a:t>
                      </a:r>
                      <a:endParaRPr lang="ru-RU" sz="15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Bookman Old Style" panose="02050604050505020204" pitchFamily="18" charset="0"/>
                        </a:rPr>
                        <a:t>гуманитарное проектирование</a:t>
                      </a:r>
                      <a:endParaRPr lang="ru-RU" sz="1500" b="1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863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Bookman Old Style" panose="02050604050505020204" pitchFamily="18" charset="0"/>
              </a:rPr>
              <a:t>Задачи стажеров в обсуждении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363272" cy="5073427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dirty="0">
                <a:latin typeface="Bookman Old Style" panose="02050604050505020204" pitchFamily="18" charset="0"/>
              </a:rPr>
              <a:t>По </a:t>
            </a:r>
            <a:r>
              <a:rPr lang="ru-RU" dirty="0" smtClean="0">
                <a:latin typeface="Bookman Old Style" panose="02050604050505020204" pitchFamily="18" charset="0"/>
              </a:rPr>
              <a:t>возможности -организовать </a:t>
            </a:r>
            <a:r>
              <a:rPr lang="ru-RU" dirty="0" smtClean="0">
                <a:latin typeface="Bookman Old Style" panose="02050604050505020204" pitchFamily="18" charset="0"/>
              </a:rPr>
              <a:t>сдвижку </a:t>
            </a:r>
            <a:r>
              <a:rPr lang="ru-RU" dirty="0" smtClean="0">
                <a:latin typeface="Bookman Old Style" panose="02050604050505020204" pitchFamily="18" charset="0"/>
              </a:rPr>
              <a:t>проектировщиков по </a:t>
            </a:r>
            <a:r>
              <a:rPr lang="ru-RU" dirty="0" smtClean="0">
                <a:latin typeface="Bookman Old Style" panose="02050604050505020204" pitchFamily="18" charset="0"/>
              </a:rPr>
              <a:t>типу проектирования («</a:t>
            </a:r>
            <a:r>
              <a:rPr lang="ru-RU" dirty="0" err="1" smtClean="0">
                <a:latin typeface="Bookman Old Style" panose="02050604050505020204" pitchFamily="18" charset="0"/>
              </a:rPr>
              <a:t>проблематизация</a:t>
            </a:r>
            <a:r>
              <a:rPr lang="ru-RU" dirty="0" smtClean="0">
                <a:latin typeface="Bookman Old Style" panose="02050604050505020204" pitchFamily="18" charset="0"/>
              </a:rPr>
              <a:t>» в зависимости от типа проектирования</a:t>
            </a:r>
            <a:r>
              <a:rPr lang="ru-RU" dirty="0" smtClean="0">
                <a:latin typeface="Bookman Old Style" panose="02050604050505020204" pitchFamily="18" charset="0"/>
              </a:rPr>
              <a:t>).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Bookman Old Style" panose="02050604050505020204" pitchFamily="18" charset="0"/>
              </a:rPr>
              <a:t>Помочь </a:t>
            </a:r>
            <a:r>
              <a:rPr lang="ru-RU" dirty="0" smtClean="0">
                <a:latin typeface="Bookman Old Style" panose="02050604050505020204" pitchFamily="18" charset="0"/>
              </a:rPr>
              <a:t>проектировщикам обнаружить </a:t>
            </a:r>
            <a:r>
              <a:rPr lang="ru-RU" dirty="0" smtClean="0">
                <a:latin typeface="Bookman Old Style" panose="02050604050505020204" pitchFamily="18" charset="0"/>
              </a:rPr>
              <a:t>дефициты и  «разрывы» в проектном замысле.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Bookman Old Style" panose="02050604050505020204" pitchFamily="18" charset="0"/>
              </a:rPr>
              <a:t>Помочь проектировщикам отрефлексировать текущее состояние дел.</a:t>
            </a:r>
            <a:r>
              <a:rPr lang="ru-RU" dirty="0" smtClean="0">
                <a:latin typeface="Bookman Old Style" panose="02050604050505020204" pitchFamily="18" charset="0"/>
              </a:rPr>
              <a:t> 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366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>
            <a:off x="323528" y="0"/>
            <a:ext cx="8820472" cy="6336704"/>
          </a:xfrm>
          <a:prstGeom prst="rightArrow">
            <a:avLst>
              <a:gd name="adj1" fmla="val 57236"/>
              <a:gd name="adj2" fmla="val 50000"/>
            </a:avLst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347864" y="2420888"/>
            <a:ext cx="72008" cy="1872208"/>
          </a:xfrm>
          <a:prstGeom prst="line">
            <a:avLst/>
          </a:prstGeom>
          <a:ln w="76200">
            <a:solidFill>
              <a:srgbClr val="6D883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436096" y="2348880"/>
            <a:ext cx="144016" cy="2088232"/>
          </a:xfrm>
          <a:prstGeom prst="line">
            <a:avLst/>
          </a:prstGeom>
          <a:ln w="76200">
            <a:solidFill>
              <a:srgbClr val="6D883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619672" y="2420888"/>
            <a:ext cx="72008" cy="2016224"/>
          </a:xfrm>
          <a:prstGeom prst="line">
            <a:avLst/>
          </a:prstGeom>
          <a:ln w="76200">
            <a:solidFill>
              <a:srgbClr val="6D883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07504" y="28529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ПРОБЛЕМА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63688" y="285293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ИДЕЯ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5856" y="285293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ОРГАНИЗАЦИЯ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0112" y="28529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РЕАЛИЗАЦИЯ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5112568" cy="1368152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latin typeface="Bookman Old Style" pitchFamily="18" charset="0"/>
              </a:rPr>
              <a:t>Элементы (этапы) проектирования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"/>
            <a:ext cx="4139952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380312" y="3726324"/>
            <a:ext cx="1850504" cy="1862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РЕФЛЕКСИЯ</a:t>
            </a:r>
            <a:endParaRPr lang="ru-RU" dirty="0"/>
          </a:p>
        </p:txBody>
      </p:sp>
      <p:sp>
        <p:nvSpPr>
          <p:cNvPr id="6" name="Выгнутая вверх стрелка 5"/>
          <p:cNvSpPr/>
          <p:nvPr/>
        </p:nvSpPr>
        <p:spPr>
          <a:xfrm rot="10499857">
            <a:off x="9788" y="5242170"/>
            <a:ext cx="8446021" cy="1376994"/>
          </a:xfrm>
          <a:prstGeom prst="curved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649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4573088"/>
              </p:ext>
            </p:extLst>
          </p:nvPr>
        </p:nvGraphicFramePr>
        <p:xfrm>
          <a:off x="0" y="-1"/>
          <a:ext cx="9144000" cy="7086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584"/>
                <a:gridCol w="8316416"/>
              </a:tblGrid>
              <a:tr h="369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Этап</a:t>
                      </a:r>
                      <a:endParaRPr lang="ru-RU" sz="16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содержание этапа</a:t>
                      </a:r>
                      <a:endParaRPr lang="ru-RU" sz="16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1537111"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latin typeface="Bookman Old Style" panose="02050604050505020204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latin typeface="Bookman Old Style" panose="02050604050505020204" pitchFamily="18" charset="0"/>
                        </a:rPr>
                        <a:t>ПРОБЛЕМА</a:t>
                      </a:r>
                      <a:endParaRPr lang="ru-RU" sz="1400" b="1" dirty="0">
                        <a:latin typeface="Bookman Old Style" panose="02050604050505020204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проблема становится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профессионально-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личной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(я не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могу/я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не знаю, как…),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названа симптоматика проявления проблемы (где, когда, как увидели),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произведено позиционное исследование (ученики, родители, педагоги),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проблема конкретизирована до очевидного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(образовательный результат, категория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детей, педагогов, место в образовательном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процессе).</a:t>
                      </a:r>
                      <a:endParaRPr lang="ru-RU" sz="16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1778227"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latin typeface="Bookman Old Style" panose="02050604050505020204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latin typeface="Bookman Old Style" panose="02050604050505020204" pitchFamily="18" charset="0"/>
                        </a:rPr>
                        <a:t>ИДЕЯ</a:t>
                      </a:r>
                      <a:endParaRPr lang="ru-RU" sz="1400" b="1" dirty="0">
                        <a:latin typeface="Bookman Old Style" panose="02050604050505020204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предложены средства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решения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проблемы из какой-либо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культурной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традиции (подход, педагогическая теория),</a:t>
                      </a:r>
                      <a:endParaRPr lang="ru-RU" sz="1600" baseline="0" dirty="0" smtClean="0">
                        <a:latin typeface="Bookman Old Style" panose="0205060405050502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средства адаптированы для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конкретной педагогической ситуации  (дети, педагоги, условия, проч.),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произведено позиционное исследование   по отношению к предложенной идее (общественные обсуждения, родительские собрания, </a:t>
                      </a:r>
                      <a:r>
                        <a:rPr lang="ru-RU" sz="1600" baseline="0" dirty="0" err="1" smtClean="0">
                          <a:latin typeface="Bookman Old Style" panose="02050604050505020204" pitchFamily="18" charset="0"/>
                        </a:rPr>
                        <a:t>кл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. часы, др.),</a:t>
                      </a:r>
                      <a:endParaRPr lang="ru-RU" sz="1600" baseline="0" dirty="0" smtClean="0">
                        <a:latin typeface="Bookman Old Style" panose="0205060405050502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произошло уточнение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идеи.</a:t>
                      </a:r>
                      <a:endParaRPr lang="ru-RU" sz="16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1566476"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latin typeface="Bookman Old Style" panose="02050604050505020204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latin typeface="Bookman Old Style" panose="02050604050505020204" pitchFamily="18" charset="0"/>
                        </a:rPr>
                        <a:t>ОРГАНИЗАЦИЯ</a:t>
                      </a:r>
                      <a:endParaRPr lang="ru-RU" sz="1400" b="1" dirty="0">
                        <a:latin typeface="Bookman Old Style" panose="02050604050505020204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собрана команда,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подготовлен план работ, имеющий логику развертывания, необходимый масштаб и проч.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найдены ресурсы (или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 есть предположения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как их получить),</a:t>
                      </a:r>
                      <a:endParaRPr lang="ru-RU" sz="1600" baseline="0" dirty="0" smtClean="0">
                        <a:latin typeface="Bookman Old Style" panose="0205060405050502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получено административная и проч. поддержка,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построены или планируются кооперативные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связи и договоренности.</a:t>
                      </a:r>
                      <a:endParaRPr lang="ru-RU" sz="16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  <a:tr h="1778227">
                <a:tc>
                  <a:txBody>
                    <a:bodyPr/>
                    <a:lstStyle/>
                    <a:p>
                      <a:pPr algn="ctr"/>
                      <a:endParaRPr lang="ru-RU" sz="1400" b="1" dirty="0" smtClean="0">
                        <a:latin typeface="Bookman Old Style" panose="02050604050505020204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latin typeface="Bookman Old Style" panose="02050604050505020204" pitchFamily="18" charset="0"/>
                        </a:rPr>
                        <a:t>РЕАЛИЗАЦИЯ</a:t>
                      </a:r>
                      <a:endParaRPr lang="ru-RU" sz="1400" b="1" dirty="0">
                        <a:latin typeface="Bookman Old Style" panose="02050604050505020204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происходит реализация задуманного,</a:t>
                      </a:r>
                      <a:endParaRPr lang="ru-RU" sz="1600" dirty="0" smtClean="0">
                        <a:latin typeface="Bookman Old Style" panose="0205060405050502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определены и функционируют «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места и способы управления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» (административный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центр + место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и время переговоров, решений, 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координации деятельности),</a:t>
                      </a:r>
                      <a:endParaRPr lang="ru-RU" sz="1600" baseline="0" dirty="0" smtClean="0">
                        <a:latin typeface="Bookman Old Style" panose="0205060405050502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существуют очевидные договоренности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о взаимодействии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между </a:t>
                      </a:r>
                      <a:r>
                        <a:rPr lang="ru-RU" sz="1600" dirty="0" smtClean="0">
                          <a:latin typeface="Bookman Old Style" panose="02050604050505020204" pitchFamily="18" charset="0"/>
                        </a:rPr>
                        <a:t>проектной</a:t>
                      </a:r>
                      <a:r>
                        <a:rPr lang="ru-RU" sz="1600" baseline="0" dirty="0" smtClean="0">
                          <a:latin typeface="Bookman Old Style" panose="02050604050505020204" pitchFamily="18" charset="0"/>
                        </a:rPr>
                        <a:t> командой и администрацией, отвечающей за функционирование.</a:t>
                      </a:r>
                      <a:endParaRPr lang="ru-RU" sz="16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770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Bookman Old Style" panose="02050604050505020204" pitchFamily="18" charset="0"/>
              </a:rPr>
              <a:t>Сообщения </a:t>
            </a:r>
            <a:r>
              <a:rPr lang="ru-RU" sz="2400" b="1" dirty="0" smtClean="0">
                <a:latin typeface="Bookman Old Style" panose="02050604050505020204" pitchFamily="18" charset="0"/>
              </a:rPr>
              <a:t>по итогам работы </a:t>
            </a:r>
            <a:r>
              <a:rPr lang="ru-RU" sz="2400" b="1" dirty="0" smtClean="0">
                <a:latin typeface="Bookman Old Style" panose="02050604050505020204" pitchFamily="18" charset="0"/>
              </a:rPr>
              <a:t>в сессионном зале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91264" cy="521744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Bookman Old Style" panose="02050604050505020204" pitchFamily="18" charset="0"/>
              </a:rPr>
              <a:t>От проектировщиков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1. Что произошло по итогам размышления (что поняли?, что было важно?, какое решение приняли? что в голове крутится? </a:t>
            </a:r>
            <a:r>
              <a:rPr lang="ru-RU" dirty="0" smtClean="0">
                <a:latin typeface="Bookman Old Style" panose="02050604050505020204" pitchFamily="18" charset="0"/>
              </a:rPr>
              <a:t>или</a:t>
            </a:r>
            <a:r>
              <a:rPr lang="ru-RU" dirty="0" smtClean="0">
                <a:latin typeface="Bookman Old Style" panose="02050604050505020204" pitchFamily="18" charset="0"/>
              </a:rPr>
              <a:t>…)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2. Какие </a:t>
            </a:r>
            <a:r>
              <a:rPr lang="ru-RU" dirty="0">
                <a:latin typeface="Bookman Old Style" panose="02050604050505020204" pitchFamily="18" charset="0"/>
              </a:rPr>
              <a:t>вопросы </a:t>
            </a:r>
            <a:r>
              <a:rPr lang="ru-RU" dirty="0" smtClean="0">
                <a:latin typeface="Bookman Old Style" panose="02050604050505020204" pitchFamily="18" charset="0"/>
              </a:rPr>
              <a:t>или «</a:t>
            </a:r>
            <a:r>
              <a:rPr lang="ru-RU" dirty="0" err="1" smtClean="0">
                <a:latin typeface="Bookman Old Style" panose="02050604050505020204" pitchFamily="18" charset="0"/>
              </a:rPr>
              <a:t>непонятушки</a:t>
            </a:r>
            <a:r>
              <a:rPr lang="ru-RU" dirty="0" smtClean="0">
                <a:latin typeface="Bookman Old Style" panose="02050604050505020204" pitchFamily="18" charset="0"/>
              </a:rPr>
              <a:t>» возникли?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3. В чем нужна помощь?</a:t>
            </a:r>
            <a:endParaRPr lang="ru-RU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Bookman Old Style" panose="02050604050505020204" pitchFamily="18" charset="0"/>
              </a:rPr>
              <a:t>От </a:t>
            </a:r>
            <a:r>
              <a:rPr lang="ru-RU" b="1" dirty="0" smtClean="0">
                <a:latin typeface="Bookman Old Style" panose="02050604050505020204" pitchFamily="18" charset="0"/>
              </a:rPr>
              <a:t>экспертов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Bookman Old Style" panose="02050604050505020204" pitchFamily="18" charset="0"/>
              </a:rPr>
              <a:t>Что обнаружили (тип </a:t>
            </a:r>
            <a:r>
              <a:rPr lang="ru-RU" dirty="0" smtClean="0">
                <a:latin typeface="Bookman Old Style" panose="02050604050505020204" pitchFamily="18" charset="0"/>
              </a:rPr>
              <a:t>проектов, </a:t>
            </a:r>
            <a:r>
              <a:rPr lang="ru-RU" dirty="0" smtClean="0">
                <a:latin typeface="Bookman Old Style" panose="02050604050505020204" pitchFamily="18" charset="0"/>
              </a:rPr>
              <a:t>этап </a:t>
            </a:r>
            <a:r>
              <a:rPr lang="ru-RU" dirty="0" smtClean="0">
                <a:latin typeface="Bookman Old Style" panose="02050604050505020204" pitchFamily="18" charset="0"/>
              </a:rPr>
              <a:t>реализации </a:t>
            </a:r>
            <a:r>
              <a:rPr lang="ru-RU" dirty="0" smtClean="0">
                <a:latin typeface="Bookman Old Style" panose="02050604050505020204" pitchFamily="18" charset="0"/>
              </a:rPr>
              <a:t>проектов, </a:t>
            </a:r>
            <a:r>
              <a:rPr lang="ru-RU" dirty="0" smtClean="0">
                <a:latin typeface="Bookman Old Style" panose="02050604050505020204" pitchFamily="18" charset="0"/>
              </a:rPr>
              <a:t>стадия разработки </a:t>
            </a:r>
            <a:r>
              <a:rPr lang="ru-RU" dirty="0" smtClean="0">
                <a:latin typeface="Bookman Old Style" panose="02050604050505020204" pitchFamily="18" charset="0"/>
              </a:rPr>
              <a:t>проектных замыслов)?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Bookman Old Style" panose="02050604050505020204" pitchFamily="18" charset="0"/>
              </a:rPr>
              <a:t>Потенциал развития авторов проектов (что </a:t>
            </a:r>
            <a:r>
              <a:rPr lang="ru-RU" dirty="0" smtClean="0">
                <a:latin typeface="Bookman Old Style" panose="02050604050505020204" pitchFamily="18" charset="0"/>
              </a:rPr>
              <a:t>интересного/важного/хорошего/… предложено? </a:t>
            </a:r>
            <a:r>
              <a:rPr lang="ru-RU" dirty="0" smtClean="0">
                <a:latin typeface="Bookman Old Style" panose="02050604050505020204" pitchFamily="18" charset="0"/>
              </a:rPr>
              <a:t>произошло ли </a:t>
            </a:r>
            <a:r>
              <a:rPr lang="ru-RU" dirty="0" smtClean="0">
                <a:latin typeface="Bookman Old Style" panose="02050604050505020204" pitchFamily="18" charset="0"/>
              </a:rPr>
              <a:t>продвижение в проекте, проектировщиков? </a:t>
            </a:r>
            <a:r>
              <a:rPr lang="ru-RU" dirty="0" smtClean="0">
                <a:latin typeface="Bookman Old Style" panose="02050604050505020204" pitchFamily="18" charset="0"/>
              </a:rPr>
              <a:t>куда  двигаться дальше?)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3. Какие </a:t>
            </a:r>
            <a:r>
              <a:rPr lang="ru-RU" dirty="0">
                <a:latin typeface="Bookman Old Style" panose="02050604050505020204" pitchFamily="18" charset="0"/>
              </a:rPr>
              <a:t>вопросы или «</a:t>
            </a:r>
            <a:r>
              <a:rPr lang="ru-RU" dirty="0" err="1">
                <a:latin typeface="Bookman Old Style" panose="02050604050505020204" pitchFamily="18" charset="0"/>
              </a:rPr>
              <a:t>непонятушки</a:t>
            </a:r>
            <a:r>
              <a:rPr lang="ru-RU" dirty="0">
                <a:latin typeface="Bookman Old Style" panose="02050604050505020204" pitchFamily="18" charset="0"/>
              </a:rPr>
              <a:t>» возникли?</a:t>
            </a:r>
          </a:p>
          <a:p>
            <a:pPr marL="0" indent="0">
              <a:buNone/>
            </a:pPr>
            <a:r>
              <a:rPr lang="ru-RU" b="1" i="1" dirty="0" smtClean="0">
                <a:latin typeface="Bookman Old Style" panose="02050604050505020204" pitchFamily="18" charset="0"/>
              </a:rPr>
              <a:t>4. </a:t>
            </a:r>
            <a:r>
              <a:rPr lang="ru-RU" b="1" i="1" dirty="0" smtClean="0">
                <a:latin typeface="Bookman Old Style" panose="02050604050505020204" pitchFamily="18" charset="0"/>
              </a:rPr>
              <a:t>Для </a:t>
            </a:r>
            <a:r>
              <a:rPr lang="ru-RU" b="1" i="1" dirty="0" smtClean="0">
                <a:latin typeface="Bookman Old Style" panose="02050604050505020204" pitchFamily="18" charset="0"/>
              </a:rPr>
              <a:t>чата: Проблемные вопросы </a:t>
            </a:r>
            <a:r>
              <a:rPr lang="ru-RU" b="1" i="1" dirty="0" smtClean="0">
                <a:latin typeface="Bookman Old Style" panose="02050604050505020204" pitchFamily="18" charset="0"/>
              </a:rPr>
              <a:t>(для </a:t>
            </a:r>
            <a:r>
              <a:rPr lang="ru-RU" b="1" i="1" dirty="0" smtClean="0">
                <a:latin typeface="Bookman Old Style" panose="02050604050505020204" pitchFamily="18" charset="0"/>
              </a:rPr>
              <a:t>дальнейшей деятельности </a:t>
            </a:r>
            <a:r>
              <a:rPr lang="ru-RU" b="1" i="1" dirty="0" smtClean="0">
                <a:latin typeface="Bookman Old Style" panose="02050604050505020204" pitchFamily="18" charset="0"/>
              </a:rPr>
              <a:t>сети).</a:t>
            </a:r>
            <a:endParaRPr lang="ru-RU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8802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732</Words>
  <Application>Microsoft Office PowerPoint</Application>
  <PresentationFormat>Экран (4:3)</PresentationFormat>
  <Paragraphs>92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Calibri</vt:lpstr>
      <vt:lpstr>Тема Office</vt:lpstr>
      <vt:lpstr>Проектная сессия инновационно-методической сети SSs  </vt:lpstr>
      <vt:lpstr>Программа проектной сессии (примерная)</vt:lpstr>
      <vt:lpstr>Основные ориентиры для обсуждения педагогических проектов</vt:lpstr>
      <vt:lpstr>Типы проектирования</vt:lpstr>
      <vt:lpstr>Проявления типов проектов</vt:lpstr>
      <vt:lpstr>Задачи стажеров в обсуждении</vt:lpstr>
      <vt:lpstr>Элементы (этапы) проектирования</vt:lpstr>
      <vt:lpstr>Презентация PowerPoint</vt:lpstr>
      <vt:lpstr>Сообщения по итогам работы в сессионном зале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Методология педагогического проектирования</dc:title>
  <dc:creator>User</dc:creator>
  <cp:lastModifiedBy>Таизова Ольга Сергеевна</cp:lastModifiedBy>
  <cp:revision>64</cp:revision>
  <dcterms:created xsi:type="dcterms:W3CDTF">2022-02-09T07:38:31Z</dcterms:created>
  <dcterms:modified xsi:type="dcterms:W3CDTF">2022-02-16T10:40:15Z</dcterms:modified>
</cp:coreProperties>
</file>