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4" r:id="rId6"/>
    <p:sldId id="261" r:id="rId7"/>
    <p:sldId id="262" r:id="rId8"/>
    <p:sldId id="275" r:id="rId9"/>
    <p:sldId id="267" r:id="rId10"/>
    <p:sldId id="277" r:id="rId11"/>
    <p:sldId id="278" r:id="rId12"/>
    <p:sldId id="279" r:id="rId13"/>
    <p:sldId id="269" r:id="rId14"/>
    <p:sldId id="268" r:id="rId15"/>
    <p:sldId id="270" r:id="rId16"/>
    <p:sldId id="276" r:id="rId17"/>
    <p:sldId id="273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haykovskiy34.tvoysadik.ru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haykovskiy34.tvoysadik.ru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ail.ru/public/NB4m/CNU982P2y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isk.yandex.ru/d/E-LsIHAFwht7Sg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136435" y="0"/>
            <a:ext cx="8972838" cy="6858000"/>
            <a:chOff x="63658" y="-27384"/>
            <a:chExt cx="9108504" cy="6885384"/>
          </a:xfrm>
        </p:grpSpPr>
        <p:pic>
          <p:nvPicPr>
            <p:cNvPr id="3" name="Picture 2" descr="C:\Users\User\Desktop\Юный мастер\диплом (3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58" y="-27384"/>
              <a:ext cx="9108504" cy="6885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971600" y="1680215"/>
              <a:ext cx="670817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500" b="1" dirty="0" smtClean="0">
                  <a:latin typeface="Times New Roman" pitchFamily="18" charset="0"/>
                  <a:cs typeface="Times New Roman" pitchFamily="18" charset="0"/>
                </a:rPr>
                <a:t>2024</a:t>
              </a:r>
              <a:endParaRPr lang="ru-RU" sz="15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6614" y="2780928"/>
            <a:ext cx="72728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Краевой чемпионат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«Юный мастер-2024»</a:t>
            </a:r>
            <a:r>
              <a:rPr lang="ru-RU" sz="2400" b="1" spc="-6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среди воспитанников образовательных организаций Пермского края, реализующих образовательную программу дошкольного образования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14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658" y="0"/>
            <a:ext cx="9080342" cy="6858000"/>
            <a:chOff x="63658" y="-27384"/>
            <a:chExt cx="9108504" cy="6885384"/>
          </a:xfrm>
        </p:grpSpPr>
        <p:pic>
          <p:nvPicPr>
            <p:cNvPr id="3" name="Picture 2" descr="C:\Users\User\Desktop\Юный мастер\диплом (3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58" y="-27384"/>
              <a:ext cx="9108504" cy="6885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971599" y="1700808"/>
              <a:ext cx="652898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500" b="1" dirty="0" smtClean="0">
                  <a:latin typeface="Times New Roman" pitchFamily="18" charset="0"/>
                  <a:cs typeface="Times New Roman" pitchFamily="18" charset="0"/>
                </a:rPr>
                <a:t>2024</a:t>
              </a:r>
              <a:endParaRPr lang="ru-RU" sz="15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95536" y="2636912"/>
            <a:ext cx="64087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МБДОУ Детский сад № 34 </a:t>
            </a:r>
          </a:p>
          <a:p>
            <a:pPr algn="ctr"/>
            <a:endParaRPr lang="ru-RU" sz="2800" u="sng" dirty="0" smtClean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  <a:hlinkClick r:id="rId3"/>
              </a:rPr>
              <a:t>://chaykovskiy34.tvoysadik.ru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03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658" y="0"/>
            <a:ext cx="9080342" cy="6858000"/>
            <a:chOff x="63658" y="-27384"/>
            <a:chExt cx="9108504" cy="6885384"/>
          </a:xfrm>
        </p:grpSpPr>
        <p:pic>
          <p:nvPicPr>
            <p:cNvPr id="3" name="Picture 2" descr="C:\Users\User\Desktop\Юный мастер\диплом (3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58" y="-27384"/>
              <a:ext cx="9108504" cy="6885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971599" y="1700808"/>
              <a:ext cx="652898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500" b="1" dirty="0" smtClean="0">
                  <a:latin typeface="Times New Roman" pitchFamily="18" charset="0"/>
                  <a:cs typeface="Times New Roman" pitchFamily="18" charset="0"/>
                </a:rPr>
                <a:t>2024</a:t>
              </a:r>
              <a:endParaRPr lang="ru-RU" sz="15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050" name="Picture 2" descr="C:\Users\User\Desktop\Юный мастер\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76" y="116632"/>
            <a:ext cx="7500332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611560" y="6309320"/>
            <a:ext cx="151216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81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658" y="0"/>
            <a:ext cx="9080342" cy="6858000"/>
            <a:chOff x="63658" y="-27384"/>
            <a:chExt cx="9108504" cy="6885384"/>
          </a:xfrm>
        </p:grpSpPr>
        <p:pic>
          <p:nvPicPr>
            <p:cNvPr id="3" name="Picture 2" descr="C:\Users\User\Desktop\Юный мастер\диплом (3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58" y="-27384"/>
              <a:ext cx="9108504" cy="6885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971599" y="1700808"/>
              <a:ext cx="652898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500" b="1" dirty="0" smtClean="0">
                  <a:latin typeface="Times New Roman" pitchFamily="18" charset="0"/>
                  <a:cs typeface="Times New Roman" pitchFamily="18" charset="0"/>
                </a:rPr>
                <a:t>2024</a:t>
              </a:r>
              <a:endParaRPr lang="ru-RU" sz="15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3075" name="Picture 3" descr="C:\Users\User\Desktop\Юный мастер\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" y="260648"/>
            <a:ext cx="8953238" cy="570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53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658" y="0"/>
            <a:ext cx="9080342" cy="6858000"/>
            <a:chOff x="63658" y="-27384"/>
            <a:chExt cx="9108504" cy="6885384"/>
          </a:xfrm>
        </p:grpSpPr>
        <p:pic>
          <p:nvPicPr>
            <p:cNvPr id="3" name="Picture 2" descr="C:\Users\User\Desktop\Юный мастер\диплом (3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58" y="-27384"/>
              <a:ext cx="9108504" cy="6885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971599" y="1680215"/>
              <a:ext cx="652898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500" b="1" dirty="0" smtClean="0">
                  <a:latin typeface="Times New Roman" pitchFamily="18" charset="0"/>
                  <a:cs typeface="Times New Roman" pitchFamily="18" charset="0"/>
                </a:rPr>
                <a:t>2024</a:t>
              </a:r>
              <a:endParaRPr lang="ru-RU" sz="15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07504" y="2636912"/>
            <a:ext cx="712879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Фирменный 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стиль 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Чемпионата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Участники каждой компетенции имеют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единый цвет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футболки (+логотип):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200"/>
              <a:buFont typeface="Wingdings" pitchFamily="2" charset="2"/>
              <a:buChar char="Ø"/>
              <a:tabLst>
                <a:tab pos="540385" algn="l"/>
              </a:tabLst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Кондитер» - желтого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цвета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200"/>
              <a:buFont typeface="Wingdings" pitchFamily="2" charset="2"/>
              <a:buChar char="Ø"/>
              <a:tabLst>
                <a:tab pos="540385" algn="l"/>
              </a:tabLst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Маляр-декоратор» - зеленого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цвета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200"/>
              <a:buFont typeface="Wingdings" pitchFamily="2" charset="2"/>
              <a:buChar char="Ø"/>
              <a:tabLst>
                <a:tab pos="540385" algn="l"/>
              </a:tabLst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«Электрик» -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красного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цвета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200"/>
              <a:buFont typeface="Wingdings" pitchFamily="2" charset="2"/>
              <a:buChar char="Ø"/>
              <a:tabLst>
                <a:tab pos="540385" algn="l"/>
              </a:tabLst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Парикмахер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» -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оранжевого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цвета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200"/>
              <a:buFont typeface="Wingdings" pitchFamily="2" charset="2"/>
              <a:buChar char="Ø"/>
              <a:tabLst>
                <a:tab pos="540385" algn="l"/>
              </a:tabLst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Флорист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» -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фиолетового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цвета</a:t>
            </a:r>
            <a:endParaRPr lang="ru-RU" sz="2000" dirty="0"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2024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658" y="0"/>
            <a:ext cx="9080342" cy="6858000"/>
            <a:chOff x="63658" y="-27384"/>
            <a:chExt cx="9108504" cy="6885384"/>
          </a:xfrm>
        </p:grpSpPr>
        <p:pic>
          <p:nvPicPr>
            <p:cNvPr id="3" name="Picture 2" descr="C:\Users\User\Desktop\Юный мастер\диплом (3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58" y="-27384"/>
              <a:ext cx="9108504" cy="6885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971599" y="1680215"/>
              <a:ext cx="652898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500" b="1" dirty="0" smtClean="0">
                  <a:latin typeface="Times New Roman" pitchFamily="18" charset="0"/>
                  <a:cs typeface="Times New Roman" pitchFamily="18" charset="0"/>
                </a:rPr>
                <a:t>2024</a:t>
              </a:r>
              <a:endParaRPr lang="ru-RU" sz="15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332348" y="980728"/>
            <a:ext cx="3384376" cy="417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Компетенция «Кондитер» </a:t>
            </a:r>
          </a:p>
        </p:txBody>
      </p:sp>
      <p:pic>
        <p:nvPicPr>
          <p:cNvPr id="4098" name="Picture 2" descr="C:\Users\User\Desktop\сборник ЮМ\фото ЮМ\20231202_1147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53" y="3029972"/>
            <a:ext cx="2674836" cy="194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сборник ЮМ\фото ЮМ\20231202_11501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9"/>
          <a:stretch/>
        </p:blipFill>
        <p:spPr bwMode="auto">
          <a:xfrm>
            <a:off x="3203848" y="1980205"/>
            <a:ext cx="3244733" cy="202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сборник ЮМ\фото ЮМ\20231202_12102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36" r="15506"/>
          <a:stretch/>
        </p:blipFill>
        <p:spPr bwMode="auto">
          <a:xfrm>
            <a:off x="3212604" y="4221088"/>
            <a:ext cx="2752130" cy="23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6463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658" y="0"/>
            <a:ext cx="9080342" cy="6858000"/>
            <a:chOff x="63658" y="-27384"/>
            <a:chExt cx="9108504" cy="6885384"/>
          </a:xfrm>
        </p:grpSpPr>
        <p:pic>
          <p:nvPicPr>
            <p:cNvPr id="3" name="Picture 2" descr="C:\Users\User\Desktop\Юный мастер\диплом (3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58" y="-27384"/>
              <a:ext cx="9108504" cy="6885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971599" y="1680215"/>
              <a:ext cx="652898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500" b="1" dirty="0" smtClean="0">
                  <a:latin typeface="Times New Roman" pitchFamily="18" charset="0"/>
                  <a:cs typeface="Times New Roman" pitchFamily="18" charset="0"/>
                </a:rPr>
                <a:t>2024</a:t>
              </a:r>
              <a:endParaRPr lang="ru-RU" sz="15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288357" y="570806"/>
            <a:ext cx="3384376" cy="417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Компетенция «Маляр» </a:t>
            </a:r>
          </a:p>
        </p:txBody>
      </p:sp>
      <p:pic>
        <p:nvPicPr>
          <p:cNvPr id="5122" name="Picture 2" descr="C:\Users\User\Desktop\сборник ЮМ\фото ЮМ\IMG_38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671" y="1124744"/>
            <a:ext cx="324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сборник ЮМ\фото ЮМ\IMG_384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09"/>
          <a:stretch/>
        </p:blipFill>
        <p:spPr bwMode="auto">
          <a:xfrm>
            <a:off x="214110" y="2924944"/>
            <a:ext cx="2498255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сборник ЮМ\фото ЮМ\IMG_385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3" b="18001"/>
          <a:stretch/>
        </p:blipFill>
        <p:spPr bwMode="auto">
          <a:xfrm>
            <a:off x="3272732" y="3525713"/>
            <a:ext cx="2595411" cy="293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472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658" y="0"/>
            <a:ext cx="9080342" cy="6858000"/>
            <a:chOff x="63658" y="-27384"/>
            <a:chExt cx="9108504" cy="6885384"/>
          </a:xfrm>
        </p:grpSpPr>
        <p:pic>
          <p:nvPicPr>
            <p:cNvPr id="3" name="Picture 2" descr="C:\Users\User\Desktop\Юный мастер\диплом (3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58" y="-27384"/>
              <a:ext cx="9108504" cy="6885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971599" y="1700808"/>
              <a:ext cx="652898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500" b="1" dirty="0" smtClean="0">
                  <a:latin typeface="Times New Roman" pitchFamily="18" charset="0"/>
                  <a:cs typeface="Times New Roman" pitchFamily="18" charset="0"/>
                </a:rPr>
                <a:t>2024</a:t>
              </a:r>
              <a:endParaRPr lang="ru-RU" sz="15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3658" y="2333685"/>
            <a:ext cx="77760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Место проведения очного тура регионального этапа Чемпионата:</a:t>
            </a:r>
          </a:p>
          <a:p>
            <a:endParaRPr lang="ru-RU" sz="3600" b="1" dirty="0" smtClean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r>
              <a:rPr lang="ru-RU" sz="28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г.Чайковский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, </a:t>
            </a:r>
            <a:r>
              <a:rPr lang="ru-RU" sz="28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уд.Декабристов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, д.10, </a:t>
            </a:r>
          </a:p>
          <a:p>
            <a:r>
              <a:rPr lang="ru-RU" sz="28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МБДОУ Детский сад № 34 </a:t>
            </a:r>
          </a:p>
          <a:p>
            <a:endParaRPr lang="ru-RU" sz="2800" u="sng" dirty="0" smtClean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r>
              <a:rPr lang="ru-RU" sz="28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Начало Чемпионата – в 11-00, </a:t>
            </a:r>
          </a:p>
          <a:p>
            <a:r>
              <a:rPr lang="ru-RU" sz="28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сбор экспертов – в 09-30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  <a:hlinkClick r:id="rId3"/>
              </a:rPr>
              <a:t>://chaykovskiy34.tvoysadik.ru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06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658" y="0"/>
            <a:ext cx="9080342" cy="6858000"/>
            <a:chOff x="63658" y="-27384"/>
            <a:chExt cx="9108504" cy="6885384"/>
          </a:xfrm>
        </p:grpSpPr>
        <p:pic>
          <p:nvPicPr>
            <p:cNvPr id="3" name="Picture 2" descr="C:\Users\User\Desktop\Юный мастер\диплом (3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58" y="-27384"/>
              <a:ext cx="9108504" cy="6885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971599" y="1680215"/>
              <a:ext cx="652898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500" b="1" dirty="0" smtClean="0">
                  <a:latin typeface="Times New Roman" pitchFamily="18" charset="0"/>
                  <a:cs typeface="Times New Roman" pitchFamily="18" charset="0"/>
                </a:rPr>
                <a:t>2024</a:t>
              </a:r>
              <a:endParaRPr lang="ru-RU" sz="15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598331" y="2196737"/>
            <a:ext cx="466277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Особенности проведения очного тура регионального этапа Чемпионата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068960"/>
            <a:ext cx="7632848" cy="295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200"/>
              <a:buAutoNum type="arabicParenR"/>
              <a:tabLst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Сменная обувь обязательна.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200"/>
              <a:buAutoNum type="arabicParenR"/>
              <a:tabLst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Питание для участника и тренера – 300 руб. </a:t>
            </a:r>
            <a:endParaRPr lang="ru-RU" b="1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200"/>
              <a:buAutoNum type="arabicParenR"/>
              <a:tabLst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Буфет для представителей участников.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200"/>
              <a:buAutoNum type="arabicParenR"/>
              <a:tabLst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На площадке присутствуют участники, эксперты, волонтеры, тренеры-наставники (из Регламента).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200"/>
              <a:buAutoNum type="arabicParenR"/>
              <a:tabLst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Для представителей участников (зрителей) – просмотр Чемпионата в видеосалоне.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200"/>
              <a:buAutoNum type="arabicParenR"/>
              <a:tabLst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В очном этапе участвуют по 5 победителей в каждой компетенции.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200"/>
              <a:buAutoNum type="arabicParenR"/>
              <a:tabLst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Сертификаты для участников всех этапов – по почте.</a:t>
            </a:r>
            <a:endParaRPr lang="ru-RU" b="1" dirty="0"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13766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658" y="0"/>
            <a:ext cx="9080342" cy="6858000"/>
            <a:chOff x="63658" y="-27384"/>
            <a:chExt cx="9108504" cy="6885384"/>
          </a:xfrm>
        </p:grpSpPr>
        <p:pic>
          <p:nvPicPr>
            <p:cNvPr id="3" name="Picture 2" descr="C:\Users\User\Desktop\Юный мастер\диплом (3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58" y="-27384"/>
              <a:ext cx="9108504" cy="6885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971599" y="1680215"/>
              <a:ext cx="652898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500" b="1" dirty="0" smtClean="0">
                  <a:latin typeface="Times New Roman" pitchFamily="18" charset="0"/>
                  <a:cs typeface="Times New Roman" pitchFamily="18" charset="0"/>
                </a:rPr>
                <a:t>2024</a:t>
              </a:r>
              <a:endParaRPr lang="ru-RU" sz="15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6688" y="2420888"/>
            <a:ext cx="8856984" cy="278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r>
              <a:rPr lang="ru-RU" sz="40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Дерзайте, у вас всё получится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!!!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endParaRPr lang="ru-RU" sz="4000" b="1" dirty="0">
              <a:solidFill>
                <a:srgbClr val="C00000"/>
              </a:solidFill>
              <a:latin typeface="Times New Roman"/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r>
              <a:rPr lang="ru-RU" sz="2400" b="1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Наши контакты: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r>
              <a:rPr lang="ru-RU" sz="2400" b="1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8(34241)31806 –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Герасина</a:t>
            </a:r>
            <a:r>
              <a:rPr lang="ru-RU" sz="2400" b="1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 Наталья Борисовна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r>
              <a:rPr lang="ru-RU" sz="2400" b="1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8(34241)29931 – Неустроева Вера Васильевна</a:t>
            </a:r>
            <a:endParaRPr lang="ru-RU" sz="2400" b="1" dirty="0" smtClean="0">
              <a:solidFill>
                <a:schemeClr val="tx2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45020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143001" y="0"/>
            <a:ext cx="9000999" cy="6858000"/>
            <a:chOff x="35497" y="-27384"/>
            <a:chExt cx="9108504" cy="6885384"/>
          </a:xfrm>
        </p:grpSpPr>
        <p:pic>
          <p:nvPicPr>
            <p:cNvPr id="3" name="Picture 2" descr="C:\Users\User\Desktop\Юный мастер\диплом (3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7" y="-27384"/>
              <a:ext cx="9108504" cy="6885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946861" y="1680215"/>
              <a:ext cx="631073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500" b="1" dirty="0" smtClean="0">
                  <a:latin typeface="Times New Roman" pitchFamily="18" charset="0"/>
                  <a:cs typeface="Times New Roman" pitchFamily="18" charset="0"/>
                </a:rPr>
                <a:t>2024</a:t>
              </a:r>
              <a:endParaRPr lang="ru-RU" sz="15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79512" y="2348880"/>
            <a:ext cx="6768752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65405" lvl="1" algn="just">
              <a:lnSpc>
                <a:spcPct val="115000"/>
              </a:lnSpc>
              <a:spcAft>
                <a:spcPts val="0"/>
              </a:spcAft>
              <a:buSzPts val="1200"/>
              <a:tabLst>
                <a:tab pos="466090" algn="l"/>
              </a:tabLst>
            </a:pPr>
            <a:r>
              <a:rPr lang="ru-RU" sz="2800" b="1" spc="-4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Цель</a:t>
            </a:r>
            <a:r>
              <a:rPr lang="ru-RU" sz="2800" b="1" spc="33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b="1" spc="-4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проведения</a:t>
            </a:r>
            <a:r>
              <a:rPr lang="ru-RU" sz="2800" b="1" spc="33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b="1" spc="-4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Чемпионата</a:t>
            </a:r>
            <a:r>
              <a:rPr lang="ru-RU" sz="2800" b="1" spc="33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spc="-45" dirty="0">
                <a:latin typeface="Times New Roman"/>
                <a:ea typeface="Times New Roman"/>
                <a:cs typeface="Times New Roman"/>
              </a:rPr>
              <a:t>– выявление и поддержка талантливых детей старшего дошкольного возраста на основе демонстрации элементарных профессиональных навыков.</a:t>
            </a:r>
            <a:endParaRPr lang="ru-RU" sz="2800" spc="-45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1990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07504" y="0"/>
            <a:ext cx="9036496" cy="6858000"/>
            <a:chOff x="35497" y="-27384"/>
            <a:chExt cx="9108504" cy="6885384"/>
          </a:xfrm>
        </p:grpSpPr>
        <p:pic>
          <p:nvPicPr>
            <p:cNvPr id="1026" name="Picture 2" descr="C:\Users\User\Desktop\Юный мастер\диплом (3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7" y="-27384"/>
              <a:ext cx="9108504" cy="6885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971599" y="1680215"/>
              <a:ext cx="660696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500" b="1" dirty="0" smtClean="0">
                  <a:latin typeface="Times New Roman" pitchFamily="18" charset="0"/>
                  <a:cs typeface="Times New Roman" pitchFamily="18" charset="0"/>
                </a:rPr>
                <a:t>2024</a:t>
              </a:r>
              <a:endParaRPr lang="ru-RU" sz="15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51520" y="2564904"/>
            <a:ext cx="8280920" cy="3065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65405" lvl="1" algn="just">
              <a:lnSpc>
                <a:spcPct val="115000"/>
              </a:lnSpc>
              <a:spcAft>
                <a:spcPts val="0"/>
              </a:spcAft>
              <a:buSzPts val="1200"/>
              <a:tabLst>
                <a:tab pos="466090" algn="l"/>
              </a:tabLst>
            </a:pPr>
            <a:r>
              <a:rPr lang="ru-RU" sz="2800" b="1" spc="-45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Компетенции </a:t>
            </a:r>
            <a:r>
              <a:rPr lang="ru-RU" sz="2800" b="1" spc="-45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Чемпи</a:t>
            </a:r>
            <a:r>
              <a:rPr lang="ru-RU" sz="2800" b="1" spc="-45" dirty="0">
                <a:latin typeface="Times New Roman"/>
                <a:ea typeface="Times New Roman"/>
                <a:cs typeface="Times New Roman"/>
              </a:rPr>
              <a:t>оната</a:t>
            </a:r>
          </a:p>
          <a:p>
            <a:pPr marL="914400" marR="65405" lvl="1" indent="-457200" algn="just">
              <a:lnSpc>
                <a:spcPct val="115000"/>
              </a:lnSpc>
              <a:spcAft>
                <a:spcPts val="0"/>
              </a:spcAft>
              <a:buSzPts val="1200"/>
              <a:buFont typeface="Wingdings" pitchFamily="2" charset="2"/>
              <a:buChar char="Ø"/>
              <a:tabLst>
                <a:tab pos="466090" algn="l"/>
              </a:tabLst>
            </a:pPr>
            <a:r>
              <a:rPr lang="ru-RU" sz="2800" spc="-45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800" spc="-45" dirty="0">
                <a:latin typeface="Times New Roman"/>
                <a:ea typeface="Times New Roman"/>
                <a:cs typeface="Times New Roman"/>
              </a:rPr>
              <a:t>Кондитер»; </a:t>
            </a:r>
            <a:endParaRPr lang="ru-RU" sz="2800" spc="-45" dirty="0" smtClean="0">
              <a:latin typeface="Times New Roman"/>
              <a:ea typeface="Times New Roman"/>
              <a:cs typeface="Times New Roman"/>
            </a:endParaRPr>
          </a:p>
          <a:p>
            <a:pPr marL="914400" marR="65405" lvl="1" indent="-457200" algn="just">
              <a:lnSpc>
                <a:spcPct val="115000"/>
              </a:lnSpc>
              <a:spcAft>
                <a:spcPts val="0"/>
              </a:spcAft>
              <a:buSzPts val="1200"/>
              <a:buFont typeface="Wingdings" pitchFamily="2" charset="2"/>
              <a:buChar char="Ø"/>
              <a:tabLst>
                <a:tab pos="466090" algn="l"/>
              </a:tabLst>
            </a:pPr>
            <a:r>
              <a:rPr lang="ru-RU" sz="2800" spc="-45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800" spc="-45" dirty="0">
                <a:latin typeface="Times New Roman"/>
                <a:ea typeface="Times New Roman"/>
                <a:cs typeface="Times New Roman"/>
              </a:rPr>
              <a:t>Маляр- декоратор»; </a:t>
            </a:r>
            <a:endParaRPr lang="ru-RU" sz="2800" spc="-45" dirty="0" smtClean="0">
              <a:latin typeface="Times New Roman"/>
              <a:ea typeface="Times New Roman"/>
              <a:cs typeface="Times New Roman"/>
            </a:endParaRPr>
          </a:p>
          <a:p>
            <a:pPr marL="914400" marR="65405" lvl="1" indent="-457200" algn="just">
              <a:lnSpc>
                <a:spcPct val="115000"/>
              </a:lnSpc>
              <a:spcAft>
                <a:spcPts val="0"/>
              </a:spcAft>
              <a:buSzPts val="1200"/>
              <a:buFont typeface="Wingdings" pitchFamily="2" charset="2"/>
              <a:buChar char="Ø"/>
              <a:tabLst>
                <a:tab pos="466090" algn="l"/>
              </a:tabLst>
            </a:pPr>
            <a:r>
              <a:rPr lang="ru-RU" sz="2800" spc="-45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800" spc="-45" dirty="0">
                <a:latin typeface="Times New Roman"/>
                <a:ea typeface="Times New Roman"/>
                <a:cs typeface="Times New Roman"/>
              </a:rPr>
              <a:t>Электрик</a:t>
            </a:r>
            <a:r>
              <a:rPr lang="ru-RU" sz="2800" spc="-45" dirty="0" smtClean="0">
                <a:latin typeface="Times New Roman"/>
                <a:ea typeface="Times New Roman"/>
                <a:cs typeface="Times New Roman"/>
              </a:rPr>
              <a:t>»;</a:t>
            </a:r>
          </a:p>
          <a:p>
            <a:pPr marL="914400" marR="65405" lvl="1" indent="-457200" algn="just">
              <a:lnSpc>
                <a:spcPct val="115000"/>
              </a:lnSpc>
              <a:spcAft>
                <a:spcPts val="0"/>
              </a:spcAft>
              <a:buSzPts val="1200"/>
              <a:buFont typeface="Wingdings" pitchFamily="2" charset="2"/>
              <a:buChar char="Ø"/>
              <a:tabLst>
                <a:tab pos="466090" algn="l"/>
              </a:tabLst>
            </a:pPr>
            <a:r>
              <a:rPr lang="ru-RU" sz="2800" spc="-45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800" spc="-45" dirty="0">
                <a:latin typeface="Times New Roman"/>
                <a:ea typeface="Times New Roman"/>
                <a:cs typeface="Times New Roman"/>
              </a:rPr>
              <a:t>Парикмахер»;  </a:t>
            </a:r>
            <a:endParaRPr lang="ru-RU" sz="2800" spc="-45" dirty="0" smtClean="0">
              <a:latin typeface="Times New Roman"/>
              <a:ea typeface="Times New Roman"/>
              <a:cs typeface="Times New Roman"/>
            </a:endParaRPr>
          </a:p>
          <a:p>
            <a:pPr marL="914400" marR="65405" lvl="1" indent="-457200" algn="just">
              <a:lnSpc>
                <a:spcPct val="115000"/>
              </a:lnSpc>
              <a:spcAft>
                <a:spcPts val="0"/>
              </a:spcAft>
              <a:buSzPts val="1200"/>
              <a:buFont typeface="Wingdings" pitchFamily="2" charset="2"/>
              <a:buChar char="Ø"/>
              <a:tabLst>
                <a:tab pos="466090" algn="l"/>
              </a:tabLst>
            </a:pPr>
            <a:r>
              <a:rPr lang="ru-RU" sz="2800" spc="-45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800" spc="-45" dirty="0">
                <a:latin typeface="Times New Roman"/>
                <a:ea typeface="Times New Roman"/>
                <a:cs typeface="Times New Roman"/>
              </a:rPr>
              <a:t>Флорист».</a:t>
            </a:r>
          </a:p>
        </p:txBody>
      </p:sp>
    </p:spTree>
    <p:extLst>
      <p:ext uri="{BB962C8B-B14F-4D97-AF65-F5344CB8AC3E}">
        <p14:creationId xmlns:p14="http://schemas.microsoft.com/office/powerpoint/2010/main" val="168934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07504" y="0"/>
            <a:ext cx="9031932" cy="6858000"/>
            <a:chOff x="63658" y="-27384"/>
            <a:chExt cx="9108504" cy="6885384"/>
          </a:xfrm>
        </p:grpSpPr>
        <p:pic>
          <p:nvPicPr>
            <p:cNvPr id="3" name="Picture 2" descr="C:\Users\User\Desktop\Юный мастер\диплом (3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58" y="-27384"/>
              <a:ext cx="9108504" cy="6885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971600" y="1680215"/>
              <a:ext cx="617046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500" b="1" dirty="0" smtClean="0">
                  <a:latin typeface="Times New Roman" pitchFamily="18" charset="0"/>
                  <a:cs typeface="Times New Roman" pitchFamily="18" charset="0"/>
                </a:rPr>
                <a:t>2024</a:t>
              </a:r>
              <a:endParaRPr lang="ru-RU" sz="15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07504" y="2924944"/>
            <a:ext cx="82809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Порядок проведения: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r>
              <a:rPr lang="en-US" sz="2000" b="1" i="1" dirty="0" smtClean="0">
                <a:latin typeface="Times New Roman"/>
                <a:ea typeface="Calibri"/>
              </a:rPr>
              <a:t>I</a:t>
            </a:r>
            <a:r>
              <a:rPr lang="ru-RU" sz="2000" b="1" i="1" dirty="0" smtClean="0">
                <a:latin typeface="Times New Roman"/>
                <a:ea typeface="Calibri"/>
              </a:rPr>
              <a:t> </a:t>
            </a:r>
            <a:r>
              <a:rPr lang="ru-RU" sz="2000" b="1" i="1" dirty="0">
                <a:latin typeface="Times New Roman"/>
                <a:ea typeface="Calibri"/>
              </a:rPr>
              <a:t>этап – </a:t>
            </a:r>
            <a:r>
              <a:rPr lang="ru-RU" sz="2000" b="1" i="1" dirty="0" smtClean="0">
                <a:latin typeface="Times New Roman"/>
                <a:ea typeface="Calibri"/>
              </a:rPr>
              <a:t>отборочный (проводится в образовательных организациях)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r>
              <a:rPr lang="en-US" sz="2000" b="1" i="1" dirty="0" smtClean="0">
                <a:latin typeface="Times New Roman"/>
                <a:ea typeface="Calibri"/>
              </a:rPr>
              <a:t>II</a:t>
            </a:r>
            <a:r>
              <a:rPr lang="ru-RU" sz="2000" b="1" i="1" dirty="0" smtClean="0">
                <a:latin typeface="Times New Roman"/>
                <a:ea typeface="Calibri"/>
              </a:rPr>
              <a:t> </a:t>
            </a:r>
            <a:r>
              <a:rPr lang="ru-RU" sz="2000" b="1" i="1" dirty="0">
                <a:latin typeface="Times New Roman"/>
                <a:ea typeface="Calibri"/>
              </a:rPr>
              <a:t>этап – региональный</a:t>
            </a:r>
            <a:r>
              <a:rPr lang="ru-RU" sz="2000" dirty="0">
                <a:latin typeface="Times New Roman"/>
                <a:ea typeface="Calibri"/>
              </a:rPr>
              <a:t> проводится в два </a:t>
            </a:r>
            <a:r>
              <a:rPr lang="ru-RU" sz="2000" dirty="0" smtClean="0">
                <a:latin typeface="Times New Roman"/>
                <a:ea typeface="Calibri"/>
              </a:rPr>
              <a:t>тура: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200"/>
              <a:buFont typeface="Wingdings" pitchFamily="2" charset="2"/>
              <a:buChar char="Ø"/>
              <a:tabLst>
                <a:tab pos="540385" algn="l"/>
              </a:tabLst>
            </a:pPr>
            <a:r>
              <a:rPr lang="ru-RU" sz="2000" spc="-45" dirty="0" smtClean="0">
                <a:latin typeface="Times New Roman"/>
                <a:ea typeface="Times New Roman"/>
                <a:cs typeface="Times New Roman"/>
              </a:rPr>
              <a:t>1 тур - </a:t>
            </a:r>
            <a:r>
              <a:rPr lang="ru-RU" sz="2000" spc="-45" dirty="0">
                <a:latin typeface="Times New Roman"/>
                <a:ea typeface="Times New Roman"/>
                <a:cs typeface="Times New Roman"/>
              </a:rPr>
              <a:t>отборочный в дистанционной форме </a:t>
            </a:r>
            <a:r>
              <a:rPr lang="ru-RU" sz="2000" spc="-45" dirty="0" smtClean="0">
                <a:latin typeface="Times New Roman"/>
                <a:ea typeface="Times New Roman"/>
                <a:cs typeface="Times New Roman"/>
              </a:rPr>
              <a:t> (видео визитка)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200"/>
              <a:buFont typeface="Wingdings" pitchFamily="2" charset="2"/>
              <a:buChar char="Ø"/>
              <a:tabLst>
                <a:tab pos="540385" algn="l"/>
              </a:tabLst>
            </a:pPr>
            <a:r>
              <a:rPr lang="ru-RU" sz="2000" spc="-45" dirty="0" smtClean="0">
                <a:latin typeface="Times New Roman"/>
                <a:ea typeface="Times New Roman"/>
                <a:cs typeface="Times New Roman"/>
              </a:rPr>
              <a:t>2 тур - </a:t>
            </a:r>
            <a:r>
              <a:rPr lang="ru-RU" sz="2000" spc="-45" dirty="0">
                <a:latin typeface="Times New Roman"/>
                <a:ea typeface="Times New Roman"/>
                <a:cs typeface="Times New Roman"/>
              </a:rPr>
              <a:t>очный для 5 команд-победителей </a:t>
            </a:r>
          </a:p>
        </p:txBody>
      </p:sp>
    </p:spTree>
    <p:extLst>
      <p:ext uri="{BB962C8B-B14F-4D97-AF65-F5344CB8AC3E}">
        <p14:creationId xmlns:p14="http://schemas.microsoft.com/office/powerpoint/2010/main" val="375644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07504" y="0"/>
            <a:ext cx="9031932" cy="6858000"/>
            <a:chOff x="63658" y="-27384"/>
            <a:chExt cx="9108504" cy="6885384"/>
          </a:xfrm>
        </p:grpSpPr>
        <p:pic>
          <p:nvPicPr>
            <p:cNvPr id="3" name="Picture 2" descr="C:\Users\User\Desktop\Юный мастер\диплом (3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58" y="-27384"/>
              <a:ext cx="9108504" cy="6885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971600" y="1680215"/>
              <a:ext cx="617046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500" b="1" dirty="0" smtClean="0">
                  <a:latin typeface="Times New Roman" pitchFamily="18" charset="0"/>
                  <a:cs typeface="Times New Roman" pitchFamily="18" charset="0"/>
                </a:rPr>
                <a:t>2024</a:t>
              </a:r>
              <a:endParaRPr lang="ru-RU" sz="15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051720" y="1107695"/>
            <a:ext cx="4248472" cy="1047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r>
              <a:rPr lang="ru-RU" b="1" spc="-45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Заявки для участия в отборочном туре </a:t>
            </a:r>
          </a:p>
          <a:p>
            <a:pPr lvl="0" algn="ctr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r>
              <a:rPr lang="ru-RU" b="1" spc="-45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регионального этапа Чемпионата (видео-визитки):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708846"/>
              </p:ext>
            </p:extLst>
          </p:nvPr>
        </p:nvGraphicFramePr>
        <p:xfrm>
          <a:off x="251519" y="2276872"/>
          <a:ext cx="7848873" cy="35946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1"/>
                <a:gridCol w="1368152"/>
                <a:gridCol w="4320480"/>
              </a:tblGrid>
              <a:tr h="466697">
                <a:tc>
                  <a:txBody>
                    <a:bodyPr/>
                    <a:lstStyle/>
                    <a:p>
                      <a:r>
                        <a:rPr lang="ru-RU" dirty="0" smtClean="0"/>
                        <a:t>Компетенция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Территории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697">
                <a:tc>
                  <a:txBody>
                    <a:bodyPr/>
                    <a:lstStyle/>
                    <a:p>
                      <a:r>
                        <a:rPr lang="ru-RU" dirty="0" smtClean="0"/>
                        <a:t>Парикмахер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Пермь, Чайковский, Нытва, Красновишерск, Октябрьский район, Чердынь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697">
                <a:tc>
                  <a:txBody>
                    <a:bodyPr/>
                    <a:lstStyle/>
                    <a:p>
                      <a:r>
                        <a:rPr lang="ru-RU" dirty="0" smtClean="0"/>
                        <a:t>Флорист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Пермь, Лысьва, Чайковский, Октябрьский район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697">
                <a:tc>
                  <a:txBody>
                    <a:bodyPr/>
                    <a:lstStyle/>
                    <a:p>
                      <a:r>
                        <a:rPr lang="ru-RU" dirty="0" smtClean="0"/>
                        <a:t>Электрик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Пермь, Чайковский, Октябрьский район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697">
                <a:tc>
                  <a:txBody>
                    <a:bodyPr/>
                    <a:lstStyle/>
                    <a:p>
                      <a:r>
                        <a:rPr lang="ru-RU" dirty="0" smtClean="0"/>
                        <a:t>Кондитер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Пермь, Чайковский, Октябрьский район, Березники, Кунгур, Чердынь, Чернушка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697">
                <a:tc>
                  <a:txBody>
                    <a:bodyPr/>
                    <a:lstStyle/>
                    <a:p>
                      <a:r>
                        <a:rPr lang="ru-RU" dirty="0" smtClean="0"/>
                        <a:t>Маляр-декоратор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Пермь, Чайковский, Березники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965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56626" y="23664"/>
            <a:ext cx="8972838" cy="6813376"/>
            <a:chOff x="63658" y="-27384"/>
            <a:chExt cx="9108504" cy="6885384"/>
          </a:xfrm>
        </p:grpSpPr>
        <p:pic>
          <p:nvPicPr>
            <p:cNvPr id="3" name="Picture 2" descr="C:\Users\User\Desktop\Юный мастер\диплом (3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58" y="-27384"/>
              <a:ext cx="9108504" cy="6885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971600" y="1667485"/>
              <a:ext cx="650321" cy="32658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500" b="1" dirty="0" smtClean="0">
                  <a:latin typeface="Times New Roman" pitchFamily="18" charset="0"/>
                  <a:cs typeface="Times New Roman" pitchFamily="18" charset="0"/>
                </a:rPr>
                <a:t>2024</a:t>
              </a:r>
              <a:endParaRPr lang="ru-RU" sz="15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07504" y="2924944"/>
            <a:ext cx="82809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Требования к видео-визитке (приложение 2 к регламенту)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200"/>
              <a:buFont typeface="Wingdings" pitchFamily="2" charset="2"/>
              <a:buChar char="Ø"/>
              <a:tabLst>
                <a:tab pos="540385" algn="l"/>
              </a:tabLs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снимать видео без монтажа и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горизонтально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200"/>
              <a:buFont typeface="Wingdings" pitchFamily="2" charset="2"/>
              <a:buChar char="Ø"/>
              <a:tabLst>
                <a:tab pos="540385" algn="l"/>
              </a:tabLs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х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ронометраж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- до 7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минут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200"/>
              <a:buFont typeface="Wingdings" pitchFamily="2" charset="2"/>
              <a:buChar char="Ø"/>
              <a:tabLst>
                <a:tab pos="540385" algn="l"/>
              </a:tabLst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содержание демонстрации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первоначальных профессиональных представлений ребенка и его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умение выполнить техническое задание  в соответствии с выбранной компетенцией</a:t>
            </a:r>
          </a:p>
        </p:txBody>
      </p:sp>
    </p:spTree>
    <p:extLst>
      <p:ext uri="{BB962C8B-B14F-4D97-AF65-F5344CB8AC3E}">
        <p14:creationId xmlns:p14="http://schemas.microsoft.com/office/powerpoint/2010/main" val="289144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658" y="0"/>
            <a:ext cx="9080342" cy="6858000"/>
            <a:chOff x="63658" y="-27384"/>
            <a:chExt cx="9108504" cy="6885384"/>
          </a:xfrm>
        </p:grpSpPr>
        <p:pic>
          <p:nvPicPr>
            <p:cNvPr id="3" name="Picture 2" descr="C:\Users\User\Desktop\Юный мастер\диплом (3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58" y="-27384"/>
              <a:ext cx="9108504" cy="6885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971599" y="1680215"/>
              <a:ext cx="652898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500" b="1" dirty="0" smtClean="0">
                  <a:latin typeface="Times New Roman" pitchFamily="18" charset="0"/>
                  <a:cs typeface="Times New Roman" pitchFamily="18" charset="0"/>
                </a:rPr>
                <a:t>2024</a:t>
              </a:r>
              <a:endParaRPr lang="ru-RU" sz="15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67544" y="2348880"/>
            <a:ext cx="727280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Ссылки на видео-визитки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(пример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г.Чайковский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  <a:hlinkClick r:id="rId3"/>
              </a:rPr>
              <a:t>https://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cloud.mail.ru/public/NB4m/CNU982P2y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  <a:hlinkClick r:id="rId4"/>
              </a:rPr>
              <a:t>https://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hlinkClick r:id="rId4"/>
              </a:rPr>
              <a:t>disk.yandex.ru/d/E-LsIHAFwht7Sg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930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658" y="0"/>
            <a:ext cx="9080342" cy="6858000"/>
            <a:chOff x="63658" y="-27384"/>
            <a:chExt cx="9108504" cy="6885384"/>
          </a:xfrm>
        </p:grpSpPr>
        <p:pic>
          <p:nvPicPr>
            <p:cNvPr id="3" name="Picture 2" descr="C:\Users\User\Desktop\Юный мастер\диплом (3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58" y="-27384"/>
              <a:ext cx="9108504" cy="6885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971599" y="1680215"/>
              <a:ext cx="652898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500" b="1" dirty="0" smtClean="0">
                  <a:latin typeface="Times New Roman" pitchFamily="18" charset="0"/>
                  <a:cs typeface="Times New Roman" pitchFamily="18" charset="0"/>
                </a:rPr>
                <a:t>2024</a:t>
              </a:r>
              <a:endParaRPr lang="ru-RU" sz="15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79512" y="2270519"/>
            <a:ext cx="770485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Порядок проведения очного тура регионального этапа Чемпионата: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200"/>
              <a:buFont typeface="Wingdings" pitchFamily="2" charset="2"/>
              <a:buChar char="Ø"/>
              <a:tabLst>
                <a:tab pos="540385" algn="l"/>
              </a:tabLst>
            </a:pPr>
            <a:r>
              <a:rPr lang="ru-RU" sz="2000" b="1" i="1" dirty="0">
                <a:latin typeface="Times New Roman"/>
                <a:ea typeface="Times New Roman"/>
                <a:cs typeface="Times New Roman"/>
              </a:rPr>
              <a:t>Модуль 1 (образовательный</a:t>
            </a:r>
            <a:r>
              <a:rPr lang="ru-RU" sz="2000" b="1" i="1" dirty="0" smtClean="0">
                <a:latin typeface="Times New Roman"/>
                <a:ea typeface="Times New Roman"/>
                <a:cs typeface="Times New Roman"/>
              </a:rPr>
              <a:t>):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– представление детей о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профессиях: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r>
              <a:rPr lang="ru-RU" sz="2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кондитера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r>
              <a:rPr lang="ru-RU" sz="2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«Что необходимо кондитеру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?»,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r>
              <a:rPr lang="ru-RU" sz="2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«Разложи в правильной последовательности»</a:t>
            </a:r>
            <a:endParaRPr lang="ru-RU" sz="20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200"/>
              <a:buFont typeface="Wingdings" pitchFamily="2" charset="2"/>
              <a:buChar char="Ø"/>
              <a:tabLst>
                <a:tab pos="540385" algn="l"/>
              </a:tabLst>
            </a:pPr>
            <a:r>
              <a:rPr lang="ru-RU" sz="2000" b="1" i="1" dirty="0" smtClean="0">
                <a:latin typeface="Times New Roman"/>
                <a:ea typeface="Times New Roman"/>
                <a:cs typeface="Times New Roman"/>
              </a:rPr>
              <a:t>Модуль </a:t>
            </a:r>
            <a:r>
              <a:rPr lang="ru-RU" sz="2000" b="1" i="1" dirty="0">
                <a:latin typeface="Times New Roman"/>
                <a:ea typeface="Times New Roman"/>
                <a:cs typeface="Times New Roman"/>
              </a:rPr>
              <a:t>2 (практико-ориентированный)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– осуществление различных видов детской деятельности в соответствии с выбранной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компетентностью.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200"/>
              <a:buFont typeface="Wingdings" pitchFamily="2" charset="2"/>
              <a:buChar char="Ø"/>
              <a:tabLst>
                <a:tab pos="540385" algn="l"/>
              </a:tabLst>
            </a:pPr>
            <a:r>
              <a:rPr lang="ru-RU" sz="2000" b="1" i="1" dirty="0" smtClean="0">
                <a:latin typeface="Times New Roman"/>
                <a:ea typeface="Times New Roman"/>
                <a:cs typeface="Times New Roman"/>
              </a:rPr>
              <a:t>Модуль </a:t>
            </a:r>
            <a:r>
              <a:rPr lang="ru-RU" sz="2000" b="1" i="1" dirty="0">
                <a:latin typeface="Times New Roman"/>
                <a:ea typeface="Times New Roman"/>
                <a:cs typeface="Times New Roman"/>
              </a:rPr>
              <a:t>3 (социально-коммуникативный)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– презентация продукта детской деятельности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2000" dirty="0"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8862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658" y="0"/>
            <a:ext cx="9080342" cy="6858000"/>
            <a:chOff x="63658" y="-27384"/>
            <a:chExt cx="9108504" cy="6885384"/>
          </a:xfrm>
        </p:grpSpPr>
        <p:pic>
          <p:nvPicPr>
            <p:cNvPr id="3" name="Picture 2" descr="C:\Users\User\Desktop\Юный мастер\диплом (3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58" y="-27384"/>
              <a:ext cx="9108504" cy="6885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971599" y="1680215"/>
              <a:ext cx="652898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500" b="1" dirty="0" smtClean="0">
                  <a:latin typeface="Times New Roman" pitchFamily="18" charset="0"/>
                  <a:cs typeface="Times New Roman" pitchFamily="18" charset="0"/>
                </a:rPr>
                <a:t>2024</a:t>
              </a:r>
              <a:endParaRPr lang="ru-RU" sz="15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07504" y="2924944"/>
            <a:ext cx="82809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r>
              <a:rPr lang="ru-RU" sz="2000" b="1" dirty="0" err="1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Тулбокс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участника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200"/>
              <a:tabLst>
                <a:tab pos="540385" algn="l"/>
              </a:tabLst>
            </a:pPr>
            <a:r>
              <a:rPr lang="ru-RU" sz="2000" b="1" i="1" dirty="0" err="1" smtClean="0">
                <a:latin typeface="Times New Roman"/>
                <a:ea typeface="Times New Roman"/>
                <a:cs typeface="Times New Roman"/>
              </a:rPr>
              <a:t>Тулбокс</a:t>
            </a:r>
            <a:r>
              <a:rPr lang="ru-RU" sz="2000" b="1" i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i="1" dirty="0">
                <a:latin typeface="Times New Roman"/>
                <a:ea typeface="Times New Roman"/>
                <a:cs typeface="Times New Roman"/>
              </a:rPr>
              <a:t>(инструментальный ящик)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участника комплектуется инструментами и расходными материалами, необходимыми для выполнения участником конкурсных заданий по выбранной компетенции строго в соответствии с перечнем, указанном </a:t>
            </a:r>
            <a:r>
              <a:rPr lang="ru-RU" sz="2000" u="sng" dirty="0">
                <a:latin typeface="Times New Roman"/>
                <a:ea typeface="Times New Roman"/>
                <a:cs typeface="Times New Roman"/>
              </a:rPr>
              <a:t>в Техническом описании компетенции.</a:t>
            </a:r>
          </a:p>
        </p:txBody>
      </p:sp>
    </p:spTree>
    <p:extLst>
      <p:ext uri="{BB962C8B-B14F-4D97-AF65-F5344CB8AC3E}">
        <p14:creationId xmlns:p14="http://schemas.microsoft.com/office/powerpoint/2010/main" val="1151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521</Words>
  <Application>Microsoft Office PowerPoint</Application>
  <PresentationFormat>Экран (4:3)</PresentationFormat>
  <Paragraphs>105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16</cp:revision>
  <dcterms:created xsi:type="dcterms:W3CDTF">2024-03-29T04:08:31Z</dcterms:created>
  <dcterms:modified xsi:type="dcterms:W3CDTF">2024-04-01T07:11:55Z</dcterms:modified>
</cp:coreProperties>
</file>