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337" r:id="rId3"/>
    <p:sldId id="336" r:id="rId4"/>
    <p:sldId id="312" r:id="rId5"/>
    <p:sldId id="327" r:id="rId6"/>
    <p:sldId id="339" r:id="rId7"/>
    <p:sldId id="319" r:id="rId8"/>
    <p:sldId id="341" r:id="rId9"/>
    <p:sldId id="344" r:id="rId10"/>
    <p:sldId id="342" r:id="rId11"/>
    <p:sldId id="343" r:id="rId12"/>
    <p:sldId id="340" r:id="rId13"/>
    <p:sldId id="331" r:id="rId14"/>
    <p:sldId id="346" r:id="rId15"/>
    <p:sldId id="345" r:id="rId16"/>
    <p:sldId id="332" r:id="rId17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1496"/>
    <a:srgbClr val="0F9705"/>
    <a:srgbClr val="05010F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884" y="-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1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15.09.22%20&#1053;&#1072;&#1089;&#1090;&#1072;&#1074;&#1085;&#1080;&#1095;&#1077;&#1089;&#1090;&#1074;&#1086;\&#1063;&#1077;&#1084;&#1087;&#1080;&#1086;&#1085;&#1072;&#1090;\&#1051;&#1080;&#1089;&#1090;%20Microsoft%20Office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Лист1!$C$7</c:f>
              <c:strCache>
                <c:ptCount val="1"/>
                <c:pt idx="0">
                  <c:v>Утверждено Положение о наставничестве </c:v>
                </c:pt>
              </c:strCache>
            </c:strRef>
          </c:tx>
          <c:dLbls>
            <c:showVal val="1"/>
          </c:dLbls>
          <c:cat>
            <c:strRef>
              <c:f>Лист1!$D$6:$E$6</c:f>
              <c:strCache>
                <c:ptCount val="2"/>
                <c:pt idx="0">
                  <c:v>2022 год</c:v>
                </c:pt>
                <c:pt idx="1">
                  <c:v>2023 год</c:v>
                </c:pt>
              </c:strCache>
            </c:strRef>
          </c:cat>
          <c:val>
            <c:numRef>
              <c:f>Лист1!$D$7:$E$7</c:f>
              <c:numCache>
                <c:formatCode>0%</c:formatCode>
                <c:ptCount val="2"/>
                <c:pt idx="0">
                  <c:v>1</c:v>
                </c:pt>
                <c:pt idx="1">
                  <c:v>0.55000000000000004</c:v>
                </c:pt>
              </c:numCache>
            </c:numRef>
          </c:val>
        </c:ser>
        <c:ser>
          <c:idx val="1"/>
          <c:order val="1"/>
          <c:tx>
            <c:strRef>
              <c:f>Лист1!$C$8</c:f>
              <c:strCache>
                <c:ptCount val="1"/>
                <c:pt idx="0">
                  <c:v>Закреплены наставнические пары </c:v>
                </c:pt>
              </c:strCache>
            </c:strRef>
          </c:tx>
          <c:dLbls>
            <c:showVal val="1"/>
          </c:dLbls>
          <c:cat>
            <c:strRef>
              <c:f>Лист1!$D$6:$E$6</c:f>
              <c:strCache>
                <c:ptCount val="2"/>
                <c:pt idx="0">
                  <c:v>2022 год</c:v>
                </c:pt>
                <c:pt idx="1">
                  <c:v>2023 год</c:v>
                </c:pt>
              </c:strCache>
            </c:strRef>
          </c:cat>
          <c:val>
            <c:numRef>
              <c:f>Лист1!$D$8:$E$8</c:f>
              <c:numCache>
                <c:formatCode>0%</c:formatCode>
                <c:ptCount val="2"/>
                <c:pt idx="0">
                  <c:v>1</c:v>
                </c:pt>
                <c:pt idx="1">
                  <c:v>0.55000000000000004</c:v>
                </c:pt>
              </c:numCache>
            </c:numRef>
          </c:val>
        </c:ser>
        <c:axId val="107223680"/>
        <c:axId val="107352448"/>
      </c:barChart>
      <c:catAx>
        <c:axId val="107223680"/>
        <c:scaling>
          <c:orientation val="minMax"/>
        </c:scaling>
        <c:axPos val="b"/>
        <c:tickLblPos val="nextTo"/>
        <c:crossAx val="107352448"/>
        <c:crosses val="autoZero"/>
        <c:auto val="1"/>
        <c:lblAlgn val="ctr"/>
        <c:lblOffset val="100"/>
      </c:catAx>
      <c:valAx>
        <c:axId val="107352448"/>
        <c:scaling>
          <c:orientation val="minMax"/>
        </c:scaling>
        <c:axPos val="l"/>
        <c:majorGridlines/>
        <c:numFmt formatCode="0%" sourceLinked="1"/>
        <c:tickLblPos val="nextTo"/>
        <c:crossAx val="107223680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BAD4D5-951B-4E4D-B295-4647CEEA74FA}" type="datetimeFigureOut">
              <a:rPr lang="ru-RU" smtClean="0"/>
              <a:pPr/>
              <a:t>17.12.2023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257550"/>
            <a:ext cx="97536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68C7C7-1092-4595-94CE-901AC25A1D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8C7C7-1092-4595-94CE-901AC25A1DA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68C7C7-1092-4595-94CE-901AC25A1DA4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15"/>
              </a:lnSpc>
            </a:pPr>
            <a:fld id="{81D60167-4931-47E6-BA6A-407CBD079E47}" type="slidenum">
              <a:rPr dirty="0"/>
              <a:pPr marL="38100">
                <a:lnSpc>
                  <a:spcPts val="131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71B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1B318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15"/>
              </a:lnSpc>
            </a:pPr>
            <a:fld id="{81D60167-4931-47E6-BA6A-407CBD079E47}" type="slidenum">
              <a:rPr dirty="0"/>
              <a:pPr marL="38100">
                <a:lnSpc>
                  <a:spcPts val="131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71B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15"/>
              </a:lnSpc>
            </a:pPr>
            <a:fld id="{81D60167-4931-47E6-BA6A-407CBD079E47}" type="slidenum">
              <a:rPr dirty="0"/>
              <a:pPr marL="38100">
                <a:lnSpc>
                  <a:spcPts val="131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71B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15"/>
              </a:lnSpc>
            </a:pPr>
            <a:fld id="{81D60167-4931-47E6-BA6A-407CBD079E47}" type="slidenum">
              <a:rPr dirty="0"/>
              <a:pPr marL="38100">
                <a:lnSpc>
                  <a:spcPts val="131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15"/>
              </a:lnSpc>
            </a:pPr>
            <a:fld id="{81D60167-4931-47E6-BA6A-407CBD079E47}" type="slidenum">
              <a:rPr dirty="0"/>
              <a:pPr marL="38100">
                <a:lnSpc>
                  <a:spcPts val="1315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лайд с нумерацией текст без градиен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подложка верх">
            <a:extLst>
              <a:ext uri="{FF2B5EF4-FFF2-40B4-BE49-F238E27FC236}">
                <a16:creationId xmlns="" xmlns:a16="http://schemas.microsoft.com/office/drawing/2014/main" id="{AEA7EE9A-F38D-40E1-A632-822664EEEE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825500"/>
          </a:xfrm>
          <a:prstGeom prst="rect">
            <a:avLst/>
          </a:prstGeom>
        </p:spPr>
      </p:pic>
      <p:pic>
        <p:nvPicPr>
          <p:cNvPr id="4" name="подложка низ">
            <a:extLst>
              <a:ext uri="{FF2B5EF4-FFF2-40B4-BE49-F238E27FC236}">
                <a16:creationId xmlns="" xmlns:a16="http://schemas.microsoft.com/office/drawing/2014/main" id="{5C4C3DBD-D134-48F9-B307-5F358F5C5A6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6432640"/>
            <a:ext cx="12192000" cy="431800"/>
          </a:xfrm>
          <a:prstGeom prst="rect">
            <a:avLst/>
          </a:prstGeom>
        </p:spPr>
      </p:pic>
      <p:sp>
        <p:nvSpPr>
          <p:cNvPr id="15" name="номер слайда">
            <a:extLst>
              <a:ext uri="{FF2B5EF4-FFF2-40B4-BE49-F238E27FC236}">
                <a16:creationId xmlns="" xmlns:a16="http://schemas.microsoft.com/office/drawing/2014/main" id="{B0192E9C-0587-46D7-B640-5DB8DCFDD1C2}"/>
              </a:ext>
            </a:extLst>
          </p:cNvPr>
          <p:cNvSpPr txBox="1"/>
          <p:nvPr userDrawn="1"/>
        </p:nvSpPr>
        <p:spPr>
          <a:xfrm>
            <a:off x="11569955" y="6538913"/>
            <a:ext cx="5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779A4F07-433A-49CF-9D7D-A63F9F1FBCD5}" type="slidenum">
              <a:rPr lang="ru-RU" sz="1200" smtClean="0">
                <a:solidFill>
                  <a:srgbClr val="1C2D38"/>
                </a:solidFill>
                <a:latin typeface="PermianSlabSerifTypeface" panose="02000000000000000000" pitchFamily="50" charset="0"/>
              </a:rPr>
              <a:pPr algn="r"/>
              <a:t>‹#›</a:t>
            </a:fld>
            <a:endParaRPr lang="ru-RU" sz="1200" dirty="0">
              <a:solidFill>
                <a:srgbClr val="1C2D38"/>
              </a:solidFill>
              <a:latin typeface="PermianSlabSerifTypeface" panose="02000000000000000000" pitchFamily="50" charset="0"/>
            </a:endParaRPr>
          </a:p>
        </p:txBody>
      </p:sp>
      <p:sp>
        <p:nvSpPr>
          <p:cNvPr id="21" name="ОГВ">
            <a:extLst>
              <a:ext uri="{FF2B5EF4-FFF2-40B4-BE49-F238E27FC236}">
                <a16:creationId xmlns="" xmlns:a16="http://schemas.microsoft.com/office/drawing/2014/main" id="{AD1D463F-DBEB-45E4-97C4-FFE547832A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4558" y="6494443"/>
            <a:ext cx="2520950" cy="338137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800" baseline="0">
                <a:solidFill>
                  <a:srgbClr val="1C2D38"/>
                </a:solidFill>
                <a:latin typeface="PermianSlabSerifTypeface" panose="02000000000000000000" pitchFamily="50" charset="0"/>
              </a:defRPr>
            </a:lvl1pPr>
            <a:lvl2pPr>
              <a:defRPr sz="800">
                <a:solidFill>
                  <a:schemeClr val="bg1"/>
                </a:solidFill>
              </a:defRPr>
            </a:lvl2pPr>
            <a:lvl3pPr>
              <a:defRPr sz="800">
                <a:solidFill>
                  <a:schemeClr val="bg1"/>
                </a:solidFill>
              </a:defRPr>
            </a:lvl3pPr>
            <a:lvl4pPr>
              <a:defRPr sz="800">
                <a:solidFill>
                  <a:schemeClr val="bg1"/>
                </a:solidFill>
              </a:defRPr>
            </a:lvl4pPr>
            <a:lvl5pPr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 smtClean="0"/>
              <a:t>МИНИСТЕРСТВО ОБРАЗОВАНИЯ И НАУКИ</a:t>
            </a:r>
            <a:br>
              <a:rPr lang="ru-RU" dirty="0" smtClean="0"/>
            </a:br>
            <a:r>
              <a:rPr lang="ru-RU" dirty="0" smtClean="0"/>
              <a:t>ПЕРМСКОГО </a:t>
            </a:r>
            <a:r>
              <a:rPr lang="ru-RU" dirty="0"/>
              <a:t>КРАЯ</a:t>
            </a:r>
          </a:p>
        </p:txBody>
      </p:sp>
      <p:sp>
        <p:nvSpPr>
          <p:cNvPr id="24" name="Заголовок слайда" descr="заголовок слайда">
            <a:extLst>
              <a:ext uri="{FF2B5EF4-FFF2-40B4-BE49-F238E27FC236}">
                <a16:creationId xmlns="" xmlns:a16="http://schemas.microsoft.com/office/drawing/2014/main" id="{D5FED76D-EFC9-4B34-9A58-87FF8189E2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5360" y="49213"/>
            <a:ext cx="11521280" cy="715962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rgbClr val="1C2D38"/>
                </a:solidFill>
                <a:latin typeface="PermianSlabSerifTypeface" panose="02000000000000000000" pitchFamily="50" charset="0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26" name="Область контента" descr="область контента">
            <a:extLst>
              <a:ext uri="{FF2B5EF4-FFF2-40B4-BE49-F238E27FC236}">
                <a16:creationId xmlns="" xmlns:a16="http://schemas.microsoft.com/office/drawing/2014/main" id="{623B89AF-1D16-46F5-8A69-E8DD306D616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35360" y="1700808"/>
            <a:ext cx="11521280" cy="4536504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rgbClr val="1C2D38"/>
                </a:solidFill>
                <a:latin typeface="Montserrat" panose="00000500000000000000" pitchFamily="2" charset="-52"/>
              </a:defRPr>
            </a:lvl1pPr>
            <a:lvl2pPr marL="457200" indent="0">
              <a:buNone/>
              <a:defRPr sz="1400">
                <a:solidFill>
                  <a:srgbClr val="1C2D38"/>
                </a:solidFill>
                <a:latin typeface="Montserrat" panose="00000500000000000000" pitchFamily="2" charset="-52"/>
              </a:defRPr>
            </a:lvl2pPr>
            <a:lvl3pPr marL="914400" indent="0">
              <a:buNone/>
              <a:defRPr sz="1400">
                <a:solidFill>
                  <a:srgbClr val="1C2D38"/>
                </a:solidFill>
                <a:latin typeface="Montserrat" panose="00000500000000000000" pitchFamily="2" charset="-52"/>
              </a:defRPr>
            </a:lvl3pPr>
            <a:lvl4pPr marL="1371600" indent="0">
              <a:buNone/>
              <a:defRPr sz="1400">
                <a:solidFill>
                  <a:srgbClr val="1C2D38"/>
                </a:solidFill>
                <a:latin typeface="Montserrat" panose="00000500000000000000" pitchFamily="2" charset="-52"/>
              </a:defRPr>
            </a:lvl4pPr>
            <a:lvl5pPr marL="1828800" indent="0">
              <a:buNone/>
              <a:defRPr sz="1400">
                <a:solidFill>
                  <a:srgbClr val="1C2D38"/>
                </a:solidFill>
                <a:latin typeface="Montserrat" panose="00000500000000000000" pitchFamily="2" charset="-52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7" name="Подзаголовок" descr="Подзаголовок">
            <a:extLst>
              <a:ext uri="{FF2B5EF4-FFF2-40B4-BE49-F238E27FC236}">
                <a16:creationId xmlns="" xmlns:a16="http://schemas.microsoft.com/office/drawing/2014/main" id="{D1F13F0F-6E92-474B-B9DC-AC03A2036CB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5360" y="1053108"/>
            <a:ext cx="11521280" cy="431800"/>
          </a:xfrm>
        </p:spPr>
        <p:txBody>
          <a:bodyPr anchor="ctr">
            <a:noAutofit/>
          </a:bodyPr>
          <a:lstStyle>
            <a:lvl1pPr marL="0" indent="0">
              <a:buNone/>
              <a:defRPr sz="1800" b="1">
                <a:solidFill>
                  <a:srgbClr val="1C2D38"/>
                </a:solidFill>
                <a:latin typeface="Montserrat" panose="00000500000000000000" pitchFamily="2" charset="-52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Название презентации" descr="название презентации">
            <a:extLst>
              <a:ext uri="{FF2B5EF4-FFF2-40B4-BE49-F238E27FC236}">
                <a16:creationId xmlns="" xmlns:a16="http://schemas.microsoft.com/office/drawing/2014/main" id="{15544E8E-278C-4479-90A6-7CCF23A882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58350" y="6438293"/>
            <a:ext cx="5675300" cy="404788"/>
          </a:xfrm>
          <a:noFill/>
        </p:spPr>
        <p:txBody>
          <a:bodyPr anchor="ctr">
            <a:noAutofit/>
          </a:bodyPr>
          <a:lstStyle>
            <a:lvl1pPr marL="0" indent="0" algn="ctr">
              <a:buNone/>
              <a:defRPr sz="1000">
                <a:solidFill>
                  <a:srgbClr val="1C2D38"/>
                </a:solidFill>
                <a:latin typeface="PermianSerifTypeface" panose="02000000000000000000" pitchFamily="50" charset="0"/>
              </a:defRPr>
            </a:lvl1pPr>
            <a:lvl2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2pPr>
            <a:lvl3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3pPr>
            <a:lvl4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4pPr>
            <a:lvl5pPr>
              <a:defRPr sz="1000">
                <a:solidFill>
                  <a:srgbClr val="FFFFFF"/>
                </a:solidFill>
                <a:latin typeface="PermianSerifTypeface" panose="02000000000000000000" pitchFamily="50" charset="0"/>
              </a:defRPr>
            </a:lvl5pPr>
          </a:lstStyle>
          <a:p>
            <a:pPr lvl="0"/>
            <a:r>
              <a:rPr lang="ru-RU" dirty="0"/>
              <a:t>Название презентации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56F748E1-F5FF-494D-B1C0-2197C02E213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338400" y="6490800"/>
            <a:ext cx="180000" cy="33510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26187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4896929"/>
            <a:ext cx="12191998" cy="1960561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471366" y="597411"/>
            <a:ext cx="95671" cy="14351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1380216" y="294563"/>
            <a:ext cx="450215" cy="419100"/>
          </a:xfrm>
          <a:custGeom>
            <a:avLst/>
            <a:gdLst/>
            <a:ahLst/>
            <a:cxnLst/>
            <a:rect l="l" t="t" r="r" b="b"/>
            <a:pathLst>
              <a:path w="450215" h="419100">
                <a:moveTo>
                  <a:pt x="449630" y="251548"/>
                </a:moveTo>
                <a:lnTo>
                  <a:pt x="447090" y="202526"/>
                </a:lnTo>
                <a:lnTo>
                  <a:pt x="437794" y="164376"/>
                </a:lnTo>
                <a:lnTo>
                  <a:pt x="415391" y="112115"/>
                </a:lnTo>
                <a:lnTo>
                  <a:pt x="385152" y="71907"/>
                </a:lnTo>
                <a:lnTo>
                  <a:pt x="382409" y="69164"/>
                </a:lnTo>
                <a:lnTo>
                  <a:pt x="387057" y="59563"/>
                </a:lnTo>
                <a:lnTo>
                  <a:pt x="401574" y="23406"/>
                </a:lnTo>
                <a:lnTo>
                  <a:pt x="407250" y="0"/>
                </a:lnTo>
                <a:lnTo>
                  <a:pt x="371894" y="18288"/>
                </a:lnTo>
                <a:lnTo>
                  <a:pt x="365721" y="22339"/>
                </a:lnTo>
                <a:lnTo>
                  <a:pt x="359067" y="26962"/>
                </a:lnTo>
                <a:lnTo>
                  <a:pt x="351942" y="32169"/>
                </a:lnTo>
                <a:lnTo>
                  <a:pt x="344309" y="37934"/>
                </a:lnTo>
                <a:lnTo>
                  <a:pt x="339432" y="34734"/>
                </a:lnTo>
                <a:lnTo>
                  <a:pt x="295871" y="13792"/>
                </a:lnTo>
                <a:lnTo>
                  <a:pt x="249301" y="2387"/>
                </a:lnTo>
                <a:lnTo>
                  <a:pt x="201041" y="330"/>
                </a:lnTo>
                <a:lnTo>
                  <a:pt x="152450" y="7404"/>
                </a:lnTo>
                <a:lnTo>
                  <a:pt x="104851" y="23406"/>
                </a:lnTo>
                <a:lnTo>
                  <a:pt x="59588" y="48120"/>
                </a:lnTo>
                <a:lnTo>
                  <a:pt x="17983" y="81356"/>
                </a:lnTo>
                <a:lnTo>
                  <a:pt x="0" y="100088"/>
                </a:lnTo>
                <a:lnTo>
                  <a:pt x="28092" y="80683"/>
                </a:lnTo>
                <a:lnTo>
                  <a:pt x="67106" y="67487"/>
                </a:lnTo>
                <a:lnTo>
                  <a:pt x="112229" y="60452"/>
                </a:lnTo>
                <a:lnTo>
                  <a:pt x="158661" y="59563"/>
                </a:lnTo>
                <a:lnTo>
                  <a:pt x="198818" y="64427"/>
                </a:lnTo>
                <a:lnTo>
                  <a:pt x="232067" y="74663"/>
                </a:lnTo>
                <a:lnTo>
                  <a:pt x="254495" y="90309"/>
                </a:lnTo>
                <a:lnTo>
                  <a:pt x="262153" y="111366"/>
                </a:lnTo>
                <a:lnTo>
                  <a:pt x="223710" y="191249"/>
                </a:lnTo>
                <a:lnTo>
                  <a:pt x="144487" y="285470"/>
                </a:lnTo>
                <a:lnTo>
                  <a:pt x="66294" y="364007"/>
                </a:lnTo>
                <a:lnTo>
                  <a:pt x="30949" y="396849"/>
                </a:lnTo>
                <a:lnTo>
                  <a:pt x="155155" y="302856"/>
                </a:lnTo>
                <a:lnTo>
                  <a:pt x="186817" y="302856"/>
                </a:lnTo>
                <a:lnTo>
                  <a:pt x="255371" y="217500"/>
                </a:lnTo>
                <a:lnTo>
                  <a:pt x="326326" y="164376"/>
                </a:lnTo>
                <a:lnTo>
                  <a:pt x="368185" y="186715"/>
                </a:lnTo>
                <a:lnTo>
                  <a:pt x="397344" y="255778"/>
                </a:lnTo>
                <a:lnTo>
                  <a:pt x="405485" y="301320"/>
                </a:lnTo>
                <a:lnTo>
                  <a:pt x="407390" y="346976"/>
                </a:lnTo>
                <a:lnTo>
                  <a:pt x="402043" y="387769"/>
                </a:lnTo>
                <a:lnTo>
                  <a:pt x="388505" y="419100"/>
                </a:lnTo>
                <a:lnTo>
                  <a:pt x="396125" y="408571"/>
                </a:lnTo>
                <a:lnTo>
                  <a:pt x="403288" y="397764"/>
                </a:lnTo>
                <a:lnTo>
                  <a:pt x="427799" y="350507"/>
                </a:lnTo>
                <a:lnTo>
                  <a:pt x="443230" y="301320"/>
                </a:lnTo>
                <a:lnTo>
                  <a:pt x="449630" y="251548"/>
                </a:lnTo>
                <a:close/>
              </a:path>
            </a:pathLst>
          </a:custGeom>
          <a:solidFill>
            <a:srgbClr val="1B318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491638" y="722793"/>
            <a:ext cx="69938" cy="104961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663410" y="621482"/>
            <a:ext cx="89711" cy="186317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1424882" y="501446"/>
            <a:ext cx="319405" cy="290195"/>
          </a:xfrm>
          <a:custGeom>
            <a:avLst/>
            <a:gdLst/>
            <a:ahLst/>
            <a:cxnLst/>
            <a:rect l="l" t="t" r="r" b="b"/>
            <a:pathLst>
              <a:path w="319404" h="290195">
                <a:moveTo>
                  <a:pt x="318808" y="120040"/>
                </a:moveTo>
                <a:lnTo>
                  <a:pt x="310349" y="94234"/>
                </a:lnTo>
                <a:lnTo>
                  <a:pt x="282422" y="53619"/>
                </a:lnTo>
                <a:lnTo>
                  <a:pt x="279527" y="50571"/>
                </a:lnTo>
                <a:lnTo>
                  <a:pt x="283032" y="43561"/>
                </a:lnTo>
                <a:lnTo>
                  <a:pt x="297510" y="5029"/>
                </a:lnTo>
                <a:lnTo>
                  <a:pt x="297815" y="0"/>
                </a:lnTo>
                <a:lnTo>
                  <a:pt x="293090" y="1219"/>
                </a:lnTo>
                <a:lnTo>
                  <a:pt x="259549" y="21780"/>
                </a:lnTo>
                <a:lnTo>
                  <a:pt x="251929" y="27724"/>
                </a:lnTo>
                <a:lnTo>
                  <a:pt x="248272" y="25438"/>
                </a:lnTo>
                <a:lnTo>
                  <a:pt x="202996" y="6007"/>
                </a:lnTo>
                <a:lnTo>
                  <a:pt x="154178" y="114"/>
                </a:lnTo>
                <a:lnTo>
                  <a:pt x="104495" y="7340"/>
                </a:lnTo>
                <a:lnTo>
                  <a:pt x="56629" y="27292"/>
                </a:lnTo>
                <a:lnTo>
                  <a:pt x="13258" y="59563"/>
                </a:lnTo>
                <a:lnTo>
                  <a:pt x="2133" y="70840"/>
                </a:lnTo>
                <a:lnTo>
                  <a:pt x="0" y="73266"/>
                </a:lnTo>
                <a:lnTo>
                  <a:pt x="20561" y="59080"/>
                </a:lnTo>
                <a:lnTo>
                  <a:pt x="49072" y="49390"/>
                </a:lnTo>
                <a:lnTo>
                  <a:pt x="82042" y="44221"/>
                </a:lnTo>
                <a:lnTo>
                  <a:pt x="115976" y="43561"/>
                </a:lnTo>
                <a:lnTo>
                  <a:pt x="145364" y="47053"/>
                </a:lnTo>
                <a:lnTo>
                  <a:pt x="169684" y="54521"/>
                </a:lnTo>
                <a:lnTo>
                  <a:pt x="186093" y="65951"/>
                </a:lnTo>
                <a:lnTo>
                  <a:pt x="191731" y="81343"/>
                </a:lnTo>
                <a:lnTo>
                  <a:pt x="163588" y="139725"/>
                </a:lnTo>
                <a:lnTo>
                  <a:pt x="105676" y="208610"/>
                </a:lnTo>
                <a:lnTo>
                  <a:pt x="48539" y="266039"/>
                </a:lnTo>
                <a:lnTo>
                  <a:pt x="22707" y="290055"/>
                </a:lnTo>
                <a:lnTo>
                  <a:pt x="113690" y="221348"/>
                </a:lnTo>
                <a:lnTo>
                  <a:pt x="136690" y="221348"/>
                </a:lnTo>
                <a:lnTo>
                  <a:pt x="186740" y="158953"/>
                </a:lnTo>
                <a:lnTo>
                  <a:pt x="238518" y="120040"/>
                </a:lnTo>
                <a:lnTo>
                  <a:pt x="318808" y="120040"/>
                </a:lnTo>
                <a:close/>
              </a:path>
            </a:pathLst>
          </a:custGeom>
          <a:solidFill>
            <a:srgbClr val="6DB0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7004" y="267715"/>
            <a:ext cx="10857991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71B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6406" y="1481835"/>
            <a:ext cx="10759186" cy="2585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1B318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12/17/2023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912472" y="6612152"/>
            <a:ext cx="154304" cy="181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1" i="0">
                <a:solidFill>
                  <a:srgbClr val="006FC0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15"/>
              </a:lnSpc>
            </a:pPr>
            <a:fld id="{81D60167-4931-47E6-BA6A-407CBD079E47}" type="slidenum">
              <a:rPr dirty="0"/>
              <a:pPr marL="38100">
                <a:lnSpc>
                  <a:spcPts val="1315"/>
                </a:lnSpc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8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hyperlink" Target="http://educomm.iro.perm.ru/groups/molodye-pedagogi-1/news/federalnyy-sbornik-innovacionnye-praktiki-nastavnichestva-pedagogicheskih-rabotnikov-permskogo-kray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" y="1752600"/>
            <a:ext cx="12191998" cy="5105400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4298999" y="664209"/>
            <a:ext cx="36195" cy="82550"/>
          </a:xfrm>
          <a:custGeom>
            <a:avLst/>
            <a:gdLst/>
            <a:ahLst/>
            <a:cxnLst/>
            <a:rect l="l" t="t" r="r" b="b"/>
            <a:pathLst>
              <a:path w="36195" h="82550">
                <a:moveTo>
                  <a:pt x="0" y="82550"/>
                </a:moveTo>
                <a:lnTo>
                  <a:pt x="36106" y="82550"/>
                </a:lnTo>
                <a:lnTo>
                  <a:pt x="36106" y="0"/>
                </a:lnTo>
                <a:lnTo>
                  <a:pt x="0" y="0"/>
                </a:lnTo>
                <a:lnTo>
                  <a:pt x="0" y="82550"/>
                </a:lnTo>
                <a:close/>
              </a:path>
            </a:pathLst>
          </a:custGeom>
          <a:solidFill>
            <a:srgbClr val="0071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621282" y="1295400"/>
            <a:ext cx="11265917" cy="29059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ru-RU" dirty="0" smtClean="0">
                <a:solidFill>
                  <a:srgbClr val="061496"/>
                </a:solidFill>
              </a:rPr>
              <a:t>Краевой Чемпионат муниципальных команд наставничества «Наставник рядом»:</a:t>
            </a:r>
            <a:br>
              <a:rPr lang="ru-RU" dirty="0" smtClean="0">
                <a:solidFill>
                  <a:srgbClr val="061496"/>
                </a:solidFill>
              </a:rPr>
            </a:br>
            <a:r>
              <a:rPr lang="ru-RU" dirty="0" smtClean="0">
                <a:solidFill>
                  <a:srgbClr val="061496"/>
                </a:solidFill>
              </a:rPr>
              <a:t>общие победы, планы и перспективы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>
                <a:solidFill>
                  <a:schemeClr val="tx2"/>
                </a:solidFill>
              </a:rPr>
              <a:t/>
            </a:r>
            <a:br>
              <a:rPr lang="ru-RU" sz="4000" dirty="0" smtClean="0">
                <a:solidFill>
                  <a:schemeClr val="tx2"/>
                </a:solidFill>
              </a:rPr>
            </a:br>
            <a:endParaRPr sz="4000" dirty="0">
              <a:solidFill>
                <a:schemeClr val="tx2"/>
              </a:solidFill>
            </a:endParaRPr>
          </a:p>
        </p:txBody>
      </p:sp>
      <p:pic>
        <p:nvPicPr>
          <p:cNvPr id="41" name="Объект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04800"/>
            <a:ext cx="766730" cy="1066800"/>
          </a:xfrm>
          <a:prstGeom prst="rect">
            <a:avLst/>
          </a:prstGeom>
        </p:spPr>
      </p:pic>
      <p:pic>
        <p:nvPicPr>
          <p:cNvPr id="42" name="Рисунок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457200"/>
            <a:ext cx="1133927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48600" y="381000"/>
            <a:ext cx="990600" cy="948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Рисунок 11" descr="d:\Users\Dremina-IA\Desktop\ИРО\2023\год педагога и нставника\лого_цвет.jpg"/>
          <p:cNvPicPr/>
          <p:nvPr/>
        </p:nvPicPr>
        <p:blipFill>
          <a:blip r:embed="rId6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57200"/>
            <a:ext cx="1447800" cy="8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53000" y="3124200"/>
            <a:ext cx="242478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Рисунок 13" descr="https://sun3-8.userapi.com/impg/kAy7hdaOhBqm9FZj6tecd72b8qEyEPmcoyIulA/ZqFIx1zJlPY.jpg?size=2560x1707&amp;quality=95&amp;sign=15940eee3162af554192e840587711a2&amp;type=album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3429000"/>
            <a:ext cx="4109576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7" descr="https://sun9-1.userapi.com/impg/-F00Quvi_vsjF5gMjOV4iIBWf5a-cXh8XmsI5w/xWTftolKmh4.jpg?size=2560x1707&amp;quality=95&amp;sign=22188097a3bc8036dc7d4e61557a5e3b&amp;type=album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342" t="16113" r="14104" b="2961"/>
          <a:stretch/>
        </p:blipFill>
        <p:spPr bwMode="auto">
          <a:xfrm>
            <a:off x="7848600" y="3429000"/>
            <a:ext cx="3574686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61496"/>
                </a:solidFill>
              </a:rPr>
              <a:t>Итоги-победы-результаты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61496"/>
                </a:solidFill>
              </a:rPr>
              <a:t>2023</a:t>
            </a:r>
            <a:endParaRPr lang="ru-RU" dirty="0">
              <a:solidFill>
                <a:srgbClr val="06149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6406" y="1066801"/>
            <a:ext cx="5531994" cy="6032421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</a:rPr>
              <a:t>Обобщение опыта на Всероссийском </a:t>
            </a:r>
            <a:r>
              <a:rPr lang="ru-RU" sz="1600" dirty="0" err="1" smtClean="0">
                <a:solidFill>
                  <a:schemeClr val="tx1"/>
                </a:solidFill>
              </a:rPr>
              <a:t>онлайн-марафоне</a:t>
            </a:r>
            <a:r>
              <a:rPr lang="ru-RU" sz="1600" dirty="0" smtClean="0">
                <a:solidFill>
                  <a:schemeClr val="tx1"/>
                </a:solidFill>
              </a:rPr>
              <a:t> лучших наставнических практик. 6 апреля 2023 года, Академия </a:t>
            </a:r>
            <a:r>
              <a:rPr lang="ru-RU" sz="1600" dirty="0" err="1" smtClean="0">
                <a:solidFill>
                  <a:schemeClr val="tx1"/>
                </a:solidFill>
              </a:rPr>
              <a:t>Минпросвещения</a:t>
            </a:r>
            <a:r>
              <a:rPr lang="ru-RU" sz="1600" dirty="0" smtClean="0">
                <a:solidFill>
                  <a:schemeClr val="tx1"/>
                </a:solidFill>
              </a:rPr>
              <a:t> России (2 практики)</a:t>
            </a: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</a:rPr>
              <a:t>Победа в номинации «Лучшая практика наставничества на рабочем месте» во Всероссийском конкурсе, 24 октября 2023</a:t>
            </a: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</a:rPr>
              <a:t>Победа в номинации «Лучшая реверсивная практика наставничества» во Всероссийском конкурсе, 15 декабря 2023 года</a:t>
            </a:r>
          </a:p>
          <a:p>
            <a:endParaRPr lang="ru-RU" sz="16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</a:rPr>
              <a:t>Вручение нагрудного знака "За вклад и развитие молодежного педагогического движения Российского профсоюза образования" 3 педагога-наставника</a:t>
            </a:r>
          </a:p>
          <a:p>
            <a:pPr>
              <a:buFont typeface="Wingdings" pitchFamily="2" charset="2"/>
              <a:buChar char="Ø"/>
            </a:pPr>
            <a:endParaRPr lang="ru-RU" sz="1600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</a:rPr>
              <a:t>Публикация РИНЦ, </a:t>
            </a:r>
            <a:r>
              <a:rPr lang="ru-RU" sz="1600" dirty="0" smtClean="0">
                <a:solidFill>
                  <a:schemeClr val="tx1"/>
                </a:solidFill>
                <a:hlinkClick r:id="rId2"/>
              </a:rPr>
              <a:t>Методический сборник </a:t>
            </a:r>
            <a:r>
              <a:rPr lang="ru-RU" sz="1600" dirty="0" smtClean="0">
                <a:solidFill>
                  <a:schemeClr val="tx1"/>
                </a:solidFill>
              </a:rPr>
              <a:t>материалов очного этапа Чемпионат муниципальных команд наставничества педагогических работников Пермского края / Под ред. И.А. </a:t>
            </a:r>
            <a:r>
              <a:rPr lang="ru-RU" sz="1600" dirty="0" err="1" smtClean="0">
                <a:solidFill>
                  <a:schemeClr val="tx1"/>
                </a:solidFill>
              </a:rPr>
              <a:t>Дреминой</a:t>
            </a:r>
            <a:r>
              <a:rPr lang="ru-RU" sz="1600" dirty="0" smtClean="0">
                <a:solidFill>
                  <a:schemeClr val="tx1"/>
                </a:solidFill>
              </a:rPr>
              <a:t>, Г.С. </a:t>
            </a:r>
            <a:r>
              <a:rPr lang="ru-RU" sz="1600" dirty="0" err="1" smtClean="0">
                <a:solidFill>
                  <a:schemeClr val="tx1"/>
                </a:solidFill>
              </a:rPr>
              <a:t>Винокуровой</a:t>
            </a:r>
            <a:r>
              <a:rPr lang="ru-RU" sz="1600" dirty="0" smtClean="0">
                <a:solidFill>
                  <a:schemeClr val="tx1"/>
                </a:solidFill>
              </a:rPr>
              <a:t>. – М.: ИД «Методист», №2, 2023. – 52 с. </a:t>
            </a:r>
          </a:p>
          <a:p>
            <a:pPr>
              <a:buFontTx/>
              <a:buChar char="-"/>
            </a:pPr>
            <a:endParaRPr lang="ru-RU" dirty="0" smtClean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endParaRPr lang="ru-RU" dirty="0"/>
          </a:p>
        </p:txBody>
      </p:sp>
      <p:pic>
        <p:nvPicPr>
          <p:cNvPr id="4098" name="Picture 2" descr="https://sun9-62.userapi.com/impg/YnT2CnYbEjp0X7QalCTuMzl_ARBELPPxl7cSTw/muxtESqHnzE.jpg?size=2560x1708&amp;quality=95&amp;sign=4d429e73b616e813b47b6f61bb1d66b3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4267200"/>
            <a:ext cx="3276600" cy="2186107"/>
          </a:xfrm>
          <a:prstGeom prst="rect">
            <a:avLst/>
          </a:prstGeom>
          <a:noFill/>
        </p:spPr>
      </p:pic>
      <p:pic>
        <p:nvPicPr>
          <p:cNvPr id="4100" name="Picture 4" descr="https://sun9-76.userapi.com/impg/HldP27ujEINQCru51Rx0d56qUz0gDsbdqWQqXA/Ys6LaL3Vuf4.jpg?size=1620x2160&amp;quality=95&amp;sign=d31118a9680ef8324508ff7ab8b115fe&amp;type=alb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4267200"/>
            <a:ext cx="1657350" cy="2209800"/>
          </a:xfrm>
          <a:prstGeom prst="rect">
            <a:avLst/>
          </a:prstGeom>
          <a:noFill/>
        </p:spPr>
      </p:pic>
      <p:pic>
        <p:nvPicPr>
          <p:cNvPr id="6" name="Picture 4" descr="https://metobraz.ru/d/biblio_02-23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53400" y="228600"/>
            <a:ext cx="1524000" cy="2155172"/>
          </a:xfrm>
          <a:prstGeom prst="rect">
            <a:avLst/>
          </a:prstGeom>
          <a:noFill/>
        </p:spPr>
      </p:pic>
      <p:pic>
        <p:nvPicPr>
          <p:cNvPr id="4102" name="Picture 6" descr="https://cnppm.kipk.ru/pluginfile.php/107/mod_forum/post/10758/%D0%94%D0%B0%D0%B9%D0%BD%D0%B5%D0%BA%D0%BE%20%D0%AF%D0%9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4600" y="2286000"/>
            <a:ext cx="3353035" cy="1752600"/>
          </a:xfrm>
          <a:prstGeom prst="rect">
            <a:avLst/>
          </a:prstGeom>
          <a:noFill/>
        </p:spPr>
      </p:pic>
      <p:pic>
        <p:nvPicPr>
          <p:cNvPr id="4104" name="Picture 8" descr="C:\Users\Андрей\Downloads\ehAy-HaU_l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05600" y="1143000"/>
            <a:ext cx="990600" cy="990600"/>
          </a:xfrm>
          <a:prstGeom prst="rect">
            <a:avLst/>
          </a:prstGeom>
          <a:noFill/>
        </p:spPr>
      </p:pic>
      <p:pic>
        <p:nvPicPr>
          <p:cNvPr id="4108" name="Picture 12" descr="C:\Users\Андрей\Downloads\-5472414219669458206_121 (1)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06000" y="1447800"/>
            <a:ext cx="1795463" cy="2362200"/>
          </a:xfrm>
          <a:prstGeom prst="rect">
            <a:avLst/>
          </a:prstGeom>
          <a:noFill/>
        </p:spPr>
      </p:pic>
      <p:pic>
        <p:nvPicPr>
          <p:cNvPr id="10" name="Рисунок 9" descr="d:\Users\Dremina-IA\Desktop\ИРО\2023\год педагога и нставника\лого_цвет.jpg"/>
          <p:cNvPicPr/>
          <p:nvPr/>
        </p:nvPicPr>
        <p:blipFill>
          <a:blip r:embed="rId9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0058400" y="228600"/>
            <a:ext cx="1752600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>
          <a:xfrm>
            <a:off x="204952" y="49213"/>
            <a:ext cx="11666481" cy="79694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61496"/>
                </a:solidFill>
              </a:rPr>
              <a:t>Результаты чемпионата муниципальных команд наставничества педагогических работников Пермского края - 2022 г.</a:t>
            </a:r>
            <a:endParaRPr lang="ru-RU" b="1" dirty="0">
              <a:solidFill>
                <a:srgbClr val="061496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12"/>
          </p:nvPr>
        </p:nvSpPr>
        <p:spPr>
          <a:xfrm>
            <a:off x="335360" y="1700808"/>
            <a:ext cx="8288378" cy="462379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tx1"/>
                </a:solidFill>
              </a:rPr>
              <a:t>Организаторы: общественно-профессиональные объединения Совет молодых педагогов и «Наставники»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tx1"/>
                </a:solidFill>
              </a:rPr>
              <a:t>Участников -  118 педагогов из 20 муниципальных образований края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tx1"/>
                </a:solidFill>
              </a:rPr>
              <a:t>Участников очного этапа – 48 педагогов, 12 команд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/>
              <a:t>Разработаны 14 практик наставничества, 12 персонализированных программ наставнической пары и опубликованы в сборнике</a:t>
            </a:r>
          </a:p>
          <a:p>
            <a:pPr>
              <a:buFont typeface="Wingdings" pitchFamily="2" charset="2"/>
              <a:buChar char="ü"/>
            </a:pPr>
            <a:r>
              <a:rPr lang="ru-RU" sz="1600" b="1" dirty="0" smtClean="0"/>
              <a:t>Дипломы победителям и призерам номинаций вручены 36 участникам</a:t>
            </a:r>
          </a:p>
          <a:p>
            <a:pPr>
              <a:buFont typeface="Wingdings" pitchFamily="2" charset="2"/>
              <a:buChar char="ü"/>
            </a:pPr>
            <a:endParaRPr lang="ru-RU" sz="1600" b="1" dirty="0" smtClean="0"/>
          </a:p>
          <a:p>
            <a:pPr>
              <a:buFont typeface="Wingdings" pitchFamily="2" charset="2"/>
              <a:buChar char="ü"/>
            </a:pPr>
            <a:endParaRPr lang="ru-RU" sz="1600" b="1" dirty="0" smtClean="0"/>
          </a:p>
          <a:p>
            <a:pPr>
              <a:buFont typeface="Wingdings" pitchFamily="2" charset="2"/>
              <a:buChar char="ü"/>
            </a:pPr>
            <a:endParaRPr lang="ru-RU" sz="1600" b="1" dirty="0" smtClean="0"/>
          </a:p>
          <a:p>
            <a:pPr>
              <a:buFont typeface="Wingdings" pitchFamily="2" charset="2"/>
              <a:buChar char="ü"/>
            </a:pPr>
            <a:endParaRPr lang="ru-RU" sz="1600" b="1" dirty="0" smtClean="0"/>
          </a:p>
          <a:p>
            <a:pPr>
              <a:buFont typeface="Wingdings" pitchFamily="2" charset="2"/>
              <a:buChar char="ü"/>
            </a:pPr>
            <a:endParaRPr lang="ru-RU" sz="1600" b="1" dirty="0" smtClean="0"/>
          </a:p>
          <a:p>
            <a:endParaRPr lang="ru-RU" sz="1600" b="1" dirty="0" smtClean="0"/>
          </a:p>
          <a:p>
            <a:pPr algn="ctr"/>
            <a:r>
              <a:rPr lang="ru-RU" sz="1600" dirty="0" smtClean="0"/>
              <a:t> </a:t>
            </a:r>
          </a:p>
          <a:p>
            <a:pPr algn="ctr"/>
            <a:endParaRPr lang="ru-RU" sz="1600" b="1" dirty="0" smtClean="0"/>
          </a:p>
          <a:p>
            <a:pPr algn="ctr"/>
            <a:endParaRPr lang="ru-RU" sz="1600" b="1" dirty="0" smtClean="0"/>
          </a:p>
          <a:p>
            <a:pPr algn="ctr"/>
            <a:endParaRPr lang="ru-RU" sz="1600" b="1" dirty="0" smtClean="0"/>
          </a:p>
          <a:p>
            <a:pPr algn="ctr"/>
            <a:r>
              <a:rPr lang="ru-RU" sz="1600" b="1" dirty="0" smtClean="0"/>
              <a:t>Региональное наставничество объединяет успешных людей, значимые события и авторские технологии!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 algn="ctr"/>
            <a:endParaRPr lang="ru-RU" sz="1600" dirty="0" smtClean="0"/>
          </a:p>
          <a:p>
            <a:pPr lvl="0" algn="ctr"/>
            <a:endParaRPr lang="ru-RU" sz="1600" dirty="0" smtClean="0"/>
          </a:p>
          <a:p>
            <a:pPr lvl="0" algn="ctr"/>
            <a:r>
              <a:rPr lang="ru-RU" sz="1600" dirty="0" smtClean="0"/>
              <a:t>Ценностная основа наставничества педагогических работников Пермского края – </a:t>
            </a:r>
          </a:p>
          <a:p>
            <a:pPr lvl="0" algn="ctr"/>
            <a:r>
              <a:rPr lang="ru-RU" sz="1600" dirty="0" smtClean="0"/>
              <a:t>высокий уровень образовательной культуры,  социальное доверие, гражданская активность</a:t>
            </a:r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11459" y="1674430"/>
            <a:ext cx="3254569" cy="4602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Рисунок 8" descr="https://sun9-55.userapi.com/impg/Hl43zZbnflAwmNOY0BVzmOJ8r3wrDzmi3UaR3Q/IpnwYMu9nXw.jpg?size=2560x1707&amp;quality=95&amp;sign=94476339c85d25c664199fdd057e4336&amp;type=album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3733800"/>
            <a:ext cx="2664373" cy="19076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s://sun9-78.userapi.com/impg/aU5ChiqN2tkY5f7qoHwv1AeqUT9TABTgxb2K4w/3IylSogSOIw.jpg?size=2560x1706&amp;quality=95&amp;sign=45d830f4cf8acba9a064070c3d39bdf1&amp;type=album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733800"/>
            <a:ext cx="2654830" cy="1889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s://sun9-73.userapi.com/impg/Wv4Ozy9azWPJTXaIb4sYbUbnujwNfvrIyu7KVg/QAc7ypuI4a4.jpg?size=2560x1707&amp;quality=95&amp;sign=ecf1ec0dcd5d63b90ebdd313db06e8cf&amp;type=album"/>
          <p:cNvPicPr/>
          <p:nvPr/>
        </p:nvPicPr>
        <p:blipFill>
          <a:blip r:embed="rId5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733800"/>
            <a:ext cx="272838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210800" cy="801960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4000" dirty="0" smtClean="0">
                <a:solidFill>
                  <a:srgbClr val="061496"/>
                </a:solidFill>
              </a:rPr>
              <a:t>Чемпионат наставничества – 2023 </a:t>
            </a:r>
            <a:br>
              <a:rPr lang="ru-RU" sz="4000" dirty="0" smtClean="0">
                <a:solidFill>
                  <a:srgbClr val="061496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76200" y="2286000"/>
            <a:ext cx="12115800" cy="2079104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>
              <a:buFontTx/>
              <a:buChar char="-"/>
            </a:pPr>
            <a:r>
              <a:rPr lang="ru-RU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None/>
            </a:pPr>
            <a:endParaRPr lang="ru-RU" sz="1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20400" y="152400"/>
            <a:ext cx="1219200" cy="11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 descr="https://sun9-78.userapi.com/impg/aU5ChiqN2tkY5f7qoHwv1AeqUT9TABTgxb2K4w/3IylSogSOIw.jpg?size=2560x1706&amp;quality=95&amp;sign=45d830f4cf8acba9a064070c3d39bdf1&amp;type=album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4648200"/>
            <a:ext cx="2667000" cy="1752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381000" y="914400"/>
            <a:ext cx="11430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ru-RU" sz="2400" b="1" dirty="0" smtClean="0"/>
              <a:t>147 участников отборочного этапа из 21 муниципального образования края</a:t>
            </a:r>
          </a:p>
          <a:p>
            <a:r>
              <a:rPr lang="ru-RU" sz="2400" b="1" dirty="0" smtClean="0"/>
              <a:t>- Результат: разработка, оформление и презентация интерактивной практики наставничества и 24 методических приемов продуктивного взаимодействия педагогических работников</a:t>
            </a:r>
          </a:p>
          <a:p>
            <a:r>
              <a:rPr lang="ru-RU" sz="2400" b="1" dirty="0" smtClean="0"/>
              <a:t> - Компетентное жюри очного этапа: Груздева И.В., Червонных А.В. – эксперты Всероссийского уровня, Данилова М.А., Еремина С.Л., - победители регионального этапа Всероссийского конкурса «Лучшие практики наставничества» </a:t>
            </a:r>
          </a:p>
          <a:p>
            <a:r>
              <a:rPr lang="ru-RU" sz="2400" b="1" dirty="0" smtClean="0"/>
              <a:t>- Церемония закрытия Года педагога и наставника в Пермском крае вместе с министром образования Р.А. </a:t>
            </a:r>
            <a:r>
              <a:rPr lang="ru-RU" sz="2400" b="1" dirty="0" err="1" smtClean="0"/>
              <a:t>Кассиной</a:t>
            </a:r>
            <a:endParaRPr lang="ru-RU" sz="2400" b="1" dirty="0"/>
          </a:p>
        </p:txBody>
      </p:sp>
      <p:pic>
        <p:nvPicPr>
          <p:cNvPr id="14" name="Picture 2" descr="https://sun9-29.userapi.com/impg/T9gCY9QfXgWbrtE4c0n2FfrSVoGqe34E0MNVWg/gSKO34Zvrck.jpg?size=2560x1707&amp;quality=95&amp;sign=4717028e06c0e0201aa9b16111fed114&amp;type=alb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2800" y="4648200"/>
            <a:ext cx="2667000" cy="1778347"/>
          </a:xfrm>
          <a:prstGeom prst="rect">
            <a:avLst/>
          </a:prstGeom>
          <a:noFill/>
        </p:spPr>
      </p:pic>
      <p:pic>
        <p:nvPicPr>
          <p:cNvPr id="15" name="Picture 4" descr="https://sun9-20.userapi.com/impg/TBZKYiOpBmlM93N03CeomIod6r3hLvEshU1AXQ/YynRNyhgnUQ.jpg?size=2560x1707&amp;quality=95&amp;sign=61bad4362f8af66183a16c0d72a89549&amp;type=albu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44000" y="4648200"/>
            <a:ext cx="2726714" cy="1818165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0" y="4648200"/>
            <a:ext cx="2628901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86200" y="267715"/>
            <a:ext cx="7638795" cy="574040"/>
          </a:xfrm>
        </p:spPr>
        <p:txBody>
          <a:bodyPr/>
          <a:lstStyle/>
          <a:p>
            <a:r>
              <a:rPr lang="ru-RU" dirty="0" smtClean="0">
                <a:solidFill>
                  <a:srgbClr val="061496"/>
                </a:solidFill>
              </a:rPr>
              <a:t>Номинации Чемпионата</a:t>
            </a:r>
            <a:endParaRPr lang="ru-RU" dirty="0">
              <a:solidFill>
                <a:srgbClr val="06149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800600" y="1143000"/>
            <a:ext cx="6674992" cy="5486400"/>
          </a:xfrm>
        </p:spPr>
        <p:txBody>
          <a:bodyPr/>
          <a:lstStyle/>
          <a:p>
            <a:pPr marL="1257300" lvl="2" indent="-342900">
              <a:buFont typeface="+mj-lt"/>
              <a:buAutoNum type="arabicPeriod"/>
            </a:pPr>
            <a:r>
              <a:rPr lang="ru-RU" sz="2400" b="1" dirty="0" smtClean="0"/>
              <a:t>Лучший методический прием вовлечения педагогического коллектива в совместную деятельность</a:t>
            </a:r>
          </a:p>
          <a:p>
            <a:pPr marL="1257300" lvl="2" indent="-342900">
              <a:buFont typeface="+mj-lt"/>
              <a:buAutoNum type="arabicPeriod"/>
            </a:pPr>
            <a:r>
              <a:rPr lang="ru-RU" sz="2400" b="1" dirty="0" smtClean="0"/>
              <a:t>Лучший методический прием рефлексии по итогам совместной деятельности</a:t>
            </a:r>
          </a:p>
          <a:p>
            <a:pPr marL="1257300" lvl="2" indent="-342900">
              <a:buFont typeface="+mj-lt"/>
              <a:buAutoNum type="arabicPeriod"/>
            </a:pPr>
            <a:r>
              <a:rPr lang="ru-RU" sz="2400" b="1" dirty="0" smtClean="0"/>
              <a:t>Победитель и 2 призера в публичном </a:t>
            </a:r>
            <a:r>
              <a:rPr lang="ru-RU" sz="2400" b="1" dirty="0" err="1" smtClean="0"/>
              <a:t>выступленияи</a:t>
            </a:r>
            <a:r>
              <a:rPr lang="ru-RU" sz="2400" b="1" dirty="0" smtClean="0"/>
              <a:t> «Наставничество: общие победы, планы и перспективы»</a:t>
            </a:r>
          </a:p>
          <a:p>
            <a:pPr marL="1257300" lvl="2" indent="-342900">
              <a:buFont typeface="+mj-lt"/>
              <a:buAutoNum type="arabicPeriod"/>
            </a:pPr>
            <a:r>
              <a:rPr lang="ru-RU" sz="2400" b="1" dirty="0" smtClean="0"/>
              <a:t>Активный участник краевого чемпионата муниципальных команд наставничества</a:t>
            </a:r>
          </a:p>
          <a:p>
            <a:pPr marL="1257300" lvl="2" indent="-342900">
              <a:buFont typeface="+mj-lt"/>
              <a:buAutoNum type="arabicPeriod"/>
            </a:pPr>
            <a:r>
              <a:rPr lang="ru-RU" sz="2400" b="1" dirty="0" smtClean="0"/>
              <a:t>Сплоченная межмуниципальная команда 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49000" y="152400"/>
            <a:ext cx="892626" cy="854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https://cstor.nn2.ru/forum/data/forum/images/2017-03/171813178-58587aee270f698210d4093f648bbb6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990600"/>
            <a:ext cx="4334931" cy="2362200"/>
          </a:xfrm>
          <a:prstGeom prst="rect">
            <a:avLst/>
          </a:prstGeom>
          <a:noFill/>
        </p:spPr>
      </p:pic>
      <p:pic>
        <p:nvPicPr>
          <p:cNvPr id="1030" name="Picture 6" descr="https://i.ytimg.com/vi/W2mJhhLsXeQ/maxresdefaul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3733800"/>
            <a:ext cx="4038600" cy="2271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7004" y="267715"/>
            <a:ext cx="10857991" cy="110799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61496"/>
                </a:solidFill>
              </a:rPr>
              <a:t>Реализация методологии наставничества </a:t>
            </a:r>
            <a:br>
              <a:rPr lang="ru-RU" dirty="0" smtClean="0">
                <a:solidFill>
                  <a:srgbClr val="061496"/>
                </a:solidFill>
              </a:rPr>
            </a:br>
            <a:r>
              <a:rPr lang="ru-RU" dirty="0" smtClean="0">
                <a:solidFill>
                  <a:srgbClr val="061496"/>
                </a:solidFill>
              </a:rPr>
              <a:t>на площадке Чемпионата</a:t>
            </a:r>
            <a:endParaRPr lang="ru-RU" dirty="0">
              <a:solidFill>
                <a:srgbClr val="06149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93886"/>
            <a:ext cx="4118248" cy="4616648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Новые методологические основания </a:t>
            </a:r>
            <a:r>
              <a:rPr lang="ru-RU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 технологии: </a:t>
            </a:r>
            <a:endParaRPr lang="ru-RU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андрагогика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парагогика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метод-сессия, </a:t>
            </a:r>
            <a:r>
              <a:rPr lang="ru-RU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нативное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(удобное) 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образование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«</a:t>
            </a:r>
            <a:r>
              <a:rPr lang="ru-RU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теневые» 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технологии, командный </a:t>
            </a:r>
            <a:r>
              <a:rPr lang="ru-RU" sz="2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коучинг</a:t>
            </a:r>
            <a:endPara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>
                <a:solidFill>
                  <a:schemeClr val="tx1"/>
                </a:solidFill>
              </a:rPr>
              <a:t>Форма наставничества</a:t>
            </a:r>
            <a:r>
              <a:rPr lang="ru-RU" sz="2000" dirty="0">
                <a:solidFill>
                  <a:schemeClr val="tx1"/>
                </a:solidFill>
              </a:rPr>
              <a:t>: педагог – </a:t>
            </a:r>
            <a:r>
              <a:rPr lang="ru-RU" sz="2000" dirty="0" err="1" smtClean="0">
                <a:solidFill>
                  <a:schemeClr val="tx1"/>
                </a:solidFill>
              </a:rPr>
              <a:t>педагог</a:t>
            </a:r>
            <a:endParaRPr lang="ru-RU" sz="2000" dirty="0" smtClean="0">
              <a:solidFill>
                <a:schemeClr val="tx1"/>
              </a:solidFill>
            </a:endParaRPr>
          </a:p>
          <a:p>
            <a:endParaRPr lang="ru-RU" sz="2000" dirty="0" smtClean="0">
              <a:solidFill>
                <a:schemeClr val="tx1"/>
              </a:solidFill>
            </a:endParaRPr>
          </a:p>
          <a:p>
            <a:r>
              <a:rPr lang="ru-RU" sz="2000" b="1" dirty="0" smtClean="0">
                <a:solidFill>
                  <a:schemeClr val="tx1"/>
                </a:solidFill>
              </a:rPr>
              <a:t>Вид наставничества</a:t>
            </a:r>
            <a:r>
              <a:rPr lang="ru-RU" sz="2000" dirty="0">
                <a:solidFill>
                  <a:schemeClr val="tx1"/>
                </a:solidFill>
              </a:rPr>
              <a:t>: </a:t>
            </a:r>
            <a:r>
              <a:rPr lang="ru-RU" sz="2000" dirty="0" smtClean="0">
                <a:solidFill>
                  <a:schemeClr val="tx1"/>
                </a:solidFill>
              </a:rPr>
              <a:t>групповое, целеполагающее,        ситуационное,  партнерское,         скоростное, 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флеш</a:t>
            </a:r>
            <a:r>
              <a:rPr lang="ru-RU" sz="2000" dirty="0" smtClean="0">
                <a:solidFill>
                  <a:schemeClr val="tx1"/>
                </a:solidFill>
              </a:rPr>
              <a:t> -наставничество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92544" y="108274"/>
            <a:ext cx="1079500" cy="103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 descr="https://sun9-21.userapi.com/impg/joLwr6ftyLcN8HH661lhPQYPUOUsmaexWdCplQ/9NyBsoIx-4E.jpg?size=2560x1707&amp;quality=95&amp;sign=fcfa422cfddad1c85df8a36554535800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5058" y="1593886"/>
            <a:ext cx="3441229" cy="2294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un9-71.userapi.com/impg/mcTlPwrYSKrdzcjRWsNwV0oX3Rnjl2HTNUW1VQ/jJMgZqR2_vE.jpg?size=2560x1707&amp;quality=95&amp;sign=0368b3075eac560f3d01e9f9740d0165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1455" y="4033836"/>
            <a:ext cx="3424833" cy="2283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sun9-69.userapi.com/impg/hqbl4t1l9ZjU1-Xtb1xKjSWmhQKBB_qYOB4UuA/BQnD88hvUro.jpg?size=1439x2160&amp;quality=95&amp;sign=88ace5d356a337b56ae15dc1e8668e3e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16279" y="1568678"/>
            <a:ext cx="3163685" cy="4748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6190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7715"/>
            <a:ext cx="11658600" cy="166199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61496"/>
                </a:solidFill>
              </a:rPr>
              <a:t>Кейс 1. </a:t>
            </a:r>
            <a:r>
              <a:rPr lang="ru-RU" dirty="0" err="1" smtClean="0">
                <a:solidFill>
                  <a:srgbClr val="061496"/>
                </a:solidFill>
              </a:rPr>
              <a:t>Командообразование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200" dirty="0" smtClean="0">
                <a:solidFill>
                  <a:srgbClr val="FF0000"/>
                </a:solidFill>
              </a:rPr>
              <a:t>ФОРМИРУЕМ КОМАНДЫ НАСТАВНИЧЕСТВА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800" y="1524000"/>
            <a:ext cx="11658600" cy="6155531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b="1" dirty="0" smtClean="0"/>
              <a:t>Образуйте муниципальные команды. Сколько команд?</a:t>
            </a:r>
          </a:p>
          <a:p>
            <a:pPr marL="514350" indent="-514350">
              <a:buAutoNum type="arabicPeriod"/>
            </a:pPr>
            <a:r>
              <a:rPr lang="ru-RU" b="1" dirty="0" smtClean="0"/>
              <a:t>Образуйте команды по организациям. Сколько команд?</a:t>
            </a:r>
          </a:p>
          <a:p>
            <a:pPr marL="514350" indent="-514350"/>
            <a:r>
              <a:rPr lang="ru-RU" b="1" dirty="0" smtClean="0">
                <a:solidFill>
                  <a:srgbClr val="FF0000"/>
                </a:solidFill>
              </a:rPr>
              <a:t>Проблемный вопрос: как сформировать 12 команд. Какой подход используем? </a:t>
            </a:r>
          </a:p>
          <a:p>
            <a:pPr marL="514350" indent="-514350"/>
            <a:r>
              <a:rPr lang="ru-RU" b="1" dirty="0" smtClean="0"/>
              <a:t>3. Определение лидеров наставничества: 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ru-RU" sz="2400" b="1" dirty="0" smtClean="0"/>
              <a:t>Вы - субъект наставничества 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ru-RU" sz="2400" b="1" dirty="0" smtClean="0"/>
              <a:t>Ваша роль в наставничестве подтверждена в нормативном акте муниципального и регионального уровня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ru-RU" sz="2400" b="1" dirty="0" smtClean="0"/>
              <a:t>Вы - участник Чемпионата наставничества в 2022 г. </a:t>
            </a:r>
          </a:p>
          <a:p>
            <a:pPr marL="514350" indent="-514350">
              <a:buFont typeface="Wingdings" pitchFamily="2" charset="2"/>
              <a:buChar char="ü"/>
            </a:pPr>
            <a:r>
              <a:rPr lang="ru-RU" sz="2400" b="1" dirty="0" smtClean="0"/>
              <a:t>Присвоена квалификационная категория «педагог-наставник»</a:t>
            </a:r>
          </a:p>
          <a:p>
            <a:pPr marL="514350" indent="-514350"/>
            <a:r>
              <a:rPr lang="ru-RU" b="1" dirty="0" smtClean="0"/>
              <a:t>4.  Жеребьевка.</a:t>
            </a:r>
          </a:p>
          <a:p>
            <a:pPr marL="514350" indent="-514350"/>
            <a:r>
              <a:rPr lang="ru-RU" b="1" dirty="0" smtClean="0"/>
              <a:t>5.  Организовываем команды </a:t>
            </a:r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16383" y="152400"/>
            <a:ext cx="875617" cy="838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7004" y="267715"/>
            <a:ext cx="10857991" cy="615553"/>
          </a:xfrm>
        </p:spPr>
        <p:txBody>
          <a:bodyPr/>
          <a:lstStyle/>
          <a:p>
            <a:r>
              <a:rPr lang="ru-RU" sz="4000" dirty="0" smtClean="0">
                <a:solidFill>
                  <a:srgbClr val="061496"/>
                </a:solidFill>
              </a:rPr>
              <a:t>Кейс 1. </a:t>
            </a:r>
            <a:r>
              <a:rPr lang="ru-RU" sz="4000" dirty="0" err="1" smtClean="0">
                <a:solidFill>
                  <a:srgbClr val="061496"/>
                </a:solidFill>
              </a:rPr>
              <a:t>Командообразование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3400" y="1219200"/>
            <a:ext cx="11277600" cy="683264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sz="3600" b="1" dirty="0" smtClean="0"/>
              <a:t>Представительство муниципальных образований в команде (районы г. Перми считаем как МО)</a:t>
            </a:r>
          </a:p>
          <a:p>
            <a:pPr marL="514350" indent="-514350">
              <a:buAutoNum type="arabicPeriod"/>
            </a:pPr>
            <a:r>
              <a:rPr lang="ru-RU" sz="3600" b="1" dirty="0" smtClean="0"/>
              <a:t>Название команды </a:t>
            </a:r>
          </a:p>
          <a:p>
            <a:pPr marL="514350" indent="-514350">
              <a:buAutoNum type="arabicPeriod"/>
            </a:pPr>
            <a:r>
              <a:rPr lang="ru-RU" sz="3600" b="1" dirty="0" smtClean="0"/>
              <a:t>Самое уникальное хобби из всех участников команды</a:t>
            </a:r>
          </a:p>
          <a:p>
            <a:pPr marL="514350" indent="-514350">
              <a:buAutoNum type="arabicPeriod"/>
            </a:pPr>
            <a:r>
              <a:rPr lang="ru-RU" sz="3600" b="1" dirty="0" smtClean="0"/>
              <a:t>Самая значимая профессиональная победа в команде</a:t>
            </a:r>
          </a:p>
          <a:p>
            <a:pPr marL="514350" indent="-514350">
              <a:buAutoNum type="arabicPeriod"/>
            </a:pPr>
            <a:r>
              <a:rPr lang="ru-RU" sz="3600" b="1" dirty="0" smtClean="0"/>
              <a:t>Приветствие и пожелания участникам чемпионата</a:t>
            </a:r>
          </a:p>
          <a:p>
            <a:pPr marL="514350" indent="-514350"/>
            <a:endParaRPr lang="ru-RU" sz="3600" b="1" dirty="0" smtClean="0"/>
          </a:p>
          <a:p>
            <a:pPr marL="514350" indent="-514350">
              <a:buAutoNum type="arabicPeriod"/>
            </a:pPr>
            <a:endParaRPr lang="ru-RU" b="1" dirty="0" smtClean="0"/>
          </a:p>
          <a:p>
            <a:pPr marL="514350" indent="-514350">
              <a:buAutoNum type="arabicPeriod"/>
            </a:pPr>
            <a:endParaRPr lang="ru-RU" b="1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49000" y="152400"/>
            <a:ext cx="875617" cy="838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88640"/>
            <a:ext cx="10972800" cy="64956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61496"/>
                </a:solidFill>
              </a:rPr>
              <a:t>НАСТАВНИЧЕСТВО</a:t>
            </a:r>
            <a:endParaRPr lang="ru-RU" b="1" dirty="0">
              <a:solidFill>
                <a:srgbClr val="061496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76200" y="762000"/>
            <a:ext cx="12115800" cy="3603104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>
              <a:buFontTx/>
              <a:buChar char="-"/>
            </a:pPr>
            <a:r>
              <a:rPr lang="ru-RU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технология и условие интенсивного развития личности</a:t>
            </a:r>
          </a:p>
          <a:p>
            <a:pPr algn="l"/>
            <a:endParaRPr lang="ru-RU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Tx/>
              <a:buChar char="-"/>
            </a:pPr>
            <a:r>
              <a:rPr lang="ru-RU" sz="1800" b="1" spc="-1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ключевой элемент новой </a:t>
            </a:r>
            <a:r>
              <a:rPr lang="ru-RU" sz="1800" b="1" spc="-15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динамичной методической </a:t>
            </a:r>
            <a:r>
              <a:rPr lang="ru-RU" sz="1800" b="1" spc="-99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spc="-15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системы, обеспечивающей </a:t>
            </a:r>
            <a:r>
              <a:rPr lang="ru-RU" sz="1800" b="1" spc="-1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spc="-15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возможности </a:t>
            </a:r>
            <a:r>
              <a:rPr lang="ru-RU" sz="1800" b="1" spc="-1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ru-RU" sz="1800" b="1" spc="-15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своевременной </a:t>
            </a:r>
            <a:r>
              <a:rPr lang="ru-RU" sz="1800" b="1" spc="-99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spc="-1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адаптации </a:t>
            </a:r>
            <a:r>
              <a:rPr lang="ru-RU" sz="1800" b="1" spc="-15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педагогов </a:t>
            </a:r>
            <a:r>
              <a:rPr lang="ru-RU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 </a:t>
            </a:r>
            <a:r>
              <a:rPr lang="ru-RU" sz="1800" b="1" spc="5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spc="-15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меняющимся</a:t>
            </a:r>
            <a:r>
              <a:rPr lang="ru-RU" sz="1800" b="1" spc="-35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spc="-15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условиям</a:t>
            </a:r>
          </a:p>
          <a:p>
            <a:pPr algn="l">
              <a:buFontTx/>
              <a:buChar char="-"/>
            </a:pPr>
            <a:endParaRPr lang="ru-RU" sz="1800" b="1" spc="-15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Tx/>
              <a:buChar char="-"/>
            </a:pPr>
            <a:r>
              <a:rPr lang="ru-RU" sz="1800" b="1" spc="-15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инструмент </a:t>
            </a:r>
            <a:r>
              <a:rPr lang="ru-RU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мотивации учителей к сотрудничеству и сотворчеству</a:t>
            </a:r>
          </a:p>
          <a:p>
            <a:pPr algn="l">
              <a:buFontTx/>
              <a:buChar char="-"/>
            </a:pPr>
            <a:endParaRPr lang="ru-RU" sz="1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>
              <a:buFontTx/>
              <a:buChar char="-"/>
            </a:pPr>
            <a:r>
              <a:rPr lang="ru-RU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универсальная технология передачи опыта, знаний</a:t>
            </a:r>
          </a:p>
          <a:p>
            <a:pPr algn="l">
              <a:buFontTx/>
              <a:buChar char="-"/>
            </a:pPr>
            <a:r>
              <a:rPr lang="ru-RU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формирования навыков, компетенций, </a:t>
            </a:r>
            <a:r>
              <a:rPr lang="ru-RU" sz="1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метакомпетенций</a:t>
            </a:r>
            <a:r>
              <a:rPr lang="ru-RU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и ценностей через неформальное </a:t>
            </a:r>
            <a:r>
              <a:rPr lang="ru-RU" sz="1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взаимообогащающее</a:t>
            </a:r>
            <a:r>
              <a:rPr lang="ru-RU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общение, основанное на доверии и партнерстве</a:t>
            </a:r>
          </a:p>
          <a:p>
            <a:pPr algn="l"/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форма </a:t>
            </a:r>
            <a:r>
              <a:rPr lang="ru-RU" sz="1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обеспечения профессионального становления, развития и адаптации к квалифицированному исполнению должностных обязанностей лиц, в отношении которых осуществляется наставничество</a:t>
            </a:r>
            <a:r>
              <a:rPr lang="ru-RU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l">
              <a:buNone/>
            </a:pPr>
            <a:endParaRPr lang="ru-RU" sz="1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699800"/>
            <a:ext cx="2971800" cy="20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4628219"/>
            <a:ext cx="2743200" cy="2105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 descr="C:\Users\Инга\Desktop\коворкинг фото\день 2\IMG_298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86545" y="4679113"/>
            <a:ext cx="3022215" cy="2057400"/>
          </a:xfrm>
          <a:prstGeom prst="rect">
            <a:avLst/>
          </a:prstGeom>
          <a:noFill/>
        </p:spPr>
      </p:pic>
      <p:pic>
        <p:nvPicPr>
          <p:cNvPr id="8" name="Picture 2" descr="https://umb.sk.ru/cfs-file.ashx/__key/communityserver-blogs-components-weblogfiles/00-00-01-33-90/IMG_5F00_117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96400" y="4628219"/>
            <a:ext cx="2895600" cy="2082988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820400" y="1"/>
            <a:ext cx="1219200" cy="11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7004" y="267715"/>
            <a:ext cx="10857991" cy="615553"/>
          </a:xfrm>
        </p:spPr>
        <p:txBody>
          <a:bodyPr/>
          <a:lstStyle/>
          <a:p>
            <a:r>
              <a:rPr lang="ru-RU" sz="4000" dirty="0" smtClean="0">
                <a:solidFill>
                  <a:srgbClr val="061496"/>
                </a:solidFill>
              </a:rPr>
              <a:t>Кейс 2. </a:t>
            </a:r>
            <a:r>
              <a:rPr lang="ru-RU" sz="4000" dirty="0" err="1" smtClean="0">
                <a:solidFill>
                  <a:srgbClr val="061496"/>
                </a:solidFill>
              </a:rPr>
              <a:t>Смыслообразование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10600" cy="6463308"/>
          </a:xfrm>
        </p:spPr>
        <p:txBody>
          <a:bodyPr/>
          <a:lstStyle/>
          <a:p>
            <a:pPr marL="514350" indent="-514350"/>
            <a:r>
              <a:rPr lang="ru-RU" sz="3200" dirty="0" smtClean="0"/>
              <a:t>Командные смыслы наставничества.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b="1" dirty="0" smtClean="0"/>
              <a:t>Определите образ  - ЧТО?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b="1" dirty="0" smtClean="0"/>
              <a:t>Определите качество – КАКОЕ?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b="1" dirty="0" smtClean="0"/>
              <a:t>Определите действие – ЧТО ДЕЛАТЬ?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b="1" dirty="0" smtClean="0"/>
              <a:t>Выпишите на листе до 10 слов по каждой позиции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b="1" dirty="0" smtClean="0"/>
              <a:t>Выделите 1 ключевое качество наставничества из своих ответов и представьте  другим командам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b="1" dirty="0" smtClean="0"/>
              <a:t>Выделите/подчеркните ключевые смыслы  во всех ответах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b="1" dirty="0" smtClean="0"/>
              <a:t>Вместе сформулируйте групповое определение наставничества и запишите на листе бумаги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600" b="1" dirty="0" smtClean="0"/>
              <a:t>Представьте другим командам</a:t>
            </a:r>
          </a:p>
          <a:p>
            <a:pPr marL="514350" indent="-514350"/>
            <a:endParaRPr lang="ru-RU" sz="24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49000" y="152400"/>
            <a:ext cx="875617" cy="838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 descr="D:\4\leftbar.png"/>
          <p:cNvPicPr>
            <a:picLocks noChangeAspect="1" noChangeArrowheads="1"/>
          </p:cNvPicPr>
          <p:nvPr/>
        </p:nvPicPr>
        <p:blipFill>
          <a:blip r:embed="rId3" cstate="print"/>
          <a:srcRect l="2525" t="6000" b="34987"/>
          <a:stretch>
            <a:fillRect/>
          </a:stretch>
        </p:blipFill>
        <p:spPr bwMode="auto">
          <a:xfrm>
            <a:off x="7922215" y="0"/>
            <a:ext cx="4269785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7715"/>
            <a:ext cx="11220195" cy="1107996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rgbClr val="061496"/>
                </a:solidFill>
              </a:rPr>
              <a:t>Качество (критерии) муниципальной практики наставничества 2022 год</a:t>
            </a:r>
            <a:endParaRPr lang="ru-RU" dirty="0">
              <a:solidFill>
                <a:srgbClr val="06149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" y="1481835"/>
            <a:ext cx="11246992" cy="2585323"/>
          </a:xfrm>
        </p:spPr>
        <p:txBody>
          <a:bodyPr/>
          <a:lstStyle/>
          <a:p>
            <a:pPr algn="ctr"/>
            <a:r>
              <a:rPr lang="ru-RU" b="1" dirty="0" smtClean="0"/>
              <a:t>Успешная, авторская, значимая, объединяющая</a:t>
            </a:r>
          </a:p>
          <a:p>
            <a:endParaRPr lang="ru-RU" b="1" dirty="0" smtClean="0"/>
          </a:p>
          <a:p>
            <a:pPr algn="ctr"/>
            <a:endParaRPr lang="ru-RU" b="1" dirty="0" smtClean="0"/>
          </a:p>
          <a:p>
            <a:pPr algn="ctr"/>
            <a:r>
              <a:rPr lang="ru-RU" b="1" dirty="0" smtClean="0"/>
              <a:t>Муниципальное наставничество объединяет успешных людей, значимые события и авторские технологии!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23184" y="228600"/>
            <a:ext cx="71641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трелка вниз 4"/>
          <p:cNvSpPr/>
          <p:nvPr/>
        </p:nvSpPr>
        <p:spPr>
          <a:xfrm>
            <a:off x="5867400" y="2057400"/>
            <a:ext cx="6096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6" descr="https://www.business-class.su/uploads/material/e3/17/70/e31770e96074eb3da238ad6dd883866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886200"/>
            <a:ext cx="5105400" cy="2705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7715"/>
            <a:ext cx="11658600" cy="875285"/>
          </a:xfrm>
        </p:spPr>
        <p:txBody>
          <a:bodyPr/>
          <a:lstStyle/>
          <a:p>
            <a:pPr algn="l"/>
            <a:r>
              <a:rPr lang="ru-RU" sz="4000" dirty="0" smtClean="0">
                <a:solidFill>
                  <a:srgbClr val="061496"/>
                </a:solidFill>
              </a:rPr>
              <a:t>Кейс 2. </a:t>
            </a:r>
            <a:r>
              <a:rPr lang="ru-RU" sz="4000" dirty="0" err="1" smtClean="0">
                <a:solidFill>
                  <a:srgbClr val="061496"/>
                </a:solidFill>
              </a:rPr>
              <a:t>Смыслообразование</a:t>
            </a:r>
            <a:r>
              <a:rPr lang="ru-RU" sz="4000" dirty="0" smtClean="0">
                <a:solidFill>
                  <a:srgbClr val="061496"/>
                </a:solidFill>
              </a:rPr>
              <a:t/>
            </a:r>
            <a:br>
              <a:rPr lang="ru-RU" sz="4000" dirty="0" smtClean="0">
                <a:solidFill>
                  <a:srgbClr val="061496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6406" y="1143000"/>
            <a:ext cx="10942194" cy="3754874"/>
          </a:xfrm>
        </p:spPr>
        <p:txBody>
          <a:bodyPr/>
          <a:lstStyle/>
          <a:p>
            <a:pPr marL="514350" indent="-514350" algn="just"/>
            <a:r>
              <a:rPr lang="ru-RU" sz="1800" b="1" dirty="0" smtClean="0"/>
              <a:t>         </a:t>
            </a:r>
            <a:r>
              <a:rPr lang="ru-RU" sz="2000" b="1" dirty="0" smtClean="0"/>
              <a:t>Данные Мониторинга внедрения системы наставничества педагогических работников образовательных организаций Пермского края, осуществляющих образовательную деятельность по реализации основных и дополнительных общеобразовательных программ и образовательных программ среднего профессионального образования за 2022, 2023 гг.</a:t>
            </a:r>
          </a:p>
          <a:p>
            <a:pPr marL="514350" indent="-514350"/>
            <a:endParaRPr lang="ru-RU" sz="2000" b="1" dirty="0" smtClean="0"/>
          </a:p>
          <a:p>
            <a:pPr marL="514350" indent="-514350"/>
            <a:r>
              <a:rPr lang="ru-RU" sz="2000" b="1" dirty="0" smtClean="0"/>
              <a:t>ЗАДАНИЕ:</a:t>
            </a:r>
          </a:p>
          <a:p>
            <a:pPr marL="514350" indent="-514350"/>
            <a:r>
              <a:rPr lang="ru-RU" sz="2000" b="1" dirty="0" smtClean="0"/>
              <a:t>Какое противоречие можно увидеть на сравнительной гистограмме? Сформулируйте его.</a:t>
            </a:r>
          </a:p>
          <a:p>
            <a:pPr marL="514350" indent="-514350"/>
            <a:r>
              <a:rPr lang="ru-RU" sz="2000" b="1" dirty="0" smtClean="0"/>
              <a:t>Какие выводы можно сделать на основе противоречий? </a:t>
            </a:r>
          </a:p>
          <a:p>
            <a:pPr marL="514350" indent="-514350"/>
            <a:endParaRPr lang="ru-RU" sz="1800" b="1" dirty="0" smtClean="0"/>
          </a:p>
          <a:p>
            <a:pPr marL="514350" indent="-514350"/>
            <a:endParaRPr lang="ru-RU" sz="1800" dirty="0" smtClean="0"/>
          </a:p>
          <a:p>
            <a:pPr marL="514350" indent="-514350"/>
            <a:endParaRPr lang="ru-RU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25200" y="228600"/>
            <a:ext cx="875617" cy="838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5" name="Диаграмма 4"/>
          <p:cNvGraphicFramePr/>
          <p:nvPr/>
        </p:nvGraphicFramePr>
        <p:xfrm>
          <a:off x="3124200" y="3810000"/>
          <a:ext cx="56388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800" y="2590800"/>
            <a:ext cx="6248400" cy="3526790"/>
            <a:chOff x="116611" y="1923609"/>
            <a:chExt cx="6248400" cy="3526790"/>
          </a:xfrm>
        </p:grpSpPr>
        <p:sp>
          <p:nvSpPr>
            <p:cNvPr id="3" name="object 3"/>
            <p:cNvSpPr/>
            <p:nvPr/>
          </p:nvSpPr>
          <p:spPr>
            <a:xfrm>
              <a:off x="656388" y="1923609"/>
              <a:ext cx="5349240" cy="3526790"/>
            </a:xfrm>
            <a:custGeom>
              <a:avLst/>
              <a:gdLst/>
              <a:ahLst/>
              <a:cxnLst/>
              <a:rect l="l" t="t" r="r" b="b"/>
              <a:pathLst>
                <a:path w="5349240" h="3526790">
                  <a:moveTo>
                    <a:pt x="5349240" y="0"/>
                  </a:moveTo>
                  <a:lnTo>
                    <a:pt x="0" y="0"/>
                  </a:lnTo>
                  <a:lnTo>
                    <a:pt x="0" y="3526534"/>
                  </a:lnTo>
                  <a:lnTo>
                    <a:pt x="5349240" y="3526534"/>
                  </a:lnTo>
                  <a:lnTo>
                    <a:pt x="5349240" y="0"/>
                  </a:lnTo>
                  <a:close/>
                </a:path>
              </a:pathLst>
            </a:custGeom>
            <a:solidFill>
              <a:srgbClr val="FFFFFF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611" y="2086804"/>
              <a:ext cx="6248399" cy="32004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685800" y="2590801"/>
            <a:ext cx="11277600" cy="60950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743700" indent="-514350">
              <a:lnSpc>
                <a:spcPct val="100000"/>
              </a:lnSpc>
              <a:spcBef>
                <a:spcPts val="25"/>
              </a:spcBef>
              <a:buAutoNum type="arabicPeriod"/>
            </a:pPr>
            <a:r>
              <a:rPr lang="ru-RU" sz="2400" b="1" dirty="0" smtClean="0"/>
              <a:t>Пару минут тишины.</a:t>
            </a:r>
          </a:p>
          <a:p>
            <a:pPr marL="6743700" indent="-514350">
              <a:lnSpc>
                <a:spcPct val="100000"/>
              </a:lnSpc>
              <a:spcBef>
                <a:spcPts val="25"/>
              </a:spcBef>
              <a:buAutoNum type="arabicPeriod"/>
            </a:pPr>
            <a:r>
              <a:rPr lang="ru-RU" sz="2400" b="1" dirty="0" smtClean="0"/>
              <a:t>В течении 30 минут обсудите и продумайте  прием и подготовьтесь к публичному представлению в форме мастер-класса «Научу за 5 минут» </a:t>
            </a:r>
          </a:p>
          <a:p>
            <a:pPr marL="6743700" indent="-514350">
              <a:lnSpc>
                <a:spcPct val="100000"/>
              </a:lnSpc>
              <a:spcBef>
                <a:spcPts val="25"/>
              </a:spcBef>
              <a:buAutoNum type="arabicPeriod"/>
            </a:pPr>
            <a:r>
              <a:rPr lang="ru-RU" sz="2400" b="1" dirty="0" smtClean="0"/>
              <a:t>Параллельно заполняйте матрицу/шаблон</a:t>
            </a:r>
          </a:p>
          <a:p>
            <a:pPr marL="6743700" indent="-514350">
              <a:lnSpc>
                <a:spcPct val="100000"/>
              </a:lnSpc>
              <a:spcBef>
                <a:spcPts val="25"/>
              </a:spcBef>
            </a:pPr>
            <a:endParaRPr lang="ru-RU" sz="2400" dirty="0" smtClean="0"/>
          </a:p>
          <a:p>
            <a:pPr marL="6743700" indent="-514350">
              <a:lnSpc>
                <a:spcPct val="100000"/>
              </a:lnSpc>
              <a:spcBef>
                <a:spcPts val="25"/>
              </a:spcBef>
            </a:pPr>
            <a:endParaRPr lang="ru-RU" sz="2400" dirty="0" smtClean="0"/>
          </a:p>
          <a:p>
            <a:pPr marL="6743700" indent="-514350">
              <a:lnSpc>
                <a:spcPct val="100000"/>
              </a:lnSpc>
              <a:spcBef>
                <a:spcPts val="25"/>
              </a:spcBef>
            </a:pPr>
            <a:endParaRPr lang="ru-RU" sz="2400" dirty="0" smtClean="0"/>
          </a:p>
          <a:p>
            <a:pPr marL="6743700" indent="-514350">
              <a:lnSpc>
                <a:spcPct val="100000"/>
              </a:lnSpc>
              <a:spcBef>
                <a:spcPts val="25"/>
              </a:spcBef>
            </a:pPr>
            <a:endParaRPr lang="ru-RU" sz="2400" dirty="0" smtClean="0"/>
          </a:p>
          <a:p>
            <a:pPr marL="6743700" indent="-514350">
              <a:lnSpc>
                <a:spcPct val="100000"/>
              </a:lnSpc>
              <a:spcBef>
                <a:spcPts val="25"/>
              </a:spcBef>
              <a:buAutoNum type="arabicPeriod"/>
            </a:pPr>
            <a:endParaRPr lang="ru-RU" sz="2400" dirty="0" smtClean="0"/>
          </a:p>
          <a:p>
            <a:pPr marL="6743700" indent="-514350">
              <a:lnSpc>
                <a:spcPct val="100000"/>
              </a:lnSpc>
              <a:spcBef>
                <a:spcPts val="25"/>
              </a:spcBef>
            </a:pPr>
            <a:r>
              <a:rPr lang="ru-RU" sz="3100" dirty="0" smtClean="0"/>
              <a:t>  </a:t>
            </a:r>
            <a:endParaRPr sz="3100" dirty="0"/>
          </a:p>
          <a:p>
            <a:pPr marL="6242050" marR="215265">
              <a:lnSpc>
                <a:spcPct val="101499"/>
              </a:lnSpc>
              <a:spcBef>
                <a:spcPts val="5"/>
              </a:spcBef>
            </a:pPr>
            <a:endParaRPr spc="-30"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15"/>
              </a:lnSpc>
            </a:pPr>
            <a:fld id="{81D60167-4931-47E6-BA6A-407CBD079E47}" type="slidenum">
              <a:rPr dirty="0"/>
              <a:pPr marL="38100">
                <a:lnSpc>
                  <a:spcPts val="1315"/>
                </a:lnSpc>
              </a:pPr>
              <a:t>13</a:t>
            </a:fld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3400" y="188467"/>
            <a:ext cx="11201400" cy="21672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125" marR="5080" lvl="2" indent="-99060">
              <a:spcBef>
                <a:spcPts val="100"/>
              </a:spcBef>
            </a:pPr>
            <a:r>
              <a:rPr lang="ru-RU" sz="2800" b="1" dirty="0" smtClean="0">
                <a:solidFill>
                  <a:srgbClr val="061496"/>
                </a:solidFill>
              </a:rPr>
              <a:t>Кейс 3. </a:t>
            </a:r>
            <a:r>
              <a:rPr lang="ru-RU" sz="2800" b="1" dirty="0">
                <a:solidFill>
                  <a:srgbClr val="061496"/>
                </a:solidFill>
              </a:rPr>
              <a:t>«Взаимодействие» -  разработка, оформление и демонстрация в среде участников </a:t>
            </a:r>
            <a:r>
              <a:rPr lang="ru-RU" sz="2800" b="1" dirty="0" smtClean="0">
                <a:solidFill>
                  <a:srgbClr val="061496"/>
                </a:solidFill>
              </a:rPr>
              <a:t>чемпионата методического </a:t>
            </a:r>
            <a:r>
              <a:rPr lang="ru-RU" sz="2800" b="1" dirty="0">
                <a:solidFill>
                  <a:srgbClr val="061496"/>
                </a:solidFill>
              </a:rPr>
              <a:t>приема на вовлечение педагогического коллектива в совместную продуктивную и/или методическую деятельность.</a:t>
            </a:r>
            <a:endParaRPr sz="2800" b="1" dirty="0">
              <a:solidFill>
                <a:srgbClr val="061496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17477" y="6341364"/>
            <a:ext cx="124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25200" y="228600"/>
            <a:ext cx="875617" cy="838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61496"/>
                </a:solidFill>
              </a:rPr>
              <a:t>Как оформить</a:t>
            </a:r>
            <a:endParaRPr lang="ru-RU" dirty="0">
              <a:solidFill>
                <a:srgbClr val="061496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6406" y="1066800"/>
            <a:ext cx="10759186" cy="430887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Название приема 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Краткая аннотация  </a:t>
            </a:r>
            <a:r>
              <a:rPr lang="ru-RU" b="1" dirty="0" smtClean="0"/>
              <a:t>- целесообразность использования</a:t>
            </a:r>
            <a:r>
              <a:rPr lang="ru-RU" b="1" dirty="0" smtClean="0"/>
              <a:t>, необходимое оборудование. Что это такое? Кто автор? Практика внедрения.. 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Цель  - для чего? </a:t>
            </a:r>
            <a:r>
              <a:rPr lang="ru-RU" b="1" dirty="0" smtClean="0"/>
              <a:t>зачем</a:t>
            </a:r>
            <a:r>
              <a:rPr lang="ru-RU" b="1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Целевая </a:t>
            </a:r>
            <a:r>
              <a:rPr lang="ru-RU" b="1" dirty="0" smtClean="0"/>
              <a:t>аудитория - </a:t>
            </a:r>
            <a:r>
              <a:rPr lang="ru-RU" b="1" dirty="0" smtClean="0"/>
              <a:t>для кого предназначена?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Достигнутые результаты/эффекты.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 smtClean="0"/>
              <a:t>5 шагов для реализации приема в практической деятельности.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25200" y="228600"/>
            <a:ext cx="875617" cy="838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1000" y="2286000"/>
            <a:ext cx="6248400" cy="3526790"/>
            <a:chOff x="116611" y="1923609"/>
            <a:chExt cx="6248400" cy="3526790"/>
          </a:xfrm>
        </p:grpSpPr>
        <p:sp>
          <p:nvSpPr>
            <p:cNvPr id="3" name="object 3"/>
            <p:cNvSpPr/>
            <p:nvPr/>
          </p:nvSpPr>
          <p:spPr>
            <a:xfrm>
              <a:off x="656388" y="1923609"/>
              <a:ext cx="5349240" cy="3526790"/>
            </a:xfrm>
            <a:custGeom>
              <a:avLst/>
              <a:gdLst/>
              <a:ahLst/>
              <a:cxnLst/>
              <a:rect l="l" t="t" r="r" b="b"/>
              <a:pathLst>
                <a:path w="5349240" h="3526790">
                  <a:moveTo>
                    <a:pt x="5349240" y="0"/>
                  </a:moveTo>
                  <a:lnTo>
                    <a:pt x="0" y="0"/>
                  </a:lnTo>
                  <a:lnTo>
                    <a:pt x="0" y="3526534"/>
                  </a:lnTo>
                  <a:lnTo>
                    <a:pt x="5349240" y="3526534"/>
                  </a:lnTo>
                  <a:lnTo>
                    <a:pt x="5349240" y="0"/>
                  </a:lnTo>
                  <a:close/>
                </a:path>
              </a:pathLst>
            </a:custGeom>
            <a:solidFill>
              <a:srgbClr val="FFFFFF">
                <a:alpha val="501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611" y="2086804"/>
              <a:ext cx="6248399" cy="32004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685800" y="2209800"/>
            <a:ext cx="11277600" cy="60950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743700" indent="-514350">
              <a:lnSpc>
                <a:spcPct val="100000"/>
              </a:lnSpc>
              <a:spcBef>
                <a:spcPts val="25"/>
              </a:spcBef>
              <a:buFont typeface="+mj-lt"/>
              <a:buAutoNum type="arabicPeriod"/>
            </a:pPr>
            <a:r>
              <a:rPr lang="ru-RU" sz="2400" b="1" dirty="0" smtClean="0"/>
              <a:t>Пару минут тишины.</a:t>
            </a:r>
          </a:p>
          <a:p>
            <a:pPr marL="6743700" indent="-514350">
              <a:lnSpc>
                <a:spcPct val="100000"/>
              </a:lnSpc>
              <a:spcBef>
                <a:spcPts val="25"/>
              </a:spcBef>
              <a:buAutoNum type="arabicPeriod"/>
            </a:pPr>
            <a:r>
              <a:rPr lang="ru-RU" sz="2400" b="1" dirty="0" smtClean="0"/>
              <a:t>В течении 30 минут обсудите и продумайте  прием и подготовьтесь к публичному представлению в форме мастер-класса «Научу за 5 минут» </a:t>
            </a:r>
          </a:p>
          <a:p>
            <a:pPr marL="6743700" indent="-514350">
              <a:lnSpc>
                <a:spcPct val="100000"/>
              </a:lnSpc>
              <a:spcBef>
                <a:spcPts val="25"/>
              </a:spcBef>
              <a:buAutoNum type="arabicPeriod"/>
            </a:pPr>
            <a:r>
              <a:rPr lang="ru-RU" sz="2400" b="1" dirty="0" smtClean="0"/>
              <a:t>Параллельно заполняйте матрицу/шаблон</a:t>
            </a:r>
          </a:p>
          <a:p>
            <a:pPr marL="6743700" indent="-514350">
              <a:lnSpc>
                <a:spcPct val="100000"/>
              </a:lnSpc>
              <a:spcBef>
                <a:spcPts val="25"/>
              </a:spcBef>
            </a:pPr>
            <a:endParaRPr lang="ru-RU" sz="2400" dirty="0" smtClean="0"/>
          </a:p>
          <a:p>
            <a:pPr marL="6743700" indent="-514350">
              <a:lnSpc>
                <a:spcPct val="100000"/>
              </a:lnSpc>
              <a:spcBef>
                <a:spcPts val="25"/>
              </a:spcBef>
            </a:pPr>
            <a:endParaRPr lang="ru-RU" sz="2400" dirty="0" smtClean="0"/>
          </a:p>
          <a:p>
            <a:pPr marL="6743700" indent="-514350">
              <a:lnSpc>
                <a:spcPct val="100000"/>
              </a:lnSpc>
              <a:spcBef>
                <a:spcPts val="25"/>
              </a:spcBef>
            </a:pPr>
            <a:endParaRPr lang="ru-RU" sz="2400" dirty="0" smtClean="0"/>
          </a:p>
          <a:p>
            <a:pPr marL="6743700" indent="-514350">
              <a:lnSpc>
                <a:spcPct val="100000"/>
              </a:lnSpc>
              <a:spcBef>
                <a:spcPts val="25"/>
              </a:spcBef>
            </a:pPr>
            <a:endParaRPr lang="ru-RU" sz="2400" dirty="0" smtClean="0"/>
          </a:p>
          <a:p>
            <a:pPr marL="6743700" indent="-514350">
              <a:lnSpc>
                <a:spcPct val="100000"/>
              </a:lnSpc>
              <a:spcBef>
                <a:spcPts val="25"/>
              </a:spcBef>
              <a:buAutoNum type="arabicPeriod"/>
            </a:pPr>
            <a:endParaRPr lang="ru-RU" sz="2400" dirty="0" smtClean="0"/>
          </a:p>
          <a:p>
            <a:pPr marL="6743700" indent="-514350">
              <a:lnSpc>
                <a:spcPct val="100000"/>
              </a:lnSpc>
              <a:spcBef>
                <a:spcPts val="25"/>
              </a:spcBef>
            </a:pPr>
            <a:r>
              <a:rPr lang="ru-RU" sz="3100" dirty="0" smtClean="0"/>
              <a:t>  </a:t>
            </a:r>
            <a:endParaRPr sz="3100" dirty="0"/>
          </a:p>
          <a:p>
            <a:pPr marL="6242050" marR="215265">
              <a:lnSpc>
                <a:spcPct val="101499"/>
              </a:lnSpc>
              <a:spcBef>
                <a:spcPts val="5"/>
              </a:spcBef>
            </a:pPr>
            <a:endParaRPr spc="-30" dirty="0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15"/>
              </a:lnSpc>
            </a:pPr>
            <a:fld id="{81D60167-4931-47E6-BA6A-407CBD079E47}" type="slidenum">
              <a:rPr dirty="0"/>
              <a:pPr marL="38100">
                <a:lnSpc>
                  <a:spcPts val="1315"/>
                </a:lnSpc>
              </a:pPr>
              <a:t>15</a:t>
            </a:fld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3400" y="188467"/>
            <a:ext cx="11201400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1125" marR="5080" lvl="2" indent="-99060">
              <a:spcBef>
                <a:spcPts val="100"/>
              </a:spcBef>
            </a:pPr>
            <a:r>
              <a:rPr lang="ru-RU" sz="2800" b="1" dirty="0" smtClean="0">
                <a:solidFill>
                  <a:srgbClr val="061496"/>
                </a:solidFill>
              </a:rPr>
              <a:t>Кейс 4. </a:t>
            </a:r>
            <a:r>
              <a:rPr lang="ru-RU" sz="2800" b="1" dirty="0">
                <a:solidFill>
                  <a:srgbClr val="061496"/>
                </a:solidFill>
              </a:rPr>
              <a:t>«Подводим итоги» - разработка, оформление и демонстрация в среде участников мероприятия методического приема рефлексии по итогам совместной продуктивной и/или методической деятельности.</a:t>
            </a:r>
            <a:endParaRPr sz="2800" b="1" dirty="0">
              <a:solidFill>
                <a:srgbClr val="061496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817477" y="6341364"/>
            <a:ext cx="1244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25200" y="228600"/>
            <a:ext cx="875617" cy="838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1000" y="1676400"/>
            <a:ext cx="5029200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ru-RU" sz="4000" b="1" spc="-20" dirty="0" smtClean="0">
              <a:solidFill>
                <a:srgbClr val="1B3181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3200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0200" y="1905000"/>
            <a:ext cx="6161485" cy="35052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33400" y="267715"/>
            <a:ext cx="9220200" cy="16876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600" b="1" dirty="0" smtClean="0">
                <a:solidFill>
                  <a:srgbClr val="061496"/>
                </a:solidFill>
              </a:rPr>
              <a:t>Кейс 5. Публичное выступление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600" b="1" dirty="0" smtClean="0">
                <a:solidFill>
                  <a:srgbClr val="061496"/>
                </a:solidFill>
              </a:rPr>
              <a:t>«Наставничество: общие победы, планы и перспективы» </a:t>
            </a:r>
            <a:endParaRPr sz="3600" b="1" dirty="0">
              <a:solidFill>
                <a:srgbClr val="061496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315"/>
              </a:lnSpc>
            </a:pPr>
            <a:fld id="{81D60167-4931-47E6-BA6A-407CBD079E47}" type="slidenum">
              <a:rPr dirty="0"/>
              <a:pPr marL="38100">
                <a:lnSpc>
                  <a:spcPts val="1315"/>
                </a:lnSpc>
              </a:pPr>
              <a:t>16</a:t>
            </a:fld>
            <a:endParaRPr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3962400"/>
            <a:ext cx="2971800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91811" y="228600"/>
            <a:ext cx="1273626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914401" y="2286000"/>
            <a:ext cx="3886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200" b="1" i="1" spc="-15" dirty="0" smtClean="0">
                <a:solidFill>
                  <a:srgbClr val="1B3181"/>
                </a:solidFill>
                <a:latin typeface="Arial"/>
                <a:cs typeface="Arial"/>
              </a:rPr>
              <a:t>Выступление до</a:t>
            </a:r>
            <a:r>
              <a:rPr lang="ru-RU" sz="3200" b="1" i="1" spc="-45" dirty="0" smtClean="0">
                <a:solidFill>
                  <a:srgbClr val="1B3181"/>
                </a:solidFill>
                <a:latin typeface="Arial"/>
                <a:cs typeface="Arial"/>
              </a:rPr>
              <a:t> 3 </a:t>
            </a:r>
            <a:r>
              <a:rPr lang="ru-RU" sz="3200" b="1" i="1" spc="-10" dirty="0" smtClean="0">
                <a:solidFill>
                  <a:srgbClr val="1B3181"/>
                </a:solidFill>
                <a:latin typeface="Arial"/>
                <a:cs typeface="Arial"/>
              </a:rPr>
              <a:t>минут</a:t>
            </a:r>
            <a:endParaRPr lang="ru-RU"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1099</TotalTime>
  <Words>870</Words>
  <Application>Microsoft Office PowerPoint</Application>
  <PresentationFormat>Произвольный</PresentationFormat>
  <Paragraphs>140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Краевой Чемпионат муниципальных команд наставничества «Наставник рядом»: общие победы, планы и перспективы  </vt:lpstr>
      <vt:lpstr>Итоги-победы-результаты 2023</vt:lpstr>
      <vt:lpstr>Слайд 3</vt:lpstr>
      <vt:lpstr>Чемпионат наставничества – 2023   </vt:lpstr>
      <vt:lpstr>Номинации Чемпионата</vt:lpstr>
      <vt:lpstr>Реализация методологии наставничества  на площадке Чемпионата</vt:lpstr>
      <vt:lpstr>Кейс 1. Командообразование ФОРМИРУЕМ КОМАНДЫ НАСТАВНИЧЕСТВА   </vt:lpstr>
      <vt:lpstr>Кейс 1. Командообразование</vt:lpstr>
      <vt:lpstr>НАСТАВНИЧЕСТВО</vt:lpstr>
      <vt:lpstr>Кейс 2. Смыслообразование</vt:lpstr>
      <vt:lpstr>Качество (критерии) муниципальной практики наставничества 2022 год</vt:lpstr>
      <vt:lpstr>Кейс 2. Смыслообразование   </vt:lpstr>
      <vt:lpstr>Кейс 3. «Взаимодействие» -  разработка, оформление и демонстрация в среде участников чемпионата методического приема на вовлечение педагогического коллектива в совместную продуктивную и/или методическую деятельность.</vt:lpstr>
      <vt:lpstr>Как оформить</vt:lpstr>
      <vt:lpstr>Кейс 4. «Подводим итоги» - разработка, оформление и демонстрация в среде участников мероприятия методического приема рефлексии по итогам совместной продуктивной и/или методической деятельности.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Межмуниципальная диалог-встреча педагогических команд  Наставничество – ресурс профессионального развития педагогов</dc:title>
  <dc:creator>Андрей</dc:creator>
  <cp:lastModifiedBy>Пользователь Windows</cp:lastModifiedBy>
  <cp:revision>123</cp:revision>
  <dcterms:created xsi:type="dcterms:W3CDTF">2022-08-23T14:35:42Z</dcterms:created>
  <dcterms:modified xsi:type="dcterms:W3CDTF">2023-12-17T17:11:48Z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2022-08-12T00:00:00Z</vt:filetime>
  </property>
  <property fmtid="{D5CDD505-2E9C-101B-9397-08002B2CF9AE}" pid="3" name="LastSaved">
    <vt:filetime>2022-08-23T00:00:00Z</vt:filetime>
  </property>
</Properties>
</file>