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73" r:id="rId3"/>
    <p:sldId id="262" r:id="rId4"/>
    <p:sldId id="274" r:id="rId5"/>
    <p:sldId id="261" r:id="rId6"/>
    <p:sldId id="259" r:id="rId7"/>
    <p:sldId id="269" r:id="rId8"/>
    <p:sldId id="271" r:id="rId9"/>
    <p:sldId id="263" r:id="rId10"/>
    <p:sldId id="276" r:id="rId11"/>
    <p:sldId id="275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08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DADE2E-9F65-4C15-975E-7F72DAB168C0}" type="datetimeFigureOut">
              <a:rPr lang="ru-RU" smtClean="0"/>
              <a:pPr/>
              <a:t>20.08.2019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9A10C9-DB2E-4A8F-A80E-AA543B74D0F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3154699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DADE2E-9F65-4C15-975E-7F72DAB168C0}" type="datetimeFigureOut">
              <a:rPr lang="ru-RU" smtClean="0"/>
              <a:pPr/>
              <a:t>20.08.2019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9A10C9-DB2E-4A8F-A80E-AA543B74D0F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3969493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DADE2E-9F65-4C15-975E-7F72DAB168C0}" type="datetimeFigureOut">
              <a:rPr lang="ru-RU" smtClean="0"/>
              <a:pPr/>
              <a:t>20.08.2019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9A10C9-DB2E-4A8F-A80E-AA543B74D0F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1499352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DADE2E-9F65-4C15-975E-7F72DAB168C0}" type="datetimeFigureOut">
              <a:rPr lang="ru-RU" smtClean="0"/>
              <a:pPr/>
              <a:t>20.08.2019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9A10C9-DB2E-4A8F-A80E-AA543B74D0F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8344309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DADE2E-9F65-4C15-975E-7F72DAB168C0}" type="datetimeFigureOut">
              <a:rPr lang="ru-RU" smtClean="0"/>
              <a:pPr/>
              <a:t>20.08.2019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9A10C9-DB2E-4A8F-A80E-AA543B74D0F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1231571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DADE2E-9F65-4C15-975E-7F72DAB168C0}" type="datetimeFigureOut">
              <a:rPr lang="ru-RU" smtClean="0"/>
              <a:pPr/>
              <a:t>20.08.2019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9A10C9-DB2E-4A8F-A80E-AA543B74D0F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7684975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DADE2E-9F65-4C15-975E-7F72DAB168C0}" type="datetimeFigureOut">
              <a:rPr lang="ru-RU" smtClean="0"/>
              <a:pPr/>
              <a:t>20.08.2019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9A10C9-DB2E-4A8F-A80E-AA543B74D0F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7347949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DADE2E-9F65-4C15-975E-7F72DAB168C0}" type="datetimeFigureOut">
              <a:rPr lang="ru-RU" smtClean="0"/>
              <a:pPr/>
              <a:t>20.08.2019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9A10C9-DB2E-4A8F-A80E-AA543B74D0F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7432877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DADE2E-9F65-4C15-975E-7F72DAB168C0}" type="datetimeFigureOut">
              <a:rPr lang="ru-RU" smtClean="0"/>
              <a:pPr/>
              <a:t>20.08.2019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9A10C9-DB2E-4A8F-A80E-AA543B74D0F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3850349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DADE2E-9F65-4C15-975E-7F72DAB168C0}" type="datetimeFigureOut">
              <a:rPr lang="ru-RU" smtClean="0"/>
              <a:pPr/>
              <a:t>20.08.2019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9A10C9-DB2E-4A8F-A80E-AA543B74D0F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2929813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DADE2E-9F65-4C15-975E-7F72DAB168C0}" type="datetimeFigureOut">
              <a:rPr lang="ru-RU" smtClean="0"/>
              <a:pPr/>
              <a:t>20.08.2019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9A10C9-DB2E-4A8F-A80E-AA543B74D0F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9436500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DADE2E-9F65-4C15-975E-7F72DAB168C0}" type="datetimeFigureOut">
              <a:rPr lang="ru-RU" smtClean="0"/>
              <a:pPr/>
              <a:t>20.08.2019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9A10C9-DB2E-4A8F-A80E-AA543B74D0F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9907824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0" name="Picture 2" descr="C:\Users\Admin\Desktop\krasivye-kartinki-dlya-fona-prezentacii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9843"/>
            <a:ext cx="9144000" cy="6887843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683568" y="1472590"/>
            <a:ext cx="7848872" cy="29238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ru-RU" sz="48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 специальных образовательных условий для детей с ОВЗ</a:t>
            </a:r>
            <a:endParaRPr lang="ru-RU" sz="48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endParaRPr lang="ru-RU" sz="4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1181871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0" name="Picture 2" descr="C:\Users\Admin\Desktop\krasivye-kartinki-dlya-fona-prezentacii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87843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1907704" y="532707"/>
            <a:ext cx="6696744" cy="51090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200" b="1" i="0" u="none" strike="noStrike" cap="none" normalizeH="0" baseline="0" dirty="0" smtClean="0">
              <a:ln>
                <a:noFill/>
              </a:ln>
              <a:solidFill>
                <a:srgbClr val="3E4258"/>
              </a:solidFill>
              <a:effectLst/>
              <a:latin typeface="Arial" pitchFamily="34" charset="0"/>
              <a:ea typeface="Corbel" pitchFamily="34" charset="0"/>
              <a:cs typeface="Corbel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sng" strike="noStrike" cap="none" normalizeH="0" baseline="0" dirty="0" smtClean="0">
                <a:ln>
                  <a:noFill/>
                </a:ln>
                <a:solidFill>
                  <a:srgbClr val="3E4258"/>
                </a:solidFill>
                <a:effectLst/>
                <a:latin typeface="Times New Roman" pitchFamily="18" charset="0"/>
                <a:ea typeface="Corbel" pitchFamily="34" charset="0"/>
                <a:cs typeface="Times New Roman" pitchFamily="18" charset="0"/>
              </a:rPr>
              <a:t>Работа междисциплинарной команды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1" i="0" u="sng" strike="noStrike" cap="none" normalizeH="0" baseline="0" dirty="0" smtClean="0">
              <a:ln>
                <a:noFill/>
              </a:ln>
              <a:solidFill>
                <a:srgbClr val="3E4258"/>
              </a:solidFill>
              <a:effectLst/>
              <a:latin typeface="Times New Roman" pitchFamily="18" charset="0"/>
              <a:ea typeface="Corbel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</a:pPr>
            <a:r>
              <a:rPr kumimoji="0" lang="ru-RU" sz="1200" b="0" i="0" u="none" strike="noStrike" cap="none" normalizeH="0" baseline="0" dirty="0" err="1" smtClean="0">
                <a:ln>
                  <a:noFill/>
                </a:ln>
                <a:solidFill>
                  <a:srgbClr val="525389"/>
                </a:solidFill>
                <a:effectLst/>
                <a:latin typeface="Arial" pitchFamily="34" charset="0"/>
                <a:ea typeface="Wingdings" pitchFamily="2" charset="2"/>
                <a:cs typeface="Wingdings" pitchFamily="2" charset="2"/>
              </a:rPr>
              <a:t>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rgbClr val="525389"/>
                </a:solidFill>
                <a:effectLst/>
                <a:latin typeface="Times New Roman" pitchFamily="18" charset="0"/>
                <a:ea typeface="Wingdings" pitchFamily="2" charset="2"/>
                <a:cs typeface="Times New Roman" pitchFamily="18" charset="0"/>
              </a:rPr>
              <a:t>Общие</a:t>
            </a:r>
            <a:r>
              <a:rPr kumimoji="0" lang="ru-RU" sz="1600" b="0" i="0" u="none" strike="noStrike" cap="none" normalizeH="0" dirty="0" err="1" smtClean="0">
                <a:ln>
                  <a:noFill/>
                </a:ln>
                <a:solidFill>
                  <a:srgbClr val="525389"/>
                </a:solidFill>
                <a:effectLst/>
                <a:latin typeface="Times New Roman" pitchFamily="18" charset="0"/>
                <a:ea typeface="Wingdings" pitchFamily="2" charset="2"/>
                <a:cs typeface="Times New Roman" pitchFamily="18" charset="0"/>
              </a:rPr>
              <a:t> </a:t>
            </a:r>
            <a:r>
              <a:rPr kumimoji="0" lang="ru-RU" sz="1600" b="0" i="0" u="none" strike="noStrike" cap="none" normalizeH="0" dirty="0" smtClean="0">
                <a:ln>
                  <a:noFill/>
                </a:ln>
                <a:solidFill>
                  <a:srgbClr val="525389"/>
                </a:solidFill>
                <a:effectLst/>
                <a:latin typeface="Times New Roman" pitchFamily="18" charset="0"/>
                <a:ea typeface="Wingdings" pitchFamily="2" charset="2"/>
                <a:cs typeface="Times New Roman" pitchFamily="18" charset="0"/>
              </a:rPr>
              <a:t>ценностные ориентиры в профессиональной деятельности и в вопросе о включении детей с ОВЗ в среду школы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</a:pPr>
            <a:r>
              <a:rPr lang="ru-RU" sz="1600" baseline="0" dirty="0" smtClean="0">
                <a:solidFill>
                  <a:srgbClr val="525389"/>
                </a:solidFill>
                <a:latin typeface="Times New Roman" pitchFamily="18" charset="0"/>
                <a:cs typeface="Times New Roman" pitchFamily="18" charset="0"/>
              </a:rPr>
              <a:t>Профессиональная и личностная поддержка друг друга;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</a:pPr>
            <a:r>
              <a:rPr kumimoji="0" lang="ru-RU" sz="1600" b="0" i="0" u="none" strike="noStrike" cap="none" normalizeH="0" dirty="0" smtClean="0">
                <a:ln>
                  <a:noFill/>
                </a:ln>
                <a:solidFill>
                  <a:srgbClr val="525389"/>
                </a:solidFill>
                <a:effectLst/>
                <a:latin typeface="Times New Roman" pitchFamily="18" charset="0"/>
                <a:cs typeface="Times New Roman" pitchFamily="18" charset="0"/>
              </a:rPr>
              <a:t>Единый философский и методологический подход в работе со всеми участниками образовательного процесса;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</a:pPr>
            <a:r>
              <a:rPr lang="ru-RU" sz="1600" baseline="0" dirty="0" err="1" smtClean="0">
                <a:solidFill>
                  <a:srgbClr val="525389"/>
                </a:solidFill>
                <a:latin typeface="Times New Roman" pitchFamily="18" charset="0"/>
                <a:cs typeface="Times New Roman" pitchFamily="18" charset="0"/>
              </a:rPr>
              <a:t>Взаимодополняемость</a:t>
            </a:r>
            <a:r>
              <a:rPr lang="ru-RU" sz="1600" dirty="0" smtClean="0">
                <a:solidFill>
                  <a:srgbClr val="525389"/>
                </a:solidFill>
                <a:latin typeface="Times New Roman" pitchFamily="18" charset="0"/>
                <a:cs typeface="Times New Roman" pitchFamily="18" charset="0"/>
              </a:rPr>
              <a:t> профессиональных позиций и знаний специалистов в подходе к ребенку и его семье, их тесное сотрудничество на разных этапах работы;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525389"/>
                </a:solidFill>
                <a:effectLst/>
                <a:latin typeface="Times New Roman" pitchFamily="18" charset="0"/>
                <a:cs typeface="Times New Roman" pitchFamily="18" charset="0"/>
              </a:rPr>
              <a:t>Единый профессиональный язык;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</a:pPr>
            <a:r>
              <a:rPr lang="ru-RU" sz="1600" dirty="0" smtClean="0">
                <a:solidFill>
                  <a:srgbClr val="525389"/>
                </a:solidFill>
                <a:latin typeface="Times New Roman" pitchFamily="18" charset="0"/>
                <a:cs typeface="Times New Roman" pitchFamily="18" charset="0"/>
              </a:rPr>
              <a:t>Достоверная информация о продвижении ребенка, динамике его развития, представляемая специалистами и учителями друг другу, активная позиция в формировании запроса;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</a:pP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rgbClr val="525389"/>
                </a:solidFill>
                <a:effectLst/>
                <a:latin typeface="Times New Roman" pitchFamily="18" charset="0"/>
                <a:cs typeface="Times New Roman" pitchFamily="18" charset="0"/>
              </a:rPr>
              <a:t>Скоординированность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525389"/>
                </a:solidFill>
                <a:effectLst/>
                <a:latin typeface="Times New Roman" pitchFamily="18" charset="0"/>
                <a:cs typeface="Times New Roman" pitchFamily="18" charset="0"/>
              </a:rPr>
              <a:t> и четкая организация действий,</a:t>
            </a:r>
            <a:r>
              <a:rPr kumimoji="0" lang="ru-RU" sz="1600" b="0" i="0" u="none" strike="noStrike" cap="none" normalizeH="0" dirty="0" smtClean="0">
                <a:ln>
                  <a:noFill/>
                </a:ln>
                <a:solidFill>
                  <a:srgbClr val="525389"/>
                </a:solidFill>
                <a:effectLst/>
                <a:latin typeface="Times New Roman" pitchFamily="18" charset="0"/>
                <a:cs typeface="Times New Roman" pitchFamily="18" charset="0"/>
              </a:rPr>
              <a:t> как рабочих, так и в проблемных, критических ситуациях;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</a:pPr>
            <a:r>
              <a:rPr lang="ru-RU" sz="1600" baseline="0" dirty="0" smtClean="0">
                <a:solidFill>
                  <a:srgbClr val="525389"/>
                </a:solidFill>
                <a:latin typeface="Times New Roman" pitchFamily="18" charset="0"/>
                <a:cs typeface="Times New Roman" pitchFamily="18" charset="0"/>
              </a:rPr>
              <a:t>Привлечение</a:t>
            </a:r>
            <a:r>
              <a:rPr lang="ru-RU" sz="1600" dirty="0" smtClean="0">
                <a:solidFill>
                  <a:srgbClr val="525389"/>
                </a:solidFill>
                <a:latin typeface="Times New Roman" pitchFamily="18" charset="0"/>
                <a:cs typeface="Times New Roman" pitchFamily="18" charset="0"/>
              </a:rPr>
              <a:t> дополнительных методических, материальных и других ресурсов;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525389"/>
                </a:solidFill>
                <a:effectLst/>
                <a:latin typeface="Times New Roman" pitchFamily="18" charset="0"/>
                <a:cs typeface="Times New Roman" pitchFamily="18" charset="0"/>
              </a:rPr>
              <a:t>Участие в широком профессиональном сообществе.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1376413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Admin\Desktop\krasivye-kartinki-dlya-fona-prezentacii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9843"/>
            <a:ext cx="9144000" cy="6887843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907704" y="548680"/>
            <a:ext cx="6552728" cy="5328592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СПАСИБО ЗА ВНИМАНИЕ!</a:t>
            </a:r>
            <a:endParaRPr lang="ru-RU" sz="44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0" name="Picture 2" descr="C:\Users\Admin\Desktop\krasivye-kartinki-dlya-fona-prezentacii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388" y="-24207"/>
            <a:ext cx="9144000" cy="6887843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755576" y="476672"/>
            <a:ext cx="7776864" cy="60631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/>
              <a:t>Закон об образовании</a:t>
            </a:r>
          </a:p>
          <a:p>
            <a:r>
              <a:rPr lang="ru-RU" dirty="0" smtClean="0"/>
              <a:t> </a:t>
            </a:r>
          </a:p>
          <a:p>
            <a:r>
              <a:rPr lang="ru-RU" dirty="0" err="1" smtClean="0"/>
              <a:t>под </a:t>
            </a:r>
            <a:r>
              <a:rPr lang="ru-RU" dirty="0" smtClean="0"/>
              <a:t>специальными условиями получения образования детьми с ОВЗ понимаются условия обучения, воспитания и развития,	включающие	в себя	</a:t>
            </a:r>
            <a:r>
              <a:rPr lang="ru-RU" u="sng" dirty="0" smtClean="0"/>
              <a:t>использование</a:t>
            </a:r>
            <a:r>
              <a:rPr lang="ru-RU" dirty="0" smtClean="0"/>
              <a:t> </a:t>
            </a:r>
            <a:r>
              <a:rPr lang="ru-RU" u="sng" dirty="0" smtClean="0"/>
              <a:t>адаптированных образовательных программ  </a:t>
            </a:r>
            <a:r>
              <a:rPr lang="ru-RU" dirty="0" smtClean="0"/>
              <a:t>(в том числе, программ       коррекционной       работы,       индивидуальных специальных образовательных программ); специальных </a:t>
            </a:r>
            <a:r>
              <a:rPr lang="ru-RU" u="sng" dirty="0" smtClean="0"/>
              <a:t>методов</a:t>
            </a:r>
            <a:r>
              <a:rPr lang="ru-RU" dirty="0" smtClean="0"/>
              <a:t> обучения и воспитания, специальных </a:t>
            </a:r>
            <a:r>
              <a:rPr lang="ru-RU" u="sng" dirty="0" smtClean="0"/>
              <a:t>учебников</a:t>
            </a:r>
            <a:r>
              <a:rPr lang="ru-RU" dirty="0" smtClean="0"/>
              <a:t>, учебных        пособий	и        дидактических        материалов, специальных            </a:t>
            </a:r>
            <a:r>
              <a:rPr lang="ru-RU" u="sng" dirty="0" smtClean="0"/>
              <a:t>технических            средств	</a:t>
            </a:r>
            <a:r>
              <a:rPr lang="ru-RU" dirty="0" smtClean="0"/>
              <a:t>обучения коллективного	и         индивидуального         пользования, компьютерные     средства     с	включением     специального оборудования,	предоставление         </a:t>
            </a:r>
            <a:r>
              <a:rPr lang="ru-RU" u="sng" dirty="0" smtClean="0"/>
              <a:t>услуг         ассистента</a:t>
            </a:r>
            <a:r>
              <a:rPr lang="ru-RU" dirty="0" smtClean="0"/>
              <a:t> (помощника), оказывающего обучающимся необходимую техническую        помощь,        проведение        групповых	и индивидуальных </a:t>
            </a:r>
            <a:r>
              <a:rPr lang="ru-RU" u="sng" dirty="0" smtClean="0"/>
              <a:t>коррекционных занятий</a:t>
            </a:r>
            <a:r>
              <a:rPr lang="ru-RU" dirty="0" smtClean="0"/>
              <a:t>, обеспечение </a:t>
            </a:r>
            <a:r>
              <a:rPr lang="ru-RU" u="sng" dirty="0" smtClean="0"/>
              <a:t>доступа</a:t>
            </a:r>
            <a:r>
              <a:rPr lang="ru-RU" dirty="0" smtClean="0"/>
              <a:t>       в       здания       организаций,       осуществляющих образовательную деятельность, и другие условия, без которых        невозможно        или        затруднено	освоение образовательных            программ            обучающимися            с</a:t>
            </a:r>
          </a:p>
          <a:p>
            <a:r>
              <a:rPr lang="ru-RU" dirty="0" smtClean="0"/>
              <a:t>ограниченными возможностями здоровья</a:t>
            </a:r>
          </a:p>
          <a:p>
            <a:r>
              <a:rPr lang="ru-RU" sz="2400" dirty="0" smtClean="0"/>
              <a:t/>
            </a:r>
            <a:br>
              <a:rPr lang="ru-RU" sz="2400" dirty="0" smtClean="0"/>
            </a:br>
            <a:endParaRPr lang="ru-RU" sz="2200" dirty="0" smtClean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0361842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0" name="Picture 2" descr="C:\Users\Admin\Desktop\krasivye-kartinki-dlya-fona-prezentacii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9844"/>
            <a:ext cx="9144000" cy="6887843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91680" y="404664"/>
            <a:ext cx="6796853" cy="5976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32316140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0" name="Picture 2" descr="C:\Users\Admin\Desktop\krasivye-kartinki-dlya-fona-prezentacii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43408"/>
            <a:ext cx="9144000" cy="6887843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755576" y="260648"/>
            <a:ext cx="7704856" cy="66171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u="sng" dirty="0" smtClean="0"/>
              <a:t>Пакет специальных условий для организации образовательного</a:t>
            </a:r>
          </a:p>
          <a:p>
            <a:pPr algn="ctr"/>
            <a:r>
              <a:rPr lang="ru-RU" sz="2800" b="1" u="sng" dirty="0" smtClean="0"/>
              <a:t>процесса для детей с ОВЗ в ОУ</a:t>
            </a:r>
          </a:p>
          <a:p>
            <a:r>
              <a:rPr lang="ru-RU" sz="2800" b="1" dirty="0" smtClean="0"/>
              <a:t>1.</a:t>
            </a:r>
            <a:r>
              <a:rPr lang="ru-RU" sz="2800" dirty="0" smtClean="0"/>
              <a:t> </a:t>
            </a:r>
            <a:r>
              <a:rPr lang="ru-RU" sz="2800" b="1" dirty="0" smtClean="0"/>
              <a:t>Организационное</a:t>
            </a:r>
            <a:r>
              <a:rPr lang="ru-RU" sz="2800" dirty="0" smtClean="0"/>
              <a:t> </a:t>
            </a:r>
            <a:r>
              <a:rPr lang="ru-RU" sz="2800" b="1" dirty="0" smtClean="0"/>
              <a:t>обеспечение</a:t>
            </a:r>
            <a:endParaRPr lang="ru-RU" sz="2800" dirty="0" smtClean="0"/>
          </a:p>
          <a:p>
            <a:r>
              <a:rPr lang="ru-RU" sz="2800" b="1" dirty="0" smtClean="0"/>
              <a:t>2.</a:t>
            </a:r>
            <a:r>
              <a:rPr lang="ru-RU" sz="2800" dirty="0" smtClean="0"/>
              <a:t> </a:t>
            </a:r>
            <a:r>
              <a:rPr lang="ru-RU" sz="2800" b="1" dirty="0" smtClean="0"/>
              <a:t>Материально-техническое</a:t>
            </a:r>
            <a:r>
              <a:rPr lang="ru-RU" sz="2800" dirty="0" smtClean="0"/>
              <a:t> </a:t>
            </a:r>
            <a:r>
              <a:rPr lang="ru-RU" sz="2800" b="1" dirty="0" smtClean="0"/>
              <a:t>обеспечение</a:t>
            </a:r>
            <a:r>
              <a:rPr lang="ru-RU" sz="2800" dirty="0" smtClean="0"/>
              <a:t> </a:t>
            </a:r>
            <a:r>
              <a:rPr lang="ru-RU" sz="2800" b="1" dirty="0" smtClean="0"/>
              <a:t>общеобразовательного</a:t>
            </a:r>
            <a:r>
              <a:rPr lang="ru-RU" sz="2800" dirty="0" smtClean="0"/>
              <a:t> </a:t>
            </a:r>
            <a:r>
              <a:rPr lang="ru-RU" sz="2800" b="1" dirty="0" smtClean="0"/>
              <a:t>учреждения</a:t>
            </a:r>
            <a:endParaRPr lang="ru-RU" sz="2800" dirty="0" smtClean="0"/>
          </a:p>
          <a:p>
            <a:r>
              <a:rPr lang="ru-RU" sz="2800" b="1" dirty="0" smtClean="0"/>
              <a:t>3.</a:t>
            </a:r>
            <a:r>
              <a:rPr lang="ru-RU" sz="2800" dirty="0" smtClean="0"/>
              <a:t> </a:t>
            </a:r>
            <a:r>
              <a:rPr lang="ru-RU" sz="2800" b="1" dirty="0" smtClean="0"/>
              <a:t>Организационно-педагогическое</a:t>
            </a:r>
            <a:r>
              <a:rPr lang="ru-RU" sz="2800" dirty="0" smtClean="0"/>
              <a:t> </a:t>
            </a:r>
            <a:r>
              <a:rPr lang="ru-RU" sz="2800" b="1" dirty="0" smtClean="0"/>
              <a:t>обеспечение</a:t>
            </a:r>
            <a:endParaRPr lang="ru-RU" sz="2800" dirty="0" smtClean="0"/>
          </a:p>
          <a:p>
            <a:r>
              <a:rPr lang="ru-RU" sz="2800" b="1" dirty="0" smtClean="0"/>
              <a:t>4.</a:t>
            </a:r>
            <a:r>
              <a:rPr lang="ru-RU" sz="2800" dirty="0" smtClean="0"/>
              <a:t> </a:t>
            </a:r>
            <a:r>
              <a:rPr lang="ru-RU" sz="2800" b="1" dirty="0" smtClean="0"/>
              <a:t>Психолого-педагогическое</a:t>
            </a:r>
            <a:r>
              <a:rPr lang="ru-RU" sz="2800" dirty="0" smtClean="0"/>
              <a:t> </a:t>
            </a:r>
            <a:r>
              <a:rPr lang="ru-RU" sz="2800" b="1" dirty="0" smtClean="0"/>
              <a:t>сопровождение</a:t>
            </a:r>
            <a:r>
              <a:rPr lang="ru-RU" sz="2800" dirty="0" smtClean="0"/>
              <a:t> </a:t>
            </a:r>
            <a:r>
              <a:rPr lang="ru-RU" sz="2800" b="1" dirty="0" smtClean="0"/>
              <a:t>детей</a:t>
            </a:r>
            <a:r>
              <a:rPr lang="ru-RU" sz="2800" dirty="0" smtClean="0"/>
              <a:t> </a:t>
            </a:r>
            <a:r>
              <a:rPr lang="ru-RU" sz="2800" b="1" dirty="0" smtClean="0"/>
              <a:t>с</a:t>
            </a:r>
            <a:r>
              <a:rPr lang="ru-RU" sz="2800" dirty="0" smtClean="0"/>
              <a:t> </a:t>
            </a:r>
            <a:r>
              <a:rPr lang="ru-RU" sz="2800" b="1" dirty="0" smtClean="0"/>
              <a:t>ОВЗ</a:t>
            </a:r>
            <a:r>
              <a:rPr lang="ru-RU" sz="2800" dirty="0" smtClean="0"/>
              <a:t> </a:t>
            </a:r>
            <a:r>
              <a:rPr lang="ru-RU" sz="2800" b="1" dirty="0" smtClean="0"/>
              <a:t>в</a:t>
            </a:r>
            <a:r>
              <a:rPr lang="ru-RU" sz="2800" dirty="0" smtClean="0"/>
              <a:t> </a:t>
            </a:r>
            <a:r>
              <a:rPr lang="ru-RU" sz="2800" b="1" dirty="0" smtClean="0"/>
              <a:t>ОУ</a:t>
            </a:r>
            <a:endParaRPr lang="ru-RU" sz="2800" dirty="0" smtClean="0"/>
          </a:p>
          <a:p>
            <a:r>
              <a:rPr lang="ru-RU" sz="2800" b="1" dirty="0" smtClean="0"/>
              <a:t>           5.</a:t>
            </a:r>
            <a:r>
              <a:rPr lang="ru-RU" sz="2800" dirty="0" smtClean="0"/>
              <a:t> </a:t>
            </a:r>
            <a:r>
              <a:rPr lang="ru-RU" sz="2800" b="1" dirty="0" smtClean="0"/>
              <a:t>Кадровое</a:t>
            </a:r>
            <a:r>
              <a:rPr lang="ru-RU" sz="2800" dirty="0" smtClean="0"/>
              <a:t> </a:t>
            </a:r>
            <a:r>
              <a:rPr lang="ru-RU" sz="2800" b="1" dirty="0" smtClean="0"/>
              <a:t>обеспечение</a:t>
            </a:r>
          </a:p>
          <a:p>
            <a:r>
              <a:rPr lang="ru-RU" sz="2800" b="1" dirty="0" smtClean="0"/>
              <a:t>            образовательного</a:t>
            </a:r>
            <a:r>
              <a:rPr lang="ru-RU" sz="2800" dirty="0" smtClean="0"/>
              <a:t> </a:t>
            </a:r>
            <a:r>
              <a:rPr lang="ru-RU" sz="2800" b="1" dirty="0" smtClean="0"/>
              <a:t>процесса</a:t>
            </a:r>
            <a:endParaRPr lang="ru-RU" sz="2800" dirty="0" smtClean="0"/>
          </a:p>
          <a:p>
            <a:r>
              <a:rPr lang="ru-RU" sz="4400" b="1" dirty="0" smtClean="0"/>
              <a:t/>
            </a:r>
            <a:br>
              <a:rPr lang="ru-RU" sz="4400" b="1" dirty="0" smtClean="0"/>
            </a:br>
            <a:endParaRPr lang="ru-RU" sz="4400" b="1" dirty="0" smtClean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6491146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0" name="Picture 2" descr="C:\Users\Admin\Desktop\krasivye-kartinki-dlya-fona-prezentacii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9843"/>
            <a:ext cx="9144000" cy="6887843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939105" y="529516"/>
            <a:ext cx="7200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/>
              <a:t>                      </a:t>
            </a:r>
          </a:p>
        </p:txBody>
      </p:sp>
      <p:sp>
        <p:nvSpPr>
          <p:cNvPr id="6145" name="Rectangle 1"/>
          <p:cNvSpPr>
            <a:spLocks noChangeArrowheads="1"/>
          </p:cNvSpPr>
          <p:nvPr/>
        </p:nvSpPr>
        <p:spPr bwMode="auto">
          <a:xfrm>
            <a:off x="1619672" y="592354"/>
            <a:ext cx="7056784" cy="56732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25392" rIns="360249" bIns="152352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sng" strike="noStrike" cap="none" normalizeH="0" baseline="0" dirty="0" smtClean="0">
                <a:ln>
                  <a:noFill/>
                </a:ln>
                <a:solidFill>
                  <a:srgbClr val="3E4258"/>
                </a:solidFill>
                <a:effectLst/>
                <a:latin typeface="Times New Roman" pitchFamily="18" charset="0"/>
                <a:ea typeface="Corbel" pitchFamily="34" charset="0"/>
                <a:cs typeface="Times New Roman" pitchFamily="18" charset="0"/>
              </a:rPr>
              <a:t>Организационное</a:t>
            </a:r>
            <a:r>
              <a:rPr kumimoji="0" lang="ru-RU" sz="2800" b="0" i="0" u="sng" strike="noStrike" cap="none" normalizeH="0" baseline="0" dirty="0" smtClean="0">
                <a:ln>
                  <a:noFill/>
                </a:ln>
                <a:solidFill>
                  <a:srgbClr val="3E4258"/>
                </a:solidFill>
                <a:effectLst/>
                <a:latin typeface="Times New Roman" pitchFamily="18" charset="0"/>
                <a:ea typeface="Corbel" pitchFamily="34" charset="0"/>
                <a:cs typeface="Times New Roman" pitchFamily="18" charset="0"/>
              </a:rPr>
              <a:t> </a:t>
            </a:r>
            <a:r>
              <a:rPr kumimoji="0" lang="ru-RU" sz="2800" b="1" i="0" u="sng" strike="noStrike" cap="none" normalizeH="0" baseline="0" dirty="0" smtClean="0">
                <a:ln>
                  <a:noFill/>
                </a:ln>
                <a:solidFill>
                  <a:srgbClr val="3E4258"/>
                </a:solidFill>
                <a:effectLst/>
                <a:latin typeface="Times New Roman" pitchFamily="18" charset="0"/>
                <a:ea typeface="Corbel" pitchFamily="34" charset="0"/>
                <a:cs typeface="Times New Roman" pitchFamily="18" charset="0"/>
              </a:rPr>
              <a:t>обеспечение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525389"/>
                </a:solidFill>
                <a:effectLst/>
                <a:latin typeface="Times New Roman" pitchFamily="18" charset="0"/>
                <a:ea typeface="Wingdings" pitchFamily="2" charset="2"/>
                <a:cs typeface="Times New Roman" pitchFamily="18" charset="0"/>
              </a:rPr>
              <a:t>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orbel" pitchFamily="34" charset="0"/>
                <a:cs typeface="Times New Roman" pitchFamily="18" charset="0"/>
              </a:rPr>
              <a:t>Нормативно-правовые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orbel" pitchFamily="34" charset="0"/>
                <a:cs typeface="Times New Roman" pitchFamily="18" charset="0"/>
              </a:rPr>
              <a:t>локальные акты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rgbClr val="525389"/>
                </a:solidFill>
                <a:effectLst/>
                <a:latin typeface="Times New Roman" pitchFamily="18" charset="0"/>
                <a:ea typeface="Wingdings" pitchFamily="2" charset="2"/>
                <a:cs typeface="Times New Roman" pitchFamily="18" charset="0"/>
              </a:rPr>
              <a:t>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orbel" pitchFamily="34" charset="0"/>
                <a:cs typeface="Times New Roman" pitchFamily="18" charset="0"/>
              </a:rPr>
              <a:t>Организация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orbel" pitchFamily="34" charset="0"/>
                <a:cs typeface="Times New Roman" pitchFamily="18" charset="0"/>
              </a:rPr>
              <a:t>медицинского обслуживания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rgbClr val="525389"/>
                </a:solidFill>
                <a:effectLst/>
                <a:latin typeface="Times New Roman" pitchFamily="18" charset="0"/>
                <a:ea typeface="Wingdings" pitchFamily="2" charset="2"/>
                <a:cs typeface="Times New Roman" pitchFamily="18" charset="0"/>
              </a:rPr>
              <a:t>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orbel" pitchFamily="34" charset="0"/>
                <a:cs typeface="Times New Roman" pitchFamily="18" charset="0"/>
              </a:rPr>
              <a:t>Организация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orbel" pitchFamily="34" charset="0"/>
                <a:cs typeface="Times New Roman" pitchFamily="18" charset="0"/>
              </a:rPr>
              <a:t>питания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rgbClr val="525389"/>
                </a:solidFill>
                <a:effectLst/>
                <a:latin typeface="Times New Roman" pitchFamily="18" charset="0"/>
                <a:ea typeface="Wingdings" pitchFamily="2" charset="2"/>
                <a:cs typeface="Times New Roman" pitchFamily="18" charset="0"/>
              </a:rPr>
              <a:t>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orbel" pitchFamily="34" charset="0"/>
                <a:cs typeface="Times New Roman" pitchFamily="18" charset="0"/>
              </a:rPr>
              <a:t>Организация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orbel" pitchFamily="34" charset="0"/>
                <a:cs typeface="Times New Roman" pitchFamily="18" charset="0"/>
              </a:rPr>
              <a:t>взаимодействия с родителями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orbel" pitchFamily="34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rgbClr val="525389"/>
                </a:solidFill>
                <a:effectLst/>
                <a:latin typeface="Times New Roman" pitchFamily="18" charset="0"/>
                <a:ea typeface="Wingdings" pitchFamily="2" charset="2"/>
                <a:cs typeface="Times New Roman" pitchFamily="18" charset="0"/>
              </a:rPr>
              <a:t>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orbel" pitchFamily="34" charset="0"/>
                <a:cs typeface="Times New Roman" pitchFamily="18" charset="0"/>
              </a:rPr>
              <a:t>Организация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orbel" pitchFamily="34" charset="0"/>
                <a:cs typeface="Times New Roman" pitchFamily="18" charset="0"/>
              </a:rPr>
              <a:t>взаимодействия с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orbel" pitchFamily="34" charset="0"/>
                <a:cs typeface="Times New Roman" pitchFamily="18" charset="0"/>
              </a:rPr>
              <a:t>ППМС-центрами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Corbel" pitchFamily="34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orbel" pitchFamily="34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rgbClr val="525389"/>
                </a:solidFill>
                <a:effectLst/>
                <a:latin typeface="Times New Roman" pitchFamily="18" charset="0"/>
                <a:ea typeface="Wingdings" pitchFamily="2" charset="2"/>
                <a:cs typeface="Times New Roman" pitchFamily="18" charset="0"/>
              </a:rPr>
              <a:t>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orbel" pitchFamily="34" charset="0"/>
                <a:cs typeface="Times New Roman" pitchFamily="18" charset="0"/>
              </a:rPr>
              <a:t>Организация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orbel" pitchFamily="34" charset="0"/>
                <a:cs typeface="Times New Roman" pitchFamily="18" charset="0"/>
              </a:rPr>
              <a:t>взаимодействия со СКОУ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orbel" pitchFamily="34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rgbClr val="525389"/>
                </a:solidFill>
                <a:effectLst/>
                <a:latin typeface="Times New Roman" pitchFamily="18" charset="0"/>
                <a:ea typeface="Wingdings" pitchFamily="2" charset="2"/>
                <a:cs typeface="Times New Roman" pitchFamily="18" charset="0"/>
              </a:rPr>
              <a:t>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orbel" pitchFamily="34" charset="0"/>
                <a:cs typeface="Times New Roman" pitchFamily="18" charset="0"/>
              </a:rPr>
              <a:t>Организация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orbel" pitchFamily="34" charset="0"/>
                <a:cs typeface="Times New Roman" pitchFamily="18" charset="0"/>
              </a:rPr>
              <a:t>взаимодействия с МСЭ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orbel" pitchFamily="34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rgbClr val="525389"/>
                </a:solidFill>
                <a:effectLst/>
                <a:latin typeface="Times New Roman" pitchFamily="18" charset="0"/>
                <a:ea typeface="Wingdings" pitchFamily="2" charset="2"/>
                <a:cs typeface="Times New Roman" pitchFamily="18" charset="0"/>
              </a:rPr>
              <a:t>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orbel" pitchFamily="34" charset="0"/>
                <a:cs typeface="Times New Roman" pitchFamily="18" charset="0"/>
              </a:rPr>
              <a:t>Организация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orbel" pitchFamily="34" charset="0"/>
                <a:cs typeface="Times New Roman" pitchFamily="18" charset="0"/>
              </a:rPr>
              <a:t>взаимодействия с ПМПК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rgbClr val="525389"/>
                </a:solidFill>
                <a:effectLst/>
                <a:latin typeface="Times New Roman" pitchFamily="18" charset="0"/>
                <a:ea typeface="Wingdings" pitchFamily="2" charset="2"/>
                <a:cs typeface="Times New Roman" pitchFamily="18" charset="0"/>
              </a:rPr>
              <a:t>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orbel" pitchFamily="34" charset="0"/>
                <a:cs typeface="Times New Roman" pitchFamily="18" charset="0"/>
              </a:rPr>
              <a:t>Организация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orbel" pitchFamily="34" charset="0"/>
                <a:cs typeface="Times New Roman" pitchFamily="18" charset="0"/>
              </a:rPr>
              <a:t>взаимодействия с органами социальной защиты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rgbClr val="525389"/>
                </a:solidFill>
                <a:effectLst/>
                <a:latin typeface="Times New Roman" pitchFamily="18" charset="0"/>
                <a:ea typeface="Wingdings" pitchFamily="2" charset="2"/>
                <a:cs typeface="Times New Roman" pitchFamily="18" charset="0"/>
              </a:rPr>
              <a:t>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orbel" pitchFamily="34" charset="0"/>
                <a:cs typeface="Times New Roman" pitchFamily="18" charset="0"/>
              </a:rPr>
              <a:t>Информационное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orbel" pitchFamily="34" charset="0"/>
                <a:cs typeface="Times New Roman" pitchFamily="18" charset="0"/>
              </a:rPr>
              <a:t>обеспечение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7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orbel" pitchFamily="34" charset="0"/>
                <a:cs typeface="Corbel" pitchFamily="34" charset="0"/>
              </a:rPr>
              <a:t/>
            </a:r>
            <a:br>
              <a:rPr kumimoji="0" lang="ru-RU" sz="27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orbel" pitchFamily="34" charset="0"/>
                <a:cs typeface="Corbel" pitchFamily="34" charset="0"/>
              </a:rPr>
            </a:b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2518023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0" name="Picture 2" descr="C:\Users\Admin\Desktop\krasivye-kartinki-dlya-fona-prezentacii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43408"/>
            <a:ext cx="9144000" cy="6887843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907704" y="116632"/>
            <a:ext cx="6624736" cy="63094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u="sng" dirty="0" smtClean="0"/>
              <a:t>Материально-техническое</a:t>
            </a:r>
            <a:r>
              <a:rPr lang="ru-RU" u="sng" dirty="0" smtClean="0"/>
              <a:t> </a:t>
            </a:r>
            <a:r>
              <a:rPr lang="ru-RU" b="1" u="sng" dirty="0" smtClean="0"/>
              <a:t>(включая</a:t>
            </a:r>
            <a:r>
              <a:rPr lang="ru-RU" u="sng" dirty="0" smtClean="0"/>
              <a:t> </a:t>
            </a:r>
            <a:r>
              <a:rPr lang="ru-RU" b="1" u="sng" dirty="0" smtClean="0"/>
              <a:t>архитектурное)</a:t>
            </a:r>
            <a:r>
              <a:rPr lang="ru-RU" u="sng" dirty="0" smtClean="0"/>
              <a:t> </a:t>
            </a:r>
            <a:r>
              <a:rPr lang="ru-RU" b="1" u="sng" dirty="0" smtClean="0"/>
              <a:t>обеспечение</a:t>
            </a:r>
            <a:endParaRPr lang="ru-RU" u="sng" dirty="0" smtClean="0"/>
          </a:p>
          <a:p>
            <a:r>
              <a:rPr lang="ru-RU" dirty="0" smtClean="0"/>
              <a:t> </a:t>
            </a:r>
            <a:r>
              <a:rPr lang="ru-RU" u="sng" dirty="0" smtClean="0"/>
              <a:t>соблюдение:</a:t>
            </a:r>
          </a:p>
          <a:p>
            <a:r>
              <a:rPr lang="ru-RU" dirty="0" smtClean="0"/>
              <a:t>* санитарно-гигиенических норм образовательного процесса с учетом потребностей детей с ОВЗ, обучающихся в данном учреждении (требования к водоснабжению, канализации, освещению, воздушно-тепловому режиму и т. д.);</a:t>
            </a:r>
          </a:p>
          <a:p>
            <a:r>
              <a:rPr lang="ru-RU" dirty="0" smtClean="0"/>
              <a:t> *возможностей для беспрепятственного доступа обучающихся с ограниченными возможностями здоровья к объектам инфраструктуры образовательного учреждения;</a:t>
            </a:r>
          </a:p>
          <a:p>
            <a:r>
              <a:rPr lang="ru-RU" dirty="0" smtClean="0"/>
              <a:t>  *санитарно-бытовых условий с учетом потребностей детей с ОВЗ, обучающихся в данном учреждении (наличие оборудованных гардеробов, санузлов, мест личной гигиены и т. д.);</a:t>
            </a:r>
          </a:p>
          <a:p>
            <a:r>
              <a:rPr lang="ru-RU" dirty="0" smtClean="0"/>
              <a:t> *социально-бытовых условий с учетом конкретных потребностей ребенка с ОВЗ, обучающегося в данном учреждении (наличие адекватно оборудованного пространства школьного учреждения, рабочего места </a:t>
            </a:r>
            <a:r>
              <a:rPr lang="ru-RU" sz="2000" dirty="0" smtClean="0"/>
              <a:t>ребенка и т. д.);</a:t>
            </a:r>
          </a:p>
          <a:p>
            <a:r>
              <a:rPr lang="ru-RU" sz="2000" dirty="0" smtClean="0"/>
              <a:t> *</a:t>
            </a:r>
            <a:r>
              <a:rPr lang="ru-RU" dirty="0" smtClean="0"/>
              <a:t>пожарной и </a:t>
            </a:r>
            <a:r>
              <a:rPr lang="ru-RU" dirty="0" err="1" smtClean="0"/>
              <a:t>электробезопасности</a:t>
            </a:r>
            <a:r>
              <a:rPr lang="ru-RU" dirty="0" smtClean="0"/>
              <a:t>, с учетом потребностей детей с ОВЗ, обучающихся в данном учреждении.</a:t>
            </a:r>
          </a:p>
          <a:p>
            <a:r>
              <a:rPr lang="ru-RU" sz="2000" dirty="0" smtClean="0"/>
              <a:t/>
            </a:r>
            <a:br>
              <a:rPr lang="ru-RU" sz="2000" dirty="0" smtClean="0"/>
            </a:b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7546146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0" name="Picture 2" descr="C:\Users\Admin\Desktop\krasivye-kartinki-dlya-fona-prezentacii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9843"/>
            <a:ext cx="9144000" cy="6887843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097" name="Rectangle 1"/>
          <p:cNvSpPr>
            <a:spLocks noChangeArrowheads="1"/>
          </p:cNvSpPr>
          <p:nvPr/>
        </p:nvSpPr>
        <p:spPr bwMode="auto">
          <a:xfrm>
            <a:off x="1691680" y="199674"/>
            <a:ext cx="7056784" cy="6179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111090" rIns="539580" bIns="614169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sng" strike="noStrike" cap="none" normalizeH="0" baseline="0" dirty="0" smtClean="0">
                <a:ln>
                  <a:noFill/>
                </a:ln>
                <a:solidFill>
                  <a:srgbClr val="3E4258"/>
                </a:solidFill>
                <a:effectLst/>
                <a:latin typeface="Times New Roman" pitchFamily="18" charset="0"/>
                <a:ea typeface="Corbel" pitchFamily="34" charset="0"/>
                <a:cs typeface="Times New Roman" pitchFamily="18" charset="0"/>
              </a:rPr>
              <a:t>Организационно-педагогические</a:t>
            </a:r>
            <a:r>
              <a:rPr kumimoji="0" lang="ru-RU" b="0" i="0" u="sng" strike="noStrike" cap="none" normalizeH="0" baseline="0" dirty="0" smtClean="0">
                <a:ln>
                  <a:noFill/>
                </a:ln>
                <a:solidFill>
                  <a:srgbClr val="3E4258"/>
                </a:solidFill>
                <a:effectLst/>
                <a:latin typeface="Times New Roman" pitchFamily="18" charset="0"/>
                <a:ea typeface="Corbel" pitchFamily="34" charset="0"/>
                <a:cs typeface="Times New Roman" pitchFamily="18" charset="0"/>
              </a:rPr>
              <a:t> </a:t>
            </a:r>
            <a:r>
              <a:rPr kumimoji="0" lang="ru-RU" b="1" i="0" u="sng" strike="noStrike" cap="none" normalizeH="0" baseline="0" dirty="0" smtClean="0">
                <a:ln>
                  <a:noFill/>
                </a:ln>
                <a:solidFill>
                  <a:srgbClr val="3E4258"/>
                </a:solidFill>
                <a:effectLst/>
                <a:latin typeface="Times New Roman" pitchFamily="18" charset="0"/>
                <a:ea typeface="Corbel" pitchFamily="34" charset="0"/>
                <a:cs typeface="Times New Roman" pitchFamily="18" charset="0"/>
              </a:rPr>
              <a:t>условия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0" i="0" u="sng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525389"/>
                </a:solidFill>
                <a:effectLst/>
                <a:latin typeface="Times New Roman" pitchFamily="18" charset="0"/>
                <a:ea typeface="Wingdings" pitchFamily="2" charset="2"/>
                <a:cs typeface="Times New Roman" pitchFamily="18" charset="0"/>
              </a:rPr>
              <a:t> *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orbel" pitchFamily="34" charset="0"/>
                <a:cs typeface="Times New Roman" pitchFamily="18" charset="0"/>
              </a:rPr>
              <a:t>Программно-методическое обеспечение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525389"/>
                </a:solidFill>
                <a:effectLst/>
                <a:latin typeface="Times New Roman" pitchFamily="18" charset="0"/>
                <a:ea typeface="Wingdings" pitchFamily="2" charset="2"/>
                <a:cs typeface="Times New Roman" pitchFamily="18" charset="0"/>
              </a:rPr>
              <a:t>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dirty="0" smtClean="0">
                <a:solidFill>
                  <a:srgbClr val="000000"/>
                </a:solidFill>
                <a:latin typeface="Times New Roman" pitchFamily="18" charset="0"/>
                <a:ea typeface="Corbel" pitchFamily="34" charset="0"/>
                <a:cs typeface="Times New Roman" pitchFamily="18" charset="0"/>
              </a:rPr>
              <a:t>-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orbel" pitchFamily="34" charset="0"/>
                <a:cs typeface="Times New Roman" pitchFamily="18" charset="0"/>
              </a:rPr>
              <a:t>Основная образовательная программа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525389"/>
                </a:solidFill>
                <a:effectLst/>
                <a:latin typeface="Times New Roman" pitchFamily="18" charset="0"/>
                <a:ea typeface="Wingdings" pitchFamily="2" charset="2"/>
                <a:cs typeface="Times New Roman" pitchFamily="18" charset="0"/>
              </a:rPr>
              <a:t> -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orbel" pitchFamily="34" charset="0"/>
                <a:cs typeface="Times New Roman" pitchFamily="18" charset="0"/>
              </a:rPr>
              <a:t>Коррекционная программа как часть общеобразовательной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525389"/>
                </a:solidFill>
                <a:effectLst/>
                <a:latin typeface="Times New Roman" pitchFamily="18" charset="0"/>
                <a:ea typeface="Wingdings" pitchFamily="2" charset="2"/>
                <a:cs typeface="Times New Roman" pitchFamily="18" charset="0"/>
              </a:rPr>
              <a:t>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orbel" pitchFamily="34" charset="0"/>
                <a:cs typeface="Times New Roman" pitchFamily="18" charset="0"/>
              </a:rPr>
              <a:t>разрабатывается с использованием: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525389"/>
                </a:solidFill>
                <a:effectLst/>
                <a:latin typeface="Times New Roman" pitchFamily="18" charset="0"/>
                <a:ea typeface="Wingdings" pitchFamily="2" charset="2"/>
                <a:cs typeface="Times New Roman" pitchFamily="18" charset="0"/>
              </a:rPr>
              <a:t> -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orbel" pitchFamily="34" charset="0"/>
                <a:cs typeface="Times New Roman" pitchFamily="18" charset="0"/>
              </a:rPr>
              <a:t>Коррекционных программ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525389"/>
                </a:solidFill>
                <a:effectLst/>
                <a:latin typeface="Times New Roman" pitchFamily="18" charset="0"/>
                <a:ea typeface="Wingdings" pitchFamily="2" charset="2"/>
                <a:cs typeface="Times New Roman" pitchFamily="18" charset="0"/>
              </a:rPr>
              <a:t> -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orbel" pitchFamily="34" charset="0"/>
                <a:cs typeface="Times New Roman" pitchFamily="18" charset="0"/>
              </a:rPr>
              <a:t>Индивидуально адаптированной программы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525389"/>
                </a:solidFill>
                <a:effectLst/>
                <a:latin typeface="Times New Roman" pitchFamily="18" charset="0"/>
                <a:ea typeface="Wingdings" pitchFamily="2" charset="2"/>
                <a:cs typeface="Times New Roman" pitchFamily="18" charset="0"/>
              </a:rPr>
              <a:t>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dirty="0" smtClean="0">
                <a:solidFill>
                  <a:srgbClr val="525389"/>
                </a:solidFill>
                <a:latin typeface="Times New Roman" pitchFamily="18" charset="0"/>
                <a:ea typeface="Corbel" pitchFamily="34" charset="0"/>
                <a:cs typeface="Times New Roman" pitchFamily="18" charset="0"/>
              </a:rPr>
              <a:t> -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orbel" pitchFamily="34" charset="0"/>
                <a:cs typeface="Times New Roman" pitchFamily="18" charset="0"/>
              </a:rPr>
              <a:t>Программы дополнительного образования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525389"/>
                </a:solidFill>
                <a:effectLst/>
                <a:latin typeface="Times New Roman" pitchFamily="18" charset="0"/>
                <a:ea typeface="Wingdings" pitchFamily="2" charset="2"/>
                <a:cs typeface="Times New Roman" pitchFamily="18" charset="0"/>
              </a:rPr>
              <a:t> -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orbel" pitchFamily="34" charset="0"/>
                <a:cs typeface="Times New Roman" pitchFamily="18" charset="0"/>
              </a:rPr>
              <a:t>Программы начальной и средней профессиональной</a:t>
            </a:r>
            <a:r>
              <a:rPr kumimoji="0" lang="ru-RU" b="0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orbel" pitchFamily="34" charset="0"/>
                <a:cs typeface="Times New Roman" pitchFamily="18" charset="0"/>
              </a:rPr>
              <a:t>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525389"/>
                </a:solidFill>
                <a:effectLst/>
                <a:latin typeface="Times New Roman" pitchFamily="18" charset="0"/>
                <a:ea typeface="Wingdings" pitchFamily="2" charset="2"/>
                <a:cs typeface="Times New Roman" pitchFamily="18" charset="0"/>
              </a:rPr>
              <a:t> </a:t>
            </a:r>
            <a:r>
              <a:rPr lang="ru-RU" dirty="0" smtClean="0">
                <a:solidFill>
                  <a:srgbClr val="000000"/>
                </a:solidFill>
                <a:latin typeface="Times New Roman" pitchFamily="18" charset="0"/>
                <a:ea typeface="Corbel" pitchFamily="34" charset="0"/>
                <a:cs typeface="Times New Roman" pitchFamily="18" charset="0"/>
              </a:rPr>
              <a:t>подготовки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525389"/>
              </a:solidFill>
              <a:effectLst/>
              <a:latin typeface="Times New Roman" pitchFamily="18" charset="0"/>
              <a:ea typeface="Wingdings" pitchFamily="2" charset="2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orbel" pitchFamily="34" charset="0"/>
                <a:cs typeface="Times New Roman" pitchFamily="18" charset="0"/>
              </a:rPr>
              <a:t>-Учебно-методических материалов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525389"/>
                </a:solidFill>
                <a:effectLst/>
                <a:latin typeface="Times New Roman" pitchFamily="18" charset="0"/>
                <a:ea typeface="Wingdings" pitchFamily="2" charset="2"/>
                <a:cs typeface="Times New Roman" pitchFamily="18" charset="0"/>
              </a:rPr>
              <a:t> -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orbel" pitchFamily="34" charset="0"/>
                <a:cs typeface="Times New Roman" pitchFamily="18" charset="0"/>
              </a:rPr>
              <a:t>Дидактических материалов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525389"/>
                </a:solidFill>
                <a:effectLst/>
                <a:latin typeface="Times New Roman" pitchFamily="18" charset="0"/>
                <a:ea typeface="Wingdings" pitchFamily="2" charset="2"/>
                <a:cs typeface="Times New Roman" pitchFamily="18" charset="0"/>
              </a:rPr>
              <a:t> *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orbel" pitchFamily="34" charset="0"/>
                <a:cs typeface="Times New Roman" pitchFamily="18" charset="0"/>
              </a:rPr>
              <a:t>Формы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orbel" pitchFamily="34" charset="0"/>
                <a:cs typeface="Times New Roman" pitchFamily="18" charset="0"/>
              </a:rPr>
              <a:t>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orbel" pitchFamily="34" charset="0"/>
                <a:cs typeface="Times New Roman" pitchFamily="18" charset="0"/>
              </a:rPr>
              <a:t>и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orbel" pitchFamily="34" charset="0"/>
                <a:cs typeface="Times New Roman" pitchFamily="18" charset="0"/>
              </a:rPr>
              <a:t>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orbel" pitchFamily="34" charset="0"/>
                <a:cs typeface="Times New Roman" pitchFamily="18" charset="0"/>
              </a:rPr>
              <a:t>методы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orbel" pitchFamily="34" charset="0"/>
                <a:cs typeface="Times New Roman" pitchFamily="18" charset="0"/>
              </a:rPr>
              <a:t>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orbel" pitchFamily="34" charset="0"/>
                <a:cs typeface="Times New Roman" pitchFamily="18" charset="0"/>
              </a:rPr>
              <a:t>организации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orbel" pitchFamily="34" charset="0"/>
                <a:cs typeface="Times New Roman" pitchFamily="18" charset="0"/>
              </a:rPr>
              <a:t>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orbel" pitchFamily="34" charset="0"/>
                <a:cs typeface="Times New Roman" pitchFamily="18" charset="0"/>
              </a:rPr>
              <a:t>инклюзивного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orbel" pitchFamily="34" charset="0"/>
                <a:cs typeface="Times New Roman" pitchFamily="18" charset="0"/>
              </a:rPr>
              <a:t>   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orbel" pitchFamily="34" charset="0"/>
                <a:cs typeface="Times New Roman" pitchFamily="18" charset="0"/>
              </a:rPr>
              <a:t>образовательного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orbel" pitchFamily="34" charset="0"/>
                <a:cs typeface="Times New Roman" pitchFamily="18" charset="0"/>
              </a:rPr>
              <a:t>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orbel" pitchFamily="34" charset="0"/>
                <a:cs typeface="Times New Roman" pitchFamily="18" charset="0"/>
              </a:rPr>
              <a:t>процесса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orbel" pitchFamily="34" charset="0"/>
                <a:cs typeface="Times New Roman" pitchFamily="18" charset="0"/>
              </a:rPr>
              <a:t>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orbel" pitchFamily="34" charset="0"/>
                <a:cs typeface="Times New Roman" pitchFamily="18" charset="0"/>
              </a:rPr>
              <a:t>в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orbel" pitchFamily="34" charset="0"/>
                <a:cs typeface="Times New Roman" pitchFamily="18" charset="0"/>
              </a:rPr>
              <a:t>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orbel" pitchFamily="34" charset="0"/>
                <a:cs typeface="Times New Roman" pitchFamily="18" charset="0"/>
              </a:rPr>
              <a:t>классе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525389"/>
                </a:solidFill>
                <a:effectLst/>
                <a:latin typeface="Times New Roman" pitchFamily="18" charset="0"/>
                <a:ea typeface="Wingdings" pitchFamily="2" charset="2"/>
                <a:cs typeface="Times New Roman" pitchFamily="18" charset="0"/>
              </a:rPr>
              <a:t> *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orbel" pitchFamily="34" charset="0"/>
                <a:cs typeface="Times New Roman" pitchFamily="18" charset="0"/>
              </a:rPr>
              <a:t>Вариативные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orbel" pitchFamily="34" charset="0"/>
                <a:cs typeface="Times New Roman" pitchFamily="18" charset="0"/>
              </a:rPr>
              <a:t>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orbel" pitchFamily="34" charset="0"/>
                <a:cs typeface="Times New Roman" pitchFamily="18" charset="0"/>
              </a:rPr>
              <a:t>формы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orbel" pitchFamily="34" charset="0"/>
                <a:cs typeface="Times New Roman" pitchFamily="18" charset="0"/>
              </a:rPr>
              <a:t>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orbel" pitchFamily="34" charset="0"/>
                <a:cs typeface="Times New Roman" pitchFamily="18" charset="0"/>
              </a:rPr>
              <a:t>образования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525389"/>
                </a:solidFill>
                <a:effectLst/>
                <a:latin typeface="Times New Roman" pitchFamily="18" charset="0"/>
                <a:ea typeface="Wingdings" pitchFamily="2" charset="2"/>
                <a:cs typeface="Times New Roman" pitchFamily="18" charset="0"/>
              </a:rPr>
              <a:t> *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orbel" pitchFamily="34" charset="0"/>
                <a:cs typeface="Times New Roman" pitchFamily="18" charset="0"/>
              </a:rPr>
              <a:t>Формы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orbel" pitchFamily="34" charset="0"/>
                <a:cs typeface="Times New Roman" pitchFamily="18" charset="0"/>
              </a:rPr>
              <a:t>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orbel" pitchFamily="34" charset="0"/>
                <a:cs typeface="Times New Roman" pitchFamily="18" charset="0"/>
              </a:rPr>
              <a:t>и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orbel" pitchFamily="34" charset="0"/>
                <a:cs typeface="Times New Roman" pitchFamily="18" charset="0"/>
              </a:rPr>
              <a:t>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orbel" pitchFamily="34" charset="0"/>
                <a:cs typeface="Times New Roman" pitchFamily="18" charset="0"/>
              </a:rPr>
              <a:t>методы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orbel" pitchFamily="34" charset="0"/>
                <a:cs typeface="Times New Roman" pitchFamily="18" charset="0"/>
              </a:rPr>
              <a:t>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orbel" pitchFamily="34" charset="0"/>
                <a:cs typeface="Times New Roman" pitchFamily="18" charset="0"/>
              </a:rPr>
              <a:t>организации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orbel" pitchFamily="34" charset="0"/>
                <a:cs typeface="Times New Roman" pitchFamily="18" charset="0"/>
              </a:rPr>
              <a:t> </a:t>
            </a:r>
            <a:r>
              <a:rPr kumimoji="0" lang="ru-RU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orbel" pitchFamily="34" charset="0"/>
                <a:cs typeface="Times New Roman" pitchFamily="18" charset="0"/>
              </a:rPr>
              <a:t>внеучебной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orbel" pitchFamily="34" charset="0"/>
                <a:cs typeface="Times New Roman" pitchFamily="18" charset="0"/>
              </a:rPr>
              <a:t>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orbel" pitchFamily="34" charset="0"/>
                <a:cs typeface="Times New Roman" pitchFamily="18" charset="0"/>
              </a:rPr>
              <a:t>работы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orbel" pitchFamily="34" charset="0"/>
                <a:cs typeface="Times New Roman" pitchFamily="18" charset="0"/>
              </a:rPr>
              <a:t>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525389"/>
                </a:solidFill>
                <a:effectLst/>
                <a:latin typeface="Times New Roman" pitchFamily="18" charset="0"/>
                <a:ea typeface="Wingdings" pitchFamily="2" charset="2"/>
                <a:cs typeface="Times New Roman" pitchFamily="18" charset="0"/>
              </a:rPr>
              <a:t>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dirty="0" smtClean="0">
                <a:solidFill>
                  <a:srgbClr val="525389"/>
                </a:solidFill>
                <a:latin typeface="Times New Roman" pitchFamily="18" charset="0"/>
                <a:ea typeface="Corbel" pitchFamily="34" charset="0"/>
                <a:cs typeface="Times New Roman" pitchFamily="18" charset="0"/>
              </a:rPr>
              <a:t> *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orbel" pitchFamily="34" charset="0"/>
                <a:cs typeface="Times New Roman" pitchFamily="18" charset="0"/>
              </a:rPr>
              <a:t>Система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orbel" pitchFamily="34" charset="0"/>
                <a:cs typeface="Times New Roman" pitchFamily="18" charset="0"/>
              </a:rPr>
              <a:t>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orbel" pitchFamily="34" charset="0"/>
                <a:cs typeface="Times New Roman" pitchFamily="18" charset="0"/>
              </a:rPr>
              <a:t>оценивания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orbel" pitchFamily="34" charset="0"/>
                <a:cs typeface="Times New Roman" pitchFamily="18" charset="0"/>
              </a:rPr>
              <a:t>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orbel" pitchFamily="34" charset="0"/>
                <a:cs typeface="Times New Roman" pitchFamily="18" charset="0"/>
              </a:rPr>
              <a:t>достижений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orbel" pitchFamily="34" charset="0"/>
                <a:cs typeface="Times New Roman" pitchFamily="18" charset="0"/>
              </a:rPr>
              <a:t>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orbel" pitchFamily="34" charset="0"/>
                <a:cs typeface="Times New Roman" pitchFamily="18" charset="0"/>
              </a:rPr>
              <a:t>учащихся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orbel" pitchFamily="34" charset="0"/>
                <a:cs typeface="Corbel" pitchFamily="34" charset="0"/>
              </a:rPr>
              <a:t/>
            </a:r>
            <a:b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orbel" pitchFamily="34" charset="0"/>
                <a:cs typeface="Corbel" pitchFamily="34" charset="0"/>
              </a:rPr>
            </a:b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216883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0" name="Picture 2" descr="C:\Users\Admin\Desktop\krasivye-kartinki-dlya-fona-prezentacii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87843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1907704" y="620688"/>
            <a:ext cx="6696744" cy="42473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200" b="1" i="0" u="none" strike="noStrike" cap="none" normalizeH="0" baseline="0" dirty="0" smtClean="0">
              <a:ln>
                <a:noFill/>
              </a:ln>
              <a:solidFill>
                <a:srgbClr val="3E4258"/>
              </a:solidFill>
              <a:effectLst/>
              <a:latin typeface="Arial" pitchFamily="34" charset="0"/>
              <a:ea typeface="Corbel" pitchFamily="34" charset="0"/>
              <a:cs typeface="Corbel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sng" strike="noStrike" cap="none" normalizeH="0" baseline="0" dirty="0" smtClean="0">
                <a:ln>
                  <a:noFill/>
                </a:ln>
                <a:solidFill>
                  <a:srgbClr val="3E4258"/>
                </a:solidFill>
                <a:effectLst/>
                <a:latin typeface="Times New Roman" pitchFamily="18" charset="0"/>
                <a:ea typeface="Corbel" pitchFamily="34" charset="0"/>
                <a:cs typeface="Times New Roman" pitchFamily="18" charset="0"/>
              </a:rPr>
              <a:t>Психолого-педагогическое сопровождение детей с ОВЗ в образовательном учреждении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1200" dirty="0" smtClean="0">
                <a:solidFill>
                  <a:srgbClr val="525389"/>
                </a:solidFill>
                <a:latin typeface="Arial" pitchFamily="34" charset="0"/>
                <a:ea typeface="Wingdings" pitchFamily="2" charset="2"/>
                <a:cs typeface="Wingdings" pitchFamily="2" charset="2"/>
              </a:rPr>
              <a:t>* </a:t>
            </a:r>
            <a:r>
              <a:rPr kumimoji="0" lang="ru-RU" sz="1200" b="0" i="0" u="none" strike="noStrike" cap="none" normalizeH="0" baseline="0" dirty="0" err="1" smtClean="0">
                <a:ln>
                  <a:noFill/>
                </a:ln>
                <a:solidFill>
                  <a:srgbClr val="525389"/>
                </a:solidFill>
                <a:effectLst/>
                <a:latin typeface="Arial" pitchFamily="34" charset="0"/>
                <a:ea typeface="Wingdings" pitchFamily="2" charset="2"/>
                <a:cs typeface="Wingdings" pitchFamily="2" charset="2"/>
              </a:rPr>
              <a:t>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orbel" pitchFamily="34" charset="0"/>
                <a:cs typeface="Times New Roman" pitchFamily="18" charset="0"/>
              </a:rPr>
              <a:t>предусмотреть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orbel" pitchFamily="34" charset="0"/>
                <a:cs typeface="Times New Roman" pitchFamily="18" charset="0"/>
              </a:rPr>
              <a:t>наличие в штатном расписании или по договору с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orbel" pitchFamily="34" charset="0"/>
                <a:cs typeface="Times New Roman" pitchFamily="18" charset="0"/>
              </a:rPr>
              <a:t>ППМС-центром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orbel" pitchFamily="34" charset="0"/>
                <a:cs typeface="Times New Roman" pitchFamily="18" charset="0"/>
              </a:rPr>
              <a:t> специалистов психолого-педагогического сопровождения для детей с ОВЗ и инвалидностью, нуждающихся в нем;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525389"/>
                </a:solidFill>
                <a:effectLst/>
                <a:latin typeface="Times New Roman" pitchFamily="18" charset="0"/>
                <a:ea typeface="Wingdings" pitchFamily="2" charset="2"/>
                <a:cs typeface="Times New Roman" pitchFamily="18" charset="0"/>
              </a:rPr>
              <a:t>*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orbel" pitchFamily="34" charset="0"/>
                <a:cs typeface="Times New Roman" pitchFamily="18" charset="0"/>
              </a:rPr>
              <a:t>организовать деятельность специалистов в форме консилиума для выявления и обследования детей, разработку индивидуальной образовательной программы;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525389"/>
                </a:solidFill>
                <a:effectLst/>
                <a:latin typeface="Times New Roman" pitchFamily="18" charset="0"/>
                <a:ea typeface="Wingdings" pitchFamily="2" charset="2"/>
                <a:cs typeface="Times New Roman" pitchFamily="18" charset="0"/>
              </a:rPr>
              <a:t> *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orbel" pitchFamily="34" charset="0"/>
                <a:cs typeface="Times New Roman" pitchFamily="18" charset="0"/>
              </a:rPr>
              <a:t>организовать в соответствии с разработанной программой процесс сопровождения детей;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525389"/>
                </a:solidFill>
                <a:effectLst/>
                <a:latin typeface="Times New Roman" pitchFamily="18" charset="0"/>
                <a:ea typeface="Wingdings" pitchFamily="2" charset="2"/>
                <a:cs typeface="Times New Roman" pitchFamily="18" charset="0"/>
              </a:rPr>
              <a:t> *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orbel" pitchFamily="34" charset="0"/>
                <a:cs typeface="Times New Roman" pitchFamily="18" charset="0"/>
              </a:rPr>
              <a:t>организовать привлечение специалистов психолого-педагогического сопровождения к участию в проектировании и организации образовательного процесса.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1376413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0" name="Picture 2" descr="C:\Users\Admin\Desktop\krasivye-kartinki-dlya-fona-prezentacii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9844"/>
            <a:ext cx="9144000" cy="6887843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907704" y="548680"/>
            <a:ext cx="6624736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lvl="0" indent="-457200"/>
            <a:r>
              <a:rPr lang="ru-RU" sz="2000" dirty="0" smtClean="0"/>
              <a:t> </a:t>
            </a:r>
          </a:p>
          <a:p>
            <a:pPr lvl="0"/>
            <a:endParaRPr lang="ru-RU" dirty="0"/>
          </a:p>
        </p:txBody>
      </p:sp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1979712" y="247366"/>
            <a:ext cx="6552728" cy="63632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38088" rIns="315813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rgbClr val="3E4258"/>
              </a:solidFill>
              <a:effectLst/>
              <a:latin typeface="Arial" pitchFamily="34" charset="0"/>
              <a:ea typeface="Corbel" pitchFamily="34" charset="0"/>
              <a:cs typeface="Corbel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sng" strike="noStrike" cap="none" normalizeH="0" baseline="0" dirty="0" smtClean="0">
                <a:ln>
                  <a:noFill/>
                </a:ln>
                <a:solidFill>
                  <a:srgbClr val="3E4258"/>
                </a:solidFill>
                <a:effectLst/>
                <a:latin typeface="Times New Roman" pitchFamily="18" charset="0"/>
                <a:ea typeface="Corbel" pitchFamily="34" charset="0"/>
                <a:cs typeface="Times New Roman" pitchFamily="18" charset="0"/>
              </a:rPr>
              <a:t>Кадровое</a:t>
            </a:r>
            <a:r>
              <a:rPr kumimoji="0" lang="ru-RU" b="0" i="0" u="sng" strike="noStrike" cap="none" normalizeH="0" baseline="0" dirty="0" smtClean="0">
                <a:ln>
                  <a:noFill/>
                </a:ln>
                <a:solidFill>
                  <a:srgbClr val="3E4258"/>
                </a:solidFill>
                <a:effectLst/>
                <a:latin typeface="Times New Roman" pitchFamily="18" charset="0"/>
                <a:ea typeface="Corbel" pitchFamily="34" charset="0"/>
                <a:cs typeface="Times New Roman" pitchFamily="18" charset="0"/>
              </a:rPr>
              <a:t> </a:t>
            </a:r>
            <a:r>
              <a:rPr kumimoji="0" lang="ru-RU" b="1" i="0" u="sng" strike="noStrike" cap="none" normalizeH="0" baseline="0" dirty="0" smtClean="0">
                <a:ln>
                  <a:noFill/>
                </a:ln>
                <a:solidFill>
                  <a:srgbClr val="3E4258"/>
                </a:solidFill>
                <a:effectLst/>
                <a:latin typeface="Times New Roman" pitchFamily="18" charset="0"/>
                <a:ea typeface="Corbel" pitchFamily="34" charset="0"/>
                <a:cs typeface="Times New Roman" pitchFamily="18" charset="0"/>
              </a:rPr>
              <a:t>обеспечение</a:t>
            </a:r>
            <a:endParaRPr kumimoji="0" lang="ru-RU" b="0" i="0" u="sng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orbel" pitchFamily="34" charset="0"/>
                <a:cs typeface="Times New Roman" pitchFamily="18" charset="0"/>
              </a:rPr>
              <a:t>•</a:t>
            </a:r>
            <a:r>
              <a:rPr kumimoji="0" lang="ru-RU" sz="17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orbel" pitchFamily="34" charset="0"/>
                <a:cs typeface="Times New Roman" pitchFamily="18" charset="0"/>
              </a:rPr>
              <a:t>укомплектованность образовательного учреждения педагогическими и руководящими работниками, компетентными</a:t>
            </a:r>
            <a:endParaRPr kumimoji="0" lang="ru-RU" sz="1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7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orbel" pitchFamily="34" charset="0"/>
                <a:cs typeface="Times New Roman" pitchFamily="18" charset="0"/>
              </a:rPr>
              <a:t>в понимании особых образовательных потребностей детей с ОВЗ;</a:t>
            </a:r>
            <a:endParaRPr kumimoji="0" lang="ru-RU" sz="1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7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orbel" pitchFamily="34" charset="0"/>
                <a:cs typeface="Times New Roman" pitchFamily="18" charset="0"/>
              </a:rPr>
              <a:t>• уровень квалификации педагогических и иных работников образовательного учреждения в области образования детей с</a:t>
            </a:r>
            <a:endParaRPr kumimoji="0" lang="ru-RU" sz="1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7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orbel" pitchFamily="34" charset="0"/>
                <a:cs typeface="Times New Roman" pitchFamily="18" charset="0"/>
              </a:rPr>
              <a:t>ОВЗ;</a:t>
            </a:r>
            <a:endParaRPr kumimoji="0" lang="ru-RU" sz="1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7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orbel" pitchFamily="34" charset="0"/>
                <a:cs typeface="Times New Roman" pitchFamily="18" charset="0"/>
              </a:rPr>
              <a:t>• непрерывность профессионального развития педагогических работников образовательного учреждения в сфере коррекционной (специальной) педагогики, специальной</a:t>
            </a:r>
            <a:endParaRPr kumimoji="0" lang="ru-RU" sz="1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7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orbel" pitchFamily="34" charset="0"/>
                <a:cs typeface="Times New Roman" pitchFamily="18" charset="0"/>
              </a:rPr>
              <a:t>психологии и клинической детской психологии;</a:t>
            </a:r>
            <a:endParaRPr kumimoji="0" lang="ru-RU" sz="1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7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orbel" pitchFamily="34" charset="0"/>
                <a:cs typeface="Times New Roman" pitchFamily="18" charset="0"/>
              </a:rPr>
              <a:t>• включенность в реальное взаимодействие общеобразовательных и</a:t>
            </a:r>
            <a:endParaRPr kumimoji="0" lang="ru-RU" sz="1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7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orbel" pitchFamily="34" charset="0"/>
                <a:cs typeface="Times New Roman" pitchFamily="18" charset="0"/>
              </a:rPr>
              <a:t>специальных (коррекционных) школ 1—8 видов.</a:t>
            </a:r>
            <a:endParaRPr kumimoji="0" lang="ru-RU" sz="1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7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orbel" pitchFamily="34" charset="0"/>
                <a:cs typeface="Times New Roman" pitchFamily="18" charset="0"/>
              </a:rPr>
              <a:t>• Непрерывность профессионального развития работников образовательного учреждения должна обеспечиваться освоением ими дополнительных профессиональных образовательных программ в области коррекционной педагогики в достаточном объеме и не реже, чем каждые пять лет, в научных и образовательных учреждениях, имеющих лицензию на право</a:t>
            </a:r>
            <a:endParaRPr kumimoji="0" lang="ru-RU" sz="1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7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orbel" pitchFamily="34" charset="0"/>
                <a:cs typeface="Times New Roman" pitchFamily="18" charset="0"/>
              </a:rPr>
              <a:t>ведения данного вида образовательной деятельности.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orbel" pitchFamily="34" charset="0"/>
                <a:cs typeface="Corbel" pitchFamily="34" charset="0"/>
              </a:rPr>
              <a:t/>
            </a:r>
            <a:b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orbel" pitchFamily="34" charset="0"/>
                <a:cs typeface="Corbel" pitchFamily="34" charset="0"/>
              </a:rPr>
            </a:b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7532338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499</TotalTime>
  <Words>529</Words>
  <Application>Microsoft Office PowerPoint</Application>
  <PresentationFormat>Экран (4:3)</PresentationFormat>
  <Paragraphs>88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Admin</dc:creator>
  <cp:lastModifiedBy>Chernikova-LD</cp:lastModifiedBy>
  <cp:revision>34</cp:revision>
  <cp:lastPrinted>2016-11-30T04:23:09Z</cp:lastPrinted>
  <dcterms:created xsi:type="dcterms:W3CDTF">2014-08-26T23:39:02Z</dcterms:created>
  <dcterms:modified xsi:type="dcterms:W3CDTF">2019-08-20T11:53:14Z</dcterms:modified>
</cp:coreProperties>
</file>