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81" r:id="rId6"/>
    <p:sldId id="261" r:id="rId7"/>
    <p:sldId id="278" r:id="rId8"/>
    <p:sldId id="282" r:id="rId9"/>
    <p:sldId id="280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50196"/>
              </a:srgbClr>
            </a:gs>
            <a:gs pos="50000">
              <a:srgbClr val="CCFF33">
                <a:alpha val="50196"/>
              </a:srgbClr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8DCE-3BBD-41AF-A092-E9EE35F741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441F-E4BB-4E76-9FD4-432327F8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 дошкольного и начального образования как условие успешной реализации требований ФГОС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Формы осуществления преемственности</a:t>
            </a:r>
            <a:r>
              <a:rPr lang="ru-RU" sz="2000" b="1" dirty="0" smtClean="0"/>
              <a:t>:</a:t>
            </a:r>
          </a:p>
          <a:p>
            <a:endParaRPr lang="ru-RU" sz="2000" b="1" dirty="0" smtClean="0"/>
          </a:p>
          <a:p>
            <a:r>
              <a:rPr lang="ru-RU" sz="2000" b="1" dirty="0"/>
              <a:t> 1. </a:t>
            </a:r>
            <a:r>
              <a:rPr lang="ru-RU" sz="2000" b="1" u="sng" dirty="0"/>
              <a:t>Работа с детьми:</a:t>
            </a:r>
            <a:endParaRPr lang="ru-RU" sz="2000" b="1" dirty="0" smtClean="0"/>
          </a:p>
          <a:p>
            <a:r>
              <a:rPr lang="ru-RU" sz="2000" b="1" dirty="0"/>
              <a:t> •         экскурсии в школу;</a:t>
            </a:r>
            <a:endParaRPr lang="ru-RU" sz="2000" b="1" dirty="0" smtClean="0"/>
          </a:p>
          <a:p>
            <a:r>
              <a:rPr lang="ru-RU" sz="2000" b="1" dirty="0"/>
              <a:t> •         посещение школьного музея, библиотеки;</a:t>
            </a:r>
            <a:endParaRPr lang="ru-RU" sz="2000" b="1" dirty="0" smtClean="0"/>
          </a:p>
          <a:p>
            <a:r>
              <a:rPr lang="ru-RU" sz="2000" b="1" dirty="0"/>
              <a:t>•         знакомство и взаимодействие дошкольников с учителями и учениками начальной школы;</a:t>
            </a:r>
            <a:endParaRPr lang="ru-RU" sz="2000" b="1" dirty="0" smtClean="0"/>
          </a:p>
          <a:p>
            <a:r>
              <a:rPr lang="ru-RU" sz="2000" b="1" dirty="0"/>
              <a:t> •         участие в  совместной образовательной деятельности, игровых программах, проектной деятельности;</a:t>
            </a:r>
            <a:endParaRPr lang="ru-RU" sz="2000" b="1" dirty="0" smtClean="0"/>
          </a:p>
          <a:p>
            <a:r>
              <a:rPr lang="ru-RU" sz="2000" b="1" dirty="0"/>
              <a:t>•         выставки рисунков и поделок;</a:t>
            </a:r>
            <a:endParaRPr lang="ru-RU" sz="2000" b="1" dirty="0" smtClean="0"/>
          </a:p>
          <a:p>
            <a:r>
              <a:rPr lang="ru-RU" sz="2000" b="1" dirty="0"/>
              <a:t> •         встречи и беседы с бывшими воспитанниками детского сада (ученики начальной и средней школы);</a:t>
            </a:r>
            <a:endParaRPr lang="ru-RU" sz="2000" b="1" dirty="0" smtClean="0"/>
          </a:p>
          <a:p>
            <a:r>
              <a:rPr lang="ru-RU" sz="2000" b="1" dirty="0"/>
              <a:t> •         совместные праздники (День знаний, посвящение в первоклассники, выпускной в детском саду и др.) и спортивные соревнования дошкольников и первоклассников;</a:t>
            </a:r>
            <a:endParaRPr lang="ru-RU" sz="2000" b="1" dirty="0" smtClean="0"/>
          </a:p>
          <a:p>
            <a:r>
              <a:rPr lang="ru-RU" sz="2000" b="1" dirty="0"/>
              <a:t> •         участие в театрализованной деятельности;</a:t>
            </a:r>
            <a:endParaRPr lang="ru-RU" sz="2000" b="1" dirty="0" smtClean="0"/>
          </a:p>
          <a:p>
            <a:r>
              <a:rPr lang="ru-RU" sz="2000" b="1" dirty="0"/>
              <a:t> •         посещение дошкольниками адаптационного курса занятий, организованных при школе (занятия с психологом, логопедом, музыкальным руководителем и др. специалистами школы).</a:t>
            </a:r>
            <a:endParaRPr lang="ru-RU" sz="2000" b="1" dirty="0" smtClean="0"/>
          </a:p>
          <a:p>
            <a:r>
              <a:rPr lang="ru-RU" sz="2000" b="1" dirty="0"/>
              <a:t> </a:t>
            </a:r>
          </a:p>
        </p:txBody>
      </p:sp>
      <p:pic>
        <p:nvPicPr>
          <p:cNvPr id="3" name="Picture 3" descr="C:\Users\Администратор\Desktop\фото по преемственности\DSC0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264743" cy="169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Формы осуществления преемственности:</a:t>
            </a:r>
            <a:endParaRPr lang="ru-RU" sz="2000" b="1" dirty="0" smtClean="0"/>
          </a:p>
          <a:p>
            <a:r>
              <a:rPr lang="ru-RU" sz="2000" b="1" dirty="0"/>
              <a:t>  2. </a:t>
            </a:r>
            <a:r>
              <a:rPr lang="ru-RU" sz="2000" b="1" u="sng" dirty="0"/>
              <a:t>Взаимодействие педагогов:</a:t>
            </a:r>
            <a:endParaRPr lang="ru-RU" sz="2000" b="1" dirty="0" smtClean="0"/>
          </a:p>
          <a:p>
            <a:r>
              <a:rPr lang="ru-RU" sz="2000" b="1" dirty="0"/>
              <a:t> •         совместные педагогические советы (ДОУ и школа);</a:t>
            </a:r>
            <a:endParaRPr lang="ru-RU" sz="2000" b="1" dirty="0" smtClean="0"/>
          </a:p>
          <a:p>
            <a:r>
              <a:rPr lang="ru-RU" sz="2000" b="1" dirty="0"/>
              <a:t> •         семинары, мастер- классы;</a:t>
            </a:r>
            <a:endParaRPr lang="ru-RU" sz="2000" b="1" dirty="0" smtClean="0"/>
          </a:p>
          <a:p>
            <a:r>
              <a:rPr lang="ru-RU" sz="2000" b="1" dirty="0"/>
              <a:t> •         круглые столы педагогов ДОУ и  учителей школы;</a:t>
            </a:r>
            <a:endParaRPr lang="ru-RU" sz="2000" b="1" dirty="0" smtClean="0"/>
          </a:p>
          <a:p>
            <a:r>
              <a:rPr lang="ru-RU" sz="2000" b="1" dirty="0"/>
              <a:t> •         психологические и коммуникативные тренинги для воспитателей и учителей;</a:t>
            </a:r>
            <a:endParaRPr lang="ru-RU" sz="2000" b="1" dirty="0" smtClean="0"/>
          </a:p>
          <a:p>
            <a:r>
              <a:rPr lang="ru-RU" sz="2000" b="1" dirty="0"/>
              <a:t> •         проведение диагностики по определению готовности детей к школе;</a:t>
            </a:r>
            <a:endParaRPr lang="ru-RU" sz="2000" b="1" dirty="0" smtClean="0"/>
          </a:p>
          <a:p>
            <a:r>
              <a:rPr lang="ru-RU" sz="2000" b="1" dirty="0"/>
              <a:t> •         взаимодействие медицинских работников, психологов ДОУ и школы;</a:t>
            </a:r>
            <a:endParaRPr lang="ru-RU" sz="2000" b="1" dirty="0" smtClean="0"/>
          </a:p>
          <a:p>
            <a:r>
              <a:rPr lang="ru-RU" sz="2000" b="1" dirty="0"/>
              <a:t> •         открытые показы образовательной деятельности в ДОУ и открытых уроков в школе;</a:t>
            </a:r>
            <a:endParaRPr lang="ru-RU" sz="2000" b="1" dirty="0" smtClean="0"/>
          </a:p>
          <a:p>
            <a:r>
              <a:rPr lang="ru-RU" sz="2000" b="1" dirty="0"/>
              <a:t> •         педагогические и психологические наблюдения.</a:t>
            </a:r>
            <a:endParaRPr lang="ru-RU" sz="2000" b="1" dirty="0" smtClean="0"/>
          </a:p>
          <a:p>
            <a:r>
              <a:rPr lang="ru-RU" sz="2000" b="1" dirty="0"/>
              <a:t> Важную роль в преемственности дошкольного и начального образования играет сотрудничество с родителями:</a:t>
            </a:r>
            <a:endParaRPr lang="ru-RU" sz="2000" b="1" dirty="0" smtClean="0"/>
          </a:p>
          <a:p>
            <a:r>
              <a:rPr lang="ru-RU" sz="2000" b="1" dirty="0"/>
              <a:t>  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Формы преемственности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/>
              <a:t>3. </a:t>
            </a:r>
            <a:r>
              <a:rPr lang="ru-RU" sz="2000" b="1" u="sng" dirty="0"/>
              <a:t>Сотрудничество с родителями:</a:t>
            </a:r>
            <a:endParaRPr lang="ru-RU" sz="2000" b="1" dirty="0" smtClean="0"/>
          </a:p>
          <a:p>
            <a:r>
              <a:rPr lang="ru-RU" sz="2000" b="1" dirty="0"/>
              <a:t> •         совместные родительские собрания с педагогами ДОУ и учителями школы;</a:t>
            </a:r>
            <a:endParaRPr lang="ru-RU" sz="2000" b="1" dirty="0" smtClean="0"/>
          </a:p>
          <a:p>
            <a:r>
              <a:rPr lang="ru-RU" sz="2000" b="1" dirty="0"/>
              <a:t>•         круглые столы, дискуссионные встречи, педагогические «гостиные»;</a:t>
            </a:r>
            <a:endParaRPr lang="ru-RU" sz="2000" b="1" dirty="0" smtClean="0"/>
          </a:p>
          <a:p>
            <a:r>
              <a:rPr lang="ru-RU" sz="2000" b="1" dirty="0"/>
              <a:t> •         родительские конференции, вечера вопросов и ответов;</a:t>
            </a:r>
            <a:endParaRPr lang="ru-RU" sz="2000" b="1" dirty="0" smtClean="0"/>
          </a:p>
          <a:p>
            <a:r>
              <a:rPr lang="ru-RU" sz="2000" b="1" dirty="0"/>
              <a:t> •         консультации с педагогами ДОУ и школы;</a:t>
            </a:r>
            <a:endParaRPr lang="ru-RU" sz="2000" b="1" dirty="0" smtClean="0"/>
          </a:p>
          <a:p>
            <a:r>
              <a:rPr lang="ru-RU" sz="2000" b="1" dirty="0"/>
              <a:t> •         встречи родителей с будущими учителями;</a:t>
            </a:r>
            <a:endParaRPr lang="ru-RU" sz="2000" b="1" dirty="0" smtClean="0"/>
          </a:p>
          <a:p>
            <a:r>
              <a:rPr lang="ru-RU" sz="2000" b="1" dirty="0"/>
              <a:t> •         дни открытых дверей;</a:t>
            </a:r>
            <a:endParaRPr lang="ru-RU" sz="2000" b="1" dirty="0" smtClean="0"/>
          </a:p>
          <a:p>
            <a:r>
              <a:rPr lang="ru-RU" sz="2000" b="1" dirty="0"/>
              <a:t> •         творческие мастерские;</a:t>
            </a:r>
            <a:endParaRPr lang="ru-RU" sz="2000" b="1" dirty="0" smtClean="0"/>
          </a:p>
          <a:p>
            <a:r>
              <a:rPr lang="ru-RU" sz="2000" b="1" dirty="0"/>
              <a:t> •         анкетирование, тестирование родителей для изучения самочувствия семьи в преддверии школьной жизни ребенка и в период адаптации к школе;</a:t>
            </a:r>
            <a:endParaRPr lang="ru-RU" sz="2000" b="1" dirty="0" smtClean="0"/>
          </a:p>
          <a:p>
            <a:r>
              <a:rPr lang="ru-RU" sz="2000" b="1" dirty="0"/>
              <a:t> •         образовательно-игровые тренинги и практикумы для родителей детей </a:t>
            </a:r>
            <a:r>
              <a:rPr lang="ru-RU" sz="2000" b="1" dirty="0" err="1"/>
              <a:t>предшкольного</a:t>
            </a:r>
            <a:r>
              <a:rPr lang="ru-RU" sz="2000" b="1" dirty="0"/>
              <a:t> возраста, деловые игры, практикумы;</a:t>
            </a:r>
            <a:endParaRPr lang="ru-RU" sz="2000" b="1" dirty="0" smtClean="0"/>
          </a:p>
          <a:p>
            <a:r>
              <a:rPr lang="ru-RU" sz="2000" b="1" dirty="0"/>
              <a:t> •         семейные вечера,  тематические досуги;</a:t>
            </a:r>
            <a:endParaRPr lang="ru-RU" sz="2000" b="1" dirty="0" smtClean="0"/>
          </a:p>
          <a:p>
            <a:r>
              <a:rPr lang="ru-RU" sz="2000" b="1" dirty="0"/>
              <a:t> •         визуальные средства общения (стендовый материал, выставки, почтовый ящик вопросов и ответов и др.);</a:t>
            </a:r>
            <a:endParaRPr lang="ru-RU" sz="2000" b="1" dirty="0" smtClean="0"/>
          </a:p>
          <a:p>
            <a:r>
              <a:rPr lang="ru-RU" sz="2000" b="1" dirty="0"/>
              <a:t> •         заседания родительских клубов (занятия для родителей и для детско-родительских пар).   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20486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Преемственность</a:t>
            </a:r>
            <a:r>
              <a:rPr lang="ru-RU" sz="2400" b="1" dirty="0" smtClean="0"/>
              <a:t>  - это общепедагогический принцип, который по отношению к обучению требует постоянного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обеспечения неразрывной связи между отдельными сторонами, частями, этапами и ступенями обучения и внутри их;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расширения и углубления знаний, приобретенных на предыдущих этапах обучения;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преобразования отдельных представлений и понятий в стройную систему знаний, умений и навыков; поступательно-восходящего (</a:t>
            </a:r>
            <a:r>
              <a:rPr lang="ru-RU" sz="2400" b="1" dirty="0" err="1" smtClean="0"/>
              <a:t>виткообразного</a:t>
            </a:r>
            <a:r>
              <a:rPr lang="ru-RU" sz="2400" b="1" dirty="0" smtClean="0"/>
              <a:t>) развертывания всего процесса в соответствии с содержанием, формами и методами работы при обязательном учете качественных изменений, которые совершаются в личности учащихся.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5934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Преемственность в педагогическом процессе может быть рассмотрена в двух уровнях: </a:t>
            </a:r>
          </a:p>
          <a:p>
            <a:r>
              <a:rPr lang="ru-RU" sz="2400" b="1" u="sng" dirty="0" smtClean="0"/>
              <a:t>"горизонтальном" </a:t>
            </a:r>
            <a:r>
              <a:rPr lang="ru-RU" sz="2400" b="1" dirty="0" smtClean="0"/>
              <a:t>- в условиях </a:t>
            </a:r>
            <a:r>
              <a:rPr lang="ru-RU" sz="2400" b="1" u="sng" dirty="0" smtClean="0"/>
              <a:t>одного и того же учебного учреждения</a:t>
            </a:r>
            <a:r>
              <a:rPr lang="ru-RU" sz="2400" b="1" dirty="0" smtClean="0"/>
              <a:t> (преемственность между компонентами общей системы учебно-воспитательного процесса) и</a:t>
            </a:r>
          </a:p>
          <a:p>
            <a:r>
              <a:rPr lang="ru-RU" sz="2400" b="1" dirty="0" smtClean="0"/>
              <a:t> </a:t>
            </a:r>
            <a:r>
              <a:rPr lang="ru-RU" sz="2400" b="1" u="sng" dirty="0" smtClean="0"/>
              <a:t>"вертикальном" </a:t>
            </a:r>
            <a:r>
              <a:rPr lang="ru-RU" sz="2400" b="1" dirty="0" smtClean="0"/>
              <a:t>- в условиях </a:t>
            </a:r>
            <a:r>
              <a:rPr lang="ru-RU" sz="2400" b="1" u="sng" dirty="0" smtClean="0"/>
              <a:t>различных учреждений </a:t>
            </a:r>
            <a:r>
              <a:rPr lang="ru-RU" sz="2400" b="1" dirty="0" smtClean="0"/>
              <a:t>(преемственность в работе дошкольного учреждения и школы; преемственность средней и высшей школы и т.д.).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2153" y="548680"/>
            <a:ext cx="365523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отражение преемственности в </a:t>
            </a:r>
          </a:p>
          <a:p>
            <a:pPr algn="ctr"/>
            <a:r>
              <a:rPr lang="ru-RU" sz="2000" b="1" dirty="0" smtClean="0"/>
              <a:t>образовательной программе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3420000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согласование целей и задач осуществления преемственности на дошкольном и начальном школьном уровне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005064"/>
            <a:ext cx="4572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/>
              <a:t>отбор содержания образования для детей дошкольного и младшего школьного возраста с учётом принципов непрерывности образования и психолого-педагогических условий реализации непрерывного образования в соответствии с ФГОС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085816"/>
            <a:ext cx="341987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обогащение организационных форм и методов обучения, как в дошкольном учреждении, так и в начальной школе</a:t>
            </a:r>
            <a:endParaRPr lang="ru-RU" sz="2000" b="1" dirty="0"/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2105536" y="1256566"/>
            <a:ext cx="2664233" cy="804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>
            <a:off x="4769769" y="1256566"/>
            <a:ext cx="2232247" cy="82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 flipH="1">
            <a:off x="4769768" y="1256566"/>
            <a:ext cx="1" cy="2748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988840"/>
            <a:ext cx="5364088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Любознательный, интересующийся, активно  познающий мир.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Владеющий основами умения учиться.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Любящий родной край и свою страну.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Уважающий и принимающий ценности семьи и общества.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Готовый самостоятельно действовать и отвечать за свои поступки перед семьей и школой.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Доброжелательный, умеющий слушать и слышать партнера, умеющий высказать свое мнение.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Выполняющий правила здорового и безопасного образа жизни для себя и окружающих .</a:t>
            </a:r>
            <a:endParaRPr lang="ru-RU" sz="2000" b="1" dirty="0"/>
          </a:p>
        </p:txBody>
      </p:sp>
      <p:pic>
        <p:nvPicPr>
          <p:cNvPr id="3" name="Picture 2" descr="C:\Users\Администратор\Desktop\фото по преемственности\DSC0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36408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Любящий родной край и свою страну.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Уважающий и принимающий ценности семьи и общества.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Готовый самостоятельно действовать и отвечать за свои поступки перед семьей и школой.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Доброжелательный, умеющий слушать и слышать партнера, умеющий высказать свое мнение.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Выполняющий правила здорового и безопасного образа жизни для себя и окружающих 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564791"/>
            <a:ext cx="4644008" cy="3293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Социально-коммуникативное развитие 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(по ФГОС дошкольного образования)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Усвоение норм и ценностей.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Общение и взаимодействие со взрослыми и сверстниками.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самостоятельности, целенаправленности, </a:t>
            </a:r>
            <a:r>
              <a:rPr lang="ru-RU" sz="2000" b="1" dirty="0" err="1" smtClean="0"/>
              <a:t>саморегуляции</a:t>
            </a:r>
            <a:r>
              <a:rPr lang="ru-RU" sz="2000" b="1" dirty="0" smtClean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социального и эмоционального интеллекта.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позитивных установок к труду и творчеству.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Становление основ безопасного поведения в быту, социуме, природе. </a:t>
            </a:r>
            <a:endParaRPr lang="ru-RU" dirty="0" smtClean="0"/>
          </a:p>
        </p:txBody>
      </p:sp>
      <p:pic>
        <p:nvPicPr>
          <p:cNvPr id="5" name="Picture 2" descr="C:\Users\Администратор\Desktop\фото по преемственности\DSC0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886">
            <a:off x="5540622" y="333408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Администратор\Desktop\фото по преемственности\SAM_8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096">
            <a:off x="1940459" y="4820706"/>
            <a:ext cx="2486264" cy="165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Администратор\Desktop\фото по преемственности\SAM_8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6314">
            <a:off x="346934" y="3654186"/>
            <a:ext cx="2165960" cy="144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Администратор\Desktop\фото по преемственности\DSC03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2474">
            <a:off x="7245368" y="1778493"/>
            <a:ext cx="1582224" cy="164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3640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Любознательный, интересующийся, активно  познающий мир.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Владеющий основами умения учиться.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Любящий родной край и свою страну.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1312" y="1595021"/>
            <a:ext cx="6192688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Познавательное развитие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 (по ФГОС дошкольного образования)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интересов, любознательности, познавательной мотивации.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познавательных действий, становление сознания.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воображения и творческой активности.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первичных представлений о себе, окружающих людях, объектах окружающего мира, малой Родине и Отечестве, планете Земля.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Речевое развитие. Овладение речью как средством общения и культуры.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Обогащение активного словаря.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связной речи, грамматически правильной диалогической и монологической речи.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речевого творчества.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Развитие звуковой и интонационной культуры речи, фонематического слуха.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Знакомство с книжной культурой.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Формирование звуковой аналитико-синтетической активности.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508104" y="224644"/>
            <a:ext cx="3417800" cy="1213200"/>
            <a:chOff x="5508104" y="224644"/>
            <a:chExt cx="3417800" cy="1213200"/>
          </a:xfrm>
        </p:grpSpPr>
        <p:pic>
          <p:nvPicPr>
            <p:cNvPr id="4" name="Picture 2" descr="C:\Users\Администратор\Desktop\фото по преемственности\DSC0373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224644"/>
              <a:ext cx="1617600" cy="121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2" descr="C:\Users\Администратор\Desktop\фото по преемственности\DSC0442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8304" y="224644"/>
              <a:ext cx="1617600" cy="121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Группа 14"/>
          <p:cNvGrpSpPr/>
          <p:nvPr/>
        </p:nvGrpSpPr>
        <p:grpSpPr>
          <a:xfrm>
            <a:off x="0" y="1772816"/>
            <a:ext cx="2736304" cy="4752343"/>
            <a:chOff x="0" y="1772816"/>
            <a:chExt cx="2736304" cy="4752343"/>
          </a:xfrm>
        </p:grpSpPr>
        <p:pic>
          <p:nvPicPr>
            <p:cNvPr id="7" name="Picture 4" descr="C:\Users\Администратор\Desktop\фото по преемственности\SAM_804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52" y="1772816"/>
              <a:ext cx="2484000" cy="1656001"/>
            </a:xfrm>
            <a:prstGeom prst="rect">
              <a:avLst/>
            </a:prstGeom>
            <a:noFill/>
          </p:spPr>
        </p:pic>
        <p:pic>
          <p:nvPicPr>
            <p:cNvPr id="8" name="Picture 3" descr="C:\Users\Администратор\Desktop\фото по преемственности\SAM_802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152" y="4869160"/>
              <a:ext cx="2484000" cy="1655999"/>
            </a:xfrm>
            <a:prstGeom prst="rect">
              <a:avLst/>
            </a:prstGeom>
            <a:noFill/>
          </p:spPr>
        </p:pic>
        <p:grpSp>
          <p:nvGrpSpPr>
            <p:cNvPr id="12" name="Группа 11"/>
            <p:cNvGrpSpPr/>
            <p:nvPr/>
          </p:nvGrpSpPr>
          <p:grpSpPr>
            <a:xfrm>
              <a:off x="0" y="3573016"/>
              <a:ext cx="2736304" cy="1295984"/>
              <a:chOff x="2051720" y="3068960"/>
              <a:chExt cx="3528152" cy="1440000"/>
            </a:xfrm>
          </p:grpSpPr>
          <p:pic>
            <p:nvPicPr>
              <p:cNvPr id="13" name="Picture 2" descr="C:\Users\Администратор\Desktop\фото по преемственности\SAM_801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19872" y="3068960"/>
                <a:ext cx="2160000" cy="14400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3" descr="C:\Users\Администратор\Desktop\фото по преемственности\SAM_803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51720" y="3068960"/>
                <a:ext cx="2160000" cy="14400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71601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Любознательный, интересующийся, активно  познающий мир.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340768"/>
            <a:ext cx="5112568" cy="532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Художественно-эстетическое развитие </a:t>
            </a:r>
          </a:p>
          <a:p>
            <a:pPr algn="ctr"/>
            <a:r>
              <a:rPr lang="ru-RU" sz="2000" b="1" dirty="0" smtClean="0"/>
              <a:t>(по ФГОС дошкольного образования)</a:t>
            </a:r>
          </a:p>
          <a:p>
            <a:r>
              <a:rPr lang="ru-RU" sz="2000" b="1" dirty="0" smtClean="0"/>
              <a:t> Развитие предпосылок ценностно-смыслового восприятия и понимания произведений искусства. </a:t>
            </a:r>
          </a:p>
          <a:p>
            <a:r>
              <a:rPr lang="ru-RU" sz="2000" b="1" dirty="0" smtClean="0"/>
              <a:t>Становление эстетического отношения к окружающему миру. </a:t>
            </a:r>
          </a:p>
          <a:p>
            <a:r>
              <a:rPr lang="ru-RU" sz="2000" b="1" dirty="0" smtClean="0"/>
              <a:t>Формирование элементарных математических представлений о видах искусства. </a:t>
            </a:r>
          </a:p>
          <a:p>
            <a:r>
              <a:rPr lang="ru-RU" sz="2000" b="1" dirty="0" smtClean="0"/>
              <a:t>Восприятие музыки, художественной литературы, фольклора. </a:t>
            </a:r>
          </a:p>
          <a:p>
            <a:r>
              <a:rPr lang="ru-RU" sz="2000" b="1" dirty="0" smtClean="0"/>
              <a:t>Стимулирование сопереживания персонажам художественных произведений. </a:t>
            </a:r>
          </a:p>
          <a:p>
            <a:r>
              <a:rPr lang="ru-RU" sz="2000" b="1" dirty="0" smtClean="0"/>
              <a:t>Реализация самостоятельной творческой деятельности. </a:t>
            </a:r>
          </a:p>
        </p:txBody>
      </p:sp>
      <p:pic>
        <p:nvPicPr>
          <p:cNvPr id="26626" name="Picture 2" descr="C:\Users\Администратор\Desktop\фото по преемственности\DSC0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272854" cy="245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628800"/>
            <a:ext cx="4464496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Физическое развитие </a:t>
            </a:r>
          </a:p>
          <a:p>
            <a:pPr algn="ctr"/>
            <a:r>
              <a:rPr lang="ru-RU" sz="2000" b="1" dirty="0" smtClean="0"/>
              <a:t>(по ФГОС дошкольного образования)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Приобретение опыта двигательной активности, направленной на развитие координации, гибкости, равновесия, крупной и мелкой моторики.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Формирование начальных представлений о некоторых видах спорта.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Овладение подвижными играми с правилами.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Становление целенаправленности и </a:t>
            </a:r>
            <a:r>
              <a:rPr lang="ru-RU" sz="2000" b="1" dirty="0" err="1" smtClean="0"/>
              <a:t>саморегуляции</a:t>
            </a:r>
            <a:r>
              <a:rPr lang="ru-RU" sz="2000" b="1" dirty="0" smtClean="0"/>
              <a:t> в двигательной сфере.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Становление ценностей здорового образа жизни.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49999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Портрет выпускника начальной школы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(в соответствии с требованиями ФГОС)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Выполняющий правила здорового и безопасного образа жизни для себя и окружающих .</a:t>
            </a:r>
            <a:endParaRPr lang="ru-RU" sz="2000" b="1" dirty="0"/>
          </a:p>
        </p:txBody>
      </p:sp>
      <p:pic>
        <p:nvPicPr>
          <p:cNvPr id="4" name="Picture 2" descr="C:\Users\Администратор\Desktop\фото по преемственности\DSC0416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Администратор\Desktop\фото по преемственности\SAM_8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311860" cy="220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Администратор\Desktop\фото по преемственности\SAM_8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0"/>
            <a:ext cx="2335187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702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Преемственность дошкольного и начального образования как условие успешной реализации требований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Каткова Ирина Геннадьевна</cp:lastModifiedBy>
  <cp:revision>9</cp:revision>
  <dcterms:created xsi:type="dcterms:W3CDTF">2015-01-30T07:26:33Z</dcterms:created>
  <dcterms:modified xsi:type="dcterms:W3CDTF">2018-04-19T06:21:02Z</dcterms:modified>
</cp:coreProperties>
</file>