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notesMasterIdLst>
    <p:notesMasterId r:id="rId24"/>
  </p:notesMasterIdLst>
  <p:sldIdLst>
    <p:sldId id="256" r:id="rId2"/>
    <p:sldId id="257" r:id="rId3"/>
    <p:sldId id="266" r:id="rId4"/>
    <p:sldId id="267" r:id="rId5"/>
    <p:sldId id="258" r:id="rId6"/>
    <p:sldId id="268" r:id="rId7"/>
    <p:sldId id="260" r:id="rId8"/>
    <p:sldId id="280" r:id="rId9"/>
    <p:sldId id="262" r:id="rId10"/>
    <p:sldId id="270" r:id="rId11"/>
    <p:sldId id="263" r:id="rId12"/>
    <p:sldId id="271" r:id="rId13"/>
    <p:sldId id="264" r:id="rId14"/>
    <p:sldId id="265" r:id="rId15"/>
    <p:sldId id="272" r:id="rId16"/>
    <p:sldId id="273" r:id="rId17"/>
    <p:sldId id="274" r:id="rId18"/>
    <p:sldId id="275" r:id="rId19"/>
    <p:sldId id="276" r:id="rId20"/>
    <p:sldId id="277" r:id="rId21"/>
    <p:sldId id="278" r:id="rId22"/>
    <p:sldId id="279" r:id="rId23"/>
  </p:sldIdLst>
  <p:sldSz cx="12192000" cy="6858000"/>
  <p:notesSz cx="6858000" cy="99472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9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99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4A6270-D520-4FF7-AA93-B6C9B9A73580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444500" y="1243013"/>
            <a:ext cx="5969000" cy="33575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787126"/>
            <a:ext cx="5486400" cy="391674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8185"/>
            <a:ext cx="2971800" cy="499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9448185"/>
            <a:ext cx="2971800" cy="499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864657-60A3-426B-B561-412CDB325FA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42460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326829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70528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1785327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810822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4137280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746086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985039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240139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208078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83174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31140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301500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23363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832399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882520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37585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84BB02-200B-43E7-8AA3-41937EF3FE59}" type="datetimeFigureOut">
              <a:rPr lang="ru-RU" smtClean="0"/>
              <a:t>06.12.2022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E3213DB9-6FDA-4530-AC3A-3AEA9CC975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85603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452744" y="790303"/>
            <a:ext cx="8915399" cy="2262781"/>
          </a:xfrm>
        </p:spPr>
        <p:txBody>
          <a:bodyPr/>
          <a:lstStyle/>
          <a:p>
            <a:pPr algn="ctr"/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Наставничество</a:t>
            </a:r>
            <a:b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стратегия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развития…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89214" y="4372431"/>
            <a:ext cx="8383586" cy="1126283"/>
          </a:xfrm>
        </p:spPr>
        <p:txBody>
          <a:bodyPr>
            <a:normAutofit lnSpcReduction="10000"/>
          </a:bodyPr>
          <a:lstStyle/>
          <a:p>
            <a:pPr algn="r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Густокашина Людмила Анатольевна,  </a:t>
            </a:r>
          </a:p>
          <a:p>
            <a:pPr algn="r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ректор АНО ДПО «ОИПО», </a:t>
            </a:r>
          </a:p>
          <a:p>
            <a:pPr algn="r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к.п.н., доцент, Заслуженный учитель РФ</a:t>
            </a:r>
          </a:p>
          <a:p>
            <a:pPr algn="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6714717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444137"/>
            <a:ext cx="8911687" cy="1460863"/>
          </a:xfrm>
        </p:spPr>
        <p:txBody>
          <a:bodyPr>
            <a:normAutofit/>
          </a:bodyPr>
          <a:lstStyle/>
          <a:p>
            <a:pPr algn="ctr"/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Наставник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698171" y="1567543"/>
            <a:ext cx="9806441" cy="4343679"/>
          </a:xfrm>
        </p:spPr>
        <p:txBody>
          <a:bodyPr>
            <a:noAutofit/>
          </a:bodyPr>
          <a:lstStyle/>
          <a:p>
            <a:pPr lvl="0"/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Наставник – участник программы наставничества, имеющий успешный опыт в достижении жизненного, личностного и профессионального результата, готовый и компетентный делиться опытом и навыком, необходимыми для стимуляции и поддержки процессов самореализации и самосовершенствования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наставляемого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Наставник – педагогический работник, назначаемый ответственным за профессиональную и должностную адаптацию лица, в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отношении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которого осуществляется наставническая деятельность в образовательной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организации.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6130913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24297" y="457201"/>
            <a:ext cx="9780315" cy="545402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44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Наставник </a:t>
            </a:r>
            <a:r>
              <a:rPr lang="ru-RU" sz="4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учитель, воспитатель, руководитель.</a:t>
            </a:r>
          </a:p>
          <a:p>
            <a:pPr marL="0" indent="0" algn="r">
              <a:buNone/>
            </a:pPr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С.И. </a:t>
            </a:r>
            <a:r>
              <a:rPr lang="ru-RU" sz="4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Ожегов</a:t>
            </a:r>
          </a:p>
          <a:p>
            <a:pPr marL="0" indent="0" algn="just">
              <a:buNone/>
            </a:pPr>
            <a:r>
              <a:rPr lang="ru-RU" sz="44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Единственный разумный способ обучать людей – это подавать им пример.</a:t>
            </a:r>
          </a:p>
          <a:p>
            <a:pPr marL="0" indent="0" algn="r">
              <a:buNone/>
            </a:pPr>
            <a:r>
              <a:rPr lang="ru-RU" sz="44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А. Эйнштейн</a:t>
            </a:r>
          </a:p>
          <a:p>
            <a:pPr marL="0" indent="0" algn="r">
              <a:buNone/>
            </a:pPr>
            <a:endParaRPr lang="ru-RU" sz="4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buNone/>
            </a:pPr>
            <a:endParaRPr lang="ru-RU" sz="4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702686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99741"/>
          </a:xfrm>
        </p:spPr>
        <p:txBody>
          <a:bodyPr>
            <a:normAutofit/>
          </a:bodyPr>
          <a:lstStyle/>
          <a:p>
            <a:pPr algn="ctr"/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Наставляемый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946366"/>
            <a:ext cx="8915400" cy="396485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Наставляемый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участник системы наставничества, который через взаимодействие с наставником и при его помощи и поддержке приобретает новый опыт, развивает необходимые навыки и компетенции, добивается предсказуемых результатов, преодолевая тем самым свои профессиональные затруднения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5213731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20092" y="114659"/>
            <a:ext cx="8774475" cy="1280890"/>
          </a:xfrm>
        </p:spPr>
        <p:txBody>
          <a:bodyPr/>
          <a:lstStyle/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Функции наставничества в системе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«наставник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учитель»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87137950"/>
              </p:ext>
            </p:extLst>
          </p:nvPr>
        </p:nvGraphicFramePr>
        <p:xfrm>
          <a:off x="875211" y="1395548"/>
          <a:ext cx="10868298" cy="53028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27349">
                  <a:extLst>
                    <a:ext uri="{9D8B030D-6E8A-4147-A177-3AD203B41FA5}">
                      <a16:colId xmlns:a16="http://schemas.microsoft.com/office/drawing/2014/main" val="2780245691"/>
                    </a:ext>
                  </a:extLst>
                </a:gridCol>
                <a:gridCol w="8740949">
                  <a:extLst>
                    <a:ext uri="{9D8B030D-6E8A-4147-A177-3AD203B41FA5}">
                      <a16:colId xmlns:a16="http://schemas.microsoft.com/office/drawing/2014/main" val="2926397642"/>
                    </a:ext>
                  </a:extLst>
                </a:gridCol>
              </a:tblGrid>
              <a:tr h="291586">
                <a:tc>
                  <a:txBody>
                    <a:bodyPr/>
                    <a:lstStyle/>
                    <a:p>
                      <a:pPr marL="45720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Функции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Детализация</a:t>
                      </a:r>
                      <a:endParaRPr lang="ru-RU" sz="1100" b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extLst>
                  <a:ext uri="{0D108BD9-81ED-4DB2-BD59-A6C34878D82A}">
                    <a16:rowId xmlns:a16="http://schemas.microsoft.com/office/drawing/2014/main" val="1371949480"/>
                  </a:ext>
                </a:extLst>
              </a:tr>
              <a:tr h="555672">
                <a:tc>
                  <a:txBody>
                    <a:bodyPr/>
                    <a:lstStyle/>
                    <a:p>
                      <a:pPr marL="45720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Развитие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Развитие профессионального становления личности молодого учителя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extLst>
                  <a:ext uri="{0D108BD9-81ED-4DB2-BD59-A6C34878D82A}">
                    <a16:rowId xmlns:a16="http://schemas.microsoft.com/office/drawing/2014/main" val="1698362354"/>
                  </a:ext>
                </a:extLst>
              </a:tr>
              <a:tr h="555672">
                <a:tc>
                  <a:txBody>
                    <a:bodyPr/>
                    <a:lstStyle/>
                    <a:p>
                      <a:pPr marL="45720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Воспитание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Воспитание педагогической культуры, культуры делового общения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extLst>
                  <a:ext uri="{0D108BD9-81ED-4DB2-BD59-A6C34878D82A}">
                    <a16:rowId xmlns:a16="http://schemas.microsoft.com/office/drawing/2014/main" val="3294387030"/>
                  </a:ext>
                </a:extLst>
              </a:tr>
              <a:tr h="555672">
                <a:tc>
                  <a:txBody>
                    <a:bodyPr/>
                    <a:lstStyle/>
                    <a:p>
                      <a:pPr marL="45720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Обучение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Совершенствование имеющихся профессиональных компетенций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extLst>
                  <a:ext uri="{0D108BD9-81ED-4DB2-BD59-A6C34878D82A}">
                    <a16:rowId xmlns:a16="http://schemas.microsoft.com/office/drawing/2014/main" val="2273666994"/>
                  </a:ext>
                </a:extLst>
              </a:tr>
              <a:tr h="833508">
                <a:tc>
                  <a:txBody>
                    <a:bodyPr/>
                    <a:lstStyle/>
                    <a:p>
                      <a:pPr marL="45720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Адаптация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Оказание помощи в адаптации к условиям реальной педагогической деятельности, корпоративной культуре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extLst>
                  <a:ext uri="{0D108BD9-81ED-4DB2-BD59-A6C34878D82A}">
                    <a16:rowId xmlns:a16="http://schemas.microsoft.com/office/drawing/2014/main" val="2702716070"/>
                  </a:ext>
                </a:extLst>
              </a:tr>
              <a:tr h="833508">
                <a:tc>
                  <a:txBody>
                    <a:bodyPr/>
                    <a:lstStyle/>
                    <a:p>
                      <a:pPr marL="45720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Оценка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Оценка профессиональной деятельности молодого педагога и педагога, имеющего профессиональные дефициты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extLst>
                  <a:ext uri="{0D108BD9-81ED-4DB2-BD59-A6C34878D82A}">
                    <a16:rowId xmlns:a16="http://schemas.microsoft.com/office/drawing/2014/main" val="3299327936"/>
                  </a:ext>
                </a:extLst>
              </a:tr>
              <a:tr h="833508">
                <a:tc>
                  <a:txBody>
                    <a:bodyPr/>
                    <a:lstStyle/>
                    <a:p>
                      <a:pPr marL="45720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Поддержка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Оказание моральной и психологической поддержки, мотивации в преодолении возникающих профессиональных затруднений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extLst>
                  <a:ext uri="{0D108BD9-81ED-4DB2-BD59-A6C34878D82A}">
                    <a16:rowId xmlns:a16="http://schemas.microsoft.com/office/drawing/2014/main" val="2536218232"/>
                  </a:ext>
                </a:extLst>
              </a:tr>
              <a:tr h="833508">
                <a:tc>
                  <a:txBody>
                    <a:bodyPr/>
                    <a:lstStyle/>
                    <a:p>
                      <a:pPr marL="45720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Содействие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Содействие в освоении эффективных педагогических практик с различным контингентом обучающихся, родителей </a:t>
                      </a:r>
                      <a:endParaRPr lang="ru-RU" sz="1100" b="0" dirty="0">
                        <a:effectLst/>
                        <a:latin typeface="Times New Roman" panose="02020603050405020304" pitchFamily="18" charset="0"/>
                        <a:ea typeface="Trebuchet MS" panose="020B0603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107" marR="58107" marT="0" marB="0"/>
                </a:tc>
                <a:extLst>
                  <a:ext uri="{0D108BD9-81ED-4DB2-BD59-A6C34878D82A}">
                    <a16:rowId xmlns:a16="http://schemas.microsoft.com/office/drawing/2014/main" val="62293673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2306707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93669" y="624110"/>
            <a:ext cx="9910943" cy="1280890"/>
          </a:xfrm>
        </p:spPr>
        <p:txBody>
          <a:bodyPr>
            <a:normAutofit/>
          </a:bodyPr>
          <a:lstStyle/>
          <a:p>
            <a:pPr algn="ctr"/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Модели наставничества</a:t>
            </a:r>
            <a:r>
              <a:rPr lang="ru-RU" sz="4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ru-RU" sz="4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19494" y="2024743"/>
            <a:ext cx="10659291" cy="4506685"/>
          </a:xfrm>
        </p:spPr>
        <p:txBody>
          <a:bodyPr numCol="2">
            <a:normAutofit fontScale="92500" lnSpcReduction="10000"/>
          </a:bodyPr>
          <a:lstStyle/>
          <a:p>
            <a:pPr lvl="0">
              <a:buFont typeface="Wingdings" panose="05000000000000000000" pitchFamily="2" charset="2"/>
              <a:buChar char="ü"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Традиционная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(классическая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),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менторинг,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Ситуационное наставничество,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Партнерское наставничество,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Групповое наставничество,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Краткосрочное наставничество,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Скоростное наставничество,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Флеш - наставничество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pPr marL="0" lvl="0" indent="0">
              <a:buNone/>
            </a:pP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Виртуальное наставничество,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Саморегулируемое наставничество,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Реверсивное наставничество,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Командное наставничество,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Супервизия,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Модель «Подающий надежды»,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Модель «Тень».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6379057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Мысли …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528354" y="1905000"/>
            <a:ext cx="9976258" cy="4006222"/>
          </a:xfrm>
        </p:spPr>
        <p:txBody>
          <a:bodyPr/>
          <a:lstStyle/>
          <a:p>
            <a:pPr marL="0" indent="0">
              <a:buNone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Заставить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быть наставником невозможно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   Наставничество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дело исключительно добровольное на позитиве. Наставник не тот, кто старше, а тот, кто достиг результата, к которому стремятся педагоги.</a:t>
            </a:r>
          </a:p>
          <a:p>
            <a:pPr marL="0" indent="0">
              <a:buNone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Наставник – это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друг, советчик, который умеет убеждать, внушать и вести за собой.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2790052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Польза для </a:t>
            </a: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наставника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998617" y="1724297"/>
            <a:ext cx="9505995" cy="4186925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ü"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Перспективы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карьерного роста,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Признание заслуг и повышение статуса, 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Репутация профессионала и доверия коллег,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Развитие навыков управления, 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Участие в формировании команды,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Систематизация имеющегося опыта,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Возможности увидеть новые пути решения типовых задач.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0493123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Образовательные дефициты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учащихся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815737" y="1580606"/>
            <a:ext cx="9688875" cy="4976948"/>
          </a:xfrm>
        </p:spPr>
        <p:txBody>
          <a:bodyPr>
            <a:norm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Ограниченные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возможности здоровья,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Несформированность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субъектной позиции, возрастная или индивидуальная несостоятельность («ограниченные возможности самоопределения»),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Социальная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дезаптация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Осложненная социальная ситуация 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развития,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buFont typeface="Wingdings" panose="05000000000000000000" pitchFamily="2" charset="2"/>
              <a:buChar char="§"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Дети-сироты,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Подростки, состоящие на учете из-за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девиантного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поведения,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Дети мигрантов.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Субъективная новизна ситуации в адаптационный период (переход на новый уровень образования),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Дефицит мотивации.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4371243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Гуманистические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принципы </a:t>
            </a: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работы             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такими </a:t>
            </a: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детьми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828800" y="2133600"/>
            <a:ext cx="9675812" cy="4293326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Личностный подход к подростку, реализуемый в формуле: любить, понимать, принимать, сострадать, помогать.</a:t>
            </a:r>
          </a:p>
          <a:p>
            <a:pPr marL="0" indent="0">
              <a:buNone/>
            </a:pP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Системность – необходимость всестороннего анализа проблемы социальной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дезаптации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подростка и применение системы мероприятий, адекватных выявленной проблематике.</a:t>
            </a:r>
          </a:p>
          <a:p>
            <a:pPr marL="0" indent="0">
              <a:buNone/>
            </a:pP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Оптимистическая гипотеза – вера в подростка, опора на положительное в нем, формирование деятельностного подхода «сделай себя личностью сам».</a:t>
            </a:r>
          </a:p>
          <a:p>
            <a:pPr marL="0" indent="0">
              <a:buNone/>
            </a:pP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4. Объективность подхода к подростку - знание многообразных аспектов жизнедеятельности школьного коллектива и каждой личности, выработка непредвзятых рекомендаций, учёт возрастных особенностей личности.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655909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Значимый взрослый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Для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учащихся наставник – носитель образа «успешной взрослости», человек, который хочет посвящать ребенку время, знания и силы. И он становится «значимым взрослым» в жизни детей. Об этом сочетании «значимый взрослый» стоит задуматься всему педагогическому корпусу. По аналитическим данным только 6% обучающихся в качестве значимого взрослого называют педагогов.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718226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325189" y="1227909"/>
            <a:ext cx="9431381" cy="468331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i="1" dirty="0" smtClean="0"/>
              <a:t>     </a:t>
            </a: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 </a:t>
            </a:r>
            <a:r>
              <a:rPr lang="ru-RU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каждого успешного человека </a:t>
            </a:r>
          </a:p>
          <a:p>
            <a:pPr marL="0" indent="0">
              <a:buNone/>
            </a:pPr>
            <a:r>
              <a:rPr lang="ru-RU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земле были и есть наставники.</a:t>
            </a:r>
          </a:p>
          <a:p>
            <a:pPr marL="0" indent="0" algn="r"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Николай Латанский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Человек </a:t>
            </a:r>
            <a:r>
              <a:rPr lang="ru-RU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 может по-настоящему усовершенствоваться, </a:t>
            </a: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если </a:t>
            </a:r>
            <a:r>
              <a:rPr lang="ru-RU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 помогает усовершенствоваться другим.</a:t>
            </a:r>
          </a:p>
          <a:p>
            <a:pPr marL="0" indent="0" algn="r"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Чарльз 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Диккенс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7136212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313509"/>
            <a:ext cx="8911687" cy="1267097"/>
          </a:xfrm>
        </p:spPr>
        <p:txBody>
          <a:bodyPr>
            <a:noAutofit/>
          </a:bodyPr>
          <a:lstStyle/>
          <a:p>
            <a:pPr algn="ctr"/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Взаимодействие в системе </a:t>
            </a:r>
            <a:b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«ученик – ученик»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489166" y="1580607"/>
            <a:ext cx="10015446" cy="505532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Решаемые проблемы:</a:t>
            </a:r>
          </a:p>
          <a:p>
            <a:pPr lvl="0">
              <a:buFont typeface="Wingdings" panose="05000000000000000000" pitchFamily="2" charset="2"/>
              <a:buChar char="Ø"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Низкая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учебная мотивация, слабо развитая волевая сфера, неудовлетворительная успеваемость, трудности при усвоении тех или иных предметов, несформированная саморегуляция;</a:t>
            </a:r>
          </a:p>
          <a:p>
            <a:pPr lvl="0">
              <a:buFont typeface="Wingdings" panose="05000000000000000000" pitchFamily="2" charset="2"/>
              <a:buChar char="Ø"/>
            </a:pP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Трудности коммуникации, замкнутость, одиночество, повышенная тревожность, агрессивность, склонность к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девиантному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поведению;</a:t>
            </a:r>
          </a:p>
          <a:p>
            <a:pPr lvl="0">
              <a:buFont typeface="Wingdings" panose="05000000000000000000" pitchFamily="2" charset="2"/>
              <a:buChar char="Ø"/>
            </a:pP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Сложность в профессиональном самоопределении, отсутствие осознанной позиции при выборе образовательной траектории, низкая информированность о способах самореализации в творческой, спортивной, интеллектуальной, социальной деятельности;</a:t>
            </a:r>
          </a:p>
          <a:p>
            <a:pPr lvl="0">
              <a:buFont typeface="Wingdings" panose="05000000000000000000" pitchFamily="2" charset="2"/>
              <a:buChar char="Ø"/>
            </a:pP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Страх самовыражения, кризис идентификации, низкий уровень ценностных ориентиров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3082324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336727"/>
            <a:ext cx="8911687" cy="1280890"/>
          </a:xfrm>
        </p:spPr>
        <p:txBody>
          <a:bodyPr>
            <a:normAutofit fontScale="90000"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опроса молодых специалистов Свердловской области и Пермского края (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2020 г.)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84663" y="1463041"/>
            <a:ext cx="10119949" cy="5264330"/>
          </a:xfrm>
        </p:spPr>
        <p:txBody>
          <a:bodyPr>
            <a:normAutofit fontScale="92500" lnSpcReduction="20000"/>
          </a:bodyPr>
          <a:lstStyle/>
          <a:p>
            <a:pPr marL="0" indent="0" algn="just">
              <a:lnSpc>
                <a:spcPct val="110000"/>
              </a:lnSpc>
              <a:buNone/>
            </a:pPr>
            <a:r>
              <a:rPr lang="ru-RU" sz="2200" dirty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96% отмечают недостаточный уровень профессиональной компетентности при взаимодействии с учащимися и их родителями;</a:t>
            </a:r>
            <a:endParaRPr lang="ru-RU" sz="1500" dirty="0">
              <a:latin typeface="Times New Roman" panose="02020603050405020304" pitchFamily="18" charset="0"/>
              <a:ea typeface="Trebuchet MS" panose="020B060302020202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10000"/>
              </a:lnSpc>
              <a:buNone/>
            </a:pPr>
            <a:r>
              <a:rPr lang="ru-RU" sz="2200" dirty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75% опрошенных выделяют следующие трудности:</a:t>
            </a:r>
            <a:endParaRPr lang="ru-RU" sz="1500" dirty="0">
              <a:latin typeface="Times New Roman" panose="02020603050405020304" pitchFamily="18" charset="0"/>
              <a:ea typeface="Trebuchet MS" panose="020B060302020202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ru-RU" sz="2200" dirty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Сложно контролировать и грамотно строить общение с детьми;</a:t>
            </a:r>
            <a:endParaRPr lang="ru-RU" sz="1500" dirty="0">
              <a:latin typeface="Times New Roman" panose="02020603050405020304" pitchFamily="18" charset="0"/>
              <a:ea typeface="Trebuchet MS" panose="020B060302020202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ru-RU" sz="2200" dirty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Трудности осуществления индивидуального подхода к учащимся, особенно имеющим сложности развития и поведения;</a:t>
            </a:r>
            <a:endParaRPr lang="ru-RU" sz="1500" dirty="0">
              <a:latin typeface="Times New Roman" panose="02020603050405020304" pitchFamily="18" charset="0"/>
              <a:ea typeface="Trebuchet MS" panose="020B060302020202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ru-RU" sz="2200" dirty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Не умеют адекватно анализировать качество знаний и уровень воспитанности обучающихся;</a:t>
            </a:r>
            <a:endParaRPr lang="ru-RU" sz="1500" dirty="0">
              <a:latin typeface="Times New Roman" panose="02020603050405020304" pitchFamily="18" charset="0"/>
              <a:ea typeface="Trebuchet MS" panose="020B060302020202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ru-RU" sz="2200" dirty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Сложности с планированием учебно-познавательной деятельности обучающихся, внеурочной воспитательной </a:t>
            </a:r>
            <a:r>
              <a:rPr lang="ru-RU" sz="2200" dirty="0" smtClean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работы;</a:t>
            </a:r>
            <a:endParaRPr lang="ru-RU" sz="1500" dirty="0">
              <a:latin typeface="Times New Roman" panose="02020603050405020304" pitchFamily="18" charset="0"/>
              <a:ea typeface="Trebuchet MS" panose="020B060302020202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ru-RU" sz="2200" dirty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Рефлексивный анализ: самоанализ урока; самоанализ воспитательных </a:t>
            </a:r>
            <a:r>
              <a:rPr lang="ru-RU" sz="2200" dirty="0" smtClean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мероприятий.</a:t>
            </a:r>
          </a:p>
          <a:p>
            <a:pPr lvl="0" algn="just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ru-RU" sz="2200" dirty="0" smtClean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Сложности с </a:t>
            </a:r>
            <a:r>
              <a:rPr lang="ru-RU" sz="2200" dirty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тематическим и поурочным планированием, планированием деятельности кружка или факультатива, работы с родителями и т.п.;</a:t>
            </a:r>
            <a:endParaRPr lang="ru-RU" sz="1500" dirty="0">
              <a:latin typeface="Times New Roman" panose="02020603050405020304" pitchFamily="18" charset="0"/>
              <a:ea typeface="Trebuchet MS" panose="020B060302020202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10000"/>
              </a:lnSpc>
              <a:buNone/>
            </a:pPr>
            <a:r>
              <a:rPr lang="ru-RU" sz="2200" dirty="0">
                <a:latin typeface="Times New Roman" panose="02020603050405020304" pitchFamily="18" charset="0"/>
                <a:ea typeface="Trebuchet MS" panose="020B0603020202020204" pitchFamily="34" charset="0"/>
                <a:cs typeface="Times New Roman" panose="02020603050405020304" pitchFamily="18" charset="0"/>
              </a:rPr>
              <a:t>50% молодых педагогов заявляют сложности с организацией личного труда.</a:t>
            </a:r>
            <a:endParaRPr lang="ru-RU" sz="1500" dirty="0">
              <a:latin typeface="Times New Roman" panose="02020603050405020304" pitchFamily="18" charset="0"/>
              <a:ea typeface="Trebuchet MS" panose="020B060302020202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3870812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338251" y="624110"/>
            <a:ext cx="9166361" cy="1280890"/>
          </a:xfrm>
        </p:spPr>
        <p:txBody>
          <a:bodyPr>
            <a:noAutofit/>
          </a:bodyPr>
          <a:lstStyle/>
          <a:p>
            <a:pPr marL="342900" lvl="0" indent="-342900" algn="ctr">
              <a:spcBef>
                <a:spcPts val="1000"/>
              </a:spcBef>
            </a:pPr>
            <a:r>
              <a:rPr lang="ru-RU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2023 год – Год педагога и </a:t>
            </a:r>
            <a:r>
              <a:rPr lang="ru-RU" dirty="0" smtClean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наставника</a:t>
            </a:r>
            <a:endParaRPr lang="ru-RU" sz="60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4034" y="1580606"/>
            <a:ext cx="10250578" cy="4330616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3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«</a:t>
            </a:r>
            <a:r>
              <a:rPr lang="ru-RU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Решение Президента объявить 2023 год Годом педагога и наставника еще раз говорит о высоком статусе этих специалистов в нашем обществе, о важности их </a:t>
            </a:r>
            <a:r>
              <a:rPr lang="ru-RU" sz="3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работы. М</a:t>
            </a:r>
            <a:r>
              <a:rPr lang="ru-RU" sz="3200" i="1" dirty="0" smtClean="0">
                <a:solidFill>
                  <a:srgbClr val="21252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ероприятия </a:t>
            </a:r>
            <a:r>
              <a:rPr lang="ru-RU" sz="3200" i="1" dirty="0">
                <a:solidFill>
                  <a:srgbClr val="21252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Года педагога и наставника станут еще одним важным шагом для повышения престижа учительской профессии</a:t>
            </a:r>
            <a:r>
              <a:rPr lang="ru-RU" sz="3200" i="1" dirty="0" smtClean="0">
                <a:solidFill>
                  <a:srgbClr val="21252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» </a:t>
            </a:r>
          </a:p>
          <a:p>
            <a:pPr marL="0" indent="0" algn="r">
              <a:buNone/>
            </a:pPr>
            <a:r>
              <a:rPr lang="ru-RU" sz="3200" b="1" dirty="0" smtClean="0">
                <a:solidFill>
                  <a:srgbClr val="21252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Министр просвещения РФ </a:t>
            </a: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Сергей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Кравцов.</a:t>
            </a:r>
          </a:p>
        </p:txBody>
      </p:sp>
    </p:spTree>
    <p:extLst>
      <p:ext uri="{BB962C8B-B14F-4D97-AF65-F5344CB8AC3E}">
        <p14:creationId xmlns:p14="http://schemas.microsoft.com/office/powerpoint/2010/main" val="5229936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210390" y="709749"/>
            <a:ext cx="9376364" cy="5338354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ru-RU" sz="40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Творить </a:t>
            </a:r>
            <a:r>
              <a:rPr lang="ru-RU" sz="4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свою душу, как и формировать в себе профессионала – занятие пожизненное. С</a:t>
            </a:r>
            <a:r>
              <a:rPr lang="ru-RU" sz="40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егодняшняя </a:t>
            </a:r>
            <a:r>
              <a:rPr lang="ru-RU" sz="4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встреча – и час ученичества, и поиск новых смыслов в управлении </a:t>
            </a:r>
            <a:r>
              <a:rPr lang="ru-RU" sz="40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ОО, </a:t>
            </a:r>
            <a:r>
              <a:rPr lang="ru-RU" sz="4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осмысления достигнутого на сложном пути обеспечения качества образования.</a:t>
            </a:r>
          </a:p>
        </p:txBody>
      </p:sp>
    </p:spTree>
    <p:extLst>
      <p:ext uri="{BB962C8B-B14F-4D97-AF65-F5344CB8AC3E}">
        <p14:creationId xmlns:p14="http://schemas.microsoft.com/office/powerpoint/2010/main" val="24359775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63930" y="382447"/>
            <a:ext cx="9440681" cy="1280890"/>
          </a:xfrm>
        </p:spPr>
        <p:txBody>
          <a:bodyPr>
            <a:normAutofit/>
          </a:bodyPr>
          <a:lstStyle/>
          <a:p>
            <a:pPr algn="ctr"/>
            <a:r>
              <a:rPr lang="ru-RU" sz="4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Нормативно-правовое обеспечение</a:t>
            </a:r>
            <a:endParaRPr lang="ru-RU" sz="4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063931" y="1663337"/>
            <a:ext cx="9440681" cy="4247885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 Министерство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просвещения 25 декабря 2019года опубликовало распоряжение «Об утверждении методологии (целевой модели) наставничества обучающихся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для организаций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осуществляющих образовательную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деятельность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 общеобразовательным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дополнительным общеобразовательным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программам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среднего профессионального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образования, в том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числе с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применением лучших практик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обмена опытом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между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обучающимися».</a:t>
            </a:r>
          </a:p>
          <a:p>
            <a:pPr marL="0" indent="0" algn="just">
              <a:buNone/>
            </a:pP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 Приказ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Министерства образования и науки Пермского края «Об утверждении Положения о наставничестве для педагогических работников ОО Пермского края»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 07.04.2022г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100039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кругленный прямоугольник 3"/>
          <p:cNvSpPr/>
          <p:nvPr/>
        </p:nvSpPr>
        <p:spPr>
          <a:xfrm>
            <a:off x="3709852" y="2364377"/>
            <a:ext cx="4428309" cy="171123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Наставничество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7067006" y="4643845"/>
            <a:ext cx="3696788" cy="113646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Ученик-ученик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7067006" y="659673"/>
            <a:ext cx="3696788" cy="113646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Учитель-ученик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1489167" y="659673"/>
            <a:ext cx="3461658" cy="113646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Учитель-учитель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489166" y="4643845"/>
            <a:ext cx="3461658" cy="113646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Учитель-родитель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0" name="Прямая со стрелкой 9"/>
          <p:cNvCxnSpPr/>
          <p:nvPr/>
        </p:nvCxnSpPr>
        <p:spPr>
          <a:xfrm flipH="1" flipV="1">
            <a:off x="4415246" y="1796142"/>
            <a:ext cx="535578" cy="5682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 стрелкой 11"/>
          <p:cNvCxnSpPr/>
          <p:nvPr/>
        </p:nvCxnSpPr>
        <p:spPr>
          <a:xfrm flipV="1">
            <a:off x="7067006" y="1796142"/>
            <a:ext cx="444137" cy="5682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Прямая со стрелкой 15"/>
          <p:cNvCxnSpPr/>
          <p:nvPr/>
        </p:nvCxnSpPr>
        <p:spPr>
          <a:xfrm>
            <a:off x="6949440" y="4075611"/>
            <a:ext cx="940526" cy="5682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 flipH="1">
            <a:off x="4297680" y="4075611"/>
            <a:ext cx="796834" cy="5682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282554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Великие наставники</a:t>
            </a:r>
            <a:endParaRPr lang="ru-RU" sz="4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711233"/>
            <a:ext cx="8915400" cy="4454435"/>
          </a:xfrm>
        </p:spPr>
        <p:txBody>
          <a:bodyPr>
            <a:normAutofit fontScale="70000" lnSpcReduction="20000"/>
          </a:bodyPr>
          <a:lstStyle/>
          <a:p>
            <a:pPr marL="0" indent="0" algn="r">
              <a:buNone/>
            </a:pPr>
            <a:r>
              <a:rPr lang="ru-RU" sz="40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Наставник – это самый</a:t>
            </a:r>
          </a:p>
          <a:p>
            <a:pPr marL="0" indent="0" algn="r">
              <a:buNone/>
            </a:pPr>
            <a:r>
              <a:rPr lang="ru-RU" sz="40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быстрый путь к большому успеху. </a:t>
            </a:r>
          </a:p>
          <a:p>
            <a:pPr marL="0" indent="0" algn="r">
              <a:buNone/>
            </a:pPr>
            <a:r>
              <a:rPr lang="ru-RU" sz="4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Н. Латанский</a:t>
            </a:r>
          </a:p>
          <a:p>
            <a:pPr marL="0" indent="0" algn="r">
              <a:buNone/>
            </a:pP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Платон,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Аристотель,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Сергий Радонежский,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П.П. Блонский,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А.В. Луначарский, 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А.С. Макаренко…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415163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854927" y="1005840"/>
            <a:ext cx="9649686" cy="5394960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</a:t>
            </a: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Место </a:t>
            </a:r>
            <a:r>
              <a:rPr lang="ru-RU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наставничеству, верности традициям есть в любом деле. Люди, прогрессивно мыслящие, духовно и нравственно сильные, это хорошо понимают и делают всё, чтобы их начинания имели развитие, чтобы на смену им приходили те, кто сохранит и </a:t>
            </a: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приумножит </a:t>
            </a:r>
            <a:r>
              <a:rPr lang="ru-RU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достигнутое.</a:t>
            </a:r>
          </a:p>
          <a:p>
            <a:pPr marL="0" indent="0" algn="just">
              <a:buNone/>
            </a:pP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Эффективная </a:t>
            </a:r>
            <a:r>
              <a:rPr lang="ru-RU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система мотивации для наставников должна быть создана, и это должно быть эффективное современное наставничество, передача опытов, конкретных </a:t>
            </a: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навыков.</a:t>
            </a:r>
          </a:p>
          <a:p>
            <a:pPr marL="0" indent="0" algn="r">
              <a:buNone/>
            </a:pP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В.В. Путин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63384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554480"/>
            <a:ext cx="8915400" cy="440899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Со </a:t>
            </a:r>
            <a:r>
              <a:rPr lang="ru-RU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мной работали десятки молодых педагогов. Я убедился, что как бы успешно человек не окончил педвуз, как бы он не был талантлив, а если не будет учиться на опыте, никогда не будет хорошим педагогом, я сам учился у более старых педагогов </a:t>
            </a: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</a:p>
          <a:p>
            <a:pPr marL="0" indent="0">
              <a:buNone/>
            </a:pPr>
            <a:r>
              <a:rPr lang="ru-RU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                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А.С. Макаренко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75811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32857" y="624110"/>
            <a:ext cx="9871755" cy="930370"/>
          </a:xfrm>
        </p:spPr>
        <p:txBody>
          <a:bodyPr>
            <a:normAutofit/>
          </a:bodyPr>
          <a:lstStyle/>
          <a:p>
            <a:pPr algn="ctr"/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Сущность </a:t>
            </a: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наставничества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632858" y="1554479"/>
            <a:ext cx="9871754" cy="4702629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1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	Наставничество – целенаправленный, длительный, поэтапный, непрерывный процесс формирования и совершенствования профессионализма как молодых специалистов, так и педагогов, имеющих диагностированные профессиональные дефициты.</a:t>
            </a:r>
          </a:p>
          <a:p>
            <a:pPr marL="0" indent="0" algn="just">
              <a:buNone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2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	Наставничество – универсальная технология передачи опыта, знаний, формирование навыков, компетенций, метакомпетенций и ценностей через неформальное взаимообогащающее общение, основанное на доверии и партнерстве.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97856797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Зеленый">
      <a:dk1>
        <a:sysClr val="windowText" lastClr="000000"/>
      </a:dk1>
      <a:lt1>
        <a:sysClr val="window" lastClr="FFFFFF"/>
      </a:lt1>
      <a:dk2>
        <a:srgbClr val="455F51"/>
      </a:dk2>
      <a:lt2>
        <a:srgbClr val="E3DED1"/>
      </a:lt2>
      <a:accent1>
        <a:srgbClr val="549E39"/>
      </a:accent1>
      <a:accent2>
        <a:srgbClr val="8AB833"/>
      </a:accent2>
      <a:accent3>
        <a:srgbClr val="C0CF3A"/>
      </a:accent3>
      <a:accent4>
        <a:srgbClr val="029676"/>
      </a:accent4>
      <a:accent5>
        <a:srgbClr val="4AB5C4"/>
      </a:accent5>
      <a:accent6>
        <a:srgbClr val="0989B1"/>
      </a:accent6>
      <a:hlink>
        <a:srgbClr val="6B9F25"/>
      </a:hlink>
      <a:folHlink>
        <a:srgbClr val="BA6906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149</TotalTime>
  <Words>1154</Words>
  <Application>Microsoft Office PowerPoint</Application>
  <PresentationFormat>Широкоэкранный</PresentationFormat>
  <Paragraphs>128</Paragraphs>
  <Slides>22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22</vt:i4>
      </vt:variant>
    </vt:vector>
  </HeadingPairs>
  <TitlesOfParts>
    <vt:vector size="30" baseType="lpstr">
      <vt:lpstr>Arial</vt:lpstr>
      <vt:lpstr>Calibri</vt:lpstr>
      <vt:lpstr>Century Gothic</vt:lpstr>
      <vt:lpstr>Times New Roman</vt:lpstr>
      <vt:lpstr>Trebuchet MS</vt:lpstr>
      <vt:lpstr>Wingdings</vt:lpstr>
      <vt:lpstr>Wingdings 3</vt:lpstr>
      <vt:lpstr>Легкий дым</vt:lpstr>
      <vt:lpstr>Наставничество  как стратегия развития…</vt:lpstr>
      <vt:lpstr>Презентация PowerPoint</vt:lpstr>
      <vt:lpstr>Презентация PowerPoint</vt:lpstr>
      <vt:lpstr>Нормативно-правовое обеспечение</vt:lpstr>
      <vt:lpstr>Презентация PowerPoint</vt:lpstr>
      <vt:lpstr>Великие наставники</vt:lpstr>
      <vt:lpstr>Презентация PowerPoint</vt:lpstr>
      <vt:lpstr>Презентация PowerPoint</vt:lpstr>
      <vt:lpstr>Сущность наставничества</vt:lpstr>
      <vt:lpstr>Наставник</vt:lpstr>
      <vt:lpstr>Презентация PowerPoint</vt:lpstr>
      <vt:lpstr>Наставляемый</vt:lpstr>
      <vt:lpstr>Функции наставничества в системе «наставник – учитель» </vt:lpstr>
      <vt:lpstr>Модели наставничества:</vt:lpstr>
      <vt:lpstr>Мысли …</vt:lpstr>
      <vt:lpstr>Польза для наставника</vt:lpstr>
      <vt:lpstr>Образовательные дефициты учащихся</vt:lpstr>
      <vt:lpstr>Гуманистические принципы работы              с такими детьми</vt:lpstr>
      <vt:lpstr>Значимый взрослый</vt:lpstr>
      <vt:lpstr>Взаимодействие в системе  «ученик – ученик»</vt:lpstr>
      <vt:lpstr>Из опроса молодых специалистов Свердловской области и Пермского края (2020 г.) </vt:lpstr>
      <vt:lpstr>2023 год – Год педагога и наставника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Наставничество как стратегия развития</dc:title>
  <dc:creator>Владелец</dc:creator>
  <cp:lastModifiedBy>Владелец</cp:lastModifiedBy>
  <cp:revision>21</cp:revision>
  <cp:lastPrinted>2022-12-06T10:02:29Z</cp:lastPrinted>
  <dcterms:created xsi:type="dcterms:W3CDTF">2022-11-21T09:05:49Z</dcterms:created>
  <dcterms:modified xsi:type="dcterms:W3CDTF">2022-12-06T10:03:26Z</dcterms:modified>
</cp:coreProperties>
</file>

<file path=docProps/thumbnail.jpeg>
</file>