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15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Layouts/slideLayout13.xml" ContentType="application/vnd.openxmlformats-officedocument.presentationml.slideLayout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2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35" r:id="rId1"/>
  </p:sldMasterIdLst>
  <p:sldIdLst>
    <p:sldId id="1095" r:id="rId2"/>
    <p:sldId id="1141" r:id="rId3"/>
    <p:sldId id="1096" r:id="rId4"/>
    <p:sldId id="1127" r:id="rId5"/>
    <p:sldId id="1097" r:id="rId6"/>
    <p:sldId id="1099" r:id="rId7"/>
    <p:sldId id="1124" r:id="rId8"/>
    <p:sldId id="1144" r:id="rId9"/>
    <p:sldId id="1130" r:id="rId10"/>
    <p:sldId id="1128" r:id="rId11"/>
    <p:sldId id="1100" r:id="rId12"/>
    <p:sldId id="1131" r:id="rId13"/>
    <p:sldId id="1107" r:id="rId14"/>
    <p:sldId id="1101" r:id="rId15"/>
    <p:sldId id="1102" r:id="rId16"/>
    <p:sldId id="1103" r:id="rId17"/>
    <p:sldId id="1104" r:id="rId18"/>
    <p:sldId id="1105" r:id="rId19"/>
    <p:sldId id="1172" r:id="rId20"/>
    <p:sldId id="1173" r:id="rId21"/>
    <p:sldId id="1174" r:id="rId22"/>
    <p:sldId id="1175" r:id="rId23"/>
    <p:sldId id="1106" r:id="rId24"/>
    <p:sldId id="1108" r:id="rId25"/>
    <p:sldId id="1109" r:id="rId26"/>
    <p:sldId id="1055" r:id="rId27"/>
    <p:sldId id="1162" r:id="rId28"/>
    <p:sldId id="974" r:id="rId29"/>
    <p:sldId id="270" r:id="rId30"/>
    <p:sldId id="1139" r:id="rId31"/>
    <p:sldId id="1159" r:id="rId32"/>
    <p:sldId id="1152" r:id="rId33"/>
    <p:sldId id="836" r:id="rId34"/>
    <p:sldId id="1176" r:id="rId35"/>
    <p:sldId id="1112" r:id="rId36"/>
    <p:sldId id="1146" r:id="rId37"/>
    <p:sldId id="1054" r:id="rId38"/>
    <p:sldId id="1150" r:id="rId39"/>
    <p:sldId id="1138" r:id="rId40"/>
    <p:sldId id="1136" r:id="rId41"/>
    <p:sldId id="1116" r:id="rId42"/>
    <p:sldId id="1119" r:id="rId43"/>
    <p:sldId id="1035" r:id="rId44"/>
    <p:sldId id="1113" r:id="rId45"/>
    <p:sldId id="1145" r:id="rId46"/>
    <p:sldId id="1114" r:id="rId47"/>
    <p:sldId id="1125" r:id="rId48"/>
    <p:sldId id="1169" r:id="rId49"/>
    <p:sldId id="1153" r:id="rId50"/>
    <p:sldId id="1171" r:id="rId51"/>
    <p:sldId id="499" r:id="rId5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-798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4274955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944446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="" xmlns:p14="http://schemas.microsoft.com/office/powerpoint/2010/main" val="209013187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9808696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="" xmlns:p14="http://schemas.microsoft.com/office/powerpoint/2010/main" val="353916914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1696958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403558415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4342145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8042391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6643346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8285541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3503616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1194724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3911420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8332805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10516567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408127-418C-4026-A0D3-88B3FB3D0C26}" type="datetimeFigureOut">
              <a:rPr lang="ru-RU" smtClean="0"/>
              <a:pPr/>
              <a:t>08.10.2020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28DC04F5-E7D0-4058-9C8B-24C172B6A441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324574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6" r:id="rId1"/>
    <p:sldLayoutId id="2147483837" r:id="rId2"/>
    <p:sldLayoutId id="2147483838" r:id="rId3"/>
    <p:sldLayoutId id="2147483839" r:id="rId4"/>
    <p:sldLayoutId id="2147483840" r:id="rId5"/>
    <p:sldLayoutId id="2147483841" r:id="rId6"/>
    <p:sldLayoutId id="2147483842" r:id="rId7"/>
    <p:sldLayoutId id="2147483843" r:id="rId8"/>
    <p:sldLayoutId id="2147483844" r:id="rId9"/>
    <p:sldLayoutId id="2147483845" r:id="rId10"/>
    <p:sldLayoutId id="2147483846" r:id="rId11"/>
    <p:sldLayoutId id="2147483847" r:id="rId12"/>
    <p:sldLayoutId id="2147483848" r:id="rId13"/>
    <p:sldLayoutId id="2147483849" r:id="rId14"/>
    <p:sldLayoutId id="2147483850" r:id="rId15"/>
    <p:sldLayoutId id="2147483851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=""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>
            <a:extLst>
              <a:ext uri="{FF2B5EF4-FFF2-40B4-BE49-F238E27FC236}">
                <a16:creationId xmlns="" xmlns:a16="http://schemas.microsoft.com/office/drawing/2014/main" id="{BC16F375-EB51-4AD3-8006-893D5CFA134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533400"/>
            <a:ext cx="9144000" cy="4267200"/>
          </a:xfrm>
        </p:spPr>
        <p:txBody>
          <a:bodyPr>
            <a:normAutofit/>
          </a:bodyPr>
          <a:lstStyle/>
          <a:p>
            <a:r>
              <a:rPr lang="ru-RU" sz="53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 </a:t>
            </a:r>
            <a:r>
              <a:rPr lang="ru-RU" sz="53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– базовая </a:t>
            </a:r>
            <a:r>
              <a:rPr lang="ru-RU" sz="5300" b="1" i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гарантия  качества образования   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5" name="Подзаголовок 4">
            <a:extLst>
              <a:ext uri="{FF2B5EF4-FFF2-40B4-BE49-F238E27FC236}">
                <a16:creationId xmlns="" xmlns:a16="http://schemas.microsoft.com/office/drawing/2014/main" id="{50E36D42-421A-449D-9D8B-1DF2D7B64CC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800600"/>
            <a:ext cx="10566400" cy="1524000"/>
          </a:xfrm>
        </p:spPr>
        <p:txBody>
          <a:bodyPr>
            <a:normAutofit/>
          </a:bodyPr>
          <a:lstStyle/>
          <a:p>
            <a:pPr algn="r">
              <a:spcBef>
                <a:spcPts val="0"/>
              </a:spcBef>
            </a:pPr>
            <a:r>
              <a:rPr lang="ru-RU" sz="24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В.М.Августинович</a:t>
            </a:r>
            <a:r>
              <a:rPr 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  <a:p>
            <a:pPr algn="r">
              <a:spcBef>
                <a:spcPts val="0"/>
              </a:spcBef>
            </a:pPr>
            <a:r>
              <a:rPr 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преподаватель АНО ДПО « ОИПО»,</a:t>
            </a:r>
          </a:p>
          <a:p>
            <a:pPr algn="r">
              <a:spcBef>
                <a:spcPts val="0"/>
              </a:spcBef>
            </a:pPr>
            <a:r>
              <a:rPr 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Заслуженный учитель РФ</a:t>
            </a:r>
          </a:p>
        </p:txBody>
      </p:sp>
    </p:spTree>
    <p:extLst>
      <p:ext uri="{BB962C8B-B14F-4D97-AF65-F5344CB8AC3E}">
        <p14:creationId xmlns="" xmlns:p14="http://schemas.microsoft.com/office/powerpoint/2010/main" val="3862963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D5055FD0-4B17-4C94-B53D-A2DA776F9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74675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Ценности образования </a:t>
            </a:r>
            <a:r>
              <a:rPr lang="en-US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XXI 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B95CCC3C-42C3-470E-B167-9F1857501B1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939800"/>
            <a:ext cx="10515600" cy="5237163"/>
          </a:xfrm>
        </p:spPr>
        <p:txBody>
          <a:bodyPr>
            <a:noAutofit/>
          </a:bodyPr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инициативность и нацеленность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приобретение новых компетенций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готовность и способность к технологическим,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организационным, социальным инновациям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сотрудничество и взаимная ответственность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креативность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критическое мышление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высокая социальная активность и компетентность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осуществлении социальных взаимодействий</a:t>
            </a:r>
          </a:p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информационная грамотность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41051181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09FF94B3-8FFD-42FD-8881-331A75D52B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46326" y="0"/>
            <a:ext cx="7521575" cy="1257300"/>
          </a:xfrm>
        </p:spPr>
        <p:txBody>
          <a:bodyPr>
            <a:normAutofit fontScale="90000"/>
          </a:bodyPr>
          <a:lstStyle/>
          <a:p>
            <a:pPr algn="ctr">
              <a:defRPr/>
            </a:pPr>
            <a:r>
              <a:rPr lang="ru-RU" sz="2800" b="1" dirty="0">
                <a:latin typeface="Times New Roman" pitchFamily="18" charset="0"/>
                <a:cs typeface="Times New Roman" pitchFamily="18" charset="0"/>
              </a:rPr>
              <a:t>Проблемы Российских школьников по итогам международных сравнительных исследований</a:t>
            </a:r>
          </a:p>
        </p:txBody>
      </p:sp>
      <p:sp>
        <p:nvSpPr>
          <p:cNvPr id="11267" name="Содержимое 2">
            <a:extLst>
              <a:ext uri="{FF2B5EF4-FFF2-40B4-BE49-F238E27FC236}">
                <a16:creationId xmlns="" xmlns:a16="http://schemas.microsoft.com/office/drawing/2014/main" id="{4E53CF2C-77F5-420D-835F-2D1D2B9FC33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90600" y="1003300"/>
            <a:ext cx="10033000" cy="4597400"/>
          </a:xfrm>
        </p:spPr>
        <p:txBody>
          <a:bodyPr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endParaRPr lang="ru-RU" altLang="ru-RU" sz="24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низкий уровень функциональной грамотности обучающихся;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неумение российских школьников сотрудничать и работать в группах, в командах;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неумение применять знания в незнакомых ситуациях;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низкая учебная мотивация;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ухудшение образовательной среды;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ухудшение дисциплины как школьников, так и учителей. 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endParaRPr lang="ru-RU" altLang="ru-RU" sz="20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altLang="ru-RU" sz="20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С.В.Иванова</a:t>
            </a:r>
            <a:r>
              <a:rPr lang="ru-RU" altLang="ru-RU" sz="2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 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altLang="ru-RU" sz="2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зав. кафедрой ЮНЕСКО по глобальному образованию </a:t>
            </a:r>
            <a:r>
              <a:rPr lang="ru-RU" alt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alt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alt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3606903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37E12179-71BB-42ED-8CA5-CDB4BC1EA4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D57847CC-5E14-49DC-95CA-0AD57B3FE43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успешного формирования функциональной грамотности в учебном процессе мы должны получить ответы на следующие вопросы</a:t>
            </a:r>
            <a:endParaRPr lang="ru-RU" sz="4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777182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F2D18E5B-335F-4E6C-9897-37B309A801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8326474D-B00E-4037-BAF7-C7A0539F23E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ctr"/>
            <a:r>
              <a:rPr lang="ru-RU" sz="5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Что понимается под функциональной грамотностью и ее отдельными составляющими?</a:t>
            </a:r>
          </a:p>
        </p:txBody>
      </p:sp>
    </p:spTree>
    <p:extLst>
      <p:ext uri="{BB962C8B-B14F-4D97-AF65-F5344CB8AC3E}">
        <p14:creationId xmlns="" xmlns:p14="http://schemas.microsoft.com/office/powerpoint/2010/main" val="6839149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>
              <a:defRPr/>
            </a:pPr>
            <a:r>
              <a:rPr lang="ru-RU" sz="3600" b="1" dirty="0">
                <a:latin typeface="Times New Roman" pitchFamily="18" charset="0"/>
                <a:cs typeface="Times New Roman" pitchFamily="18" charset="0"/>
              </a:rPr>
              <a:t>Что необходимо знать каждому учителю </a:t>
            </a:r>
            <a:br>
              <a:rPr lang="ru-RU" sz="3600" b="1" dirty="0">
                <a:latin typeface="Times New Roman" pitchFamily="18" charset="0"/>
                <a:cs typeface="Times New Roman" pitchFamily="18" charset="0"/>
              </a:rPr>
            </a:br>
            <a:r>
              <a:rPr lang="ru-RU" sz="3600" b="1" dirty="0">
                <a:latin typeface="Times New Roman" pitchFamily="18" charset="0"/>
                <a:cs typeface="Times New Roman" pitchFamily="18" charset="0"/>
              </a:rPr>
              <a:t> о функциональной грамотности?</a:t>
            </a:r>
          </a:p>
        </p:txBody>
      </p:sp>
      <p:sp>
        <p:nvSpPr>
          <p:cNvPr id="25603" name="Содержимое 2"/>
          <p:cNvSpPr>
            <a:spLocks noGrp="1"/>
          </p:cNvSpPr>
          <p:nvPr>
            <p:ph idx="1"/>
          </p:nvPr>
        </p:nvSpPr>
        <p:spPr>
          <a:xfrm>
            <a:off x="838200" y="1825624"/>
            <a:ext cx="10515600" cy="4778375"/>
          </a:xfrm>
        </p:spPr>
        <p:txBody>
          <a:bodyPr>
            <a:normAutofit fontScale="77500" lnSpcReduction="20000"/>
          </a:bodyPr>
          <a:lstStyle/>
          <a:p>
            <a:pPr marL="0" indent="0" algn="ctr">
              <a:buNone/>
            </a:pPr>
            <a:endParaRPr lang="ru-RU" altLang="ru-RU" sz="32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None/>
            </a:pPr>
            <a:r>
              <a:rPr lang="ru-RU" altLang="ru-RU" sz="3500" b="1" dirty="0"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altLang="ru-RU" sz="4200" b="1" i="1" dirty="0">
                <a:latin typeface="Times New Roman" pitchFamily="18" charset="0"/>
                <a:cs typeface="Times New Roman" pitchFamily="18" charset="0"/>
              </a:rPr>
              <a:t>Функционально грамотный </a:t>
            </a:r>
            <a:r>
              <a:rPr lang="ru-RU" altLang="ru-RU" sz="4200" i="1" dirty="0">
                <a:latin typeface="Times New Roman" pitchFamily="18" charset="0"/>
                <a:cs typeface="Times New Roman" pitchFamily="18" charset="0"/>
              </a:rPr>
              <a:t>человек</a:t>
            </a:r>
            <a:r>
              <a:rPr lang="ru-RU" altLang="ru-RU" sz="4200" dirty="0">
                <a:latin typeface="Times New Roman" pitchFamily="18" charset="0"/>
                <a:cs typeface="Times New Roman" pitchFamily="18" charset="0"/>
              </a:rPr>
              <a:t>-это  человек, который способен использовать все постоянно приобретаемые в течение жизни знания, умения и навыки для решения максимально широкого диапазона жизненных задач в различных сферах человеческой деятельности, общения и социальных отношений»</a:t>
            </a:r>
          </a:p>
          <a:p>
            <a:pPr algn="r">
              <a:lnSpc>
                <a:spcPct val="100000"/>
              </a:lnSpc>
              <a:spcBef>
                <a:spcPts val="0"/>
              </a:spcBef>
            </a:pPr>
            <a:endParaRPr lang="ru-RU" altLang="ru-RU" sz="3500" b="1" i="1" dirty="0">
              <a:latin typeface="Times New Roman" pitchFamily="18" charset="0"/>
              <a:cs typeface="Times New Roman" pitchFamily="18" charset="0"/>
            </a:endParaRPr>
          </a:p>
          <a:p>
            <a:pPr algn="r">
              <a:lnSpc>
                <a:spcPct val="100000"/>
              </a:lnSpc>
              <a:spcBef>
                <a:spcPts val="0"/>
              </a:spcBef>
            </a:pPr>
            <a:endParaRPr lang="ru-RU" altLang="ru-RU" b="1" i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endParaRPr lang="ru-RU" altLang="ru-RU" sz="3300" b="1" i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altLang="ru-RU" sz="3300" b="1" i="1" dirty="0" err="1">
                <a:latin typeface="Times New Roman" pitchFamily="18" charset="0"/>
                <a:cs typeface="Times New Roman" pitchFamily="18" charset="0"/>
              </a:rPr>
              <a:t>А.А.Леонтьев</a:t>
            </a:r>
            <a:r>
              <a:rPr lang="ru-RU" altLang="ru-RU" sz="3300" b="1" i="1" dirty="0">
                <a:latin typeface="Times New Roman" pitchFamily="18" charset="0"/>
                <a:cs typeface="Times New Roman" pitchFamily="18" charset="0"/>
              </a:rPr>
              <a:t>,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33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доктор психологических наук , член РАО</a:t>
            </a:r>
            <a:endParaRPr lang="ru-RU" sz="33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/>
            <a:endParaRPr lang="ru-RU" altLang="ru-RU" sz="3300" b="1" i="1" dirty="0"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altLang="ru-RU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40692395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EE8B4C5B-4B39-47A4-8DA0-76EF4AF0625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315912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52095937-67F7-4AD7-AA17-6354B208C9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39800" y="1139827"/>
            <a:ext cx="10807700" cy="6492874"/>
          </a:xfrm>
        </p:spPr>
        <p:txBody>
          <a:bodyPr>
            <a:normAutofit fontScale="85000" lnSpcReduction="20000"/>
          </a:bodyPr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сегодня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-это базовое образование личности…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Ребенок должен обладать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готовностью успешно взаимодействовать с изменяющимся окружающим миром;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возможностью решать различные учебные и жизненные задачи;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способностью строить социальные отношения;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совокупностью рефлексивных умений,</a:t>
            </a:r>
            <a:r>
              <a:rPr lang="ru-RU" sz="3200" dirty="0"/>
              <a:t>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обеспечивающих оценку свой грамотности; </a:t>
            </a:r>
          </a:p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стремлением к дальнейшему образованию… </a:t>
            </a: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endParaRPr lang="ru-RU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endParaRPr lang="ru-RU" sz="2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endParaRPr lang="ru-RU" sz="2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endParaRPr lang="ru-RU" sz="2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Н.Ф. Виноградова</a:t>
            </a:r>
            <a:r>
              <a:rPr lang="ru-RU" sz="2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член- </a:t>
            </a:r>
            <a:r>
              <a:rPr lang="ru-RU" sz="2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кор</a:t>
            </a: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., </a:t>
            </a:r>
            <a:r>
              <a:rPr lang="ru-RU" sz="2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д.п.н</a:t>
            </a: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.,</a:t>
            </a: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рук. научно-исследовательского Центра </a:t>
            </a:r>
          </a:p>
          <a:p>
            <a:pPr marL="0" indent="0" algn="r">
              <a:lnSpc>
                <a:spcPct val="11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начальной школы РАО</a:t>
            </a:r>
          </a:p>
          <a:p>
            <a:pPr marL="0" indent="0" algn="r">
              <a:buNone/>
            </a:pP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</p:txBody>
      </p:sp>
    </p:spTree>
    <p:extLst>
      <p:ext uri="{BB962C8B-B14F-4D97-AF65-F5344CB8AC3E}">
        <p14:creationId xmlns="" xmlns:p14="http://schemas.microsoft.com/office/powerpoint/2010/main" val="38206854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FC6B7638-D985-45A1-AB17-776524AFAA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Определение функциональной грамотности в 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исследовании </a:t>
            </a:r>
            <a:r>
              <a:rPr lang="en-US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PISA</a:t>
            </a: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заложено в основном вопросе, на которое отвечает исследование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B3BB297E-4F20-4F72-88AA-DE78E08D4C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349500"/>
            <a:ext cx="10515600" cy="414337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«Обладают ли учащиеся 15- летнего возраста, получившие обязательное общее образование, 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знаниями и умениями, необходимыми им для полноценного функционирования в современном обществе, 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т.е. для решения широкого диапазона задач в различных сферах человеческой деятельности, общения и социальных отношений?»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8215559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5A8FACA5-DED3-46B5-90EB-7DA2B1A106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BA75594D-1C2F-4F5E-9855-9DAAB10351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r>
              <a:rPr lang="ru-RU" sz="5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</a:t>
            </a:r>
            <a:r>
              <a:rPr lang="en-US" sz="5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-</a:t>
            </a:r>
            <a:r>
              <a:rPr lang="ru-RU" sz="5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это набор умений и навыков, обеспечивающих человеку полноценное участие в жизни общества</a:t>
            </a:r>
            <a:endParaRPr lang="ru-RU" sz="5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883048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9EA87D26-E2AA-408A-8E22-70245102A5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Направления, по которым рассматривается функциональная грамотность в международных исследованиях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F99D7ED3-C209-4CC9-9EF6-61C33C607F1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Читательская грамотность</a:t>
            </a:r>
          </a:p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Математическая грамотность</a:t>
            </a:r>
          </a:p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Естественнонаучная грамотность</a:t>
            </a:r>
          </a:p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Финансовая грамотность</a:t>
            </a:r>
          </a:p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Глобальные компетенции</a:t>
            </a:r>
          </a:p>
          <a:p>
            <a:pPr lvl="0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Креативное мышление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5026246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4BFD06B2-ACF0-4F1F-9D4A-AC2C456704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1200" y="704088"/>
            <a:ext cx="8229600" cy="27664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719AE5F5-982F-4428-9422-A5143A25660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1200" y="1124744"/>
            <a:ext cx="8229600" cy="5199856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 в проектах ФГОС начального и среднего образования обозначена как базовая гарантия качества образования</a:t>
            </a:r>
          </a:p>
        </p:txBody>
      </p:sp>
    </p:spTree>
    <p:extLst>
      <p:ext uri="{BB962C8B-B14F-4D97-AF65-F5344CB8AC3E}">
        <p14:creationId xmlns="" xmlns:p14="http://schemas.microsoft.com/office/powerpoint/2010/main" val="3818182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FAB1BE41-537A-4967-AA81-961E3978C59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48079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175C57C4-45C4-4C80-AD33-4562F961D0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333500"/>
            <a:ext cx="8915400" cy="4577722"/>
          </a:xfrm>
        </p:spPr>
        <p:txBody>
          <a:bodyPr>
            <a:normAutofit fontScale="92500" lnSpcReduction="20000"/>
          </a:bodyPr>
          <a:lstStyle/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Успешность страны на мировой арене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зависит от скорости реализации 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новых педагогических решений 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системе образования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endParaRPr lang="ru-RU" sz="28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endParaRPr lang="ru-RU" sz="28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28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А. Кондаков</a:t>
            </a:r>
          </a:p>
          <a:p>
            <a:pPr marL="0" indent="0" algn="r">
              <a:lnSpc>
                <a:spcPct val="100000"/>
              </a:lnSpc>
              <a:spcBef>
                <a:spcPts val="0"/>
              </a:spcBef>
              <a:buNone/>
            </a:pP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председатель Совета директоров,</a:t>
            </a:r>
            <a:b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научный руководитель ООО</a:t>
            </a:r>
            <a:b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«ДРОФА», член-корр. РАО, </a:t>
            </a:r>
            <a:r>
              <a:rPr lang="ru-RU" sz="20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д.п.н</a:t>
            </a:r>
            <a:r>
              <a:rPr lang="ru-RU" sz="2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ru-RU" sz="2800" dirty="0"/>
              <a:t/>
            </a:r>
            <a:br>
              <a:rPr lang="ru-RU" sz="2800" dirty="0"/>
            </a:br>
            <a:endParaRPr lang="ru-RU" sz="28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3292429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5C5721EF-15E1-482B-96BC-6AFA96F838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61975"/>
          </a:xfrm>
        </p:spPr>
        <p:txBody>
          <a:bodyPr>
            <a:normAutofit/>
          </a:bodyPr>
          <a:lstStyle/>
          <a:p>
            <a:pPr algn="ctr">
              <a:defRPr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Новое в оценке качества образования</a:t>
            </a:r>
          </a:p>
        </p:txBody>
      </p:sp>
      <p:sp>
        <p:nvSpPr>
          <p:cNvPr id="71683" name="Объект 2">
            <a:extLst>
              <a:ext uri="{FF2B5EF4-FFF2-40B4-BE49-F238E27FC236}">
                <a16:creationId xmlns="" xmlns:a16="http://schemas.microsoft.com/office/drawing/2014/main" id="{89BDAE72-856C-46D4-9BC7-B40FF658A20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6900" y="1124745"/>
            <a:ext cx="10756900" cy="5212555"/>
          </a:xfrm>
        </p:spPr>
        <p:txBody>
          <a:bodyPr>
            <a:normAutofit/>
          </a:bodyPr>
          <a:lstStyle/>
          <a:p>
            <a:endParaRPr lang="ru-RU" altLang="ru-RU" b="0" dirty="0"/>
          </a:p>
          <a:p>
            <a:pPr marL="0" indent="0">
              <a:buNone/>
            </a:pPr>
            <a:r>
              <a:rPr lang="ru-RU" altLang="ru-RU" sz="2400" b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ФЕДЕРАЛЬНАЯ СЛУЖБА ПО НАДЗОРУ В СФЕРЕ ОБРАЗОВАНИЯ И НАУКИ, МИНИСТЕРСТВО ПРОСВЕЩЕНИЯ РОССИЙСКОЙ ФЕДЕРАЦИИ</a:t>
            </a:r>
          </a:p>
          <a:p>
            <a:pPr marL="0" indent="0">
              <a:buNone/>
            </a:pPr>
            <a:r>
              <a:rPr lang="ru-RU" altLang="ru-RU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 от 6 мая 2019 года N 590/219</a:t>
            </a:r>
          </a:p>
          <a:p>
            <a:pPr marL="0" indent="0" algn="ctr">
              <a:buNone/>
            </a:pPr>
            <a:r>
              <a:rPr lang="ru-RU" altLang="ru-RU" sz="3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</a:t>
            </a:r>
            <a:r>
              <a:rPr lang="ru-RU" altLang="ru-RU" sz="3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 утверждении Методологии и критериев оценки качества общего образования в общеобразовательных организациях на основе практики международных исследований качества подготовки обучающихся»</a:t>
            </a:r>
          </a:p>
        </p:txBody>
      </p:sp>
    </p:spTree>
    <p:extLst>
      <p:ext uri="{BB962C8B-B14F-4D97-AF65-F5344CB8AC3E}">
        <p14:creationId xmlns="" xmlns:p14="http://schemas.microsoft.com/office/powerpoint/2010/main" val="31099980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7B993CD0-DA8A-4D5C-B63C-261F455724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4ADB6ED6-D6E9-4034-A9AC-F36A719CDA6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 2024 году все субъекты РФ должны принять участие в международных сопоставительных исследованиях.</a:t>
            </a:r>
          </a:p>
          <a:p>
            <a:pPr marL="0" indent="0" algn="ctr">
              <a:buNone/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Это целевой показатель нацпроекта «Образование»</a:t>
            </a:r>
          </a:p>
        </p:txBody>
      </p:sp>
    </p:spTree>
    <p:extLst>
      <p:ext uri="{BB962C8B-B14F-4D97-AF65-F5344CB8AC3E}">
        <p14:creationId xmlns="" xmlns:p14="http://schemas.microsoft.com/office/powerpoint/2010/main" val="40822995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/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82947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altLang="ru-RU" sz="4400" b="1" dirty="0">
                <a:latin typeface="Times New Roman" pitchFamily="18" charset="0"/>
                <a:cs typeface="Times New Roman" pitchFamily="18" charset="0"/>
              </a:rPr>
              <a:t>Контроль результатов по модели </a:t>
            </a:r>
            <a:r>
              <a:rPr lang="en-US" altLang="ru-RU" sz="4400" b="1" dirty="0">
                <a:latin typeface="Times New Roman" pitchFamily="18" charset="0"/>
                <a:cs typeface="Times New Roman" pitchFamily="18" charset="0"/>
              </a:rPr>
              <a:t>PISA </a:t>
            </a:r>
            <a:r>
              <a:rPr lang="ru-RU" altLang="ru-RU" sz="4400" b="1" dirty="0">
                <a:latin typeface="Times New Roman" pitchFamily="18" charset="0"/>
                <a:cs typeface="Times New Roman" pitchFamily="18" charset="0"/>
              </a:rPr>
              <a:t>введен в России уже с 2019 года. </a:t>
            </a:r>
          </a:p>
          <a:p>
            <a:endParaRPr lang="ru-RU" altLang="ru-RU" sz="4400" b="1" dirty="0">
              <a:latin typeface="Times New Roman" pitchFamily="18" charset="0"/>
              <a:cs typeface="Times New Roman" pitchFamily="18" charset="0"/>
            </a:endParaRPr>
          </a:p>
          <a:p>
            <a:r>
              <a:rPr lang="ru-RU" altLang="ru-RU" sz="4400" b="1" dirty="0">
                <a:latin typeface="Times New Roman" pitchFamily="18" charset="0"/>
                <a:cs typeface="Times New Roman" pitchFamily="18" charset="0"/>
              </a:rPr>
              <a:t>Пермский край будет участвовать в данном проекте с 2021 года.</a:t>
            </a:r>
          </a:p>
          <a:p>
            <a:endParaRPr lang="ru-RU" altLang="ru-RU" sz="36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029504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609D8CD6-522A-4A33-BC3D-CB474E1AB9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8F2B9853-406E-47DA-943F-66A67FF903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ctr">
              <a:buNone/>
            </a:pPr>
            <a:r>
              <a:rPr lang="ru-RU" sz="4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 переориентировать учебный процесс на эффективное овладение  обучающимися функциональной грамотностью?</a:t>
            </a:r>
          </a:p>
        </p:txBody>
      </p:sp>
    </p:spTree>
    <p:extLst>
      <p:ext uri="{BB962C8B-B14F-4D97-AF65-F5344CB8AC3E}">
        <p14:creationId xmlns="" xmlns:p14="http://schemas.microsoft.com/office/powerpoint/2010/main" val="2980050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2E0F8B93-E0A1-4C12-992F-70E13BA25D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55575"/>
          </a:xfrm>
        </p:spPr>
        <p:txBody>
          <a:bodyPr>
            <a:normAutofit fontScale="90000"/>
          </a:bodyPr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78E63087-BF40-4873-BE7C-492E425E65F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181100"/>
            <a:ext cx="10515600" cy="4995863"/>
          </a:xfrm>
        </p:spPr>
        <p:txBody>
          <a:bodyPr>
            <a:normAutofit fontScale="85000" lnSpcReduction="20000"/>
          </a:bodyPr>
          <a:lstStyle/>
          <a:p>
            <a:pPr marL="0" indent="0" algn="ctr">
              <a:buNone/>
            </a:pPr>
            <a:r>
              <a:rPr lang="ru-RU" sz="5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Успешная реализация ФГОС общего образования-повышение функциональной грамотности  российских школьников </a:t>
            </a:r>
          </a:p>
          <a:p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2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Г.С.Ковалева</a:t>
            </a:r>
            <a:endParaRPr lang="ru-RU" sz="2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руководитель Центра оценки качества образования ФГБНУ </a:t>
            </a:r>
          </a:p>
          <a:p>
            <a:pPr marL="0" indent="0" algn="r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«Институт стратегии развития  образования РАО», </a:t>
            </a:r>
          </a:p>
          <a:p>
            <a:pPr marL="0" indent="0" algn="r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к. п. н., руководитель проекта</a:t>
            </a:r>
          </a:p>
          <a:p>
            <a:pPr marL="0" indent="0" algn="r">
              <a:lnSpc>
                <a:spcPct val="120000"/>
              </a:lnSpc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«Мониторинг формирования функциональной грамотности</a:t>
            </a:r>
            <a:r>
              <a:rPr lang="ru-RU" sz="2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3713778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BFE76E60-4B8F-410B-96A3-83322D0F1D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9313" y="276225"/>
            <a:ext cx="10515600" cy="434975"/>
          </a:xfrm>
        </p:spPr>
        <p:txBody>
          <a:bodyPr>
            <a:normAutofit fontScale="90000"/>
          </a:bodyPr>
          <a:lstStyle/>
          <a:p>
            <a:pPr>
              <a:defRPr/>
            </a:pPr>
            <a:endParaRPr lang="ru-RU"/>
          </a:p>
        </p:txBody>
      </p:sp>
      <p:sp>
        <p:nvSpPr>
          <p:cNvPr id="25603" name="Объект 2">
            <a:extLst>
              <a:ext uri="{FF2B5EF4-FFF2-40B4-BE49-F238E27FC236}">
                <a16:creationId xmlns="" xmlns:a16="http://schemas.microsoft.com/office/drawing/2014/main" id="{CFD3341D-B485-45CB-9EE2-5041604A74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08000" y="1100138"/>
            <a:ext cx="10856913" cy="5392102"/>
          </a:xfrm>
        </p:spPr>
        <p:txBody>
          <a:bodyPr>
            <a:normAutofit lnSpcReduction="10000"/>
          </a:bodyPr>
          <a:lstStyle/>
          <a:p>
            <a:pPr marL="0" indent="0" algn="ctr">
              <a:buNone/>
            </a:pPr>
            <a:r>
              <a:rPr lang="ru-RU" alt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… Глубокий профессиональный стандарт. Он сформирован на научных идеях Выготского, по этим идеям  работает весь Запад уже 40 лет.</a:t>
            </a:r>
          </a:p>
          <a:p>
            <a:pPr marL="0" indent="0" algn="ctr">
              <a:buNone/>
            </a:pPr>
            <a:r>
              <a:rPr lang="ru-RU" alt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/У нас же в стране точно по Салтыкову-Щедрину: все умные и сложные законы всегда встречаются  очень </a:t>
            </a:r>
            <a:r>
              <a:rPr lang="ru-RU" alt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легко по причине необязательности их исполнения/.</a:t>
            </a:r>
          </a:p>
          <a:p>
            <a:pPr algn="r">
              <a:lnSpc>
                <a:spcPct val="110000"/>
              </a:lnSpc>
              <a:spcBef>
                <a:spcPct val="0"/>
              </a:spcBef>
            </a:pPr>
            <a:endParaRPr lang="ru-RU" altLang="ru-RU" sz="32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>
              <a:lnSpc>
                <a:spcPct val="110000"/>
              </a:lnSpc>
              <a:spcBef>
                <a:spcPct val="0"/>
              </a:spcBef>
            </a:pPr>
            <a:endParaRPr lang="ru-RU" altLang="ru-RU" sz="24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>
              <a:lnSpc>
                <a:spcPct val="110000"/>
              </a:lnSpc>
              <a:spcBef>
                <a:spcPct val="0"/>
              </a:spcBef>
            </a:pPr>
            <a:endParaRPr lang="ru-RU" altLang="ru-RU" sz="24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spcBef>
                <a:spcPct val="0"/>
              </a:spcBef>
              <a:buNone/>
            </a:pPr>
            <a:r>
              <a:rPr lang="ru-RU" alt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Л. Любимов, профессор ВШЭ,</a:t>
            </a:r>
          </a:p>
          <a:p>
            <a:pPr marL="0" indent="0" algn="r">
              <a:spcBef>
                <a:spcPct val="0"/>
              </a:spcBef>
              <a:buNone/>
            </a:pPr>
            <a:r>
              <a:rPr lang="ru-RU" alt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автор проектов по развитию школьного образования </a:t>
            </a:r>
          </a:p>
          <a:p>
            <a:pPr marL="0" indent="0" algn="r">
              <a:spcBef>
                <a:spcPct val="0"/>
              </a:spcBef>
              <a:buNone/>
            </a:pPr>
            <a:r>
              <a:rPr lang="ru-RU" alt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–о том, чему и в каком объеме должна учить школа</a:t>
            </a:r>
          </a:p>
        </p:txBody>
      </p:sp>
    </p:spTree>
    <p:extLst>
      <p:ext uri="{BB962C8B-B14F-4D97-AF65-F5344CB8AC3E}">
        <p14:creationId xmlns="" xmlns:p14="http://schemas.microsoft.com/office/powerpoint/2010/main" val="2082918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5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ФГОС-инструмент реализации нового содержания образования</a:t>
            </a:r>
          </a:p>
        </p:txBody>
      </p:sp>
    </p:spTree>
    <p:extLst>
      <p:ext uri="{BB962C8B-B14F-4D97-AF65-F5344CB8AC3E}">
        <p14:creationId xmlns="" xmlns:p14="http://schemas.microsoft.com/office/powerpoint/2010/main" val="34945108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91544" y="548680"/>
            <a:ext cx="8229600" cy="1143000"/>
          </a:xfrm>
        </p:spPr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>
              <a:spcBef>
                <a:spcPts val="0"/>
              </a:spcBef>
              <a:buNone/>
            </a:pPr>
            <a:endParaRPr lang="ru-RU" sz="4000" dirty="0"/>
          </a:p>
          <a:p>
            <a:pPr marL="0" indent="0" algn="r">
              <a:spcBef>
                <a:spcPts val="0"/>
              </a:spcBef>
              <a:buNone/>
            </a:pPr>
            <a:r>
              <a:rPr lang="ru-RU" sz="4800" dirty="0">
                <a:latin typeface="Times New Roman" pitchFamily="18" charset="0"/>
                <a:cs typeface="Times New Roman" pitchFamily="18" charset="0"/>
              </a:rPr>
              <a:t>«</a:t>
            </a:r>
            <a:r>
              <a:rPr lang="ru-RU" sz="4800" b="1" dirty="0">
                <a:latin typeface="Times New Roman" pitchFamily="18" charset="0"/>
                <a:cs typeface="Times New Roman" pitchFamily="18" charset="0"/>
              </a:rPr>
              <a:t>Обучение в деятельности»-</a:t>
            </a:r>
            <a:r>
              <a:rPr lang="ru-RU" sz="40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лейтмотив стандартов</a:t>
            </a:r>
          </a:p>
        </p:txBody>
      </p:sp>
    </p:spTree>
    <p:extLst>
      <p:ext uri="{BB962C8B-B14F-4D97-AF65-F5344CB8AC3E}">
        <p14:creationId xmlns="" xmlns:p14="http://schemas.microsoft.com/office/powerpoint/2010/main" val="14904271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Заголовок 1"/>
          <p:cNvSpPr>
            <a:spLocks noGrp="1"/>
          </p:cNvSpPr>
          <p:nvPr>
            <p:ph type="title"/>
          </p:nvPr>
        </p:nvSpPr>
        <p:spPr/>
        <p:txBody>
          <a:bodyPr rtlCol="0">
            <a:noAutofit/>
          </a:bodyPr>
          <a:lstStyle/>
          <a:p>
            <a:pPr algn="ctr">
              <a:defRPr/>
            </a:pPr>
            <a:r>
              <a:rPr lang="ru-RU" altLang="ru-RU" b="1" dirty="0">
                <a:latin typeface="Times New Roman" pitchFamily="18" charset="0"/>
                <a:cs typeface="Times New Roman" pitchFamily="18" charset="0"/>
              </a:rPr>
              <a:t>Суть системно-деятельностного подхода</a:t>
            </a:r>
          </a:p>
        </p:txBody>
      </p:sp>
      <p:sp>
        <p:nvSpPr>
          <p:cNvPr id="21507" name="Объект 2"/>
          <p:cNvSpPr>
            <a:spLocks noGrp="1"/>
          </p:cNvSpPr>
          <p:nvPr>
            <p:ph idx="1"/>
          </p:nvPr>
        </p:nvSpPr>
        <p:spPr>
          <a:xfrm>
            <a:off x="2589212" y="1562100"/>
            <a:ext cx="8915400" cy="4349122"/>
          </a:xfrm>
        </p:spPr>
        <p:txBody>
          <a:bodyPr rtlCol="0">
            <a:normAutofit fontScale="25000" lnSpcReduction="20000"/>
          </a:bodyPr>
          <a:lstStyle/>
          <a:p>
            <a:pPr>
              <a:defRPr/>
            </a:pPr>
            <a:r>
              <a:rPr lang="ru-RU" altLang="ru-RU" sz="12800" b="1" dirty="0">
                <a:latin typeface="Times New Roman" pitchFamily="18" charset="0"/>
                <a:cs typeface="Times New Roman" pitchFamily="18" charset="0"/>
              </a:rPr>
              <a:t>Процесс обучения </a:t>
            </a:r>
            <a:r>
              <a:rPr lang="ru-RU" altLang="ru-RU" sz="12800" dirty="0">
                <a:latin typeface="Times New Roman" pitchFamily="18" charset="0"/>
                <a:cs typeface="Times New Roman" pitchFamily="18" charset="0"/>
              </a:rPr>
              <a:t>выстраивается как </a:t>
            </a:r>
            <a:r>
              <a:rPr lang="ru-RU" altLang="ru-RU" sz="12800" b="1" dirty="0">
                <a:latin typeface="Times New Roman" pitchFamily="18" charset="0"/>
                <a:cs typeface="Times New Roman" pitchFamily="18" charset="0"/>
              </a:rPr>
              <a:t>движение от цели к результату</a:t>
            </a:r>
            <a:r>
              <a:rPr lang="ru-RU" altLang="ru-RU" sz="12800" dirty="0">
                <a:latin typeface="Times New Roman" pitchFamily="18" charset="0"/>
                <a:cs typeface="Times New Roman" pitchFamily="18" charset="0"/>
              </a:rPr>
              <a:t>, при этом в качестве результата рассматривается </a:t>
            </a:r>
            <a:r>
              <a:rPr lang="ru-RU" altLang="ru-RU" sz="12800" b="1" dirty="0">
                <a:latin typeface="Times New Roman" pitchFamily="18" charset="0"/>
                <a:cs typeface="Times New Roman" pitchFamily="18" charset="0"/>
              </a:rPr>
              <a:t>развитие личности учащихся </a:t>
            </a:r>
            <a:r>
              <a:rPr lang="ru-RU" altLang="ru-RU" sz="12800" dirty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altLang="ru-RU" sz="12800" dirty="0" err="1">
                <a:latin typeface="Times New Roman" pitchFamily="18" charset="0"/>
                <a:cs typeface="Times New Roman" pitchFamily="18" charset="0"/>
              </a:rPr>
              <a:t>сформированность</a:t>
            </a:r>
            <a:r>
              <a:rPr lang="ru-RU" altLang="ru-RU" sz="12800" dirty="0">
                <a:latin typeface="Times New Roman" pitchFamily="18" charset="0"/>
                <a:cs typeface="Times New Roman" pitchFamily="18" charset="0"/>
              </a:rPr>
              <a:t> УУД и системы представлений о мире)</a:t>
            </a:r>
          </a:p>
          <a:p>
            <a:pPr>
              <a:defRPr/>
            </a:pPr>
            <a:r>
              <a:rPr lang="ru-RU" altLang="ru-RU" sz="12800" b="1" dirty="0">
                <a:latin typeface="Times New Roman" pitchFamily="18" charset="0"/>
                <a:cs typeface="Times New Roman" pitchFamily="18" charset="0"/>
              </a:rPr>
              <a:t>Движение от цели к результату</a:t>
            </a:r>
            <a:r>
              <a:rPr lang="ru-RU" altLang="ru-RU" sz="12800" dirty="0">
                <a:latin typeface="Times New Roman" pitchFamily="18" charset="0"/>
                <a:cs typeface="Times New Roman" pitchFamily="18" charset="0"/>
              </a:rPr>
              <a:t> совершает </a:t>
            </a:r>
            <a:r>
              <a:rPr lang="ru-RU" altLang="ru-RU" sz="12800" b="1" dirty="0">
                <a:latin typeface="Times New Roman" pitchFamily="18" charset="0"/>
                <a:cs typeface="Times New Roman" pitchFamily="18" charset="0"/>
              </a:rPr>
              <a:t>сам учащийся </a:t>
            </a:r>
            <a:r>
              <a:rPr lang="ru-RU" altLang="ru-RU" sz="12800" dirty="0">
                <a:latin typeface="Times New Roman" pitchFamily="18" charset="0"/>
                <a:cs typeface="Times New Roman" pitchFamily="18" charset="0"/>
              </a:rPr>
              <a:t>в процессе учебной деятельности, </a:t>
            </a:r>
            <a:r>
              <a:rPr lang="ru-RU" altLang="ru-RU" sz="12800" b="1" dirty="0">
                <a:latin typeface="Times New Roman" pitchFamily="18" charset="0"/>
                <a:cs typeface="Times New Roman" pitchFamily="18" charset="0"/>
              </a:rPr>
              <a:t>осознавая этапы продвижения, </a:t>
            </a:r>
            <a:r>
              <a:rPr lang="ru-RU" altLang="ru-RU" sz="12800" dirty="0">
                <a:latin typeface="Times New Roman" pitchFamily="18" charset="0"/>
                <a:cs typeface="Times New Roman" pitchFamily="18" charset="0"/>
              </a:rPr>
              <a:t>поскольку иначе личность развиваться не может</a:t>
            </a:r>
          </a:p>
          <a:p>
            <a:pPr>
              <a:defRPr/>
            </a:pPr>
            <a:r>
              <a:rPr lang="ru-RU" altLang="ru-RU" sz="12800" b="1" dirty="0">
                <a:latin typeface="Times New Roman" pitchFamily="18" charset="0"/>
                <a:cs typeface="Times New Roman" pitchFamily="18" charset="0"/>
              </a:rPr>
              <a:t>Через технологии организации деятельности </a:t>
            </a:r>
            <a:r>
              <a:rPr lang="ru-RU" altLang="ru-RU" sz="12800" dirty="0">
                <a:latin typeface="Times New Roman" pitchFamily="18" charset="0"/>
                <a:cs typeface="Times New Roman" pitchFamily="18" charset="0"/>
              </a:rPr>
              <a:t>учитель обеспечивает движение обучающихся </a:t>
            </a:r>
            <a:r>
              <a:rPr lang="ru-RU" altLang="ru-RU" sz="12800" b="1" dirty="0">
                <a:latin typeface="Times New Roman" pitchFamily="18" charset="0"/>
                <a:cs typeface="Times New Roman" pitchFamily="18" charset="0"/>
              </a:rPr>
              <a:t>от цели к результату</a:t>
            </a:r>
          </a:p>
          <a:p>
            <a:pPr>
              <a:defRPr/>
            </a:pPr>
            <a:endParaRPr lang="ru-RU" alt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1508" name="Номер слайда 3"/>
          <p:cNvSpPr>
            <a:spLocks noGrp="1"/>
          </p:cNvSpPr>
          <p:nvPr>
            <p:ph type="sldNum" sz="quarter" idx="12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="t" anchorCtr="0" compatLnSpc="1">
            <a:prstTxWarp prst="textNoShape">
              <a:avLst/>
            </a:prstTxWarp>
            <a:normAutofit fontScale="92500" lnSpcReduction="10000"/>
          </a:bodyPr>
          <a:lstStyle/>
          <a:p>
            <a:pPr>
              <a:defRPr/>
            </a:pPr>
            <a:fld id="{D08BC168-608B-49C9-9EB2-01504A19229D}" type="slidenum">
              <a:rPr lang="ru-RU" altLang="ru-RU"/>
              <a:pPr>
                <a:defRPr/>
              </a:pPr>
              <a:t>28</a:t>
            </a:fld>
            <a:endParaRPr lang="ru-RU" altLang="ru-RU"/>
          </a:p>
        </p:txBody>
      </p:sp>
    </p:spTree>
    <p:extLst>
      <p:ext uri="{BB962C8B-B14F-4D97-AF65-F5344CB8AC3E}">
        <p14:creationId xmlns="" xmlns:p14="http://schemas.microsoft.com/office/powerpoint/2010/main" val="39543240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81200" y="704088"/>
            <a:ext cx="8229600" cy="636680"/>
          </a:xfrm>
        </p:spPr>
        <p:txBody>
          <a:bodyPr>
            <a:normAutofit/>
          </a:bodyPr>
          <a:lstStyle/>
          <a:p>
            <a:pPr algn="ctr"/>
            <a:r>
              <a:rPr lang="ru-RU" sz="3200" b="1" i="1" dirty="0">
                <a:latin typeface="Times New Roman" pitchFamily="18" charset="0"/>
                <a:cs typeface="Times New Roman" pitchFamily="18" charset="0"/>
              </a:rPr>
              <a:t>Урок- ключевой компонент образования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algn="r"/>
            <a:r>
              <a:rPr lang="en-US" altLang="ru-RU" sz="39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С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урока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начинается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учебно-воспитательный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процесс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,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уроком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он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и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заканчивается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.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Все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остальное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в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школе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играет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хотя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и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важную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,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но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вспомогательную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роль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,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дополняя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и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развивая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все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то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,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что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закладывается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на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</a:t>
            </a:r>
            <a:r>
              <a:rPr lang="en-US" altLang="ru-RU" sz="39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уроке</a:t>
            </a:r>
            <a:r>
              <a:rPr lang="en-US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»                              </a:t>
            </a:r>
            <a:r>
              <a:rPr lang="ru-RU" altLang="ru-RU" sz="39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itchFamily="18" charset="0"/>
              </a:rPr>
              <a:t>    </a:t>
            </a:r>
          </a:p>
          <a:p>
            <a:pPr algn="r"/>
            <a:endParaRPr lang="ru-RU" altLang="ru-RU" sz="2800" b="1" i="1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altLang="ru-RU" sz="2800" b="1" i="1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 algn="r">
              <a:buNone/>
            </a:pPr>
            <a:r>
              <a:rPr lang="ru-RU" altLang="ru-RU" sz="3500" b="1" i="1" dirty="0" err="1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Конаржевский</a:t>
            </a:r>
            <a:r>
              <a:rPr lang="ru-RU" altLang="ru-RU" sz="3500" b="1" i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Ю.А</a:t>
            </a:r>
            <a:endParaRPr lang="ru-RU" sz="35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400" dirty="0">
                <a:solidFill>
                  <a:schemeClr val="accent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Указ Президента Российской Федерации «О национальных целях и стратегических задачах развития Российской Федерации на период до 2024 года» от 7 мая 2018 года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Обеспечить достижение следующих целей и целевых показателей</a:t>
            </a:r>
          </a:p>
          <a:p>
            <a:pPr marL="0" indent="0" algn="ctr">
              <a:buNone/>
            </a:pP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сфере  образования</a:t>
            </a:r>
          </a:p>
          <a:p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Обеспечение глобальной конкурентноспособности Российского образования, вхождение  РФ в число 10 ведущих стран мира по качеству общего образования</a:t>
            </a:r>
          </a:p>
          <a:p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Воспитание гармонично развитой и социально ответственной личности на основе духовно-нравственных ценностей народов РФ, исторических и национально-культурных традиций</a:t>
            </a:r>
          </a:p>
        </p:txBody>
      </p:sp>
    </p:spTree>
    <p:extLst>
      <p:ext uri="{BB962C8B-B14F-4D97-AF65-F5344CB8AC3E}">
        <p14:creationId xmlns="" xmlns:p14="http://schemas.microsoft.com/office/powerpoint/2010/main" val="4089032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/>
          </p:cNvSpPr>
          <p:nvPr>
            <p:ph type="title"/>
          </p:nvPr>
        </p:nvSpPr>
        <p:spPr>
          <a:xfrm>
            <a:off x="2133600" y="228600"/>
            <a:ext cx="8153400" cy="990600"/>
          </a:xfrm>
        </p:spPr>
        <p:txBody>
          <a:bodyPr/>
          <a:lstStyle/>
          <a:p>
            <a:pPr algn="ctr" eaLnBrk="1" hangingPunct="1"/>
            <a:endParaRPr lang="ru-RU" altLang="ru-RU" sz="3200" dirty="0">
              <a:solidFill>
                <a:srgbClr val="FF0000"/>
              </a:solidFill>
              <a:latin typeface="Arial" charset="0"/>
            </a:endParaRPr>
          </a:p>
        </p:txBody>
      </p:sp>
      <p:sp>
        <p:nvSpPr>
          <p:cNvPr id="38915" name="Rectangle 3"/>
          <p:cNvSpPr>
            <a:spLocks noGrp="1"/>
          </p:cNvSpPr>
          <p:nvPr>
            <p:ph idx="1"/>
          </p:nvPr>
        </p:nvSpPr>
        <p:spPr>
          <a:xfrm>
            <a:off x="2136775" y="1600201"/>
            <a:ext cx="8153400" cy="4525963"/>
          </a:xfrm>
        </p:spPr>
        <p:txBody>
          <a:bodyPr>
            <a:normAutofit fontScale="77500" lnSpcReduction="20000"/>
          </a:bodyPr>
          <a:lstStyle/>
          <a:p>
            <a:pPr eaLnBrk="1" hangingPunct="1"/>
            <a:endParaRPr lang="ru-RU" altLang="ru-RU" dirty="0">
              <a:latin typeface="Arial" charset="0"/>
            </a:endParaRPr>
          </a:p>
          <a:p>
            <a:pPr algn="ctr" eaLnBrk="1" hangingPunct="1"/>
            <a:r>
              <a:rPr lang="ru-RU" altLang="ru-RU" sz="5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Главная методическая цель урока при системно-</a:t>
            </a:r>
            <a:r>
              <a:rPr lang="ru-RU" altLang="ru-RU" sz="56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деятельностном</a:t>
            </a:r>
            <a:r>
              <a:rPr lang="ru-RU" altLang="ru-RU" sz="5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обучении – создание условий для проявления познавательной активности учеников</a:t>
            </a:r>
            <a:br>
              <a:rPr lang="ru-RU" altLang="ru-RU" sz="5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altLang="ru-RU" sz="5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8176162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BADAD6EA-6133-4A3A-B6F3-99369F7781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 flipV="1">
            <a:off x="1981200" y="533400"/>
            <a:ext cx="8229600" cy="170688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8AB18BE3-C65F-40E2-84DC-31F476A1C6B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1200" y="1124744"/>
            <a:ext cx="8229600" cy="5199856"/>
          </a:xfrm>
        </p:spPr>
        <p:txBody>
          <a:bodyPr>
            <a:normAutofit/>
          </a:bodyPr>
          <a:lstStyle/>
          <a:p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Вместо простой передачи знаний, умений, навыков от учителя к ученику, </a:t>
            </a:r>
            <a:r>
              <a:rPr lang="ru-RU" sz="28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приоритетной целью 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школьного образования становится </a:t>
            </a:r>
            <a:r>
              <a:rPr lang="ru-RU" sz="28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развитие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способности ученика 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самостоятельно ставить учебные цели, проектировать пути их реализации, контролировать и оценивать свои достижения, иначе говоря, </a:t>
            </a:r>
            <a:r>
              <a:rPr lang="ru-RU" sz="28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умение учиться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endParaRPr lang="ru-RU" sz="28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sz="2800" b="1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Целью деятельностного подхода является воспитание личности ребенка как субъекта жизнедеятельности</a:t>
            </a:r>
          </a:p>
        </p:txBody>
      </p:sp>
    </p:spTree>
    <p:extLst>
      <p:ext uri="{BB962C8B-B14F-4D97-AF65-F5344CB8AC3E}">
        <p14:creationId xmlns="" xmlns:p14="http://schemas.microsoft.com/office/powerpoint/2010/main" val="3621199447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C8FFF2AD-528D-43D8-B30D-028A8B44E6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1200" y="-315416"/>
            <a:ext cx="8229600" cy="2160240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7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7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7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7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7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7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7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Изменить  характер  деятельности учителя и обучающегося на уроке</a:t>
            </a:r>
            <a:r>
              <a:rPr lang="ru-RU" sz="5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5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78914BC2-5C7F-4120-BAF8-93C1B797E36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1200" y="1412776"/>
            <a:ext cx="8229600" cy="4911824"/>
          </a:xfrm>
        </p:spPr>
        <p:txBody>
          <a:bodyPr>
            <a:normAutofit fontScale="70000" lnSpcReduction="20000"/>
          </a:bodyPr>
          <a:lstStyle/>
          <a:p>
            <a:endParaRPr lang="ru-RU" sz="3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8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Позиция учителя</a:t>
            </a:r>
            <a:r>
              <a:rPr lang="ru-RU" sz="3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к классу не с ответом (готовые знания, умения, навыки), а с вопросом. </a:t>
            </a:r>
          </a:p>
          <a:p>
            <a:r>
              <a:rPr lang="ru-RU" sz="38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Позиция ученика</a:t>
            </a:r>
            <a:r>
              <a:rPr lang="ru-RU" sz="3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: за познание мира(в специально организованных для этого условиях).</a:t>
            </a:r>
          </a:p>
          <a:p>
            <a:r>
              <a:rPr lang="ru-RU" sz="3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Учебная деятельность – управляемый учебный процесс. </a:t>
            </a:r>
          </a:p>
          <a:p>
            <a:r>
              <a:rPr lang="ru-RU" sz="3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Оценочное действие – я умею! У меня получится! </a:t>
            </a:r>
          </a:p>
          <a:p>
            <a:pPr marL="0" indent="0">
              <a:buNone/>
            </a:pPr>
            <a:endParaRPr lang="ru-RU" sz="3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r>
              <a:rPr lang="ru-RU" sz="3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Эмоционально – ценностная оценка – Я считаю так то…. </a:t>
            </a:r>
            <a:r>
              <a:rPr lang="ru-RU" sz="3800" b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(формирование мировоззрения) </a:t>
            </a:r>
            <a:endParaRPr lang="ru-RU" sz="3800" u="sng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74755728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144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Font typeface="Wingdings 3" pitchFamily="18" charset="2"/>
              <a:buNone/>
            </a:pPr>
            <a:r>
              <a:rPr lang="ru-RU" altLang="ru-RU" sz="8800" b="1">
                <a:latin typeface="Times New Roman" pitchFamily="18" charset="0"/>
                <a:cs typeface="Times New Roman" pitchFamily="18" charset="0"/>
              </a:rPr>
              <a:t>Урок жив!</a:t>
            </a:r>
          </a:p>
          <a:p>
            <a:pPr algn="ctr">
              <a:buFont typeface="Wingdings 3" pitchFamily="18" charset="2"/>
              <a:buNone/>
            </a:pPr>
            <a:r>
              <a:rPr lang="ru-RU" altLang="ru-RU" sz="4000" b="1">
                <a:latin typeface="Times New Roman" pitchFamily="18" charset="0"/>
                <a:cs typeface="Times New Roman" pitchFamily="18" charset="0"/>
              </a:rPr>
              <a:t>Он еще не исчерпал своих  возможностей, и педагоги далеко не все их открыли для себя!</a:t>
            </a:r>
          </a:p>
        </p:txBody>
      </p:sp>
    </p:spTree>
    <p:extLst>
      <p:ext uri="{BB962C8B-B14F-4D97-AF65-F5344CB8AC3E}">
        <p14:creationId xmlns="" xmlns:p14="http://schemas.microsoft.com/office/powerpoint/2010/main" val="88474383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Заголовок 1"/>
          <p:cNvSpPr>
            <a:spLocks noGrp="1"/>
          </p:cNvSpPr>
          <p:nvPr>
            <p:ph type="title"/>
          </p:nvPr>
        </p:nvSpPr>
        <p:spPr/>
        <p:txBody>
          <a:bodyPr rtlCol="0">
            <a:noAutofit/>
          </a:bodyPr>
          <a:lstStyle/>
          <a:p>
            <a:pPr algn="ctr">
              <a:defRPr/>
            </a:pPr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Преобразование урока идет в контексте современных образовательных идей</a:t>
            </a:r>
          </a:p>
        </p:txBody>
      </p:sp>
      <p:sp>
        <p:nvSpPr>
          <p:cNvPr id="36867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32500" lnSpcReduction="20000"/>
          </a:bodyPr>
          <a:lstStyle/>
          <a:p>
            <a:pPr eaLnBrk="1" hangingPunct="1">
              <a:defRPr/>
            </a:pPr>
            <a:endParaRPr lang="ru-RU" altLang="ru-RU" sz="3600" dirty="0">
              <a:latin typeface="Times New Roman" pitchFamily="18" charset="0"/>
              <a:cs typeface="Times New Roman" pitchFamily="18" charset="0"/>
            </a:endParaRPr>
          </a:p>
          <a:p>
            <a:pPr eaLnBrk="1" hangingPunct="1">
              <a:defRPr/>
            </a:pPr>
            <a:r>
              <a:rPr lang="ru-RU" altLang="ru-RU" sz="9800" dirty="0">
                <a:latin typeface="Times New Roman" pitchFamily="18" charset="0"/>
                <a:cs typeface="Times New Roman" pitchFamily="18" charset="0"/>
              </a:rPr>
              <a:t>Идея </a:t>
            </a:r>
            <a:r>
              <a:rPr lang="ru-RU" altLang="ru-RU" sz="9800" dirty="0" err="1">
                <a:latin typeface="Times New Roman" pitchFamily="18" charset="0"/>
                <a:cs typeface="Times New Roman" pitchFamily="18" charset="0"/>
              </a:rPr>
              <a:t>субъектности</a:t>
            </a:r>
            <a:r>
              <a:rPr lang="ru-RU" altLang="ru-RU" sz="9800" dirty="0">
                <a:latin typeface="Times New Roman" pitchFamily="18" charset="0"/>
                <a:cs typeface="Times New Roman" pitchFamily="18" charset="0"/>
              </a:rPr>
              <a:t> в обучении</a:t>
            </a:r>
          </a:p>
          <a:p>
            <a:pPr eaLnBrk="1" hangingPunct="1">
              <a:defRPr/>
            </a:pPr>
            <a:r>
              <a:rPr lang="ru-RU" altLang="ru-RU" sz="9800" dirty="0">
                <a:latin typeface="Times New Roman" pitchFamily="18" charset="0"/>
                <a:cs typeface="Times New Roman" pitchFamily="18" charset="0"/>
              </a:rPr>
              <a:t>Идея </a:t>
            </a:r>
            <a:r>
              <a:rPr lang="ru-RU" altLang="ru-RU" sz="9800" dirty="0" err="1">
                <a:latin typeface="Times New Roman" pitchFamily="18" charset="0"/>
                <a:cs typeface="Times New Roman" pitchFamily="18" charset="0"/>
              </a:rPr>
              <a:t>мотивированности</a:t>
            </a:r>
            <a:r>
              <a:rPr lang="ru-RU" altLang="ru-RU" sz="9800" dirty="0">
                <a:latin typeface="Times New Roman" pitchFamily="18" charset="0"/>
                <a:cs typeface="Times New Roman" pitchFamily="18" charset="0"/>
              </a:rPr>
              <a:t> обучения</a:t>
            </a:r>
          </a:p>
          <a:p>
            <a:pPr eaLnBrk="1" hangingPunct="1">
              <a:defRPr/>
            </a:pPr>
            <a:r>
              <a:rPr lang="ru-RU" altLang="ru-RU" sz="9800" dirty="0">
                <a:latin typeface="Times New Roman" pitchFamily="18" charset="0"/>
                <a:cs typeface="Times New Roman" pitchFamily="18" charset="0"/>
              </a:rPr>
              <a:t>Идея активизации обучения</a:t>
            </a:r>
          </a:p>
          <a:p>
            <a:pPr eaLnBrk="1" hangingPunct="1">
              <a:defRPr/>
            </a:pPr>
            <a:r>
              <a:rPr lang="ru-RU" altLang="ru-RU" sz="9800" dirty="0">
                <a:latin typeface="Times New Roman" pitchFamily="18" charset="0"/>
                <a:cs typeface="Times New Roman" pitchFamily="18" charset="0"/>
              </a:rPr>
              <a:t>Идея индивидуально-личностного подхода</a:t>
            </a:r>
          </a:p>
          <a:p>
            <a:pPr eaLnBrk="1" hangingPunct="1">
              <a:defRPr/>
            </a:pPr>
            <a:r>
              <a:rPr lang="ru-RU" altLang="ru-RU" sz="9800" dirty="0">
                <a:latin typeface="Times New Roman" pitchFamily="18" charset="0"/>
                <a:cs typeface="Times New Roman" pitchFamily="18" charset="0"/>
              </a:rPr>
              <a:t>Идея </a:t>
            </a:r>
            <a:r>
              <a:rPr lang="ru-RU" altLang="ru-RU" sz="9800" dirty="0" err="1">
                <a:latin typeface="Times New Roman" pitchFamily="18" charset="0"/>
                <a:cs typeface="Times New Roman" pitchFamily="18" charset="0"/>
              </a:rPr>
              <a:t>рефлексивности</a:t>
            </a:r>
            <a:r>
              <a:rPr lang="ru-RU" altLang="ru-RU" sz="9800" dirty="0">
                <a:latin typeface="Times New Roman" pitchFamily="18" charset="0"/>
                <a:cs typeface="Times New Roman" pitchFamily="18" charset="0"/>
              </a:rPr>
              <a:t> обучения</a:t>
            </a:r>
          </a:p>
          <a:p>
            <a:pPr marL="0" indent="0" algn="ctr">
              <a:buNone/>
              <a:defRPr/>
            </a:pPr>
            <a:r>
              <a:rPr lang="ru-RU" altLang="ru-RU" sz="9800" b="1" dirty="0">
                <a:latin typeface="Times New Roman" pitchFamily="18" charset="0"/>
                <a:cs typeface="Times New Roman" pitchFamily="18" charset="0"/>
              </a:rPr>
              <a:t>Новый ученик- Хочу, знаю, могу</a:t>
            </a:r>
            <a:r>
              <a:rPr lang="ru-RU" altLang="ru-RU" sz="7600" b="1" dirty="0">
                <a:latin typeface="Times New Roman" pitchFamily="18" charset="0"/>
                <a:cs typeface="Times New Roman" pitchFamily="18" charset="0"/>
              </a:rPr>
              <a:t>!</a:t>
            </a:r>
          </a:p>
        </p:txBody>
      </p:sp>
    </p:spTree>
    <p:extLst>
      <p:ext uri="{BB962C8B-B14F-4D97-AF65-F5344CB8AC3E}">
        <p14:creationId xmlns="" xmlns:p14="http://schemas.microsoft.com/office/powerpoint/2010/main" val="38947089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1CB3977A-3FF6-40D5-BF3C-EFE8008B6D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46326" y="116633"/>
            <a:ext cx="7521575" cy="360040"/>
          </a:xfrm>
        </p:spPr>
        <p:txBody>
          <a:bodyPr>
            <a:noAutofit/>
          </a:bodyPr>
          <a:lstStyle/>
          <a:p>
            <a:pPr algn="ctr">
              <a:defRPr/>
            </a:pPr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Рейтинг методических проблем учителей</a:t>
            </a:r>
          </a:p>
        </p:txBody>
      </p:sp>
      <p:sp>
        <p:nvSpPr>
          <p:cNvPr id="12291" name="Содержимое 2">
            <a:extLst>
              <a:ext uri="{FF2B5EF4-FFF2-40B4-BE49-F238E27FC236}">
                <a16:creationId xmlns="" xmlns:a16="http://schemas.microsoft.com/office/drawing/2014/main" id="{C364A780-8F7D-4629-91A1-3510DD1788B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19200" y="476673"/>
            <a:ext cx="10375900" cy="5555827"/>
          </a:xfrm>
        </p:spPr>
        <p:txBody>
          <a:bodyPr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ru-RU" alt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Отсутствие у педагогов  мотивации к использованию новых технологий;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Недостаточное знание  ими теории </a:t>
            </a:r>
            <a:r>
              <a:rPr lang="ru-RU" altLang="ru-RU" sz="24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технологизации</a:t>
            </a:r>
            <a:r>
              <a:rPr lang="ru-RU" alt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образования;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Недостаток опыта по организации  исследовательской, самостоятельной, проектной, групповой работы школьников;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Необученность технологии экспериментальной и исследовательской педагогической деятельности;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Дефицит умения адаптировать новые технологии обучения к  условиям собственной педагогической деятельности;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Отсутствие возможности прохождения  стажировок по проблемам использования новых педагогических технологий;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ru-RU" alt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Необученность технологиям педагогической диагностики, снятия стрессов и тревожности у школьников и у самих себя.</a:t>
            </a:r>
          </a:p>
          <a:p>
            <a:pPr marL="0" indent="0" algn="r">
              <a:spcBef>
                <a:spcPct val="0"/>
              </a:spcBef>
              <a:buNone/>
            </a:pPr>
            <a:r>
              <a:rPr lang="ru-RU" altLang="ru-RU" sz="2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Результаты получены при исследовании проблем и затруднений педагогов </a:t>
            </a:r>
          </a:p>
          <a:p>
            <a:pPr marL="0" indent="0" algn="r">
              <a:spcBef>
                <a:spcPct val="0"/>
              </a:spcBef>
              <a:buNone/>
            </a:pPr>
            <a:r>
              <a:rPr lang="ru-RU" altLang="ru-RU" sz="2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реализации федерального проекта «Учитель будущего»</a:t>
            </a:r>
          </a:p>
        </p:txBody>
      </p:sp>
    </p:spTree>
    <p:extLst>
      <p:ext uri="{BB962C8B-B14F-4D97-AF65-F5344CB8AC3E}">
        <p14:creationId xmlns="" xmlns:p14="http://schemas.microsoft.com/office/powerpoint/2010/main" val="26396606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6B6D4CBE-27B6-4E9E-9AE6-7301A34A82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>
              <a:defRPr/>
            </a:pPr>
            <a:r>
              <a:rPr lang="ru-RU" sz="2800" b="1" dirty="0">
                <a:latin typeface="Times New Roman" pitchFamily="18" charset="0"/>
                <a:cs typeface="Times New Roman" pitchFamily="18" charset="0"/>
              </a:rPr>
              <a:t>Проблема профессионального выгорания учителей</a:t>
            </a:r>
          </a:p>
        </p:txBody>
      </p:sp>
      <p:sp>
        <p:nvSpPr>
          <p:cNvPr id="13315" name="Содержимое 2">
            <a:extLst>
              <a:ext uri="{FF2B5EF4-FFF2-40B4-BE49-F238E27FC236}">
                <a16:creationId xmlns="" xmlns:a16="http://schemas.microsoft.com/office/drawing/2014/main" id="{27E87D62-BA04-4DFC-8E69-97FBE4AE0C0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60500" y="1690688"/>
            <a:ext cx="9728200" cy="4543202"/>
          </a:xfrm>
        </p:spPr>
        <p:txBody>
          <a:bodyPr>
            <a:normAutofit fontScale="62500" lnSpcReduction="20000"/>
          </a:bodyPr>
          <a:lstStyle/>
          <a:p>
            <a:pPr marL="0" indent="0" algn="ctr">
              <a:buNone/>
            </a:pPr>
            <a:r>
              <a:rPr lang="ru-RU" altLang="ru-RU" sz="4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Одна из основных причин выгорания- недостаточная квалификация педагога</a:t>
            </a:r>
            <a:r>
              <a:rPr lang="ru-RU" alt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0" indent="0" algn="ctr">
              <a:buNone/>
            </a:pPr>
            <a:endParaRPr lang="ru-RU" altLang="ru-RU" sz="24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altLang="ru-RU" sz="24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«</a:t>
            </a:r>
            <a:r>
              <a:rPr lang="ru-RU" altLang="ru-RU" sz="4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Учитель, который не очень понимает, как работать с учеником, какой к нему нужен подход, каковы когнитивные  особенности детей может не суметь обучить их. </a:t>
            </a:r>
            <a:r>
              <a:rPr lang="ru-RU" alt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Неудача ребенка-это неудача педагога,</a:t>
            </a:r>
            <a:r>
              <a:rPr lang="ru-RU" altLang="ru-RU" sz="4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и это один из ключевых моментов выгорания: возникает постоянная неудовлетворенность результатами своей работы</a:t>
            </a:r>
            <a:r>
              <a:rPr lang="ru-RU" altLang="ru-RU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</a:t>
            </a:r>
          </a:p>
          <a:p>
            <a:pPr algn="ctr">
              <a:spcBef>
                <a:spcPct val="0"/>
              </a:spcBef>
            </a:pPr>
            <a:endParaRPr lang="ru-RU" altLang="ru-RU" sz="24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>
              <a:spcBef>
                <a:spcPct val="0"/>
              </a:spcBef>
            </a:pPr>
            <a:endParaRPr lang="ru-RU" altLang="ru-RU" sz="24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r">
              <a:spcBef>
                <a:spcPct val="0"/>
              </a:spcBef>
            </a:pPr>
            <a:endParaRPr lang="ru-RU" altLang="ru-RU" sz="24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spcBef>
                <a:spcPct val="0"/>
              </a:spcBef>
              <a:buNone/>
            </a:pPr>
            <a:endParaRPr lang="ru-RU" altLang="ru-RU" sz="34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spcBef>
                <a:spcPct val="0"/>
              </a:spcBef>
              <a:buNone/>
            </a:pPr>
            <a:endParaRPr lang="ru-RU" altLang="ru-RU" sz="34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spcBef>
                <a:spcPct val="0"/>
              </a:spcBef>
              <a:buNone/>
            </a:pPr>
            <a:r>
              <a:rPr lang="ru-RU" altLang="ru-RU" sz="3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 . Безруких, </a:t>
            </a:r>
          </a:p>
          <a:p>
            <a:pPr marL="0" indent="0" algn="r">
              <a:spcBef>
                <a:spcPct val="0"/>
              </a:spcBef>
              <a:buNone/>
            </a:pPr>
            <a:r>
              <a:rPr lang="ru-RU" altLang="ru-RU" sz="3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директор Института возрастной физиологии</a:t>
            </a:r>
          </a:p>
        </p:txBody>
      </p:sp>
    </p:spTree>
    <p:extLst>
      <p:ext uri="{BB962C8B-B14F-4D97-AF65-F5344CB8AC3E}">
        <p14:creationId xmlns="" xmlns:p14="http://schemas.microsoft.com/office/powerpoint/2010/main" val="328969141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9" name="Заголовок 1">
            <a:extLst>
              <a:ext uri="{FF2B5EF4-FFF2-40B4-BE49-F238E27FC236}">
                <a16:creationId xmlns="" xmlns:a16="http://schemas.microsoft.com/office/drawing/2014/main" id="{8F0EC052-454A-4363-A558-701A16407B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1692275" y="274638"/>
            <a:ext cx="1295400" cy="1143000"/>
          </a:xfrm>
        </p:spPr>
        <p:txBody>
          <a:bodyPr/>
          <a:lstStyle/>
          <a:p>
            <a:pPr>
              <a:defRPr/>
            </a:pPr>
            <a:endParaRPr lang="ru-RU" altLang="ru-RU"/>
          </a:p>
        </p:txBody>
      </p:sp>
      <p:sp>
        <p:nvSpPr>
          <p:cNvPr id="23555" name="Объект 2">
            <a:extLst>
              <a:ext uri="{FF2B5EF4-FFF2-40B4-BE49-F238E27FC236}">
                <a16:creationId xmlns="" xmlns:a16="http://schemas.microsoft.com/office/drawing/2014/main" id="{70474192-3A2C-4B00-A49B-F1187E4F7E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77800" y="188913"/>
            <a:ext cx="11163300" cy="5937250"/>
          </a:xfrm>
        </p:spPr>
        <p:txBody>
          <a:bodyPr>
            <a:normAutofit fontScale="85000" lnSpcReduction="10000"/>
          </a:bodyPr>
          <a:lstStyle/>
          <a:p>
            <a:pPr marL="0" indent="0" algn="r">
              <a:buNone/>
            </a:pPr>
            <a:endParaRPr lang="ru-RU" altLang="ru-RU" dirty="0"/>
          </a:p>
          <a:p>
            <a:pPr marL="0" indent="0" algn="ctr">
              <a:buNone/>
            </a:pPr>
            <a:endParaRPr lang="ru-RU" alt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altLang="ru-RU" sz="5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 тем багажом, которым владеет массовый российский педагог, новые стандарты осилить невозможно, так как они требуют другого уровня интеллекта, эрудиции, общей культуры</a:t>
            </a:r>
            <a:endParaRPr lang="ru-RU" altLang="ru-RU" sz="5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buNone/>
            </a:pPr>
            <a:endParaRPr lang="ru-RU" altLang="ru-RU" sz="54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buNone/>
            </a:pPr>
            <a:endParaRPr lang="ru-RU" altLang="ru-RU" sz="3000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buNone/>
            </a:pPr>
            <a:r>
              <a:rPr lang="ru-RU" altLang="ru-RU" sz="3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М.М. Поташник</a:t>
            </a:r>
          </a:p>
        </p:txBody>
      </p:sp>
    </p:spTree>
    <p:extLst>
      <p:ext uri="{BB962C8B-B14F-4D97-AF65-F5344CB8AC3E}">
        <p14:creationId xmlns="" xmlns:p14="http://schemas.microsoft.com/office/powerpoint/2010/main" val="128583129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endParaRPr lang="ru-RU" altLang="ru-RU"/>
          </a:p>
        </p:txBody>
      </p:sp>
      <p:sp>
        <p:nvSpPr>
          <p:cNvPr id="3074" name="Объект 2"/>
          <p:cNvSpPr>
            <a:spLocks noGrp="1"/>
          </p:cNvSpPr>
          <p:nvPr>
            <p:ph idx="1"/>
          </p:nvPr>
        </p:nvSpPr>
        <p:spPr/>
        <p:txBody>
          <a:bodyPr rtlCol="0">
            <a:normAutofit lnSpcReduction="10000"/>
          </a:bodyPr>
          <a:lstStyle/>
          <a:p>
            <a:pPr marL="0" indent="0" algn="r">
              <a:spcBef>
                <a:spcPct val="0"/>
              </a:spcBef>
              <a:buNone/>
              <a:defRPr/>
            </a:pPr>
            <a:r>
              <a:rPr lang="ru-RU" altLang="ru-RU" sz="4400" b="1" dirty="0">
                <a:latin typeface="Times New Roman" pitchFamily="18" charset="0"/>
                <a:cs typeface="Times New Roman" pitchFamily="18" charset="0"/>
              </a:rPr>
              <a:t>Все предложения </a:t>
            </a:r>
          </a:p>
          <a:p>
            <a:pPr marL="0" indent="0" algn="r">
              <a:spcBef>
                <a:spcPct val="0"/>
              </a:spcBef>
              <a:buNone/>
              <a:defRPr/>
            </a:pPr>
            <a:r>
              <a:rPr lang="ru-RU" altLang="ru-RU" sz="4400" b="1" dirty="0">
                <a:latin typeface="Times New Roman" pitchFamily="18" charset="0"/>
                <a:cs typeface="Times New Roman" pitchFamily="18" charset="0"/>
              </a:rPr>
              <a:t>могут быть реализованы,</a:t>
            </a:r>
          </a:p>
          <a:p>
            <a:pPr marL="0" indent="0" algn="r">
              <a:spcBef>
                <a:spcPct val="0"/>
              </a:spcBef>
              <a:buNone/>
              <a:defRPr/>
            </a:pPr>
            <a:r>
              <a:rPr lang="ru-RU" altLang="ru-RU" sz="4400" b="1" dirty="0">
                <a:latin typeface="Times New Roman" pitchFamily="18" charset="0"/>
                <a:cs typeface="Times New Roman" pitchFamily="18" charset="0"/>
              </a:rPr>
              <a:t> если педагоги будут открыты </a:t>
            </a:r>
          </a:p>
          <a:p>
            <a:pPr marL="0" indent="0" algn="r">
              <a:spcBef>
                <a:spcPct val="0"/>
              </a:spcBef>
              <a:buNone/>
              <a:defRPr/>
            </a:pPr>
            <a:r>
              <a:rPr lang="ru-RU" altLang="ru-RU" sz="4400" b="1" dirty="0">
                <a:latin typeface="Times New Roman" pitchFamily="18" charset="0"/>
                <a:cs typeface="Times New Roman" pitchFamily="18" charset="0"/>
              </a:rPr>
              <a:t>для восприятия новых идей</a:t>
            </a:r>
          </a:p>
          <a:p>
            <a:pPr marL="0" indent="0" algn="r">
              <a:spcBef>
                <a:spcPct val="0"/>
              </a:spcBef>
              <a:defRPr/>
            </a:pPr>
            <a:endParaRPr lang="ru-RU" altLang="ru-RU" sz="4400" i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r">
              <a:spcBef>
                <a:spcPct val="0"/>
              </a:spcBef>
              <a:buNone/>
              <a:defRPr/>
            </a:pPr>
            <a:r>
              <a:rPr lang="ru-RU" altLang="ru-RU" sz="4400" b="1" i="1" dirty="0">
                <a:latin typeface="Times New Roman" pitchFamily="18" charset="0"/>
                <a:cs typeface="Times New Roman" pitchFamily="18" charset="0"/>
              </a:rPr>
              <a:t>Д. </a:t>
            </a:r>
            <a:r>
              <a:rPr lang="ru-RU" altLang="ru-RU" sz="4400" b="1" i="1" dirty="0" err="1">
                <a:latin typeface="Times New Roman" pitchFamily="18" charset="0"/>
                <a:cs typeface="Times New Roman" pitchFamily="18" charset="0"/>
              </a:rPr>
              <a:t>Хэтти</a:t>
            </a:r>
            <a:endParaRPr lang="ru-RU" altLang="ru-RU" sz="44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882759899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21779544-CE0D-4244-9C70-5CADDED19B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>
              <a:defRPr/>
            </a:pP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Проект «Учитель будущего»</a:t>
            </a:r>
          </a:p>
        </p:txBody>
      </p:sp>
      <p:sp>
        <p:nvSpPr>
          <p:cNvPr id="51203" name="Объект 2">
            <a:extLst>
              <a:ext uri="{FF2B5EF4-FFF2-40B4-BE49-F238E27FC236}">
                <a16:creationId xmlns="" xmlns:a16="http://schemas.microsoft.com/office/drawing/2014/main" id="{5E76F8F5-5549-40C4-86DB-61875D7DA6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702191"/>
            <a:ext cx="8915400" cy="4209031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altLang="ru-RU" sz="40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Национальная </a:t>
            </a:r>
            <a:r>
              <a:rPr lang="ru-RU" altLang="ru-RU" sz="4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система профессионального  роста </a:t>
            </a:r>
            <a:r>
              <a:rPr lang="ru-RU" alt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/НСПР/ педагогических работников и </a:t>
            </a:r>
            <a:r>
              <a:rPr lang="ru-RU" altLang="ru-RU" sz="40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Национальная система учительского роста</a:t>
            </a:r>
            <a:r>
              <a:rPr lang="ru-RU" alt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/НСУР/–</a:t>
            </a:r>
            <a:r>
              <a:rPr lang="ru-RU" altLang="ru-RU" sz="4000" b="1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две  взаимодействующие системы</a:t>
            </a:r>
          </a:p>
        </p:txBody>
      </p:sp>
    </p:spTree>
    <p:extLst>
      <p:ext uri="{BB962C8B-B14F-4D97-AF65-F5344CB8AC3E}">
        <p14:creationId xmlns="" xmlns:p14="http://schemas.microsoft.com/office/powerpoint/2010/main" val="14565743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3AB39A18-7D0D-4D9D-AF35-CBDCA7493C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BEBE5D6F-E745-4775-AE7A-4A18BDDF0DA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901700"/>
            <a:ext cx="8915400" cy="5009522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Образование- ключевой фактор </a:t>
            </a:r>
            <a:r>
              <a:rPr lang="ru-RU" sz="36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конкурентноспособности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и 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устойчивого развития экономики в </a:t>
            </a:r>
            <a:r>
              <a:rPr lang="en-US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XXI 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веке</a:t>
            </a:r>
          </a:p>
          <a:p>
            <a:pPr algn="r"/>
            <a:endParaRPr lang="ru-RU" sz="3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spcBef>
                <a:spcPts val="0"/>
              </a:spcBef>
              <a:buNone/>
            </a:pPr>
            <a:endParaRPr lang="ru-RU" sz="2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spcBef>
                <a:spcPts val="0"/>
              </a:spcBef>
              <a:buNone/>
            </a:pPr>
            <a:endParaRPr lang="ru-RU" sz="2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spcBef>
                <a:spcPts val="0"/>
              </a:spcBef>
              <a:buNone/>
            </a:pPr>
            <a:r>
              <a:rPr lang="ru-RU" sz="2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А.Кондаков</a:t>
            </a: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  <a:p>
            <a:pPr marL="0" indent="0" algn="r"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президент Института </a:t>
            </a:r>
          </a:p>
          <a:p>
            <a:pPr marL="0" indent="0" algn="r">
              <a:spcBef>
                <a:spcPts val="0"/>
              </a:spcBef>
              <a:buNone/>
            </a:pP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мобильных образовательных систем,</a:t>
            </a:r>
          </a:p>
          <a:p>
            <a:pPr marL="0" indent="0" algn="r">
              <a:spcBef>
                <a:spcPts val="0"/>
              </a:spcBef>
              <a:buNone/>
            </a:pPr>
            <a:r>
              <a:rPr lang="ru-RU" sz="2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д.п.н</a:t>
            </a: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., член -</a:t>
            </a:r>
            <a:r>
              <a:rPr lang="ru-RU" sz="2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кор</a:t>
            </a:r>
            <a:r>
              <a:rPr lang="ru-RU" sz="2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РАО</a:t>
            </a:r>
          </a:p>
          <a:p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7518547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Заголовок 2">
            <a:extLst>
              <a:ext uri="{FF2B5EF4-FFF2-40B4-BE49-F238E27FC236}">
                <a16:creationId xmlns="" xmlns:a16="http://schemas.microsoft.com/office/drawing/2014/main" id="{A5E0C1A7-BB80-4999-9D93-90EC29DCFF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endParaRPr lang="ru-RU" alt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314" name="Содержимое 3">
            <a:extLst>
              <a:ext uri="{FF2B5EF4-FFF2-40B4-BE49-F238E27FC236}">
                <a16:creationId xmlns="" xmlns:a16="http://schemas.microsoft.com/office/drawing/2014/main" id="{BB635FCD-60B4-4689-AEE8-1AB2261D1D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marL="0" indent="0" algn="ctr">
              <a:buNone/>
              <a:defRPr/>
            </a:pPr>
            <a:r>
              <a:rPr lang="ru-RU" altLang="ru-RU" sz="4400" b="1" dirty="0">
                <a:latin typeface="Times New Roman" pitchFamily="18" charset="0"/>
                <a:cs typeface="Times New Roman" pitchFamily="18" charset="0"/>
              </a:rPr>
              <a:t>Работа по развитию потенциала педагога- приоритетная   задача системы образования, так как связана с решением актуальных проблем возрождения России</a:t>
            </a:r>
            <a:r>
              <a:rPr lang="ru-RU" altLang="ru-RU" sz="3600" b="1" dirty="0"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</p:spTree>
    <p:extLst>
      <p:ext uri="{BB962C8B-B14F-4D97-AF65-F5344CB8AC3E}">
        <p14:creationId xmlns="" xmlns:p14="http://schemas.microsoft.com/office/powerpoint/2010/main" val="546465444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F119E459-C95D-443D-8ADB-22028C083B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0"/>
            <a:ext cx="8911687" cy="736600"/>
          </a:xfrm>
        </p:spPr>
        <p:txBody>
          <a:bodyPr>
            <a:normAutofit/>
          </a:bodyPr>
          <a:lstStyle/>
          <a:p>
            <a:pPr algn="ctr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школе 3.0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80948847-B994-4DD3-8C57-80627F57AA3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1054100"/>
            <a:ext cx="8915400" cy="5803900"/>
          </a:xfrm>
        </p:spPr>
        <p:txBody>
          <a:bodyPr>
            <a:noAutofit/>
          </a:bodyPr>
          <a:lstStyle/>
          <a:p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Активное участие обучающегося в учебном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процессе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Обучающиеся самостоятельны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Сотрудничество ученика, учителя и семьи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Открытая образовательная среда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Обучение в контексте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Повышение значимости формирующего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оценивания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Междисциплинарные знания 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528269141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E4AD90AF-9697-4EF1-A25B-5E8622E259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Образование 3.0</a:t>
            </a:r>
            <a:r>
              <a:rPr lang="ru-RU" b="1" dirty="0"/>
              <a:t>.</a:t>
            </a:r>
            <a:br>
              <a:rPr lang="ru-RU" b="1" dirty="0"/>
            </a:b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4FA0F7C4-0D28-4B1B-9312-E473FA9830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b="1" dirty="0"/>
              <a:t/>
            </a:r>
            <a:br>
              <a:rPr lang="ru-RU" b="1" dirty="0"/>
            </a:b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основе ОБРАЗОВАНИЯ 3.0</a:t>
            </a:r>
            <a:b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 оборудование, не программное</a:t>
            </a:r>
            <a:b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обеспечение, а</a:t>
            </a:r>
            <a:b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ОБРАЗ МЫШЛЕНИЯ 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79445434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5400" b="1" i="1" dirty="0">
                <a:latin typeface="Times New Roman" pitchFamily="18" charset="0"/>
                <a:cs typeface="Times New Roman" pitchFamily="18" charset="0"/>
              </a:rPr>
              <a:t>Научиться работать </a:t>
            </a:r>
          </a:p>
          <a:p>
            <a:pPr algn="ctr">
              <a:buNone/>
            </a:pPr>
            <a:r>
              <a:rPr lang="ru-RU" sz="5400" b="1" i="1" dirty="0">
                <a:latin typeface="Times New Roman" pitchFamily="18" charset="0"/>
                <a:cs typeface="Times New Roman" pitchFamily="18" charset="0"/>
              </a:rPr>
              <a:t>со смыслами</a:t>
            </a:r>
          </a:p>
          <a:p>
            <a:pPr algn="r">
              <a:buNone/>
            </a:pPr>
            <a:endParaRPr lang="ru-RU" sz="4000" b="1" i="1" dirty="0">
              <a:latin typeface="Times New Roman" pitchFamily="18" charset="0"/>
              <a:cs typeface="Times New Roman" pitchFamily="18" charset="0"/>
            </a:endParaRPr>
          </a:p>
          <a:p>
            <a:pPr algn="r">
              <a:buNone/>
            </a:pPr>
            <a:r>
              <a:rPr lang="ru-RU" sz="4000" b="1" i="1" dirty="0" err="1">
                <a:latin typeface="Times New Roman" pitchFamily="18" charset="0"/>
                <a:cs typeface="Times New Roman" pitchFamily="18" charset="0"/>
              </a:rPr>
              <a:t>Е.Ямбург</a:t>
            </a:r>
            <a:endParaRPr lang="ru-RU" sz="40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07679602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C789FDC8-FC5E-4E1C-8258-9AB5463289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02D82D54-7966-480D-AF85-E739611019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ru-RU" sz="4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Какие задания работают на формирование функциональной грамотности?</a:t>
            </a:r>
            <a:endParaRPr lang="ru-RU" sz="4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223603027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180D5F68-AE06-4780-99D7-0DD4C4D452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48990"/>
          </a:xfrm>
        </p:spPr>
        <p:txBody>
          <a:bodyPr>
            <a:normAutofit fontScale="90000"/>
          </a:bodyPr>
          <a:lstStyle/>
          <a:p>
            <a:pPr algn="ctr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FB5C3C21-F56D-43D3-9FEC-7F4973F0414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203200"/>
            <a:ext cx="8915400" cy="5708022"/>
          </a:xfrm>
        </p:spPr>
        <p:txBody>
          <a:bodyPr>
            <a:normAutofit/>
          </a:bodyPr>
          <a:lstStyle/>
          <a:p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 проявляется в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решении задач, выходящих за пределы учебных ситуаций и не похожих на те задачи, в ходе которых, приобретались и отрабатывались знания и умения</a:t>
            </a:r>
          </a:p>
        </p:txBody>
      </p:sp>
    </p:spTree>
    <p:extLst>
      <p:ext uri="{BB962C8B-B14F-4D97-AF65-F5344CB8AC3E}">
        <p14:creationId xmlns="" xmlns:p14="http://schemas.microsoft.com/office/powerpoint/2010/main" val="1071994772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9713A738-5AEF-4B43-9338-842B85399D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9CD39C51-3BDC-47F1-B6EE-E58C3D7D89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ctr">
              <a:buNone/>
            </a:pPr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Необходимо учить учеников решать задачи, которые требуют применения знаний  в незнакомой ситуации, поиска новых решений или способов действий, т.е. требует  творческой активности </a:t>
            </a:r>
            <a:endParaRPr lang="ru-RU" sz="4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117129865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F887BC63-C13C-4A1A-A386-51377C5477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4B78F9AB-A66F-407C-A636-7E0AC1CBC7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ru-RU" sz="4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 учитель может убедиться в том, что функциональная грамотность сформирована у обучающегося?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4273022805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4117F2CD-CB5A-4F48-B7BB-01FA5015FC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981200" y="116632"/>
            <a:ext cx="8229600" cy="936104"/>
          </a:xfrm>
        </p:spPr>
        <p:txBody>
          <a:bodyPr>
            <a:normAutofit/>
          </a:bodyPr>
          <a:lstStyle/>
          <a:p>
            <a:pPr algn="ctr"/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Проект новых 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ФГОС общего образования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DFA5FBD8-6F74-4FC1-84CA-6BD2878C9EE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1200" y="1340768"/>
            <a:ext cx="8229600" cy="498383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Контролирует</a:t>
            </a:r>
            <a:r>
              <a:rPr lang="ru-RU" sz="2800" dirty="0"/>
              <a:t>- 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новые образовательные результаты</a:t>
            </a:r>
          </a:p>
          <a:p>
            <a:pPr marL="0" indent="0">
              <a:buNone/>
            </a:pP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Примерная программа воспитания</a:t>
            </a:r>
          </a:p>
          <a:p>
            <a:pPr marL="0" indent="0" algn="ctr"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Программа развития УУД</a:t>
            </a:r>
          </a:p>
          <a:p>
            <a:pPr marL="0" indent="0" algn="ctr"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Рабочие программы </a:t>
            </a:r>
          </a:p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 предметам</a:t>
            </a:r>
          </a:p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курсов внеурочной деятельности</a:t>
            </a:r>
          </a:p>
        </p:txBody>
      </p:sp>
    </p:spTree>
    <p:extLst>
      <p:ext uri="{BB962C8B-B14F-4D97-AF65-F5344CB8AC3E}">
        <p14:creationId xmlns="" xmlns:p14="http://schemas.microsoft.com/office/powerpoint/2010/main" val="2361559642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AF353B0D-75AA-4DC3-864C-FECC921EAA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5" y="0"/>
            <a:ext cx="8911687" cy="1280890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3EBAA7A5-6B12-4B1C-AD69-0767492FC2E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346959" y="692696"/>
            <a:ext cx="9019736" cy="5760640"/>
          </a:xfrm>
        </p:spPr>
        <p:txBody>
          <a:bodyPr>
            <a:normAutofit/>
          </a:bodyPr>
          <a:lstStyle/>
          <a:p>
            <a:pPr algn="ctr">
              <a:spcBef>
                <a:spcPts val="0"/>
              </a:spcBef>
            </a:pP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spcBef>
                <a:spcPts val="0"/>
              </a:spcBef>
            </a:pP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spcBef>
                <a:spcPts val="0"/>
              </a:spcBef>
            </a:pP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spcBef>
                <a:spcPts val="0"/>
              </a:spcBef>
              <a:buNone/>
            </a:pP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По- новому сформулировали предметные результаты.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Предметные результаты-это учебные действия с предметным материалом </a:t>
            </a:r>
          </a:p>
          <a:p>
            <a:pPr marL="0" indent="0" algn="ctr">
              <a:spcBef>
                <a:spcPts val="0"/>
              </a:spcBef>
              <a:buNone/>
            </a:pPr>
            <a:endParaRPr lang="ru-RU" sz="28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spcBef>
                <a:spcPts val="0"/>
              </a:spcBef>
              <a:buNone/>
            </a:pPr>
            <a:r>
              <a:rPr lang="ru-RU" sz="24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/действующие ФГОС фиксируют требования к контролируемым элементам содержания</a:t>
            </a:r>
            <a:r>
              <a:rPr lang="ru-RU" sz="2400" b="1" i="1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/</a:t>
            </a:r>
          </a:p>
          <a:p>
            <a:pPr marL="0" indent="0">
              <a:spcBef>
                <a:spcPts val="0"/>
              </a:spcBef>
              <a:buNone/>
            </a:pP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spcBef>
                <a:spcPts val="0"/>
              </a:spcBef>
              <a:buNone/>
            </a:pP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Учебный предмет в логике нового ФГОС станет дидактическим ресурсом метапредметного развития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="" xmlns:p14="http://schemas.microsoft.com/office/powerpoint/2010/main" val="41723092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B0B7D0CE-B535-471E-BC40-7795236BF5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46960" y="116632"/>
            <a:ext cx="7520940" cy="797768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Мировой опыт. Примеры модернизации</a:t>
            </a:r>
            <a:b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образования и экономические результаты</a:t>
            </a:r>
            <a:endParaRPr lang="ru-RU" sz="2400" dirty="0"/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="" xmlns:a16="http://schemas.microsoft.com/office/drawing/2014/main" id="{04FFF9BE-6697-470B-AB83-88B131F457A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449185399"/>
              </p:ext>
            </p:extLst>
          </p:nvPr>
        </p:nvGraphicFramePr>
        <p:xfrm>
          <a:off x="736600" y="914400"/>
          <a:ext cx="10312400" cy="62248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66900">
                  <a:extLst>
                    <a:ext uri="{9D8B030D-6E8A-4147-A177-3AD203B41FA5}">
                      <a16:colId xmlns="" xmlns:a16="http://schemas.microsoft.com/office/drawing/2014/main" val="2087193"/>
                    </a:ext>
                  </a:extLst>
                </a:gridCol>
                <a:gridCol w="6133350">
                  <a:extLst>
                    <a:ext uri="{9D8B030D-6E8A-4147-A177-3AD203B41FA5}">
                      <a16:colId xmlns="" xmlns:a16="http://schemas.microsoft.com/office/drawing/2014/main" val="2344877244"/>
                    </a:ext>
                  </a:extLst>
                </a:gridCol>
                <a:gridCol w="2312150">
                  <a:extLst>
                    <a:ext uri="{9D8B030D-6E8A-4147-A177-3AD203B41FA5}">
                      <a16:colId xmlns="" xmlns:a16="http://schemas.microsoft.com/office/drawing/2014/main" val="3256582445"/>
                    </a:ext>
                  </a:extLst>
                </a:gridCol>
              </a:tblGrid>
              <a:tr h="380255">
                <a:tc>
                  <a:txBody>
                    <a:bodyPr/>
                    <a:lstStyle/>
                    <a:p>
                      <a:r>
                        <a:rPr lang="ru-RU" dirty="0"/>
                        <a:t>Страны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/>
                        <a:t>1970-2013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234350195"/>
                  </a:ext>
                </a:extLst>
              </a:tr>
              <a:tr h="915889">
                <a:tc>
                  <a:txBody>
                    <a:bodyPr/>
                    <a:lstStyle/>
                    <a:p>
                      <a:r>
                        <a:rPr lang="ru-RU" sz="20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Сингапур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b="1" u="sng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Безусловное лидерство</a:t>
                      </a:r>
                      <a:r>
                        <a:rPr lang="ru-RU" sz="2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ru-RU" sz="2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0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Самая эффективная система образования в</a:t>
                      </a:r>
                      <a:br>
                        <a:rPr lang="ru-RU" sz="20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0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мире (исследования PIRLS, TIMSS, IMD и др.)</a:t>
                      </a:r>
                      <a:endParaRPr lang="en-US" sz="2000" b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endParaRPr lang="ru-R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b="1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ВВП вырос</a:t>
                      </a:r>
                      <a:br>
                        <a:rPr lang="ru-RU" sz="2000" b="1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</a:br>
                      <a:r>
                        <a:rPr lang="ru-RU" sz="2000" b="1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в 160 раз</a:t>
                      </a:r>
                      <a:r>
                        <a:rPr lang="ru-RU" sz="2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br>
                        <a:rPr lang="ru-RU" sz="2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endParaRPr lang="ru-RU" sz="2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01871230"/>
                  </a:ext>
                </a:extLst>
              </a:tr>
              <a:tr h="879297">
                <a:tc>
                  <a:txBody>
                    <a:bodyPr/>
                    <a:lstStyle/>
                    <a:p>
                      <a:r>
                        <a:rPr lang="ru-RU" sz="20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Китай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b="1" u="sng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Скоростной рывок</a:t>
                      </a:r>
                      <a:r>
                        <a:rPr lang="ru-RU" sz="2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ru-RU" sz="2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0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Школы объединены в образовательные</a:t>
                      </a:r>
                      <a:br>
                        <a:rPr lang="ru-RU" sz="20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0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комплексы (кластеры). Обмен интеллектом</a:t>
                      </a:r>
                      <a:endParaRPr lang="ru-R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ВВП вырос в 100раз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280909133"/>
                  </a:ext>
                </a:extLst>
              </a:tr>
              <a:tr h="338962">
                <a:tc>
                  <a:txBody>
                    <a:bodyPr/>
                    <a:lstStyle/>
                    <a:p>
                      <a:r>
                        <a:rPr lang="ru-RU" sz="20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Южная Корея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b="1" i="0" u="sng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Развитие с опережением</a:t>
                      </a:r>
                      <a:r>
                        <a:rPr lang="ru-RU" sz="2000" b="1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ru-RU" sz="2000" b="1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</a:br>
                      <a:r>
                        <a:rPr lang="ru-RU" sz="2000" b="0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ИКТ активно используются в учебном</a:t>
                      </a:r>
                      <a:br>
                        <a:rPr lang="ru-RU" sz="2000" b="0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</a:br>
                      <a:r>
                        <a:rPr lang="ru-RU" sz="2000" b="0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процессе</a:t>
                      </a:r>
                      <a:endParaRPr lang="ru-R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ВВП вырос в 140раз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526553845"/>
                  </a:ext>
                </a:extLst>
              </a:tr>
              <a:tr h="1022137">
                <a:tc>
                  <a:txBody>
                    <a:bodyPr/>
                    <a:lstStyle/>
                    <a:p>
                      <a:r>
                        <a:rPr lang="ru-RU" sz="20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Япония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b="1" i="0" u="sng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Полный охват</a:t>
                      </a:r>
                      <a:r>
                        <a:rPr lang="ru-RU" sz="2000" b="1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ru-RU" sz="2000" b="1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</a:br>
                      <a:r>
                        <a:rPr lang="ru-RU" sz="2000" b="0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100% охват ИКТ и робототехникой.</a:t>
                      </a:r>
                      <a:br>
                        <a:rPr lang="ru-RU" sz="2000" b="0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</a:br>
                      <a:r>
                        <a:rPr lang="ru-RU" sz="2000" b="0" i="0" kern="1200" dirty="0" err="1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Доп.образование</a:t>
                      </a:r>
                      <a:r>
                        <a:rPr lang="ru-RU" sz="2000" b="0" i="0" kern="1200" dirty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обязательно для всех</a:t>
                      </a:r>
                      <a:r>
                        <a:rPr lang="ru-RU" sz="2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ВВП вырос в 25 раз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498637346"/>
                  </a:ext>
                </a:extLst>
              </a:tr>
              <a:tr h="1500184">
                <a:tc>
                  <a:txBody>
                    <a:bodyPr/>
                    <a:lstStyle/>
                    <a:p>
                      <a:r>
                        <a:rPr lang="ru-RU" sz="20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Финляндия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b="1" u="sng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Свобода и возможности</a:t>
                      </a:r>
                      <a:r>
                        <a:rPr lang="ru-RU" sz="2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/>
                      </a:r>
                      <a:br>
                        <a:rPr lang="ru-RU" sz="20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0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 школы инклюзивны. У школьников</a:t>
                      </a:r>
                      <a:br>
                        <a:rPr lang="ru-RU" sz="20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0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индивидуальные планы обучения</a:t>
                      </a:r>
                      <a:endParaRPr lang="ru-R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ВВП вырос в 23 раза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08816639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4191901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3EB8C7F2-4543-4BC7-9D56-BDCA406458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135560" y="773976"/>
            <a:ext cx="8229600" cy="566792"/>
          </a:xfrm>
        </p:spPr>
        <p:txBody>
          <a:bodyPr>
            <a:normAutofit fontScale="90000"/>
          </a:bodyPr>
          <a:lstStyle/>
          <a:p>
            <a:pPr algn="ctr"/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CD7F64D8-9E4E-477F-A8C3-42DA429BE5C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81200" y="1484784"/>
            <a:ext cx="8229600" cy="4839816"/>
          </a:xfrm>
        </p:spPr>
        <p:txBody>
          <a:bodyPr>
            <a:normAutofit/>
          </a:bodyPr>
          <a:lstStyle/>
          <a:p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Изучить концепцию предмета</a:t>
            </a:r>
          </a:p>
          <a:p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Написать рабочую программу</a:t>
            </a:r>
          </a:p>
          <a:p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Урок перевести на деятельностную основу</a:t>
            </a:r>
          </a:p>
          <a:p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функциональной грамотности</a:t>
            </a:r>
          </a:p>
        </p:txBody>
      </p:sp>
    </p:spTree>
    <p:extLst>
      <p:ext uri="{BB962C8B-B14F-4D97-AF65-F5344CB8AC3E}">
        <p14:creationId xmlns="" xmlns:p14="http://schemas.microsoft.com/office/powerpoint/2010/main" val="3478631698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Если мы хотим избежать социальных и природных потрясений, то ΧΧΙ век должен стать Веком Человека, а, следовательно, и веком образования </a:t>
            </a:r>
          </a:p>
          <a:p>
            <a:pPr marL="0" indent="0" algn="r">
              <a:buNone/>
            </a:pPr>
            <a:r>
              <a:rPr lang="ru-RU" sz="36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В.В. Путин</a:t>
            </a:r>
          </a:p>
        </p:txBody>
      </p:sp>
    </p:spTree>
    <p:extLst>
      <p:ext uri="{BB962C8B-B14F-4D97-AF65-F5344CB8AC3E}">
        <p14:creationId xmlns="" xmlns:p14="http://schemas.microsoft.com/office/powerpoint/2010/main" val="379503116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55684F63-02B6-49CD-9C11-6586607FDB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35530" y="15032"/>
            <a:ext cx="7520940" cy="677664"/>
          </a:xfrm>
        </p:spPr>
        <p:txBody>
          <a:bodyPr>
            <a:normAutofit fontScale="90000"/>
          </a:bodyPr>
          <a:lstStyle/>
          <a:p>
            <a:pPr algn="ctr" fontAlgn="t"/>
            <a:r>
              <a:rPr 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sz="24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Результаты </a:t>
            </a:r>
            <a:r>
              <a:rPr lang="en-US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PISA -2018</a:t>
            </a:r>
            <a:r>
              <a:rPr lang="ru-RU" dirty="0"/>
              <a:t/>
            </a:r>
            <a:br>
              <a:rPr lang="ru-RU" dirty="0"/>
            </a:br>
            <a:endParaRPr lang="ru-RU" sz="2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="" xmlns:a16="http://schemas.microsoft.com/office/drawing/2014/main" id="{6B2B2119-25C1-4E6D-AD62-59357416C4EE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2550178704"/>
              </p:ext>
            </p:extLst>
          </p:nvPr>
        </p:nvGraphicFramePr>
        <p:xfrm>
          <a:off x="304800" y="812800"/>
          <a:ext cx="11112499" cy="63945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68500">
                  <a:extLst>
                    <a:ext uri="{9D8B030D-6E8A-4147-A177-3AD203B41FA5}">
                      <a16:colId xmlns="" xmlns:a16="http://schemas.microsoft.com/office/drawing/2014/main" val="1121098977"/>
                    </a:ext>
                  </a:extLst>
                </a:gridCol>
                <a:gridCol w="2319353">
                  <a:extLst>
                    <a:ext uri="{9D8B030D-6E8A-4147-A177-3AD203B41FA5}">
                      <a16:colId xmlns="" xmlns:a16="http://schemas.microsoft.com/office/drawing/2014/main" val="3629748622"/>
                    </a:ext>
                  </a:extLst>
                </a:gridCol>
                <a:gridCol w="2274882">
                  <a:extLst>
                    <a:ext uri="{9D8B030D-6E8A-4147-A177-3AD203B41FA5}">
                      <a16:colId xmlns="" xmlns:a16="http://schemas.microsoft.com/office/drawing/2014/main" val="2201718104"/>
                    </a:ext>
                  </a:extLst>
                </a:gridCol>
                <a:gridCol w="2274882">
                  <a:extLst>
                    <a:ext uri="{9D8B030D-6E8A-4147-A177-3AD203B41FA5}">
                      <a16:colId xmlns="" xmlns:a16="http://schemas.microsoft.com/office/drawing/2014/main" val="1566128032"/>
                    </a:ext>
                  </a:extLst>
                </a:gridCol>
                <a:gridCol w="2274882">
                  <a:extLst>
                    <a:ext uri="{9D8B030D-6E8A-4147-A177-3AD203B41FA5}">
                      <a16:colId xmlns="" xmlns:a16="http://schemas.microsoft.com/office/drawing/2014/main" val="324427363"/>
                    </a:ext>
                  </a:extLst>
                </a:gridCol>
              </a:tblGrid>
              <a:tr h="450940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915263287"/>
                  </a:ext>
                </a:extLst>
              </a:tr>
              <a:tr h="1111907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Место РФ среди 79 стран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показатели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Место РФ по ко-</a:t>
                      </a:r>
                      <a:r>
                        <a:rPr lang="ru-RU" sz="24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ву</a:t>
                      </a: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баллов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Место РФ среди других стран-участниц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2015год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755341574"/>
                  </a:ext>
                </a:extLst>
              </a:tr>
              <a:tr h="778335"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600000тыс.</a:t>
                      </a:r>
                    </a:p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15летних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Читательская грамотность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31место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26-36место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26м/30-34/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715322974"/>
                  </a:ext>
                </a:extLst>
              </a:tr>
              <a:tr h="778335"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Математическая. грамотность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27-35место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23м./20-30/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990854787"/>
                  </a:ext>
                </a:extLst>
              </a:tr>
              <a:tr h="1111907"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Естественно-научная грамотность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30-37место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32м./30-34/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172394378"/>
                  </a:ext>
                </a:extLst>
              </a:tr>
              <a:tr h="144547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4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Глобальные компетенции-нововведение</a:t>
                      </a:r>
                    </a:p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4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77448481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2881862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88034F22-4745-4E4A-BB8A-94B2B40077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90D6EFAF-B5B4-40BD-9B9D-8A9F7CB7DDE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r">
              <a:buNone/>
            </a:pPr>
            <a:r>
              <a:rPr lang="ru-RU" sz="4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Мир вознаграждает людей уже не за то, что они знают, а за то, как они могут использовать то, что знают</a:t>
            </a:r>
          </a:p>
          <a:p>
            <a:pPr marL="0" indent="0" algn="r">
              <a:buNone/>
            </a:pPr>
            <a:endParaRPr lang="ru-RU" sz="4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r">
              <a:buNone/>
            </a:pPr>
            <a:r>
              <a:rPr lang="ru-RU" sz="36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А.Шляйхер</a:t>
            </a:r>
            <a:endParaRPr lang="ru-RU" sz="36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4468519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2686CDC4-F308-4B9B-A121-973DDC1FDB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="" xmlns:a16="http://schemas.microsoft.com/office/drawing/2014/main" id="{413030E7-77EC-4654-BB76-3A3DCC674E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89212" y="624110"/>
            <a:ext cx="8915400" cy="5376012"/>
          </a:xfrm>
        </p:spPr>
        <p:txBody>
          <a:bodyPr>
            <a:noAutofit/>
          </a:bodyPr>
          <a:lstStyle/>
          <a:p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PI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SA—исследование, в котором оценивается не только степень усвоения учебного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материала, но и способность использовать полученные навыки и знания для решения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самых разных жизненных задач, то есть 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функциональная грамотность учащихся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b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9590569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67BF8C56-8189-4FD6-ACA1-ADE999BBD9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460500"/>
          </a:xfrm>
        </p:spPr>
        <p:txBody>
          <a:bodyPr>
            <a:noAutofit/>
          </a:bodyPr>
          <a:lstStyle/>
          <a:p>
            <a:pPr algn="ctr"/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Навыки и компетенции </a:t>
            </a:r>
            <a:r>
              <a:rPr lang="en-US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XXI 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века</a:t>
            </a:r>
            <a:b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>
            <a:extLst>
              <a:ext uri="{FF2B5EF4-FFF2-40B4-BE49-F238E27FC236}">
                <a16:creationId xmlns="" xmlns:a16="http://schemas.microsoft.com/office/drawing/2014/main" id="{A69F3F4A-FB5E-4919-8CCC-DDD01BC52ECF}"/>
              </a:ext>
            </a:extLst>
          </p:cNvPr>
          <p:cNvGraphicFramePr>
            <a:graphicFrameLocks noGrp="1"/>
          </p:cNvGraphicFramePr>
          <p:nvPr>
            <p:ph idx="1"/>
            <p:extLst/>
          </p:nvPr>
        </p:nvGraphicFramePr>
        <p:xfrm>
          <a:off x="838200" y="1206500"/>
          <a:ext cx="10515600" cy="855380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05200">
                  <a:extLst>
                    <a:ext uri="{9D8B030D-6E8A-4147-A177-3AD203B41FA5}">
                      <a16:colId xmlns="" xmlns:a16="http://schemas.microsoft.com/office/drawing/2014/main" val="2640359719"/>
                    </a:ext>
                  </a:extLst>
                </a:gridCol>
                <a:gridCol w="3505200">
                  <a:extLst>
                    <a:ext uri="{9D8B030D-6E8A-4147-A177-3AD203B41FA5}">
                      <a16:colId xmlns="" xmlns:a16="http://schemas.microsoft.com/office/drawing/2014/main" val="1200458567"/>
                    </a:ext>
                  </a:extLst>
                </a:gridCol>
                <a:gridCol w="3505200">
                  <a:extLst>
                    <a:ext uri="{9D8B030D-6E8A-4147-A177-3AD203B41FA5}">
                      <a16:colId xmlns="" xmlns:a16="http://schemas.microsoft.com/office/drawing/2014/main" val="2913881139"/>
                    </a:ext>
                  </a:extLst>
                </a:gridCol>
              </a:tblGrid>
              <a:tr h="405105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239825961"/>
                  </a:ext>
                </a:extLst>
              </a:tr>
              <a:tr h="832408">
                <a:tc>
                  <a:txBody>
                    <a:bodyPr/>
                    <a:lstStyle/>
                    <a:p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NewRomanPS-BoldMT"/>
                        </a:rPr>
                        <a:t>Функциональная</a:t>
                      </a:r>
                      <a:b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NewRomanPS-BoldMT"/>
                        </a:rPr>
                      </a:br>
                      <a:r>
                        <a:rPr lang="ru-RU" sz="2200" b="1" i="0" dirty="0">
                          <a:solidFill>
                            <a:schemeClr val="tx1"/>
                          </a:solidFill>
                          <a:effectLst/>
                          <a:latin typeface="TimesNewRomanPS-BoldMT"/>
                        </a:rPr>
                        <a:t>грамотность</a:t>
                      </a:r>
                      <a:endParaRPr lang="ru-RU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NewRomanPS-BoldMT"/>
                        </a:rPr>
                        <a:t>Компетенции</a:t>
                      </a:r>
                      <a:endParaRPr lang="ru-RU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NewRomanPS-BoldMT"/>
                        </a:rPr>
                        <a:t>Качества личности</a:t>
                      </a:r>
                      <a:endParaRPr lang="ru-RU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794583839"/>
                  </a:ext>
                </a:extLst>
              </a:tr>
              <a:tr h="4477487">
                <a:tc>
                  <a:txBody>
                    <a:bodyPr/>
                    <a:lstStyle/>
                    <a:p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Читательская грамотность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Математическая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грамотность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Естественнонаучная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грамотность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ИКТ-грамотность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Финансовая грамотность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Культурная и гражданская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грамотность</a:t>
                      </a:r>
                      <a:endParaRPr lang="ru-RU" sz="24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Критическое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мышление/решение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проблем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Креативность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Коммуникации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Сотрудничество</a:t>
                      </a:r>
                      <a:endParaRPr lang="ru-RU" sz="24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Любознательность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Инициативность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•Настойчивость/выдержка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Адаптивность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Лидерство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• Социальная и культурная</a:t>
                      </a:r>
                      <a:b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2400" b="1" i="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осведомленность</a:t>
                      </a:r>
                      <a:endParaRPr lang="ru-RU" sz="2400" b="1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3688143601"/>
                  </a:ext>
                </a:extLst>
              </a:tr>
              <a:tr h="405105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343926017"/>
                  </a:ext>
                </a:extLst>
              </a:tr>
              <a:tr h="405105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842002405"/>
                  </a:ext>
                </a:extLst>
              </a:tr>
              <a:tr h="405105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32175141"/>
                  </a:ext>
                </a:extLst>
              </a:tr>
              <a:tr h="405105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0468188"/>
                  </a:ext>
                </a:extLst>
              </a:tr>
              <a:tr h="405105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207564139"/>
                  </a:ext>
                </a:extLst>
              </a:tr>
              <a:tr h="405105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252732288"/>
                  </a:ext>
                </a:extLst>
              </a:tr>
              <a:tr h="405105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67074924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38312029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Легкий дым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1960</TotalTime>
  <Words>1603</Words>
  <Application>Microsoft Office PowerPoint</Application>
  <PresentationFormat>Произвольный</PresentationFormat>
  <Paragraphs>269</Paragraphs>
  <Slides>51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51</vt:i4>
      </vt:variant>
    </vt:vector>
  </HeadingPairs>
  <TitlesOfParts>
    <vt:vector size="52" baseType="lpstr">
      <vt:lpstr>Легкий дым</vt:lpstr>
      <vt:lpstr>Функциональная грамотность – базовая гарантия  качества образования    </vt:lpstr>
      <vt:lpstr>Слайд 2</vt:lpstr>
      <vt:lpstr>Указ Президента Российской Федерации «О национальных целях и стратегических задачах развития Российской Федерации на период до 2024 года» от 7 мая 2018 года</vt:lpstr>
      <vt:lpstr>Слайд 4</vt:lpstr>
      <vt:lpstr>Мировой опыт. Примеры модернизации образования и экономические результаты</vt:lpstr>
      <vt:lpstr> Результаты  PISA -2018 </vt:lpstr>
      <vt:lpstr>Слайд 7</vt:lpstr>
      <vt:lpstr>Слайд 8</vt:lpstr>
      <vt:lpstr>Навыки и компетенции XXI века </vt:lpstr>
      <vt:lpstr>Ценности образования XXI века</vt:lpstr>
      <vt:lpstr>Проблемы Российских школьников по итогам международных сравнительных исследований</vt:lpstr>
      <vt:lpstr>Слайд 12</vt:lpstr>
      <vt:lpstr>Слайд 13</vt:lpstr>
      <vt:lpstr>Что необходимо знать каждому учителю   о функциональной грамотности?</vt:lpstr>
      <vt:lpstr>Слайд 15</vt:lpstr>
      <vt:lpstr>Определение функциональной грамотности в исследовании PISA заложено в основном вопросе, на которое отвечает исследование</vt:lpstr>
      <vt:lpstr>Слайд 17</vt:lpstr>
      <vt:lpstr>Направления, по которым рассматривается функциональная грамотность в международных исследованиях</vt:lpstr>
      <vt:lpstr>Слайд 19</vt:lpstr>
      <vt:lpstr>Новое в оценке качества образования</vt:lpstr>
      <vt:lpstr>Слайд 21</vt:lpstr>
      <vt:lpstr>Слайд 22</vt:lpstr>
      <vt:lpstr>Слайд 23</vt:lpstr>
      <vt:lpstr>Слайд 24</vt:lpstr>
      <vt:lpstr>Слайд 25</vt:lpstr>
      <vt:lpstr>Слайд 26</vt:lpstr>
      <vt:lpstr>Слайд 27</vt:lpstr>
      <vt:lpstr>Суть системно-деятельностного подхода</vt:lpstr>
      <vt:lpstr>Урок- ключевой компонент образования</vt:lpstr>
      <vt:lpstr>Слайд 30</vt:lpstr>
      <vt:lpstr>Слайд 31</vt:lpstr>
      <vt:lpstr>   Изменить  характер  деятельности учителя и обучающегося на уроке </vt:lpstr>
      <vt:lpstr>Слайд 33</vt:lpstr>
      <vt:lpstr>Преобразование урока идет в контексте современных образовательных идей</vt:lpstr>
      <vt:lpstr>Рейтинг методических проблем учителей</vt:lpstr>
      <vt:lpstr>Проблема профессионального выгорания учителей</vt:lpstr>
      <vt:lpstr>Слайд 37</vt:lpstr>
      <vt:lpstr>Слайд 38</vt:lpstr>
      <vt:lpstr>Проект «Учитель будущего»</vt:lpstr>
      <vt:lpstr>Слайд 40</vt:lpstr>
      <vt:lpstr>В школе 3.0</vt:lpstr>
      <vt:lpstr>Образование 3.0. </vt:lpstr>
      <vt:lpstr>Слайд 43</vt:lpstr>
      <vt:lpstr>Слайд 44</vt:lpstr>
      <vt:lpstr>Слайд 45</vt:lpstr>
      <vt:lpstr>Слайд 46</vt:lpstr>
      <vt:lpstr>Слайд 47</vt:lpstr>
      <vt:lpstr>Проект новых ФГОС общего образования</vt:lpstr>
      <vt:lpstr>Слайд 49</vt:lpstr>
      <vt:lpstr>Слайд 50</vt:lpstr>
      <vt:lpstr>Слайд 51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Пользователь</dc:creator>
  <cp:lastModifiedBy>User</cp:lastModifiedBy>
  <cp:revision>75</cp:revision>
  <dcterms:created xsi:type="dcterms:W3CDTF">2020-08-16T07:56:37Z</dcterms:created>
  <dcterms:modified xsi:type="dcterms:W3CDTF">2020-10-08T09:03:31Z</dcterms:modified>
</cp:coreProperties>
</file>

<file path=docProps/thumbnail.jpeg>
</file>