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3" r:id="rId9"/>
    <p:sldId id="262" r:id="rId10"/>
    <p:sldId id="265" r:id="rId11"/>
    <p:sldId id="266" r:id="rId12"/>
    <p:sldId id="279" r:id="rId13"/>
    <p:sldId id="278" r:id="rId14"/>
    <p:sldId id="269" r:id="rId15"/>
    <p:sldId id="274" r:id="rId16"/>
    <p:sldId id="270" r:id="rId17"/>
    <p:sldId id="277" r:id="rId18"/>
    <p:sldId id="275" r:id="rId19"/>
    <p:sldId id="267" r:id="rId20"/>
    <p:sldId id="268" r:id="rId21"/>
    <p:sldId id="273" r:id="rId22"/>
    <p:sldId id="276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367C67-8945-423E-B455-52B86759AD13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DFEAAA-AFD3-4181-BB36-1A1E8F2FEB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849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41E47E-85AB-456C-B996-C266CDBA8C3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640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EBD0E-D279-408F-8997-198DA6065179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645B-130F-4B3B-993B-DD92123811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4977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EBD0E-D279-408F-8997-198DA6065179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645B-130F-4B3B-993B-DD92123811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7183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EBD0E-D279-408F-8997-198DA6065179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645B-130F-4B3B-993B-DD92123811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717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EBD0E-D279-408F-8997-198DA6065179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645B-130F-4B3B-993B-DD92123811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7280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EBD0E-D279-408F-8997-198DA6065179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645B-130F-4B3B-993B-DD92123811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7036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EBD0E-D279-408F-8997-198DA6065179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645B-130F-4B3B-993B-DD92123811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8969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EBD0E-D279-408F-8997-198DA6065179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645B-130F-4B3B-993B-DD92123811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4305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EBD0E-D279-408F-8997-198DA6065179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645B-130F-4B3B-993B-DD92123811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8822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EBD0E-D279-408F-8997-198DA6065179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645B-130F-4B3B-993B-DD92123811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8394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EBD0E-D279-408F-8997-198DA6065179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645B-130F-4B3B-993B-DD92123811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1947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EBD0E-D279-408F-8997-198DA6065179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645B-130F-4B3B-993B-DD92123811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7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9EBD0E-D279-408F-8997-198DA6065179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1645B-130F-4B3B-993B-DD92123811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9643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cloud.mail.ru/" TargetMode="Externa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quizlet.com/_ba09p1?x=1qqt&amp;i=21mg3b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quizlet.com/join/kJV3zW4Ea" TargetMode="Externa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0457" y="493486"/>
            <a:ext cx="9144000" cy="13208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Стратегии и приемы подготовки к ВПР по английскому языку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7 классе рамках урока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128000" y="4374288"/>
            <a:ext cx="3643086" cy="1655762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</a:t>
            </a:r>
          </a:p>
          <a:p>
            <a:pPr algn="l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английского языка</a:t>
            </a:r>
          </a:p>
          <a:p>
            <a:pPr algn="l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«ОСОШ №3»</a:t>
            </a:r>
          </a:p>
          <a:p>
            <a:pPr algn="l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Быкова Н.Н.</a:t>
            </a:r>
          </a:p>
          <a:p>
            <a:pPr algn="l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5372" y="1290073"/>
            <a:ext cx="6589485" cy="5146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031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6291975"/>
              </p:ext>
            </p:extLst>
          </p:nvPr>
        </p:nvGraphicFramePr>
        <p:xfrm>
          <a:off x="983827" y="501951"/>
          <a:ext cx="9913256" cy="2804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8314">
                  <a:extLst>
                    <a:ext uri="{9D8B030D-6E8A-4147-A177-3AD203B41FA5}">
                      <a16:colId xmlns:a16="http://schemas.microsoft.com/office/drawing/2014/main" val="1232411188"/>
                    </a:ext>
                  </a:extLst>
                </a:gridCol>
                <a:gridCol w="2478314">
                  <a:extLst>
                    <a:ext uri="{9D8B030D-6E8A-4147-A177-3AD203B41FA5}">
                      <a16:colId xmlns:a16="http://schemas.microsoft.com/office/drawing/2014/main" val="687053668"/>
                    </a:ext>
                  </a:extLst>
                </a:gridCol>
                <a:gridCol w="2478314">
                  <a:extLst>
                    <a:ext uri="{9D8B030D-6E8A-4147-A177-3AD203B41FA5}">
                      <a16:colId xmlns:a16="http://schemas.microsoft.com/office/drawing/2014/main" val="1462485748"/>
                    </a:ext>
                  </a:extLst>
                </a:gridCol>
                <a:gridCol w="2478314">
                  <a:extLst>
                    <a:ext uri="{9D8B030D-6E8A-4147-A177-3AD203B41FA5}">
                      <a16:colId xmlns:a16="http://schemas.microsoft.com/office/drawing/2014/main" val="9218277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Text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Self-assessment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Partner’s assessment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Teacher's assessment</a:t>
                      </a:r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79385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A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57406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B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87309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6998064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1070834"/>
              </p:ext>
            </p:extLst>
          </p:nvPr>
        </p:nvGraphicFramePr>
        <p:xfrm>
          <a:off x="6586338" y="3682499"/>
          <a:ext cx="4572002" cy="23044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1">
                  <a:extLst>
                    <a:ext uri="{9D8B030D-6E8A-4147-A177-3AD203B41FA5}">
                      <a16:colId xmlns:a16="http://schemas.microsoft.com/office/drawing/2014/main" val="1394720985"/>
                    </a:ext>
                  </a:extLst>
                </a:gridCol>
                <a:gridCol w="2286001">
                  <a:extLst>
                    <a:ext uri="{9D8B030D-6E8A-4147-A177-3AD203B41FA5}">
                      <a16:colId xmlns:a16="http://schemas.microsoft.com/office/drawing/2014/main" val="3857998531"/>
                    </a:ext>
                  </a:extLst>
                </a:gridCol>
              </a:tblGrid>
              <a:tr h="57610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Mistakes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Points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8136954"/>
                  </a:ext>
                </a:extLst>
              </a:tr>
              <a:tr h="57610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0-5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5356443"/>
                  </a:ext>
                </a:extLst>
              </a:tr>
              <a:tr h="57610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6-7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5408953"/>
                  </a:ext>
                </a:extLst>
              </a:tr>
              <a:tr h="57610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&gt;</a:t>
                      </a:r>
                      <a:r>
                        <a:rPr lang="en-US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12893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0880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100" y="3294743"/>
            <a:ext cx="2876957" cy="2157717"/>
          </a:xfrm>
          <a:prstGeom prst="rect">
            <a:avLst/>
          </a:prstGeom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/>
          </p:nvPr>
        </p:nvGraphicFramePr>
        <p:xfrm>
          <a:off x="6426681" y="3560801"/>
          <a:ext cx="4572002" cy="23044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1">
                  <a:extLst>
                    <a:ext uri="{9D8B030D-6E8A-4147-A177-3AD203B41FA5}">
                      <a16:colId xmlns:a16="http://schemas.microsoft.com/office/drawing/2014/main" val="1394720985"/>
                    </a:ext>
                  </a:extLst>
                </a:gridCol>
                <a:gridCol w="2286001">
                  <a:extLst>
                    <a:ext uri="{9D8B030D-6E8A-4147-A177-3AD203B41FA5}">
                      <a16:colId xmlns:a16="http://schemas.microsoft.com/office/drawing/2014/main" val="3857998531"/>
                    </a:ext>
                  </a:extLst>
                </a:gridCol>
              </a:tblGrid>
              <a:tr h="57610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Mistakes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Points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8136954"/>
                  </a:ext>
                </a:extLst>
              </a:tr>
              <a:tr h="576106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5356443"/>
                  </a:ext>
                </a:extLst>
              </a:tr>
              <a:tr h="57610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5408953"/>
                  </a:ext>
                </a:extLst>
              </a:tr>
              <a:tr h="57610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1289308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/>
          </p:nvPr>
        </p:nvGraphicFramePr>
        <p:xfrm>
          <a:off x="6426681" y="3560801"/>
          <a:ext cx="4572002" cy="23044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1">
                  <a:extLst>
                    <a:ext uri="{9D8B030D-6E8A-4147-A177-3AD203B41FA5}">
                      <a16:colId xmlns:a16="http://schemas.microsoft.com/office/drawing/2014/main" val="1394720985"/>
                    </a:ext>
                  </a:extLst>
                </a:gridCol>
                <a:gridCol w="2286001">
                  <a:extLst>
                    <a:ext uri="{9D8B030D-6E8A-4147-A177-3AD203B41FA5}">
                      <a16:colId xmlns:a16="http://schemas.microsoft.com/office/drawing/2014/main" val="3857998531"/>
                    </a:ext>
                  </a:extLst>
                </a:gridCol>
              </a:tblGrid>
              <a:tr h="57610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Mistakes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Points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8136954"/>
                  </a:ext>
                </a:extLst>
              </a:tr>
              <a:tr h="57610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0-5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5356443"/>
                  </a:ext>
                </a:extLst>
              </a:tr>
              <a:tr h="57610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6-7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5408953"/>
                  </a:ext>
                </a:extLst>
              </a:tr>
              <a:tr h="57610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&gt;</a:t>
                      </a:r>
                      <a:r>
                        <a:rPr lang="en-US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1289308"/>
                  </a:ext>
                </a:extLst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t="25942" b="3977"/>
          <a:stretch/>
        </p:blipFill>
        <p:spPr>
          <a:xfrm>
            <a:off x="530099" y="217713"/>
            <a:ext cx="11105037" cy="2351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554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83859" y="66743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Карточки на сайте 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Quizlet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4356" t="11880" r="43062" b="15801"/>
          <a:stretch/>
        </p:blipFill>
        <p:spPr bwMode="auto">
          <a:xfrm>
            <a:off x="2658913" y="1152400"/>
            <a:ext cx="6945891" cy="50511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04856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653552" y="590027"/>
            <a:ext cx="6096000" cy="7294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Аудиосообщения предложенных для прочтения текстов в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файлообменнике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b="1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https://cloud.mail.ru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20194" t="30483" r="1939" b="16063"/>
          <a:stretch/>
        </p:blipFill>
        <p:spPr bwMode="auto">
          <a:xfrm>
            <a:off x="1895492" y="1739900"/>
            <a:ext cx="7612119" cy="39078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97014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832" y="450197"/>
            <a:ext cx="2046287" cy="204628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719119" y="1258500"/>
            <a:ext cx="38616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Описание фотографии</a:t>
            </a:r>
            <a:endParaRPr lang="ru-RU" sz="28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15504" t="34797" r="18088" b="11456"/>
          <a:stretch/>
        </p:blipFill>
        <p:spPr>
          <a:xfrm>
            <a:off x="5183119" y="2203289"/>
            <a:ext cx="6276813" cy="3810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73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481763"/>
              </p:ext>
            </p:extLst>
          </p:nvPr>
        </p:nvGraphicFramePr>
        <p:xfrm>
          <a:off x="6137835" y="812377"/>
          <a:ext cx="5121836" cy="482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8142">
                  <a:extLst>
                    <a:ext uri="{9D8B030D-6E8A-4147-A177-3AD203B41FA5}">
                      <a16:colId xmlns:a16="http://schemas.microsoft.com/office/drawing/2014/main" val="1736572057"/>
                    </a:ext>
                  </a:extLst>
                </a:gridCol>
                <a:gridCol w="1093694">
                  <a:extLst>
                    <a:ext uri="{9D8B030D-6E8A-4147-A177-3AD203B41FA5}">
                      <a16:colId xmlns:a16="http://schemas.microsoft.com/office/drawing/2014/main" val="40312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 </a:t>
                      </a:r>
                      <a:r>
                        <a:rPr lang="en-US" dirty="0" smtClean="0"/>
                        <a:t>Criteria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points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33972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7 предложений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29876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6 предложений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49492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&lt; 6 </a:t>
                      </a:r>
                      <a:r>
                        <a:rPr lang="ru-RU" dirty="0" smtClean="0"/>
                        <a:t>предложений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51804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Связно</a:t>
                      </a:r>
                      <a:r>
                        <a:rPr lang="ru-RU" baseline="0" dirty="0" smtClean="0"/>
                        <a:t> и логично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37300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Не совсем связно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99574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Не логично, не связно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9499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 ошибки в грамматике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7360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4 ошибки в грамматике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21908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&gt;</a:t>
                      </a:r>
                      <a:r>
                        <a:rPr lang="ru-RU" dirty="0" smtClean="0"/>
                        <a:t> 4 ошибок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1121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 ошибки в произношении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45918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4 ошибки в произношении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28786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&gt;</a:t>
                      </a:r>
                      <a:r>
                        <a:rPr lang="ru-RU" dirty="0" smtClean="0"/>
                        <a:t> 4 ошибок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5883854"/>
                  </a:ext>
                </a:extLst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618" y="1900352"/>
            <a:ext cx="4358912" cy="2644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7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1865" y="2363754"/>
            <a:ext cx="5333714" cy="35575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r="24925"/>
          <a:stretch/>
        </p:blipFill>
        <p:spPr>
          <a:xfrm>
            <a:off x="635004" y="556012"/>
            <a:ext cx="6218848" cy="45000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8811" y="4561754"/>
            <a:ext cx="2876957" cy="2157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370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966009" y="433007"/>
            <a:ext cx="6096000" cy="7294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Образец задания для подготовки к ВПР по английскому языку в социальной сети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721" y="1305872"/>
            <a:ext cx="5394135" cy="5371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04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foliant72.ru/image/cache/data/product/827843-800x80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29" y="134181"/>
            <a:ext cx="1987663" cy="192922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2153086" y="854824"/>
            <a:ext cx="426447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Соответствие между текстами и темами</a:t>
            </a:r>
            <a:endParaRPr lang="ru-RU" sz="28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10662" t="16851" r="14338" b="26855"/>
          <a:stretch/>
        </p:blipFill>
        <p:spPr>
          <a:xfrm>
            <a:off x="5392470" y="2686330"/>
            <a:ext cx="6271628" cy="353056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43712" t="82486" r="40283" b="-1"/>
          <a:stretch/>
        </p:blipFill>
        <p:spPr>
          <a:xfrm>
            <a:off x="8528284" y="438272"/>
            <a:ext cx="3072046" cy="2358924"/>
          </a:xfrm>
          <a:prstGeom prst="rect">
            <a:avLst/>
          </a:prstGeom>
        </p:spPr>
      </p:pic>
      <p:pic>
        <p:nvPicPr>
          <p:cNvPr id="8" name="Picture 2" descr="https://www.clipartmax.com/png/full/2-24288_student-working-students-working-in-groups-clipart-group-work-clipart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791" y="2797196"/>
            <a:ext cx="3895078" cy="2904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509425" y="2224665"/>
            <a:ext cx="21198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Work in groups</a:t>
            </a:r>
            <a:endParaRPr lang="ru-RU" sz="2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285325" y="6320276"/>
            <a:ext cx="48140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6"/>
              </a:rPr>
              <a:t>https://quizlet.com/_</a:t>
            </a:r>
            <a:r>
              <a:rPr lang="en-US" dirty="0" smtClean="0">
                <a:hlinkClick r:id="rId6"/>
              </a:rPr>
              <a:t>ba09p1?x=1qqt&amp;i=21mg3b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3740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87887" y="1160422"/>
            <a:ext cx="21874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Грамматика</a:t>
            </a:r>
            <a:endParaRPr lang="ru-RU" sz="28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0233" y="235877"/>
            <a:ext cx="3558946" cy="26672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t="9490" r="66237"/>
          <a:stretch/>
        </p:blipFill>
        <p:spPr>
          <a:xfrm>
            <a:off x="6498770" y="391517"/>
            <a:ext cx="4118593" cy="4819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865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38630" y="333828"/>
            <a:ext cx="11117942" cy="6047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мастер-класса: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диссимиляция личного опыта учителя английского языка по повышению качества образования на институциональном уровне при подготовке учащихся к ВПР по английскому языку в 7 классе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 матер-класса: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Активизировать знания участников мастер-класса об структуре ВПР по английскому языку в 7 классе.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участников мастер-класса со стратегиями и приемами подготовки к ВПР по английскому языку в рамках урока и вне урока.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Передать накопленный опыт в работе по подготовке  к ВПР по английскому языку в 7 классе </a:t>
            </a:r>
          </a:p>
        </p:txBody>
      </p:sp>
    </p:spTree>
    <p:extLst>
      <p:ext uri="{BB962C8B-B14F-4D97-AF65-F5344CB8AC3E}">
        <p14:creationId xmlns:p14="http://schemas.microsoft.com/office/powerpoint/2010/main" val="9485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ww.clipartmax.com/png/full/2-24288_student-working-students-working-in-groups-clipart-group-work-clip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114" y="980207"/>
            <a:ext cx="3895078" cy="2904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11748" y="407676"/>
            <a:ext cx="21198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Work in groups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948024" y="456987"/>
            <a:ext cx="13163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Find it! </a:t>
            </a:r>
            <a:endParaRPr lang="ru-RU" sz="28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16731" t="23238" r="16348" b="12997"/>
          <a:stretch/>
        </p:blipFill>
        <p:spPr>
          <a:xfrm>
            <a:off x="5105399" y="1432559"/>
            <a:ext cx="6628383" cy="3550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31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7169" t="21507" r="9926" b="15257"/>
          <a:stretch/>
        </p:blipFill>
        <p:spPr>
          <a:xfrm>
            <a:off x="3693459" y="1606606"/>
            <a:ext cx="8143498" cy="465858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033" y="442569"/>
            <a:ext cx="1913942" cy="191394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427195" y="876320"/>
            <a:ext cx="8966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Чтение 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 полным понимание прочитанного </a:t>
            </a:r>
            <a:r>
              <a:rPr lang="en-US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/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лексика</a:t>
            </a:r>
            <a:r>
              <a:rPr lang="ru-RU" sz="2800" b="1" dirty="0" smtClean="0"/>
              <a:t> 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89422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94212" y="536238"/>
            <a:ext cx="6096000" cy="7294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Видеоуроки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 подготовке к ВПР по английскому языку в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файлообменнике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25583" t="26620" r="1792" b="9072"/>
          <a:stretch/>
        </p:blipFill>
        <p:spPr bwMode="auto">
          <a:xfrm>
            <a:off x="1649739" y="1866919"/>
            <a:ext cx="8784945" cy="37987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431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378857" y="354763"/>
            <a:ext cx="90569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Р</a:t>
            </a:r>
            <a:r>
              <a:rPr lang="ru-RU" sz="2400" b="1" dirty="0" smtClean="0"/>
              <a:t>езультаты контрольной работой в форме ВПР</a:t>
            </a:r>
          </a:p>
          <a:p>
            <a:pPr algn="ctr"/>
            <a:r>
              <a:rPr lang="ru-RU" sz="2400" b="1" dirty="0" smtClean="0"/>
              <a:t> без предварительной подготовки в 1 четверти 2020-2021 учебного года </a:t>
            </a:r>
            <a:endParaRPr lang="ru-RU" sz="2400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86481" y="1993127"/>
            <a:ext cx="7241665" cy="4352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1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87819" y="527184"/>
            <a:ext cx="8347320" cy="5017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73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04350" y="2959988"/>
            <a:ext cx="24386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Чтение вслух </a:t>
            </a:r>
            <a:endParaRPr lang="ru-RU" sz="2800" b="1" dirty="0"/>
          </a:p>
        </p:txBody>
      </p:sp>
      <p:pic>
        <p:nvPicPr>
          <p:cNvPr id="5" name="Рисунок 4" descr="https://thumbnailer.mixcloud.com/unsafe/900x900/extaudio/6/a/b/0/e6f3-d66d-40e6-a90a-53fd5c2a368c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732" y="610961"/>
            <a:ext cx="1543050" cy="15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2937192" y="1341085"/>
            <a:ext cx="22880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Аудирование</a:t>
            </a:r>
            <a:endParaRPr lang="ru-RU" sz="28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1612" y="2177259"/>
            <a:ext cx="2200914" cy="220091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299201" y="5064765"/>
            <a:ext cx="21874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Грамматика</a:t>
            </a:r>
            <a:endParaRPr lang="ru-RU" sz="2800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2255" y="230075"/>
            <a:ext cx="2046287" cy="2046287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7988542" y="991608"/>
            <a:ext cx="38616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Описание фотографии</a:t>
            </a:r>
            <a:endParaRPr lang="ru-RU" sz="2800" b="1" dirty="0"/>
          </a:p>
        </p:txBody>
      </p:sp>
      <p:pic>
        <p:nvPicPr>
          <p:cNvPr id="11" name="Рисунок 10" descr="https://foliant72.ru/image/cache/data/product/827843-800x800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9976" y="2211179"/>
            <a:ext cx="1987663" cy="192922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7787119" y="2744544"/>
            <a:ext cx="426447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Соответствие между текстами и темами</a:t>
            </a:r>
            <a:endParaRPr lang="ru-RU" sz="2800" b="1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547" y="4140220"/>
            <a:ext cx="3558946" cy="2667271"/>
          </a:xfrm>
          <a:prstGeom prst="rect">
            <a:avLst/>
          </a:prstGeom>
        </p:spPr>
      </p:pic>
      <p:sp>
        <p:nvSpPr>
          <p:cNvPr id="2" name="AutoShape 2" descr="Большой смай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54587" y="4257466"/>
            <a:ext cx="1913942" cy="1913942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8047639" y="4894838"/>
            <a:ext cx="42644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Лексика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731065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  <p:bldP spid="12" grpId="0"/>
      <p:bldP spid="14" grpId="0"/>
      <p:bldP spid="1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13107"/>
          <a:stretch/>
        </p:blipFill>
        <p:spPr>
          <a:xfrm>
            <a:off x="2757715" y="1765080"/>
            <a:ext cx="7460343" cy="4861867"/>
          </a:xfrm>
          <a:prstGeom prst="rect">
            <a:avLst/>
          </a:prstGeom>
        </p:spPr>
      </p:pic>
      <p:pic>
        <p:nvPicPr>
          <p:cNvPr id="5" name="Рисунок 4" descr="https://thumbnailer.mixcloud.com/unsafe/900x900/extaudio/6/a/b/0/e6f3-d66d-40e6-a90a-53fd5c2a368c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732" y="349704"/>
            <a:ext cx="1543050" cy="15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2937192" y="1079828"/>
            <a:ext cx="22880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Аудирование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714412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thumbnailer.mixcloud.com/unsafe/900x900/extaudio/6/a/b/0/e6f3-d66d-40e6-a90a-53fd5c2a368c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076" y="465818"/>
            <a:ext cx="1543050" cy="15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2995250" y="1120876"/>
            <a:ext cx="46764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Аудирование</a:t>
            </a:r>
            <a:r>
              <a:rPr lang="en-US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: Broken Phone</a:t>
            </a:r>
            <a:endParaRPr lang="ru-RU" sz="28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7076" y="2154011"/>
            <a:ext cx="6545284" cy="4030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005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6756" y="790413"/>
            <a:ext cx="10515600" cy="494396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Предлоги места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under </a:t>
            </a:r>
            <a:r>
              <a:rPr lang="en-US" dirty="0"/>
              <a:t>(</a:t>
            </a:r>
            <a:r>
              <a:rPr lang="ru-RU" dirty="0" smtClean="0"/>
              <a:t>под)</a:t>
            </a:r>
            <a:br>
              <a:rPr lang="ru-RU" dirty="0" smtClean="0"/>
            </a:br>
            <a:r>
              <a:rPr lang="en-US" dirty="0" smtClean="0"/>
              <a:t>behind </a:t>
            </a:r>
            <a:r>
              <a:rPr lang="ru-RU" dirty="0"/>
              <a:t>(</a:t>
            </a:r>
            <a:r>
              <a:rPr lang="ru-RU" dirty="0" smtClean="0"/>
              <a:t>за)</a:t>
            </a:r>
            <a:br>
              <a:rPr lang="ru-RU" dirty="0" smtClean="0"/>
            </a:br>
            <a:r>
              <a:rPr lang="en-US" sz="3600" b="1" dirty="0" smtClean="0"/>
              <a:t>near </a:t>
            </a:r>
            <a:r>
              <a:rPr lang="en-US" sz="3600" b="1" dirty="0"/>
              <a:t>(</a:t>
            </a:r>
            <a:r>
              <a:rPr lang="ru-RU" sz="3600" b="1" dirty="0" smtClean="0"/>
              <a:t>около, рядом)=</a:t>
            </a:r>
            <a:r>
              <a:rPr lang="en-US" sz="3600" b="1" dirty="0"/>
              <a:t>next to (</a:t>
            </a:r>
            <a:r>
              <a:rPr lang="ru-RU" sz="3600" b="1" dirty="0" smtClean="0"/>
              <a:t>около)</a:t>
            </a:r>
            <a:br>
              <a:rPr lang="ru-RU" sz="3600" b="1" dirty="0" smtClean="0"/>
            </a:br>
            <a:r>
              <a:rPr lang="en-US" dirty="0" smtClean="0"/>
              <a:t>on </a:t>
            </a:r>
            <a:r>
              <a:rPr lang="ru-RU" dirty="0"/>
              <a:t>(</a:t>
            </a:r>
            <a:r>
              <a:rPr lang="ru-RU" dirty="0" smtClean="0"/>
              <a:t>на)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en-US" dirty="0" smtClean="0"/>
              <a:t>in </a:t>
            </a:r>
            <a:r>
              <a:rPr lang="ru-RU" dirty="0"/>
              <a:t>(</a:t>
            </a:r>
            <a:r>
              <a:rPr lang="ru-RU" dirty="0" smtClean="0"/>
              <a:t>в)</a:t>
            </a:r>
            <a:br>
              <a:rPr lang="ru-RU" dirty="0" smtClean="0"/>
            </a:br>
            <a:r>
              <a:rPr lang="en-US" dirty="0" smtClean="0"/>
              <a:t>far </a:t>
            </a:r>
            <a:r>
              <a:rPr lang="en-US" dirty="0"/>
              <a:t>(away) </a:t>
            </a:r>
            <a:r>
              <a:rPr lang="ru-RU" dirty="0"/>
              <a:t>(далеко</a:t>
            </a:r>
            <a:r>
              <a:rPr lang="ru-RU" dirty="0" smtClean="0"/>
              <a:t>)</a:t>
            </a:r>
            <a:br>
              <a:rPr lang="ru-RU" dirty="0" smtClean="0"/>
            </a:br>
            <a:r>
              <a:rPr lang="en-US" dirty="0" smtClean="0"/>
              <a:t>between </a:t>
            </a:r>
            <a:r>
              <a:rPr lang="ru-RU" dirty="0" smtClean="0"/>
              <a:t>(между)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697" y="597600"/>
            <a:ext cx="4959785" cy="29050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t="42832"/>
          <a:stretch/>
        </p:blipFill>
        <p:spPr>
          <a:xfrm>
            <a:off x="6055732" y="4572000"/>
            <a:ext cx="5619750" cy="1747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246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04350" y="971531"/>
            <a:ext cx="24386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Чтение вслух </a:t>
            </a:r>
            <a:endParaRPr lang="ru-RU" sz="28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1612" y="188802"/>
            <a:ext cx="2200914" cy="220091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3497" t="19830" r="37915" b="31566"/>
          <a:stretch/>
        </p:blipFill>
        <p:spPr>
          <a:xfrm>
            <a:off x="6009913" y="971531"/>
            <a:ext cx="5528944" cy="257879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0805" y="4011701"/>
            <a:ext cx="8135017" cy="245781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900667" y="371513"/>
            <a:ext cx="37474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5"/>
              </a:rPr>
              <a:t>https://quizlet.com/join/kJV3zW4Ea</a:t>
            </a:r>
            <a:r>
              <a:rPr lang="ru-RU" dirty="0" smtClean="0"/>
              <a:t> 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9942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575</TotalTime>
  <Words>296</Words>
  <Application>Microsoft Office PowerPoint</Application>
  <PresentationFormat>Широкоэкранный</PresentationFormat>
  <Paragraphs>93</Paragraphs>
  <Slides>22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Times New Roman</vt:lpstr>
      <vt:lpstr>Тема Office</vt:lpstr>
      <vt:lpstr>Стратегии и приемы подготовки к ВПР по английскому языку в 7 классе рамках урока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Предлоги места  under (под) behind (за) near (около, рядом)=next to (около) on (на) in (в) far (away) (далеко) between (между)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Стратегии и приемы подготовки к ВПР по английскому языку в 7 классе рамках урока</dc:title>
  <dc:creator>Nataly</dc:creator>
  <cp:lastModifiedBy>Nataly</cp:lastModifiedBy>
  <cp:revision>24</cp:revision>
  <dcterms:created xsi:type="dcterms:W3CDTF">2022-03-20T17:16:15Z</dcterms:created>
  <dcterms:modified xsi:type="dcterms:W3CDTF">2022-03-21T14:59:11Z</dcterms:modified>
</cp:coreProperties>
</file>