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7" r:id="rId3"/>
    <p:sldId id="263" r:id="rId4"/>
    <p:sldId id="264" r:id="rId5"/>
    <p:sldId id="259" r:id="rId6"/>
    <p:sldId id="262" r:id="rId7"/>
    <p:sldId id="261" r:id="rId8"/>
    <p:sldId id="260" r:id="rId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5FFE5"/>
    <a:srgbClr val="B7FFB7"/>
    <a:srgbClr val="F4F9F1"/>
    <a:srgbClr val="E5EBF7"/>
    <a:srgbClr val="2E508E"/>
    <a:srgbClr val="680000"/>
    <a:srgbClr val="A4B0E4"/>
    <a:srgbClr val="A5A5E3"/>
    <a:srgbClr val="FFCC99"/>
    <a:srgbClr val="A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53" d="100"/>
          <a:sy n="53" d="100"/>
        </p:scale>
        <p:origin x="86" y="55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9871334018030354E-2"/>
          <c:y val="2.4523838538223368E-2"/>
          <c:w val="0.95080499448438516"/>
          <c:h val="0.66695541358171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ОО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Кочевский МО</c:v>
                </c:pt>
                <c:pt idx="1">
                  <c:v>Косинский МО</c:v>
                </c:pt>
                <c:pt idx="2">
                  <c:v>Гайнский МО</c:v>
                </c:pt>
                <c:pt idx="3">
                  <c:v>Юрлинский МО</c:v>
                </c:pt>
                <c:pt idx="4">
                  <c:v>Кудымкарский МО</c:v>
                </c:pt>
                <c:pt idx="5">
                  <c:v>Юсьвинский МО</c:v>
                </c:pt>
                <c:pt idx="6">
                  <c:v>Кудымкарский ГО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5</c:v>
                </c:pt>
                <c:pt idx="1">
                  <c:v>5</c:v>
                </c:pt>
                <c:pt idx="2">
                  <c:v>7</c:v>
                </c:pt>
                <c:pt idx="3">
                  <c:v>2</c:v>
                </c:pt>
                <c:pt idx="4">
                  <c:v>2</c:v>
                </c:pt>
                <c:pt idx="5">
                  <c:v>7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92C1-4C93-8B6B-BDA3B54D2640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количество педагогов-психологов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Кочевский МО</c:v>
                </c:pt>
                <c:pt idx="1">
                  <c:v>Косинский МО</c:v>
                </c:pt>
                <c:pt idx="2">
                  <c:v>Гайнский МО</c:v>
                </c:pt>
                <c:pt idx="3">
                  <c:v>Юрлинский МО</c:v>
                </c:pt>
                <c:pt idx="4">
                  <c:v>Кудымкарский МО</c:v>
                </c:pt>
                <c:pt idx="5">
                  <c:v>Юсьвинский МО</c:v>
                </c:pt>
                <c:pt idx="6">
                  <c:v>Кудымкарский ГО</c:v>
                </c:pt>
              </c:strCache>
            </c:strRef>
          </c:cat>
          <c:val>
            <c:numRef>
              <c:f>Лист1!$C$2:$C$8</c:f>
              <c:numCache>
                <c:formatCode>General</c:formatCode>
                <c:ptCount val="7"/>
                <c:pt idx="0">
                  <c:v>4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92C1-4C93-8B6B-BDA3B54D264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9956784"/>
        <c:axId val="349962688"/>
      </c:barChart>
      <c:catAx>
        <c:axId val="34995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962688"/>
        <c:crosses val="autoZero"/>
        <c:auto val="1"/>
        <c:lblAlgn val="ctr"/>
        <c:lblOffset val="100"/>
        <c:noMultiLvlLbl val="0"/>
      </c:catAx>
      <c:valAx>
        <c:axId val="34996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95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0.25483592182357767"/>
          <c:w val="0.41580782480314959"/>
          <c:h val="0.62371169883663269"/>
        </c:manualLayout>
      </c:layout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%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2-4425-425B-A6FD-40102B1208A0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4-4425-425B-A6FD-40102B1208A0}"/>
              </c:ext>
            </c:extLst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425-425B-A6FD-40102B1208A0}"/>
              </c:ext>
            </c:extLst>
          </c:dPt>
          <c:cat>
            <c:strRef>
              <c:f>Лист1!$A$2:$A$10</c:f>
              <c:strCache>
                <c:ptCount val="9"/>
                <c:pt idx="0">
                  <c:v>трудности переходного возраста</c:v>
                </c:pt>
                <c:pt idx="1">
                  <c:v>низкая мотивация к учебе</c:v>
                </c:pt>
                <c:pt idx="2">
                  <c:v>высокая тревожность</c:v>
                </c:pt>
                <c:pt idx="3">
                  <c:v>зависимость от гаджетов</c:v>
                </c:pt>
                <c:pt idx="4">
                  <c:v>детско-родительские отношения</c:v>
                </c:pt>
                <c:pt idx="5">
                  <c:v>готовность к школьному обучению</c:v>
                </c:pt>
                <c:pt idx="6">
                  <c:v>буллинг</c:v>
                </c:pt>
                <c:pt idx="7">
                  <c:v>особенности воспитания и обучения</c:v>
                </c:pt>
                <c:pt idx="8">
                  <c:v>речевые нарушения</c:v>
                </c:pt>
              </c:strCache>
            </c:strRef>
          </c:cat>
          <c:val>
            <c:numRef>
              <c:f>Лист1!$B$2:$B$10</c:f>
              <c:numCache>
                <c:formatCode>General</c:formatCode>
                <c:ptCount val="9"/>
                <c:pt idx="0">
                  <c:v>22.7</c:v>
                </c:pt>
                <c:pt idx="1">
                  <c:v>6.8</c:v>
                </c:pt>
                <c:pt idx="2">
                  <c:v>2.2000000000000002</c:v>
                </c:pt>
                <c:pt idx="3">
                  <c:v>1.2</c:v>
                </c:pt>
                <c:pt idx="4">
                  <c:v>27.3</c:v>
                </c:pt>
                <c:pt idx="5">
                  <c:v>4.5</c:v>
                </c:pt>
                <c:pt idx="6">
                  <c:v>4.5</c:v>
                </c:pt>
                <c:pt idx="7">
                  <c:v>6.8</c:v>
                </c:pt>
                <c:pt idx="8">
                  <c:v>6.8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4425-425B-A6FD-40102B1208A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969467273622048"/>
          <c:y val="0.32135301910968139"/>
          <c:w val="0.49367827263779523"/>
          <c:h val="0.5746298859110552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0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2.9871334018030354E-2"/>
          <c:y val="2.4523838538223368E-2"/>
          <c:w val="0.95080499448438516"/>
          <c:h val="0.66695541358171384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мероприятий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Лист1!$A$2:$A$8</c:f>
              <c:strCache>
                <c:ptCount val="7"/>
                <c:pt idx="0">
                  <c:v>Кочевский МО</c:v>
                </c:pt>
                <c:pt idx="1">
                  <c:v>Косинский МО</c:v>
                </c:pt>
                <c:pt idx="2">
                  <c:v>Гайнский МО</c:v>
                </c:pt>
                <c:pt idx="3">
                  <c:v>Юрлинский МО</c:v>
                </c:pt>
                <c:pt idx="4">
                  <c:v>Кудымкарский МО</c:v>
                </c:pt>
                <c:pt idx="5">
                  <c:v>Юсьвинский МО</c:v>
                </c:pt>
                <c:pt idx="6">
                  <c:v>Кудымкарский ГО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14</c:v>
                </c:pt>
                <c:pt idx="1">
                  <c:v>2</c:v>
                </c:pt>
                <c:pt idx="2">
                  <c:v>7</c:v>
                </c:pt>
                <c:pt idx="3">
                  <c:v>2</c:v>
                </c:pt>
                <c:pt idx="4">
                  <c:v>2</c:v>
                </c:pt>
                <c:pt idx="5">
                  <c:v>7</c:v>
                </c:pt>
                <c:pt idx="6">
                  <c:v>10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35-4FCA-B0FC-1BAEF30AB29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49956784"/>
        <c:axId val="349962688"/>
      </c:barChart>
      <c:catAx>
        <c:axId val="3499567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962688"/>
        <c:crosses val="autoZero"/>
        <c:auto val="1"/>
        <c:lblAlgn val="ctr"/>
        <c:lblOffset val="100"/>
        <c:noMultiLvlLbl val="0"/>
      </c:catAx>
      <c:valAx>
        <c:axId val="3499626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499567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2FDF966-82A0-4736-8FB7-AE7CC6D264B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55160F5B-0760-4B83-95D9-A87B3079706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977F410-91D7-448A-8FFA-F568D14575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D52B36B-1CFE-4FF5-A0E6-9E565A2019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CE4171-C077-47FD-BDFB-898A9B91D6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2609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C258651-DBE4-496B-A58E-FC5F5A4988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55082"/>
            <a:ext cx="10515600" cy="1197667"/>
          </a:xfrm>
          <a:prstGeom prst="rect">
            <a:avLst/>
          </a:prstGeo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CAB4FCE-CA4D-4375-A971-A1DDAFDBD87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2518756"/>
            <a:ext cx="10515600" cy="36582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A32E8B-F353-49EB-8877-F671B535D5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45C334D-3BAF-4E3D-9D67-BB10F2703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7C0BE77-373D-4E9C-9B44-6C281D424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07904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142B164-94E7-4F63-ADD2-3476A3E99C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38843"/>
            <a:ext cx="10515600" cy="1075835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0EC1571-886C-4F78-9829-E0D553C59E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94065"/>
            <a:ext cx="10515600" cy="378289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D8CF138-F033-4FB0-B5CB-1448DFEEDD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3B9522D-5CCB-4D3B-AABB-04F305C71F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3A4F37F-6210-46ED-92D8-C572F184DC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0026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ED95173-E4CD-48BB-8F86-B51AFB3585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FA109828-7749-41E6-BFFE-8CA235EB7B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DAC9D80-E31A-4E78-BCE4-868E8316BA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7B3400E-4637-4B16-BC64-F8F75044DD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9090A6B-3378-4338-8368-6333BD53B4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347861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EAA6D5-7574-4C30-BD2D-C55068F01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113905"/>
            <a:ext cx="10515600" cy="997528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1D0022D-22A3-4736-A042-0D0EC8597FD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2377439"/>
            <a:ext cx="5181600" cy="379952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E17E1D-059A-491A-A955-88D9B7C34CD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2377439"/>
            <a:ext cx="5181600" cy="3799524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A612B0D-13AA-44B3-8F3A-54EF972FCC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DAB5EEA7-94E9-4A3A-98AD-88EE37F7D8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4C89A86-69C1-4EB9-A14A-B4181A3682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61768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6980CD1-0602-471E-8CE9-0FCB5B3A4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8968"/>
            <a:ext cx="10515600" cy="966370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30408D68-C1B9-4DA4-BD87-44112B26ED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2285047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0CF8E85-4B6A-40EF-86EC-9C7431754D6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108959"/>
            <a:ext cx="5157787" cy="308070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4EAEB49B-0320-4F68-A5E1-E196935FC90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6416" y="2273357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D1188697-9FF6-44D2-A37F-126239C2B4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097269"/>
            <a:ext cx="5183188" cy="3092393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EFCDB0E3-61EF-4E7D-8577-E6FA037F91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5EB4473B-BAA3-4912-94E5-86661FA1A0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EF86E945-2222-4885-8A8B-E4A56646E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56936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E27E970-7BC1-4314-A63D-D00B4412F4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088967"/>
            <a:ext cx="10515600" cy="1047403"/>
          </a:xfrm>
          <a:prstGeom prst="rect">
            <a:avLst/>
          </a:prstGeo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456282-39DE-4574-8E04-B1A895F378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D16EA74-1AAA-451D-B2D5-C2EFC79C841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103AFF83-B2B0-4587-84C3-CC51593036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74129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A3E346D9-93AD-483B-AC2B-B54E43926B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2A8F4FE-79B4-4BA4-BE86-5494F905E8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2D1F3492-D83F-449E-8281-254DF39067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4418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2271F5F-62C9-4BC7-9176-B0461E9EBE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6612" y="1155470"/>
            <a:ext cx="3932237" cy="155448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0A66995-B88A-4FD3-AB36-4BE70DD26F4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1762298"/>
            <a:ext cx="6172200" cy="4098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9149541B-220F-4E1E-905C-A8FB1FF16E4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09950"/>
            <a:ext cx="3932237" cy="315903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A0AF034A-38A9-4542-BB1D-C4E3905DB9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C798CF99-3034-4327-B683-93985865AA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00BB3D9-F8F2-4674-A883-111237C820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62678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725891B-CFE1-4CEB-A03F-AA91589791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1064028"/>
            <a:ext cx="3932237" cy="1654234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A665AF34-7844-4788-B507-8077B231D6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1064028"/>
            <a:ext cx="6172200" cy="4797022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8719772-37FD-41A5-B5BC-AE7E6BA3583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718262"/>
            <a:ext cx="3932237" cy="3150725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6DD1E1BF-5215-4DFF-857C-2952944422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8BADAAE3-5199-48BA-87A6-1E03CB89E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3FBD0F9-290C-4A77-BDC0-9577A63CA9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015998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рямоугольник 12">
            <a:extLst>
              <a:ext uri="{FF2B5EF4-FFF2-40B4-BE49-F238E27FC236}">
                <a16:creationId xmlns:a16="http://schemas.microsoft.com/office/drawing/2014/main" id="{FA4955D3-E879-41B9-8309-2EC7FF340BB6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E5FF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7ADCFDB-94A6-4402-80F8-6C6E4C5E181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256C79-A29E-42E9-B886-0208B7D529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D9AA7CB-CE4E-4C05-9B87-F5240EC18DD6}" type="datetimeFigureOut">
              <a:rPr lang="ru-RU" smtClean="0"/>
              <a:t>20.12.2020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BEEAD85-98A0-4889-A58D-FAC879C54C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9FFF44E-8532-4223-91E1-6A053F285A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D63650-4244-4942-A8A4-D77D901B20D4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1F8E4A3-07FD-434C-B4F0-210B9F7BC541}"/>
              </a:ext>
            </a:extLst>
          </p:cNvPr>
          <p:cNvSpPr txBox="1">
            <a:spLocks/>
          </p:cNvSpPr>
          <p:nvPr userDrawn="1"/>
        </p:nvSpPr>
        <p:spPr>
          <a:xfrm>
            <a:off x="1659136" y="221066"/>
            <a:ext cx="9926728" cy="78555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lnSpc>
                <a:spcPts val="2000"/>
              </a:lnSpc>
            </a:pPr>
            <a:r>
              <a:rPr lang="ru-RU" sz="2000" b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Государственное бюджетное учреждение Пермского края </a:t>
            </a:r>
            <a:br>
              <a:rPr lang="ru-RU" sz="2000" b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ru-RU" sz="2000" b="0" dirty="0">
                <a:solidFill>
                  <a:schemeClr val="accent1">
                    <a:lumMod val="50000"/>
                  </a:schemeClr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«Центр психолого-педагогической, медицинской и социальной помощи»</a:t>
            </a:r>
          </a:p>
        </p:txBody>
      </p:sp>
      <p:cxnSp>
        <p:nvCxnSpPr>
          <p:cNvPr id="12" name="Прямая соединительная линия 11">
            <a:extLst>
              <a:ext uri="{FF2B5EF4-FFF2-40B4-BE49-F238E27FC236}">
                <a16:creationId xmlns:a16="http://schemas.microsoft.com/office/drawing/2014/main" id="{2A866CF7-2909-4FD4-82A6-EAA1EE565348}"/>
              </a:ext>
            </a:extLst>
          </p:cNvPr>
          <p:cNvCxnSpPr>
            <a:cxnSpLocks/>
          </p:cNvCxnSpPr>
          <p:nvPr userDrawn="1"/>
        </p:nvCxnSpPr>
        <p:spPr>
          <a:xfrm>
            <a:off x="1378527" y="975552"/>
            <a:ext cx="9434946" cy="0"/>
          </a:xfrm>
          <a:prstGeom prst="line">
            <a:avLst/>
          </a:prstGeom>
          <a:ln>
            <a:solidFill>
              <a:srgbClr val="2E508E"/>
            </a:solidFill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10AE104-1A1F-4C2B-B222-28DA97E0F75E}"/>
              </a:ext>
            </a:extLst>
          </p:cNvPr>
          <p:cNvPicPr>
            <a:picLocks noChangeAspect="1"/>
          </p:cNvPicPr>
          <p:nvPr userDrawn="1"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1231" y="164648"/>
            <a:ext cx="946264" cy="87599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1917352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033EEAE-2896-4DB2-8639-FBB29554129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sz="3600" dirty="0"/>
              <a:t>«Психолого-педагогическое консультирование как средство активизации ответственной и позитивной родительской позиции"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F66A859-BC7A-475E-822A-415C6676447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51020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739E7D7-5BFF-484A-8A33-7123E2D94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F8F7718-695E-447E-A451-42081AA2EDE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Актуальность психологического консультирования, обусловлена,</a:t>
            </a:r>
          </a:p>
          <a:p>
            <a:r>
              <a:rPr lang="ru-RU" dirty="0"/>
              <a:t> во-первых, как необходимость и возможность  просветительской работы родителей,</a:t>
            </a:r>
          </a:p>
          <a:p>
            <a:r>
              <a:rPr lang="ru-RU" dirty="0"/>
              <a:t> во-вторых, как профилактика кризисных явлений современного детства. </a:t>
            </a:r>
          </a:p>
        </p:txBody>
      </p:sp>
    </p:spTree>
    <p:extLst>
      <p:ext uri="{BB962C8B-B14F-4D97-AF65-F5344CB8AC3E}">
        <p14:creationId xmlns:p14="http://schemas.microsoft.com/office/powerpoint/2010/main" val="1267516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6C23AEEE-4FB1-4E60-BEEC-C23A4FA1E22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1024076"/>
            <a:ext cx="4544855" cy="5378079"/>
          </a:xfrm>
          <a:prstGeom prst="rect">
            <a:avLst/>
          </a:prstGeom>
        </p:spPr>
      </p:pic>
      <p:graphicFrame>
        <p:nvGraphicFramePr>
          <p:cNvPr id="15" name="Объект 5">
            <a:extLst>
              <a:ext uri="{FF2B5EF4-FFF2-40B4-BE49-F238E27FC236}">
                <a16:creationId xmlns:a16="http://schemas.microsoft.com/office/drawing/2014/main" id="{3CC5FBA5-2D67-489B-83F5-C083E879537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56260308"/>
              </p:ext>
            </p:extLst>
          </p:nvPr>
        </p:nvGraphicFramePr>
        <p:xfrm>
          <a:off x="5515428" y="1024076"/>
          <a:ext cx="5838371" cy="55363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40214762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998DB58-C0E5-4C31-B686-4B0BB20CB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3225AC91-F942-44A1-81DB-675E59432DD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39153" y="1138843"/>
            <a:ext cx="9313694" cy="52480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82416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586C224-6F8E-4462-AA63-2A8A9EB2B0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Тематика обращений: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9D493B6-869F-4FA3-8506-8F10D36805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graphicFrame>
        <p:nvGraphicFramePr>
          <p:cNvPr id="6" name="Диаграмма 5">
            <a:extLst>
              <a:ext uri="{FF2B5EF4-FFF2-40B4-BE49-F238E27FC236}">
                <a16:creationId xmlns:a16="http://schemas.microsoft.com/office/drawing/2014/main" id="{B188701A-243C-4196-A637-79CF34BB2CE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741377382"/>
              </p:ext>
            </p:extLst>
          </p:nvPr>
        </p:nvGraphicFramePr>
        <p:xfrm>
          <a:off x="620486" y="625816"/>
          <a:ext cx="10014857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8273748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E98D5-AADB-4AF1-8B33-3A026DD5E2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Формы работы: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09C33F-9D58-4E47-BCDD-45B13C5627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4457" y="1860665"/>
            <a:ext cx="5733143" cy="3782898"/>
          </a:xfrm>
        </p:spPr>
        <p:txBody>
          <a:bodyPr>
            <a:normAutofit lnSpcReduction="10000"/>
          </a:bodyPr>
          <a:lstStyle/>
          <a:p>
            <a:r>
              <a:rPr lang="ru-RU" dirty="0"/>
              <a:t>Групповые тренинги и консультации(а также в режиме </a:t>
            </a:r>
            <a:r>
              <a:rPr lang="en-US" dirty="0" err="1"/>
              <a:t>onlain</a:t>
            </a:r>
            <a:r>
              <a:rPr lang="en-US" dirty="0"/>
              <a:t>)</a:t>
            </a:r>
            <a:endParaRPr lang="ru-RU" dirty="0"/>
          </a:p>
          <a:p>
            <a:r>
              <a:rPr lang="ru-RU" dirty="0"/>
              <a:t>Индивидуальные консультации</a:t>
            </a:r>
          </a:p>
          <a:p>
            <a:r>
              <a:rPr lang="ru-RU" dirty="0"/>
              <a:t>Психологическое просвещение (буклеты, памятки, распространение информации посредством социальных сетей)</a:t>
            </a:r>
          </a:p>
          <a:p>
            <a:r>
              <a:rPr lang="ru-RU" dirty="0"/>
              <a:t>Рекомендации для родителей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A43B19EF-E571-471B-8DF4-099B23AC7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26" y="1860665"/>
            <a:ext cx="2404690" cy="1981991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E449B59-A58D-4EDE-84D7-7FB5B5F0C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257" y="4104967"/>
            <a:ext cx="2404690" cy="240469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4E600CE-4C4F-484B-9772-23EB13002D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92037" y="1675604"/>
            <a:ext cx="2571604" cy="216705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1E97CF9-87E6-4690-87ED-0E30C3EC5C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47441" y="4216135"/>
            <a:ext cx="2714116" cy="2293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24931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8AB96EB-B757-4AE8-8AC8-99215D3C2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Статистические данные</a:t>
            </a:r>
          </a:p>
        </p:txBody>
      </p:sp>
      <p:graphicFrame>
        <p:nvGraphicFramePr>
          <p:cNvPr id="6" name="Объект 5">
            <a:extLst>
              <a:ext uri="{FF2B5EF4-FFF2-40B4-BE49-F238E27FC236}">
                <a16:creationId xmlns:a16="http://schemas.microsoft.com/office/drawing/2014/main" id="{94D33666-B4C5-48D3-96A9-6A7ADD927D7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89949275"/>
              </p:ext>
            </p:extLst>
          </p:nvPr>
        </p:nvGraphicFramePr>
        <p:xfrm>
          <a:off x="838200" y="2393950"/>
          <a:ext cx="10515600" cy="37830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03043962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4ED354A-85E6-4B79-9645-0229F0E3C6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Показатели эффективности: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33B181E-907E-4AD2-A2E0-112DC5B45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Рост индивидуальных обращений</a:t>
            </a:r>
          </a:p>
          <a:p>
            <a:r>
              <a:rPr lang="ru-RU" dirty="0"/>
              <a:t>Повторные обращения родителей (в большинстве случаев с детьми)</a:t>
            </a:r>
          </a:p>
          <a:p>
            <a:r>
              <a:rPr lang="ru-RU" dirty="0"/>
              <a:t>Изменение позиции родителей к получению психологической помощи в целом</a:t>
            </a:r>
          </a:p>
        </p:txBody>
      </p:sp>
    </p:spTree>
    <p:extLst>
      <p:ext uri="{BB962C8B-B14F-4D97-AF65-F5344CB8AC3E}">
        <p14:creationId xmlns:p14="http://schemas.microsoft.com/office/powerpoint/2010/main" val="309966821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TM10001105[[fn=Урожай]]</Template>
  <TotalTime>586</TotalTime>
  <Words>103</Words>
  <Application>Microsoft Office PowerPoint</Application>
  <PresentationFormat>Широкоэкранный</PresentationFormat>
  <Paragraphs>16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Тема Office</vt:lpstr>
      <vt:lpstr>«Психолого-педагогическое консультирование как средство активизации ответственной и позитивной родительской позиции"</vt:lpstr>
      <vt:lpstr>Презентация PowerPoint</vt:lpstr>
      <vt:lpstr>Презентация PowerPoint</vt:lpstr>
      <vt:lpstr>Презентация PowerPoint</vt:lpstr>
      <vt:lpstr>Тематика обращений:</vt:lpstr>
      <vt:lpstr>Формы работы:</vt:lpstr>
      <vt:lpstr>Статистические данные</vt:lpstr>
      <vt:lpstr>Показатели эффективности: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Государственное бюджетное учреждение  Пермского края  «Центр психолого-педагогической,  медицинской и социальной помощи»</dc:title>
  <dc:creator>Малова Ксения Андеевна</dc:creator>
  <cp:lastModifiedBy>Цветкова Елена Петровна</cp:lastModifiedBy>
  <cp:revision>40</cp:revision>
  <dcterms:created xsi:type="dcterms:W3CDTF">2019-12-18T10:46:11Z</dcterms:created>
  <dcterms:modified xsi:type="dcterms:W3CDTF">2020-12-20T17:36:20Z</dcterms:modified>
</cp:coreProperties>
</file>