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9"/>
  </p:notesMasterIdLst>
  <p:sldIdLst>
    <p:sldId id="277" r:id="rId2"/>
    <p:sldId id="279" r:id="rId3"/>
    <p:sldId id="282" r:id="rId4"/>
    <p:sldId id="256" r:id="rId5"/>
    <p:sldId id="257" r:id="rId6"/>
    <p:sldId id="280" r:id="rId7"/>
    <p:sldId id="258" r:id="rId8"/>
    <p:sldId id="259" r:id="rId9"/>
    <p:sldId id="260" r:id="rId10"/>
    <p:sldId id="261" r:id="rId11"/>
    <p:sldId id="281" r:id="rId12"/>
    <p:sldId id="262" r:id="rId13"/>
    <p:sldId id="283" r:id="rId14"/>
    <p:sldId id="28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85" r:id="rId24"/>
    <p:sldId id="288" r:id="rId25"/>
    <p:sldId id="274" r:id="rId26"/>
    <p:sldId id="275" r:id="rId27"/>
    <p:sldId id="287" r:id="rId28"/>
  </p:sldIdLst>
  <p:sldSz cx="9144000" cy="5143500" type="screen16x9"/>
  <p:notesSz cx="9945688" cy="6858000"/>
  <p:embeddedFontLst>
    <p:embeddedFont>
      <p:font typeface="Propisi" panose="020B0604020202020204"/>
      <p:regular r:id="rId30"/>
    </p:embeddedFont>
    <p:embeddedFont>
      <p:font typeface="Century Gothic" panose="020B0502020202020204" pitchFamily="34" charset="0"/>
      <p:regular r:id="rId31"/>
      <p:bold r:id="rId32"/>
      <p:italic r:id="rId33"/>
      <p:boldItalic r:id="rId34"/>
    </p:embeddedFont>
    <p:embeddedFont>
      <p:font typeface="Montserrat" panose="020B0604020202020204" charset="-52"/>
      <p:regular r:id="rId35"/>
      <p:bold r:id="rId36"/>
      <p:italic r:id="rId37"/>
      <p:boldItalic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pos="194">
          <p15:clr>
            <a:srgbClr val="747775"/>
          </p15:clr>
        </p15:guide>
        <p15:guide id="2" orient="horz" pos="483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1" d="100"/>
          <a:sy n="91" d="100"/>
        </p:scale>
        <p:origin x="-475" y="29"/>
      </p:cViewPr>
      <p:guideLst>
        <p:guide orient="horz" pos="483"/>
        <p:guide pos="1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5444112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fd63b3a27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fd63b3a277_0_0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2fd63b3a277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2fd63b3a277_0_56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2f5278def9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2f5278def99_0_0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032112898c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032112898c_0_88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3032112898c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3032112898c_0_95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3032112898c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3032112898c_0_101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032112898c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032112898c_0_107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3032112898c_0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3032112898c_0_113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032112898c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3032112898c_0_119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032112898c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032112898c_0_125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032112898c_0_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3032112898c_0_131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032112898c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3032112898c_0_145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3032112898c_0_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3032112898c_0_137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032112898c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3032112898c_0_163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2d2bdf312e6_0_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2d2bdf312e6_0_102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3032112898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3032112898c_0_0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032112898c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032112898c_0_15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032112898c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032112898c_0_21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3032112898c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3032112898c_0_30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3032845e25c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3032845e25c_0_7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fd63b3a277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fd63b3a277_0_63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032112898c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686050" y="514350"/>
            <a:ext cx="4573588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032112898c_0_71:notes"/>
          <p:cNvSpPr txBox="1">
            <a:spLocks noGrp="1"/>
          </p:cNvSpPr>
          <p:nvPr>
            <p:ph type="body" idx="1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Чистый слайд">
  <p:cSld name="Чистый слайд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9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И_Правило-1">
  <p:cSld name="И_Правило-1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7"/>
          <p:cNvSpPr txBox="1">
            <a:spLocks noGrp="1"/>
          </p:cNvSpPr>
          <p:nvPr>
            <p:ph type="title"/>
          </p:nvPr>
        </p:nvSpPr>
        <p:spPr>
          <a:xfrm>
            <a:off x="360000" y="269998"/>
            <a:ext cx="8424000" cy="35347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7"/>
          <p:cNvSpPr txBox="1">
            <a:spLocks noGrp="1"/>
          </p:cNvSpPr>
          <p:nvPr>
            <p:ph type="title" idx="2"/>
          </p:nvPr>
        </p:nvSpPr>
        <p:spPr>
          <a:xfrm>
            <a:off x="360000" y="623474"/>
            <a:ext cx="8424000" cy="27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15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0" y="1006350"/>
            <a:ext cx="6604500" cy="12156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360000" tIns="180000" rIns="91425" bIns="180000" anchor="t" anchorCtr="0">
            <a:normAutofit/>
          </a:bodyPr>
          <a:lstStyle>
            <a:lvl1pPr marL="342900" lvl="0" indent="-2476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685800" lvl="1" indent="-2476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028700" lvl="2" indent="-2476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371600" lvl="3" indent="-2476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1714500" lvl="4" indent="-2476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057400" lvl="5" indent="-2476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2400300" lvl="6" indent="-2476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2743200" lvl="7" indent="-2476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3086100" lvl="8" indent="-2476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7"/>
          <p:cNvSpPr txBox="1">
            <a:spLocks noGrp="1"/>
          </p:cNvSpPr>
          <p:nvPr>
            <p:ph type="body" idx="3"/>
          </p:nvPr>
        </p:nvSpPr>
        <p:spPr>
          <a:xfrm>
            <a:off x="0" y="2604900"/>
            <a:ext cx="8784000" cy="1215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0000" tIns="198000" rIns="91425" bIns="91425" anchor="t" anchorCtr="0">
            <a:normAutofit/>
          </a:bodyPr>
          <a:lstStyle>
            <a:lvl1pPr marL="342900" lvl="0" indent="-25717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685800" lvl="1" indent="-25717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marL="1028700" lvl="2" indent="-25717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371600" lvl="3" indent="-25717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1714500" lvl="4" indent="-23812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057400" lvl="5" indent="-23812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400300" lvl="6" indent="-23812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2743200" lvl="7" indent="-23812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086100" lvl="8" indent="-23812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6" name="Google Shape;26;p7"/>
          <p:cNvSpPr txBox="1">
            <a:spLocks noGrp="1"/>
          </p:cNvSpPr>
          <p:nvPr>
            <p:ph type="sldNum" idx="12"/>
          </p:nvPr>
        </p:nvSpPr>
        <p:spPr>
          <a:xfrm>
            <a:off x="360000" y="4603500"/>
            <a:ext cx="550800" cy="270000"/>
          </a:xfrm>
          <a:prstGeom prst="rect">
            <a:avLst/>
          </a:prstGeom>
          <a:solidFill>
            <a:srgbClr val="EFF4F6"/>
          </a:solidFill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ctr" rtl="0"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 rtl="0"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 rtl="0"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 rtl="0"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 rtl="0"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 rtl="0"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 rtl="0"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 rtl="0"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 rtl="0">
              <a:buNone/>
              <a:defRPr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fld id="{00000000-1234-1234-1234-123412341234}" type="slidenum">
              <a:rPr lang="ru" smtClean="0"/>
              <a:pPr/>
              <a:t>‹#›</a:t>
            </a:fld>
            <a:endParaRPr lang="ru">
              <a:solidFill>
                <a:schemeClr val="dk1"/>
              </a:solidFill>
            </a:endParaRPr>
          </a:p>
        </p:txBody>
      </p:sp>
      <p:sp>
        <p:nvSpPr>
          <p:cNvPr id="27" name="Google Shape;27;p7"/>
          <p:cNvSpPr txBox="1">
            <a:spLocks noGrp="1"/>
          </p:cNvSpPr>
          <p:nvPr>
            <p:ph type="subTitle" idx="4"/>
          </p:nvPr>
        </p:nvSpPr>
        <p:spPr>
          <a:xfrm>
            <a:off x="1090800" y="4603500"/>
            <a:ext cx="2829600" cy="270000"/>
          </a:xfrm>
          <a:prstGeom prst="rect">
            <a:avLst/>
          </a:prstGeom>
          <a:solidFill>
            <a:srgbClr val="EFF4F6"/>
          </a:solidFill>
          <a:ln>
            <a:noFill/>
          </a:ln>
        </p:spPr>
        <p:txBody>
          <a:bodyPr spcFirstLastPara="1" wrap="square" lIns="540000" tIns="72000" rIns="180000" bIns="72000" anchor="ctr" anchorCtr="0">
            <a:norm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05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403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1_Title and 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4"/>
          <p:cNvSpPr txBox="1">
            <a:spLocks noGrp="1"/>
          </p:cNvSpPr>
          <p:nvPr>
            <p:ph type="title"/>
          </p:nvPr>
        </p:nvSpPr>
        <p:spPr>
          <a:xfrm>
            <a:off x="311700" y="88250"/>
            <a:ext cx="8520600" cy="57262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body" idx="1"/>
          </p:nvPr>
        </p:nvSpPr>
        <p:spPr>
          <a:xfrm>
            <a:off x="311700" y="1054412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342900" lvl="0" indent="-24765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marL="685800" lvl="1" indent="-24765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2pPr>
            <a:lvl3pPr marL="1028700" lvl="2" indent="-24765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3pPr>
            <a:lvl4pPr marL="1371600" lvl="3" indent="-24765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4pPr>
            <a:lvl5pPr marL="1714500" lvl="4" indent="-24765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marL="2057400" lvl="5" indent="-24765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marL="2400300" lvl="6" indent="-24765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marL="2743200" lvl="7" indent="-24765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marL="3086100" lvl="8" indent="-24765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body" idx="2"/>
          </p:nvPr>
        </p:nvSpPr>
        <p:spPr>
          <a:xfrm>
            <a:off x="311700" y="660887"/>
            <a:ext cx="8520600" cy="3935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342900" lvl="0" indent="-25717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 b="1">
                <a:solidFill>
                  <a:srgbClr val="000000"/>
                </a:solidFill>
              </a:defRPr>
            </a:lvl1pPr>
            <a:lvl2pPr marL="685800" lvl="1" indent="-25717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 b="1">
                <a:solidFill>
                  <a:srgbClr val="000000"/>
                </a:solidFill>
              </a:defRPr>
            </a:lvl2pPr>
            <a:lvl3pPr marL="1028700" lvl="2" indent="-257175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 b="1">
                <a:solidFill>
                  <a:srgbClr val="000000"/>
                </a:solidFill>
              </a:defRPr>
            </a:lvl3pPr>
            <a:lvl4pPr marL="1371600" lvl="3" indent="-25717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b="1">
                <a:solidFill>
                  <a:schemeClr val="dk1"/>
                </a:solidFill>
              </a:defRPr>
            </a:lvl4pPr>
            <a:lvl5pPr marL="1714500" lvl="4" indent="-238125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057400" lvl="5" indent="-23812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2400300" lvl="6" indent="-238125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2743200" lvl="7" indent="-238125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3086100" lvl="8" indent="-23812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6700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1" r:id="rId12"/>
    <p:sldLayoutId id="2147483662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3.png"/><Relationship Id="rId7" Type="http://schemas.openxmlformats.org/officeDocument/2006/relationships/image" Target="../media/image28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3.png"/><Relationship Id="rId5" Type="http://schemas.openxmlformats.org/officeDocument/2006/relationships/image" Target="../media/image26.png"/><Relationship Id="rId10" Type="http://schemas.openxmlformats.org/officeDocument/2006/relationships/image" Target="../media/image30.png"/><Relationship Id="rId4" Type="http://schemas.openxmlformats.org/officeDocument/2006/relationships/image" Target="../media/image27.png"/><Relationship Id="rId9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0AF31F1-DD73-9DBF-6A5E-CEFA31AE65AC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708660" y="228600"/>
            <a:ext cx="7813040" cy="9906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atin typeface="Propisi" panose="02000508030000020003" pitchFamily="2" charset="0"/>
              </a:rPr>
              <a:t>Двадцать седьмое сентября</a:t>
            </a:r>
            <a:endParaRPr lang="ru-RU" sz="6000" b="1" dirty="0">
              <a:latin typeface="Propisi" panose="02000508030000020003" pitchFamily="2" charset="0"/>
            </a:endParaRP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xmlns="" id="{FCEC1E25-6EB7-D2D3-F56E-F70D52FF4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1769469"/>
            <a:ext cx="4107891" cy="273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50840" y="3263317"/>
            <a:ext cx="3909270" cy="86406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Городилова Ирина Петровна, учитель русского языка и литературы МБОУ «</a:t>
            </a:r>
            <a:r>
              <a:rPr lang="ru-RU" dirty="0" err="1" smtClean="0">
                <a:solidFill>
                  <a:schemeClr val="accent1"/>
                </a:solidFill>
              </a:rPr>
              <a:t>Аспинская</a:t>
            </a:r>
            <a:r>
              <a:rPr lang="ru-RU" dirty="0" smtClean="0">
                <a:solidFill>
                  <a:schemeClr val="accent1"/>
                </a:solidFill>
              </a:rPr>
              <a:t> СОШ» </a:t>
            </a:r>
            <a:r>
              <a:rPr lang="ru-RU" dirty="0" err="1" smtClean="0">
                <a:solidFill>
                  <a:schemeClr val="accent1"/>
                </a:solidFill>
              </a:rPr>
              <a:t>Уинского</a:t>
            </a:r>
            <a:r>
              <a:rPr lang="ru-RU" dirty="0" smtClean="0">
                <a:solidFill>
                  <a:schemeClr val="accent1"/>
                </a:solidFill>
              </a:rPr>
              <a:t> МО</a:t>
            </a:r>
            <a:endParaRPr lang="ru-RU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449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8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Вспоминаем то, что знаем. Проверка</a:t>
            </a:r>
            <a:endParaRPr sz="1800" b="1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2" name="Google Shape;102;p18"/>
          <p:cNvSpPr txBox="1"/>
          <p:nvPr/>
        </p:nvSpPr>
        <p:spPr>
          <a:xfrm>
            <a:off x="307300" y="767075"/>
            <a:ext cx="82491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Соотнесите ключевые слова темы с определениями.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3" name="Google Shape;103;p18"/>
          <p:cNvSpPr/>
          <p:nvPr/>
        </p:nvSpPr>
        <p:spPr>
          <a:xfrm>
            <a:off x="481650" y="1410125"/>
            <a:ext cx="2353800" cy="479400"/>
          </a:xfrm>
          <a:prstGeom prst="rect">
            <a:avLst/>
          </a:prstGeom>
          <a:solidFill>
            <a:srgbClr val="EEE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latin typeface="Century Gothic"/>
                <a:ea typeface="Century Gothic"/>
                <a:cs typeface="Century Gothic"/>
                <a:sym typeface="Century Gothic"/>
              </a:rPr>
              <a:t>Текст</a:t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4" name="Google Shape;104;p18"/>
          <p:cNvSpPr/>
          <p:nvPr/>
        </p:nvSpPr>
        <p:spPr>
          <a:xfrm>
            <a:off x="481650" y="2150975"/>
            <a:ext cx="2353800" cy="479400"/>
          </a:xfrm>
          <a:prstGeom prst="rect">
            <a:avLst/>
          </a:prstGeom>
          <a:solidFill>
            <a:srgbClr val="EEE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latin typeface="Century Gothic"/>
                <a:ea typeface="Century Gothic"/>
                <a:cs typeface="Century Gothic"/>
                <a:sym typeface="Century Gothic"/>
              </a:rPr>
              <a:t>Информация</a:t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5" name="Google Shape;105;p18"/>
          <p:cNvSpPr/>
          <p:nvPr/>
        </p:nvSpPr>
        <p:spPr>
          <a:xfrm>
            <a:off x="481650" y="2891825"/>
            <a:ext cx="2353800" cy="479400"/>
          </a:xfrm>
          <a:prstGeom prst="rect">
            <a:avLst/>
          </a:prstGeom>
          <a:solidFill>
            <a:srgbClr val="EEE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latin typeface="Century Gothic"/>
                <a:ea typeface="Century Gothic"/>
                <a:cs typeface="Century Gothic"/>
                <a:sym typeface="Century Gothic"/>
              </a:rPr>
              <a:t>Тезис</a:t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6" name="Google Shape;106;p18"/>
          <p:cNvSpPr/>
          <p:nvPr/>
        </p:nvSpPr>
        <p:spPr>
          <a:xfrm>
            <a:off x="481650" y="3632675"/>
            <a:ext cx="2353800" cy="479400"/>
          </a:xfrm>
          <a:prstGeom prst="rect">
            <a:avLst/>
          </a:prstGeom>
          <a:solidFill>
            <a:srgbClr val="EEE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latin typeface="Century Gothic"/>
                <a:ea typeface="Century Gothic"/>
                <a:cs typeface="Century Gothic"/>
                <a:sym typeface="Century Gothic"/>
              </a:rPr>
              <a:t>План</a:t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7" name="Google Shape;107;p18"/>
          <p:cNvSpPr/>
          <p:nvPr/>
        </p:nvSpPr>
        <p:spPr>
          <a:xfrm>
            <a:off x="448975" y="4373525"/>
            <a:ext cx="2353800" cy="479400"/>
          </a:xfrm>
          <a:prstGeom prst="rect">
            <a:avLst/>
          </a:prstGeom>
          <a:solidFill>
            <a:srgbClr val="EEE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latin typeface="Century Gothic"/>
                <a:ea typeface="Century Gothic"/>
                <a:cs typeface="Century Gothic"/>
                <a:sym typeface="Century Gothic"/>
              </a:rPr>
              <a:t>Переработка</a:t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8" name="Google Shape;108;p18"/>
          <p:cNvSpPr/>
          <p:nvPr/>
        </p:nvSpPr>
        <p:spPr>
          <a:xfrm>
            <a:off x="4655200" y="2092350"/>
            <a:ext cx="4042800" cy="479400"/>
          </a:xfrm>
          <a:prstGeom prst="rect">
            <a:avLst/>
          </a:prstGeom>
          <a:solidFill>
            <a:srgbClr val="FFE6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1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Данные, сведения, факты.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9" name="Google Shape;109;p18"/>
          <p:cNvSpPr/>
          <p:nvPr/>
        </p:nvSpPr>
        <p:spPr>
          <a:xfrm>
            <a:off x="4655200" y="3632675"/>
            <a:ext cx="4042800" cy="479400"/>
          </a:xfrm>
          <a:prstGeom prst="rect">
            <a:avLst/>
          </a:prstGeom>
          <a:solidFill>
            <a:srgbClr val="FFE6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1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Речевое высказывание, в котором предложения связаны общей темой и мыслью.</a:t>
            </a:r>
            <a:endParaRPr sz="11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0" name="Google Shape;110;p18"/>
          <p:cNvSpPr/>
          <p:nvPr/>
        </p:nvSpPr>
        <p:spPr>
          <a:xfrm>
            <a:off x="4655200" y="1355625"/>
            <a:ext cx="4042800" cy="479400"/>
          </a:xfrm>
          <a:prstGeom prst="rect">
            <a:avLst/>
          </a:prstGeom>
          <a:solidFill>
            <a:srgbClr val="FFE6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1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Кратко сформулированные основные положения.</a:t>
            </a:r>
            <a:endParaRPr sz="11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1" name="Google Shape;111;p18"/>
          <p:cNvSpPr/>
          <p:nvPr/>
        </p:nvSpPr>
        <p:spPr>
          <a:xfrm>
            <a:off x="4655200" y="4402850"/>
            <a:ext cx="4042800" cy="479400"/>
          </a:xfrm>
          <a:prstGeom prst="rect">
            <a:avLst/>
          </a:prstGeom>
          <a:solidFill>
            <a:srgbClr val="FFE6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1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Определённый порядок, последовательность чего-либо.</a:t>
            </a:r>
            <a:endParaRPr sz="11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2" name="Google Shape;112;p18"/>
          <p:cNvSpPr/>
          <p:nvPr/>
        </p:nvSpPr>
        <p:spPr>
          <a:xfrm>
            <a:off x="4655200" y="2862500"/>
            <a:ext cx="4042800" cy="479400"/>
          </a:xfrm>
          <a:prstGeom prst="rect">
            <a:avLst/>
          </a:prstGeom>
          <a:solidFill>
            <a:srgbClr val="FFE6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Превращение, преобразование чего-либо в процессе работы.</a:t>
            </a:r>
            <a:endParaRPr sz="11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113" name="Google Shape;113;p18"/>
          <p:cNvCxnSpPr/>
          <p:nvPr/>
        </p:nvCxnSpPr>
        <p:spPr>
          <a:xfrm>
            <a:off x="2835450" y="1649825"/>
            <a:ext cx="1819800" cy="22227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rgbClr val="555B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4" name="Google Shape;114;p18"/>
          <p:cNvCxnSpPr/>
          <p:nvPr/>
        </p:nvCxnSpPr>
        <p:spPr>
          <a:xfrm rot="10800000" flipH="1">
            <a:off x="2835450" y="2336075"/>
            <a:ext cx="1819800" cy="546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rgbClr val="555B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5" name="Google Shape;115;p18"/>
          <p:cNvCxnSpPr/>
          <p:nvPr/>
        </p:nvCxnSpPr>
        <p:spPr>
          <a:xfrm rot="10800000" flipH="1">
            <a:off x="2835450" y="1595225"/>
            <a:ext cx="1819800" cy="15363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rgbClr val="555B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" name="Google Shape;116;p18"/>
          <p:cNvCxnSpPr/>
          <p:nvPr/>
        </p:nvCxnSpPr>
        <p:spPr>
          <a:xfrm>
            <a:off x="2835450" y="3872375"/>
            <a:ext cx="1769400" cy="686400"/>
          </a:xfrm>
          <a:prstGeom prst="curvedConnector3">
            <a:avLst>
              <a:gd name="adj1" fmla="val 49999"/>
            </a:avLst>
          </a:prstGeom>
          <a:noFill/>
          <a:ln w="28575" cap="flat" cmpd="sng">
            <a:solidFill>
              <a:srgbClr val="555B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7" name="Google Shape;117;p18"/>
          <p:cNvCxnSpPr/>
          <p:nvPr/>
        </p:nvCxnSpPr>
        <p:spPr>
          <a:xfrm rot="10800000" flipH="1">
            <a:off x="2802775" y="3076925"/>
            <a:ext cx="1852500" cy="1536300"/>
          </a:xfrm>
          <a:prstGeom prst="curvedConnector3">
            <a:avLst>
              <a:gd name="adj1" fmla="val 49998"/>
            </a:avLst>
          </a:prstGeom>
          <a:noFill/>
          <a:ln w="28575" cap="flat" cmpd="sng">
            <a:solidFill>
              <a:srgbClr val="555BFF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8"/>
          <p:cNvSpPr txBox="1">
            <a:spLocks noGrp="1"/>
          </p:cNvSpPr>
          <p:nvPr>
            <p:ph type="title"/>
          </p:nvPr>
        </p:nvSpPr>
        <p:spPr>
          <a:xfrm>
            <a:off x="873000" y="269998"/>
            <a:ext cx="6858000" cy="353475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Autofit/>
          </a:bodyPr>
          <a:lstStyle/>
          <a:p>
            <a:r>
              <a:rPr lang="ru" dirty="0">
                <a:solidFill>
                  <a:srgbClr val="CC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 </a:t>
            </a:r>
            <a:r>
              <a:rPr lang="ru" dirty="0">
                <a:solidFill>
                  <a:schemeClr val="accent1">
                    <a:lumMod val="75000"/>
                  </a:schemeClr>
                </a:solidFill>
              </a:rPr>
              <a:t>Информационная переработка текста</a:t>
            </a:r>
            <a:endParaRPr dirty="0">
              <a:solidFill>
                <a:schemeClr val="accent1">
                  <a:lumMod val="75000"/>
                </a:schemeClr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37" name="Google Shape;137;p18"/>
          <p:cNvSpPr txBox="1">
            <a:spLocks noGrp="1"/>
          </p:cNvSpPr>
          <p:nvPr>
            <p:ph type="body" idx="1"/>
          </p:nvPr>
        </p:nvSpPr>
        <p:spPr>
          <a:xfrm>
            <a:off x="1143000" y="845531"/>
            <a:ext cx="6858000" cy="1215675"/>
          </a:xfrm>
          <a:prstGeom prst="rect">
            <a:avLst/>
          </a:prstGeom>
          <a:solidFill>
            <a:srgbClr val="FFEDA6"/>
          </a:solidFill>
        </p:spPr>
        <p:txBody>
          <a:bodyPr spcFirstLastPara="1" wrap="square" lIns="270000" tIns="68569" rIns="1080000" bIns="68569" anchor="ctr" anchorCtr="0">
            <a:normAutofit/>
          </a:bodyPr>
          <a:lstStyle/>
          <a:p>
            <a:pPr marL="0" indent="0">
              <a:lnSpc>
                <a:spcPct val="150000"/>
              </a:lnSpc>
              <a:spcAft>
                <a:spcPts val="900"/>
              </a:spcAft>
              <a:buNone/>
            </a:pPr>
            <a:r>
              <a:rPr lang="ru" sz="1350" b="1"/>
              <a:t>Информационная переработка текста</a:t>
            </a:r>
            <a:r>
              <a:rPr lang="ru" sz="1350"/>
              <a:t> – это преобразование информации текста в процессе работы.</a:t>
            </a:r>
            <a:endParaRPr sz="135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38" name="Google Shape;13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84638" y="1099735"/>
            <a:ext cx="710456" cy="707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89882" y="2206969"/>
            <a:ext cx="5642642" cy="17467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9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 dirty="0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Наши цели</a:t>
            </a:r>
            <a:endParaRPr sz="1800" b="1" dirty="0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3" name="Google Shape;123;p19"/>
          <p:cNvSpPr txBox="1"/>
          <p:nvPr/>
        </p:nvSpPr>
        <p:spPr>
          <a:xfrm>
            <a:off x="307300" y="767075"/>
            <a:ext cx="8249100" cy="33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AutoNum type="arabicPeriod"/>
            </a:pPr>
            <a:r>
              <a:rPr lang="ru" sz="18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Узнаем, что такое тезисный план.</a:t>
            </a:r>
            <a:endParaRPr sz="18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entury Gothic"/>
              <a:buAutoNum type="arabicPeriod"/>
            </a:pPr>
            <a:r>
              <a:rPr lang="ru" sz="18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Научимся преобразовывать текст в тезисный план. </a:t>
            </a:r>
            <a:endParaRPr sz="18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9698" name="Picture 2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7856" y="1776549"/>
            <a:ext cx="2907987" cy="24814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9"/>
          <p:cNvSpPr txBox="1">
            <a:spLocks noGrp="1"/>
          </p:cNvSpPr>
          <p:nvPr>
            <p:ph type="title"/>
          </p:nvPr>
        </p:nvSpPr>
        <p:spPr>
          <a:xfrm>
            <a:off x="1413000" y="270001"/>
            <a:ext cx="6318000" cy="366300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>
              <a:buSzPts val="990"/>
            </a:pPr>
            <a:r>
              <a:rPr lang="ru" sz="1815" dirty="0">
                <a:solidFill>
                  <a:schemeClr val="accent1">
                    <a:lumMod val="75000"/>
                  </a:schemeClr>
                </a:solidFill>
              </a:rPr>
              <a:t>План</a:t>
            </a:r>
            <a:endParaRPr sz="1815" dirty="0">
              <a:solidFill>
                <a:schemeClr val="accent1">
                  <a:lumMod val="75000"/>
                </a:schemeClr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5" name="Google Shape;145;p19"/>
          <p:cNvSpPr txBox="1">
            <a:spLocks noGrp="1"/>
          </p:cNvSpPr>
          <p:nvPr>
            <p:ph type="body" idx="1"/>
          </p:nvPr>
        </p:nvSpPr>
        <p:spPr>
          <a:xfrm>
            <a:off x="624840" y="636302"/>
            <a:ext cx="7376160" cy="1123918"/>
          </a:xfrm>
          <a:prstGeom prst="rect">
            <a:avLst/>
          </a:prstGeom>
          <a:solidFill>
            <a:srgbClr val="FFEDA6"/>
          </a:solidFill>
        </p:spPr>
        <p:txBody>
          <a:bodyPr spcFirstLastPara="1" wrap="square" lIns="270000" tIns="68569" rIns="1080000" bIns="68569" anchor="ctr" anchorCtr="0">
            <a:noAutofit/>
          </a:bodyPr>
          <a:lstStyle/>
          <a:p>
            <a:pPr marL="0" indent="0" algn="just">
              <a:lnSpc>
                <a:spcPct val="150000"/>
              </a:lnSpc>
              <a:spcAft>
                <a:spcPts val="900"/>
              </a:spcAft>
              <a:buNone/>
            </a:pPr>
            <a:r>
              <a:rPr lang="ru" sz="1350" b="1" dirty="0"/>
              <a:t>План</a:t>
            </a:r>
            <a:r>
              <a:rPr lang="ru" sz="1350" dirty="0"/>
              <a:t> – это последовательное представление частей содержания текста в кратких формулировках, отражающих микротемы.</a:t>
            </a:r>
            <a:endParaRPr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6" name="Google Shape;146;p19"/>
          <p:cNvSpPr txBox="1">
            <a:spLocks noGrp="1"/>
          </p:cNvSpPr>
          <p:nvPr>
            <p:ph type="body" idx="3"/>
          </p:nvPr>
        </p:nvSpPr>
        <p:spPr>
          <a:xfrm>
            <a:off x="1638300" y="1992795"/>
            <a:ext cx="4861560" cy="2320125"/>
          </a:xfrm>
          <a:prstGeom prst="rect">
            <a:avLst/>
          </a:prstGeom>
          <a:solidFill>
            <a:srgbClr val="D4D4F9"/>
          </a:solidFill>
          <a:ln>
            <a:noFill/>
          </a:ln>
        </p:spPr>
        <p:txBody>
          <a:bodyPr spcFirstLastPara="1" wrap="square" lIns="270000" tIns="148500" rIns="68569" bIns="68569" anchor="t" anchorCtr="0">
            <a:normAutofit fontScale="70000" lnSpcReduction="20000"/>
          </a:bodyPr>
          <a:lstStyle/>
          <a:p>
            <a:pPr marL="0" indent="0">
              <a:buNone/>
            </a:pPr>
            <a:r>
              <a:rPr lang="ru" u="sng" dirty="0"/>
              <a:t>План учит</a:t>
            </a:r>
            <a:endParaRPr u="sng" dirty="0"/>
          </a:p>
          <a:p>
            <a:pPr>
              <a:lnSpc>
                <a:spcPct val="150000"/>
              </a:lnSpc>
              <a:spcBef>
                <a:spcPts val="900"/>
              </a:spcBef>
              <a:buClr>
                <a:schemeClr val="dk1"/>
              </a:buClr>
            </a:pPr>
            <a:r>
              <a:rPr lang="ru" b="0" dirty="0">
                <a:solidFill>
                  <a:schemeClr val="dk1"/>
                </a:solidFill>
              </a:rPr>
              <a:t>понимать смысл текста;</a:t>
            </a:r>
            <a:endParaRPr b="0"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</a:pPr>
            <a:r>
              <a:rPr lang="ru" b="0" dirty="0"/>
              <a:t>устанавливать последовательность событий, взаимосвязь между ними;</a:t>
            </a:r>
            <a:endParaRPr b="0" dirty="0"/>
          </a:p>
          <a:p>
            <a:pPr>
              <a:lnSpc>
                <a:spcPct val="150000"/>
              </a:lnSpc>
            </a:pPr>
            <a:r>
              <a:rPr lang="ru" b="0" dirty="0"/>
              <a:t>структурировать текст;</a:t>
            </a:r>
            <a:endParaRPr b="0" dirty="0"/>
          </a:p>
          <a:p>
            <a:pPr>
              <a:lnSpc>
                <a:spcPct val="150000"/>
              </a:lnSpc>
            </a:pPr>
            <a:r>
              <a:rPr lang="ru" b="0" dirty="0"/>
              <a:t>отделять главное от второстепенного;</a:t>
            </a:r>
            <a:endParaRPr b="0" dirty="0"/>
          </a:p>
          <a:p>
            <a:pPr>
              <a:lnSpc>
                <a:spcPct val="150000"/>
              </a:lnSpc>
            </a:pPr>
            <a:r>
              <a:rPr lang="ru" b="0" dirty="0"/>
              <a:t>выражать мысли кратко и точно;</a:t>
            </a:r>
            <a:endParaRPr b="0" dirty="0"/>
          </a:p>
          <a:p>
            <a:pPr>
              <a:lnSpc>
                <a:spcPct val="150000"/>
              </a:lnSpc>
            </a:pPr>
            <a:r>
              <a:rPr lang="ru" b="0" dirty="0"/>
              <a:t>пересказывать текст.</a:t>
            </a:r>
            <a:endParaRPr b="0" dirty="0"/>
          </a:p>
        </p:txBody>
      </p:sp>
      <p:pic>
        <p:nvPicPr>
          <p:cNvPr id="147" name="Google Shape;14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67101" y="947119"/>
            <a:ext cx="710456" cy="707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70625" y="1179694"/>
            <a:ext cx="1759200" cy="3833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8924" y="2512813"/>
            <a:ext cx="687145" cy="1201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57441" y="3396827"/>
            <a:ext cx="730100" cy="1343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6349" y="689869"/>
            <a:ext cx="687145" cy="1201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57441" y="1544889"/>
            <a:ext cx="730100" cy="1343752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1"/>
          <p:cNvSpPr txBox="1">
            <a:spLocks noGrp="1"/>
          </p:cNvSpPr>
          <p:nvPr>
            <p:ph type="title"/>
          </p:nvPr>
        </p:nvSpPr>
        <p:spPr>
          <a:xfrm>
            <a:off x="1376775" y="88250"/>
            <a:ext cx="6390450" cy="572625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rmAutofit/>
          </a:bodyPr>
          <a:lstStyle/>
          <a:p>
            <a:r>
              <a:rPr lang="ru"/>
              <a:t>Виды плана по форме</a:t>
            </a:r>
            <a:endParaRPr/>
          </a:p>
        </p:txBody>
      </p:sp>
      <p:sp>
        <p:nvSpPr>
          <p:cNvPr id="165" name="Google Shape;165;p21"/>
          <p:cNvSpPr/>
          <p:nvPr/>
        </p:nvSpPr>
        <p:spPr>
          <a:xfrm>
            <a:off x="1563394" y="679586"/>
            <a:ext cx="718200" cy="790020"/>
          </a:xfrm>
          <a:prstGeom prst="donut">
            <a:avLst>
              <a:gd name="adj" fmla="val 48439"/>
            </a:avLst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algn="ctr"/>
            <a:r>
              <a:rPr lang="ru" sz="2250" b="1">
                <a:solidFill>
                  <a:srgbClr val="CC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endParaRPr sz="2250" b="1">
              <a:solidFill>
                <a:srgbClr val="CC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6" name="Google Shape;166;p21"/>
          <p:cNvSpPr txBox="1"/>
          <p:nvPr/>
        </p:nvSpPr>
        <p:spPr>
          <a:xfrm>
            <a:off x="2400600" y="755418"/>
            <a:ext cx="5206275" cy="701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just"/>
            <a:r>
              <a:rPr lang="ru" sz="1350" b="1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Тезисный план</a:t>
            </a:r>
            <a:r>
              <a:rPr lang="ru" sz="1350">
                <a:latin typeface="Century Gothic"/>
                <a:ea typeface="Century Gothic"/>
                <a:cs typeface="Century Gothic"/>
                <a:sym typeface="Century Gothic"/>
              </a:rPr>
              <a:t> – отражение сути текста в виде коротких предложений.</a:t>
            </a:r>
            <a:endParaRPr sz="135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7" name="Google Shape;167;p21"/>
          <p:cNvSpPr/>
          <p:nvPr/>
        </p:nvSpPr>
        <p:spPr>
          <a:xfrm>
            <a:off x="1563394" y="1605554"/>
            <a:ext cx="718200" cy="790020"/>
          </a:xfrm>
          <a:prstGeom prst="donut">
            <a:avLst>
              <a:gd name="adj" fmla="val 47972"/>
            </a:avLst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algn="ctr"/>
            <a:r>
              <a:rPr lang="ru" sz="2250" b="1">
                <a:solidFill>
                  <a:srgbClr val="CC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endParaRPr sz="2250" b="1">
              <a:solidFill>
                <a:srgbClr val="CC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8" name="Google Shape;168;p21"/>
          <p:cNvSpPr txBox="1"/>
          <p:nvPr/>
        </p:nvSpPr>
        <p:spPr>
          <a:xfrm>
            <a:off x="2400600" y="1672414"/>
            <a:ext cx="5109975" cy="701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just"/>
            <a:r>
              <a:rPr lang="ru" sz="1350" b="1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Вопросный план</a:t>
            </a:r>
            <a:r>
              <a:rPr lang="ru" sz="1350">
                <a:latin typeface="Century Gothic"/>
                <a:ea typeface="Century Gothic"/>
                <a:cs typeface="Century Gothic"/>
                <a:sym typeface="Century Gothic"/>
              </a:rPr>
              <a:t> – план в форме вопросов к каждой микротеме текста.</a:t>
            </a:r>
            <a:endParaRPr sz="135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9" name="Google Shape;169;p21"/>
          <p:cNvSpPr/>
          <p:nvPr/>
        </p:nvSpPr>
        <p:spPr>
          <a:xfrm>
            <a:off x="1563394" y="2536576"/>
            <a:ext cx="718200" cy="790020"/>
          </a:xfrm>
          <a:prstGeom prst="donut">
            <a:avLst>
              <a:gd name="adj" fmla="val 48516"/>
            </a:avLst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algn="ctr"/>
            <a:r>
              <a:rPr lang="ru" sz="2250" b="1">
                <a:solidFill>
                  <a:srgbClr val="CC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endParaRPr sz="2250" b="1">
              <a:solidFill>
                <a:srgbClr val="CC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0" name="Google Shape;170;p21"/>
          <p:cNvSpPr txBox="1"/>
          <p:nvPr/>
        </p:nvSpPr>
        <p:spPr>
          <a:xfrm>
            <a:off x="2400600" y="2621389"/>
            <a:ext cx="5067450" cy="701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just"/>
            <a:r>
              <a:rPr lang="ru" sz="1350" b="1" dirty="0">
                <a:solidFill>
                  <a:srgbClr val="1155C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Назывной план</a:t>
            </a:r>
            <a:r>
              <a:rPr lang="ru" sz="1350" dirty="0">
                <a:latin typeface="Century Gothic"/>
                <a:ea typeface="Century Gothic"/>
                <a:cs typeface="Century Gothic"/>
                <a:sym typeface="Century Gothic"/>
              </a:rPr>
              <a:t> – план в виде предложений, в которых НЕ используются глаголы. Содержание пунктов выражается существительными в Им. падеже.</a:t>
            </a:r>
            <a:endParaRPr sz="1350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1" name="Google Shape;171;p21"/>
          <p:cNvSpPr/>
          <p:nvPr/>
        </p:nvSpPr>
        <p:spPr>
          <a:xfrm>
            <a:off x="1563394" y="3477695"/>
            <a:ext cx="718200" cy="790020"/>
          </a:xfrm>
          <a:prstGeom prst="donut">
            <a:avLst>
              <a:gd name="adj" fmla="val 43576"/>
            </a:avLst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algn="ctr"/>
            <a:r>
              <a:rPr lang="ru" sz="2250" b="1">
                <a:solidFill>
                  <a:srgbClr val="CC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</a:t>
            </a:r>
            <a:endParaRPr sz="2250" b="1">
              <a:solidFill>
                <a:srgbClr val="CC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2" name="Google Shape;172;p21"/>
          <p:cNvSpPr txBox="1"/>
          <p:nvPr/>
        </p:nvSpPr>
        <p:spPr>
          <a:xfrm>
            <a:off x="2400600" y="3718114"/>
            <a:ext cx="5067450" cy="701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just"/>
            <a:r>
              <a:rPr lang="ru" sz="1350" b="1">
                <a:solidFill>
                  <a:srgbClr val="1155CC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Цитатный план</a:t>
            </a:r>
            <a:r>
              <a:rPr lang="ru" sz="1350"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– пункты представляют собой цитаты, то есть предложения из самого текста.</a:t>
            </a:r>
            <a:endParaRPr sz="1350"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" name="Прямоугольник: один скругленный угол 1">
            <a:extLst>
              <a:ext uri="{FF2B5EF4-FFF2-40B4-BE49-F238E27FC236}">
                <a16:creationId xmlns:a16="http://schemas.microsoft.com/office/drawing/2014/main" xmlns="" id="{004F8926-1AF6-55AD-2103-630C5BCE0F8D}"/>
              </a:ext>
            </a:extLst>
          </p:cNvPr>
          <p:cNvSpPr/>
          <p:nvPr/>
        </p:nvSpPr>
        <p:spPr>
          <a:xfrm>
            <a:off x="1" y="4419282"/>
            <a:ext cx="9144000" cy="724217"/>
          </a:xfrm>
          <a:prstGeom prst="round1Rect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2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План работы с текстом</a:t>
            </a:r>
            <a:endParaRPr sz="1800" b="1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3" name="Google Shape;143;p22"/>
          <p:cNvSpPr txBox="1"/>
          <p:nvPr/>
        </p:nvSpPr>
        <p:spPr>
          <a:xfrm>
            <a:off x="307300" y="767075"/>
            <a:ext cx="8249100" cy="221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1. Прочитать текст.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2. Понять текст.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3. Определить тему и главную мысль.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4. Выделить микротемы.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" name="Google Shape;195;p24">
            <a:extLst>
              <a:ext uri="{FF2B5EF4-FFF2-40B4-BE49-F238E27FC236}">
                <a16:creationId xmlns:a16="http://schemas.microsoft.com/office/drawing/2014/main" xmlns="" id="{933A920B-4BEF-F5FC-B105-E5B80CC3F92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82688" y="1800210"/>
            <a:ext cx="973466" cy="16287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3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Чтение с остановками</a:t>
            </a:r>
            <a:endParaRPr sz="1800" b="1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49" name="Google Shape;149;p23"/>
          <p:cNvSpPr txBox="1"/>
          <p:nvPr/>
        </p:nvSpPr>
        <p:spPr>
          <a:xfrm>
            <a:off x="307300" y="767075"/>
            <a:ext cx="7504800" cy="221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Однажды сильный шторм заставил французский пароход «Аякс» искать убежище на африканском б...регу в маленькой закрытой бухте, в которой было что-то вроде порта. М...ряки причалили к берегу. Они долго сигналили, но никто из людей (не) появился.</a:t>
            </a:r>
            <a:endParaRPr sz="1600" i="1" dirty="0">
              <a:solidFill>
                <a:schemeClr val="dk1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800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DEB0CD1-307E-CABC-6F54-C272D63E3A44}"/>
              </a:ext>
            </a:extLst>
          </p:cNvPr>
          <p:cNvSpPr/>
          <p:nvPr/>
        </p:nvSpPr>
        <p:spPr>
          <a:xfrm>
            <a:off x="5204460" y="2506979"/>
            <a:ext cx="3284220" cy="224676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C9C51D1-18EA-7661-6DA7-E26F8315944A}"/>
              </a:ext>
            </a:extLst>
          </p:cNvPr>
          <p:cNvSpPr txBox="1"/>
          <p:nvPr/>
        </p:nvSpPr>
        <p:spPr>
          <a:xfrm>
            <a:off x="5303520" y="2697480"/>
            <a:ext cx="303530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1.Вместе читаем текст.</a:t>
            </a:r>
          </a:p>
          <a:p>
            <a:r>
              <a:rPr lang="ru-RU" dirty="0"/>
              <a:t>2. Вставляем орфограммы.</a:t>
            </a:r>
          </a:p>
          <a:p>
            <a:r>
              <a:rPr lang="ru-RU" dirty="0"/>
              <a:t>3. Вопрос к последующему содержанию текста.</a:t>
            </a:r>
          </a:p>
          <a:p>
            <a:r>
              <a:rPr lang="ru-RU" dirty="0"/>
              <a:t>4. Предполагаем, что будет дальше.</a:t>
            </a:r>
          </a:p>
          <a:p>
            <a:r>
              <a:rPr lang="ru-RU" dirty="0"/>
              <a:t>5. Прочитываем следующую часть текста, верны ли ваши прогнозы</a:t>
            </a:r>
          </a:p>
          <a:p>
            <a:endParaRPr lang="ru-RU" dirty="0"/>
          </a:p>
        </p:txBody>
      </p:sp>
      <p:pic>
        <p:nvPicPr>
          <p:cNvPr id="4" name="Google Shape;150;p23">
            <a:extLst>
              <a:ext uri="{FF2B5EF4-FFF2-40B4-BE49-F238E27FC236}">
                <a16:creationId xmlns:a16="http://schemas.microsoft.com/office/drawing/2014/main" xmlns="" id="{3318F408-18B1-2EC2-88F9-683BEEE7D1B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40472">
            <a:off x="262174" y="1789693"/>
            <a:ext cx="4610503" cy="30616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51;p23">
            <a:extLst>
              <a:ext uri="{FF2B5EF4-FFF2-40B4-BE49-F238E27FC236}">
                <a16:creationId xmlns:a16="http://schemas.microsoft.com/office/drawing/2014/main" xmlns="" id="{F57EB8F5-B71C-1DD4-4A89-FC7A56E28815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48389" y="2893133"/>
            <a:ext cx="1394650" cy="1367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4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Чтение с остановками</a:t>
            </a:r>
            <a:endParaRPr sz="1800" b="1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7" name="Google Shape;157;p24"/>
          <p:cNvSpPr txBox="1"/>
          <p:nvPr/>
        </p:nvSpPr>
        <p:spPr>
          <a:xfrm>
            <a:off x="307300" y="767075"/>
            <a:ext cx="8249100" cy="221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600" dirty="0">
                <a:latin typeface="Century Gothic"/>
                <a:ea typeface="Century Gothic"/>
                <a:cs typeface="Century Gothic"/>
                <a:sym typeface="Century Gothic"/>
              </a:rPr>
              <a:t>Происходило что - то непонятное. Вдруг в ответ на сигнальные гу...ки послышался рёв. На пирс вышел не кто-нибудь, а…</a:t>
            </a:r>
            <a:endParaRPr sz="1600" i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800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CFE45D42-4C8E-9CEC-B50C-497E6C86965F}"/>
              </a:ext>
            </a:extLst>
          </p:cNvPr>
          <p:cNvSpPr/>
          <p:nvPr/>
        </p:nvSpPr>
        <p:spPr>
          <a:xfrm>
            <a:off x="487680" y="2415540"/>
            <a:ext cx="3528060" cy="18211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1.Вместе читаем текст.</a:t>
            </a:r>
          </a:p>
          <a:p>
            <a:r>
              <a:rPr lang="ru-RU" dirty="0"/>
              <a:t>2. Вставляем орфограммы.</a:t>
            </a:r>
          </a:p>
          <a:p>
            <a:r>
              <a:rPr lang="ru-RU" dirty="0"/>
              <a:t>3. Вопрос к последующему содержанию текста.</a:t>
            </a:r>
          </a:p>
          <a:p>
            <a:r>
              <a:rPr lang="ru-RU" dirty="0"/>
              <a:t>4. Предполагаем, что будет дальше.</a:t>
            </a:r>
          </a:p>
          <a:p>
            <a:r>
              <a:rPr lang="ru-RU" dirty="0"/>
              <a:t>5. Прочитываем следующую часть текста, верны ли ваши прогнозы</a:t>
            </a:r>
          </a:p>
        </p:txBody>
      </p:sp>
      <p:pic>
        <p:nvPicPr>
          <p:cNvPr id="3" name="Google Shape;158;p24">
            <a:extLst>
              <a:ext uri="{FF2B5EF4-FFF2-40B4-BE49-F238E27FC236}">
                <a16:creationId xmlns:a16="http://schemas.microsoft.com/office/drawing/2014/main" xmlns="" id="{D629D4EF-E4B6-D765-B448-0A4729EDC7D7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 r="35689" b="19421"/>
          <a:stretch>
            <a:fillRect/>
          </a:stretch>
        </p:blipFill>
        <p:spPr>
          <a:xfrm>
            <a:off x="4272525" y="2298100"/>
            <a:ext cx="4871475" cy="2845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5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Чтение с остановками</a:t>
            </a:r>
            <a:endParaRPr sz="1800" b="1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4" name="Google Shape;164;p25"/>
          <p:cNvSpPr txBox="1"/>
          <p:nvPr/>
        </p:nvSpPr>
        <p:spPr>
          <a:xfrm>
            <a:off x="307300" y="767075"/>
            <a:ext cx="7504800" cy="221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…большой лев. За ним по..вился другой. Львы подошли ближе. Они (не) боялись ни парохода, ни людей, но ревели странно: хрипло и прерывисто. За ними стали выходить львицы, молодые львы и львята. Они л...жились и см...трели на пароход. Их набралось около сотни. Кто - то из команды взялся за ружьё, чтобы защитить себя.</a:t>
            </a:r>
            <a:endParaRPr sz="1600" i="1" dirty="0">
              <a:solidFill>
                <a:schemeClr val="dk1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800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" name="Google Shape;165;p25">
            <a:extLst>
              <a:ext uri="{FF2B5EF4-FFF2-40B4-BE49-F238E27FC236}">
                <a16:creationId xmlns:a16="http://schemas.microsoft.com/office/drawing/2014/main" xmlns="" id="{8E2A2BEE-A336-F322-67D2-3204118C29DC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770050"/>
            <a:ext cx="2920800" cy="2102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66;p25">
            <a:extLst>
              <a:ext uri="{FF2B5EF4-FFF2-40B4-BE49-F238E27FC236}">
                <a16:creationId xmlns:a16="http://schemas.microsoft.com/office/drawing/2014/main" xmlns="" id="{FCB3DD7A-646C-489B-DE83-DEE0CD769E3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09417" y="2678575"/>
            <a:ext cx="2188583" cy="210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6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Чтение с остановками</a:t>
            </a:r>
            <a:endParaRPr sz="1800" b="1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2" name="Google Shape;172;p26"/>
          <p:cNvSpPr txBox="1"/>
          <p:nvPr/>
        </p:nvSpPr>
        <p:spPr>
          <a:xfrm>
            <a:off x="307300" y="767075"/>
            <a:ext cx="7497300" cy="221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600" dirty="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«Я запрещаю стрелять, – сказал капитан. – Может быть, они просят помощи. Мы должны понять, не нужно ли им от нас что - нибудь».</a:t>
            </a:r>
            <a:endParaRPr sz="1600" i="1" dirty="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800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73" name="Google Shape;17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424448">
            <a:off x="-458529" y="1138102"/>
            <a:ext cx="4193307" cy="39033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0"/>
          <p:cNvSpPr txBox="1">
            <a:spLocks noGrp="1"/>
          </p:cNvSpPr>
          <p:nvPr>
            <p:ph type="title" idx="4294967295"/>
          </p:nvPr>
        </p:nvSpPr>
        <p:spPr>
          <a:xfrm>
            <a:off x="1413000" y="269998"/>
            <a:ext cx="6318000" cy="353475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rmAutofit fontScale="90000"/>
          </a:bodyPr>
          <a:lstStyle/>
          <a:p>
            <a:r>
              <a:rPr lang="ru">
                <a:solidFill>
                  <a:srgbClr val="CC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Как дела?</a:t>
            </a:r>
            <a:endParaRPr>
              <a:solidFill>
                <a:srgbClr val="CC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 idx="4294967295"/>
          </p:nvPr>
        </p:nvSpPr>
        <p:spPr>
          <a:xfrm>
            <a:off x="853440" y="623475"/>
            <a:ext cx="7170420" cy="389025"/>
          </a:xfrm>
          <a:prstGeom prst="rect">
            <a:avLst/>
          </a:prstGeom>
        </p:spPr>
        <p:txBody>
          <a:bodyPr spcFirstLastPara="1" wrap="square" lIns="68569" tIns="68569" rIns="68569" bIns="68569" anchor="b" anchorCtr="0">
            <a:normAutofit/>
          </a:bodyPr>
          <a:lstStyle/>
          <a:p>
            <a:pPr>
              <a:buSzPts val="990"/>
            </a:pPr>
            <a:r>
              <a:rPr lang="ru" sz="1350" b="1" dirty="0">
                <a:solidFill>
                  <a:schemeClr val="accent1">
                    <a:lumMod val="75000"/>
                  </a:schemeClr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Выберите котика, который отражает ваше эмоциональное состояние</a:t>
            </a:r>
            <a:endParaRPr sz="1350" b="1" dirty="0">
              <a:solidFill>
                <a:schemeClr val="accent1">
                  <a:lumMod val="75000"/>
                </a:schemeClr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3" name="Google Shape;63;p10"/>
          <p:cNvSpPr txBox="1">
            <a:spLocks noGrp="1"/>
          </p:cNvSpPr>
          <p:nvPr>
            <p:ph type="subTitle" idx="4294967295"/>
          </p:nvPr>
        </p:nvSpPr>
        <p:spPr>
          <a:xfrm>
            <a:off x="1652045" y="1322138"/>
            <a:ext cx="270000" cy="2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indent="0" algn="ctr">
              <a:spcAft>
                <a:spcPts val="900"/>
              </a:spcAft>
              <a:buNone/>
            </a:pPr>
            <a:r>
              <a:rPr lang="ru" sz="1050" b="1"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endParaRPr sz="1050"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subTitle" idx="4294967295"/>
          </p:nvPr>
        </p:nvSpPr>
        <p:spPr>
          <a:xfrm>
            <a:off x="3508688" y="1322138"/>
            <a:ext cx="270000" cy="2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indent="0" algn="ctr">
              <a:spcAft>
                <a:spcPts val="900"/>
              </a:spcAft>
              <a:buNone/>
            </a:pPr>
            <a:r>
              <a:rPr lang="ru" sz="1050" b="1"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endParaRPr sz="1050"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5" name="Google Shape;65;p10"/>
          <p:cNvSpPr txBox="1">
            <a:spLocks noGrp="1"/>
          </p:cNvSpPr>
          <p:nvPr>
            <p:ph type="subTitle" idx="4294967295"/>
          </p:nvPr>
        </p:nvSpPr>
        <p:spPr>
          <a:xfrm>
            <a:off x="5365304" y="1322138"/>
            <a:ext cx="270000" cy="2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indent="0" algn="ctr">
              <a:spcAft>
                <a:spcPts val="900"/>
              </a:spcAft>
              <a:buNone/>
            </a:pPr>
            <a:r>
              <a:rPr lang="ru" sz="1050" b="1"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endParaRPr sz="1050"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6" name="Google Shape;66;p10"/>
          <p:cNvSpPr txBox="1">
            <a:spLocks noGrp="1"/>
          </p:cNvSpPr>
          <p:nvPr>
            <p:ph type="subTitle" idx="4294967295"/>
          </p:nvPr>
        </p:nvSpPr>
        <p:spPr>
          <a:xfrm>
            <a:off x="2373920" y="3079294"/>
            <a:ext cx="270000" cy="2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indent="0" algn="ctr">
              <a:spcAft>
                <a:spcPts val="900"/>
              </a:spcAft>
              <a:buNone/>
            </a:pPr>
            <a:r>
              <a:rPr lang="ru" sz="1050" b="1">
                <a:latin typeface="Century Gothic"/>
                <a:ea typeface="Century Gothic"/>
                <a:cs typeface="Century Gothic"/>
                <a:sym typeface="Century Gothic"/>
              </a:rPr>
              <a:t>4</a:t>
            </a:r>
            <a:endParaRPr sz="1050"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7" name="Google Shape;67;p10"/>
          <p:cNvSpPr txBox="1">
            <a:spLocks noGrp="1"/>
          </p:cNvSpPr>
          <p:nvPr>
            <p:ph type="subTitle" idx="4294967295"/>
          </p:nvPr>
        </p:nvSpPr>
        <p:spPr>
          <a:xfrm>
            <a:off x="4354295" y="3079294"/>
            <a:ext cx="270000" cy="2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indent="0" algn="ctr">
              <a:spcAft>
                <a:spcPts val="900"/>
              </a:spcAft>
              <a:buNone/>
            </a:pPr>
            <a:r>
              <a:rPr lang="ru" sz="1050" b="1">
                <a:latin typeface="Century Gothic"/>
                <a:ea typeface="Century Gothic"/>
                <a:cs typeface="Century Gothic"/>
                <a:sym typeface="Century Gothic"/>
              </a:rPr>
              <a:t>5</a:t>
            </a:r>
            <a:endParaRPr sz="1050"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68" name="Google Shape;68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19734" y="3024811"/>
            <a:ext cx="2188565" cy="1228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53573" y="1343116"/>
            <a:ext cx="2177426" cy="1228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24295" y="3024808"/>
            <a:ext cx="2177426" cy="1283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63201" y="1343119"/>
            <a:ext cx="2072103" cy="1283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413001" y="1343108"/>
            <a:ext cx="2188566" cy="12286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7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Чтение с остановками</a:t>
            </a:r>
            <a:endParaRPr sz="1800" b="1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0" name="Google Shape;180;p27"/>
          <p:cNvSpPr txBox="1"/>
          <p:nvPr/>
        </p:nvSpPr>
        <p:spPr>
          <a:xfrm>
            <a:off x="307300" y="767075"/>
            <a:ext cx="7519800" cy="221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600" dirty="0"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Он внимательно разглядывал это невиданное скопление львов, затем приказал налить вёдра воды, спустился с ними по сходням и поставил вёдра перед львами. </a:t>
            </a:r>
            <a:endParaRPr sz="1600" i="1" dirty="0"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800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" name="Google Shape;178;p27">
            <a:extLst>
              <a:ext uri="{FF2B5EF4-FFF2-40B4-BE49-F238E27FC236}">
                <a16:creationId xmlns:a16="http://schemas.microsoft.com/office/drawing/2014/main" xmlns="" id="{6D805864-C918-851D-5E94-D45BAFEE81B7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845551"/>
            <a:ext cx="4580475" cy="3297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8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 dirty="0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Чтение с остановками</a:t>
            </a:r>
            <a:endParaRPr sz="1800" b="1" dirty="0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7" name="Google Shape;187;p28"/>
          <p:cNvSpPr txBox="1"/>
          <p:nvPr/>
        </p:nvSpPr>
        <p:spPr>
          <a:xfrm>
            <a:off x="307300" y="767075"/>
            <a:ext cx="7452600" cy="221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600" dirty="0">
                <a:solidFill>
                  <a:schemeClr val="dk1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Его не тронули. Первый лев подош...л, лизнул воду и стал жадно втягивать её. Звери подходили один за другим толпились, как овцы, и тёрлись б...ками об ноги матросов. Моряки о...дали львам почти весь свой запас пресной воды. </a:t>
            </a:r>
            <a:endParaRPr sz="1600" i="1" dirty="0">
              <a:solidFill>
                <a:schemeClr val="dk1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800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2" name="Google Shape;188;p28">
            <a:extLst>
              <a:ext uri="{FF2B5EF4-FFF2-40B4-BE49-F238E27FC236}">
                <a16:creationId xmlns:a16="http://schemas.microsoft.com/office/drawing/2014/main" xmlns="" id="{6CA10068-C389-0665-C430-9103BE16EFF2}"/>
              </a:ext>
            </a:extLst>
          </p:cNvPr>
          <p:cNvGrpSpPr/>
          <p:nvPr/>
        </p:nvGrpSpPr>
        <p:grpSpPr>
          <a:xfrm>
            <a:off x="4267331" y="1934795"/>
            <a:ext cx="4569370" cy="3063925"/>
            <a:chOff x="4541650" y="2079575"/>
            <a:chExt cx="4972775" cy="3297949"/>
          </a:xfrm>
        </p:grpSpPr>
        <p:pic>
          <p:nvPicPr>
            <p:cNvPr id="3" name="Google Shape;189;p28">
              <a:extLst>
                <a:ext uri="{FF2B5EF4-FFF2-40B4-BE49-F238E27FC236}">
                  <a16:creationId xmlns:a16="http://schemas.microsoft.com/office/drawing/2014/main" xmlns="" id="{46181B62-9A3E-8B4F-A7FF-29B026640B96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933950" y="2079575"/>
              <a:ext cx="4580475" cy="32979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" name="Google Shape;190;p28">
              <a:extLst>
                <a:ext uri="{FF2B5EF4-FFF2-40B4-BE49-F238E27FC236}">
                  <a16:creationId xmlns:a16="http://schemas.microsoft.com/office/drawing/2014/main" xmlns="" id="{42464A38-0775-4260-2892-1AC74A66770E}"/>
                </a:ext>
              </a:extLst>
            </p:cNvPr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4541650" y="3284075"/>
              <a:ext cx="1945587" cy="18594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9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Чтение с остановками</a:t>
            </a:r>
            <a:endParaRPr sz="1800" b="1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96" name="Google Shape;196;p29"/>
          <p:cNvSpPr txBox="1"/>
          <p:nvPr/>
        </p:nvSpPr>
        <p:spPr>
          <a:xfrm>
            <a:off x="307300" y="767075"/>
            <a:ext cx="8249100" cy="221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Вскоре капитан узнал о засухе, поразившей весь Алжир.</a:t>
            </a:r>
            <a:endParaRPr sz="16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80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" name="Google Shape;198;p29">
            <a:extLst>
              <a:ext uri="{FF2B5EF4-FFF2-40B4-BE49-F238E27FC236}">
                <a16:creationId xmlns:a16="http://schemas.microsoft.com/office/drawing/2014/main" xmlns="" id="{7668A6E1-7731-F555-ADC4-3FA825752DB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4480" y="3097340"/>
            <a:ext cx="3321271" cy="1408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197;p29">
            <a:extLst>
              <a:ext uri="{FF2B5EF4-FFF2-40B4-BE49-F238E27FC236}">
                <a16:creationId xmlns:a16="http://schemas.microsoft.com/office/drawing/2014/main" xmlns="" id="{F0F6B774-4787-77EC-EA25-D83E8D38134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34340" b="63110"/>
          <a:stretch/>
        </p:blipFill>
        <p:spPr>
          <a:xfrm>
            <a:off x="0" y="2301240"/>
            <a:ext cx="5240776" cy="2842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200;p29">
            <a:extLst>
              <a:ext uri="{FF2B5EF4-FFF2-40B4-BE49-F238E27FC236}">
                <a16:creationId xmlns:a16="http://schemas.microsoft.com/office/drawing/2014/main" xmlns="" id="{FB710D55-22CE-9B89-E7DD-2E5EEA2FCDE3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460150" y="4316425"/>
            <a:ext cx="987350" cy="701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99;p29">
            <a:extLst>
              <a:ext uri="{FF2B5EF4-FFF2-40B4-BE49-F238E27FC236}">
                <a16:creationId xmlns:a16="http://schemas.microsoft.com/office/drawing/2014/main" xmlns="" id="{46BA0006-06E6-3024-C866-4B3E37C3EE34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44830"/>
          <a:stretch/>
        </p:blipFill>
        <p:spPr>
          <a:xfrm>
            <a:off x="6649549" y="2651382"/>
            <a:ext cx="2017325" cy="2551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xmlns="" id="{9557AAB8-FD22-3D2A-DCC9-6F9668B5C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590" y="175260"/>
            <a:ext cx="2019300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8FBC5EC-4369-A74C-7B92-9D96C112B7A9}"/>
              </a:ext>
            </a:extLst>
          </p:cNvPr>
          <p:cNvSpPr txBox="1"/>
          <p:nvPr/>
        </p:nvSpPr>
        <p:spPr>
          <a:xfrm>
            <a:off x="472440" y="342900"/>
            <a:ext cx="5295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Как вы оцениваете поступок капитана?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Определите тему текста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Определите главную мысль текста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Определите тип речи</a:t>
            </a:r>
          </a:p>
        </p:txBody>
      </p:sp>
    </p:spTree>
    <p:extLst>
      <p:ext uri="{BB962C8B-B14F-4D97-AF65-F5344CB8AC3E}">
        <p14:creationId xmlns:p14="http://schemas.microsoft.com/office/powerpoint/2010/main" val="38173462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0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Основные события текста</a:t>
            </a:r>
            <a:endParaRPr sz="1800" b="1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06" name="Google Shape;20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40474">
            <a:off x="306980" y="796667"/>
            <a:ext cx="2438366" cy="161926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7" name="Google Shape;207;p30"/>
          <p:cNvGrpSpPr/>
          <p:nvPr/>
        </p:nvGrpSpPr>
        <p:grpSpPr>
          <a:xfrm>
            <a:off x="6070034" y="1222113"/>
            <a:ext cx="2165558" cy="1344949"/>
            <a:chOff x="-4314825" y="2000825"/>
            <a:chExt cx="4008808" cy="2489724"/>
          </a:xfrm>
        </p:grpSpPr>
        <p:pic>
          <p:nvPicPr>
            <p:cNvPr id="208" name="Google Shape;208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-2494600" y="2000825"/>
              <a:ext cx="2188583" cy="21029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9" name="Google Shape;209;p3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-4314825" y="2387575"/>
              <a:ext cx="2920800" cy="210297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10" name="Google Shape;210;p30"/>
          <p:cNvPicPr preferRelativeResize="0"/>
          <p:nvPr/>
        </p:nvPicPr>
        <p:blipFill rotWithShape="1">
          <a:blip r:embed="rId6">
            <a:alphaModFix/>
          </a:blip>
          <a:srcRect l="22312" r="24763" b="45548"/>
          <a:stretch/>
        </p:blipFill>
        <p:spPr>
          <a:xfrm>
            <a:off x="2399800" y="1073575"/>
            <a:ext cx="3308849" cy="1587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30"/>
          <p:cNvPicPr preferRelativeResize="0"/>
          <p:nvPr/>
        </p:nvPicPr>
        <p:blipFill rotWithShape="1">
          <a:blip r:embed="rId7">
            <a:alphaModFix/>
          </a:blip>
          <a:srcRect l="28768" t="15609" r="4821" b="19970"/>
          <a:stretch/>
        </p:blipFill>
        <p:spPr>
          <a:xfrm rot="4">
            <a:off x="417800" y="2686514"/>
            <a:ext cx="2070872" cy="186997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2" name="Google Shape;212;p30"/>
          <p:cNvGrpSpPr/>
          <p:nvPr/>
        </p:nvGrpSpPr>
        <p:grpSpPr>
          <a:xfrm>
            <a:off x="3247811" y="2967161"/>
            <a:ext cx="2392899" cy="1586973"/>
            <a:chOff x="4541650" y="2079575"/>
            <a:chExt cx="4972775" cy="3297949"/>
          </a:xfrm>
        </p:grpSpPr>
        <p:pic>
          <p:nvPicPr>
            <p:cNvPr id="213" name="Google Shape;213;p3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4933950" y="2079575"/>
              <a:ext cx="4580475" cy="32979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4" name="Google Shape;214;p30"/>
            <p:cNvPicPr preferRelativeResize="0"/>
            <p:nvPr/>
          </p:nvPicPr>
          <p:blipFill>
            <a:blip r:embed="rId8">
              <a:alphaModFix/>
            </a:blip>
            <a:stretch>
              <a:fillRect/>
            </a:stretch>
          </p:blipFill>
          <p:spPr>
            <a:xfrm>
              <a:off x="4541650" y="3284075"/>
              <a:ext cx="1945587" cy="1859425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15" name="Google Shape;215;p30"/>
          <p:cNvGrpSpPr/>
          <p:nvPr/>
        </p:nvGrpSpPr>
        <p:grpSpPr>
          <a:xfrm>
            <a:off x="5949252" y="2967161"/>
            <a:ext cx="3194743" cy="1458010"/>
            <a:chOff x="614000" y="767077"/>
            <a:chExt cx="5590101" cy="2551199"/>
          </a:xfrm>
        </p:grpSpPr>
        <p:pic>
          <p:nvPicPr>
            <p:cNvPr id="216" name="Google Shape;216;p30"/>
            <p:cNvPicPr preferRelativeResize="0"/>
            <p:nvPr/>
          </p:nvPicPr>
          <p:blipFill rotWithShape="1">
            <a:blip r:embed="rId9">
              <a:alphaModFix/>
            </a:blip>
            <a:srcRect l="34340" b="63110"/>
            <a:stretch/>
          </p:blipFill>
          <p:spPr>
            <a:xfrm>
              <a:off x="963325" y="1355625"/>
              <a:ext cx="5240776" cy="18403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7" name="Google Shape;217;p30"/>
            <p:cNvPicPr preferRelativeResize="0"/>
            <p:nvPr/>
          </p:nvPicPr>
          <p:blipFill>
            <a:blip r:embed="rId10">
              <a:alphaModFix/>
            </a:blip>
            <a:stretch>
              <a:fillRect/>
            </a:stretch>
          </p:blipFill>
          <p:spPr>
            <a:xfrm>
              <a:off x="614000" y="1632425"/>
              <a:ext cx="2197026" cy="115342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18" name="Google Shape;218;p30"/>
            <p:cNvGrpSpPr/>
            <p:nvPr/>
          </p:nvGrpSpPr>
          <p:grpSpPr>
            <a:xfrm>
              <a:off x="3231625" y="767077"/>
              <a:ext cx="2142277" cy="2551199"/>
              <a:chOff x="3955525" y="515877"/>
              <a:chExt cx="2142277" cy="2551199"/>
            </a:xfrm>
          </p:grpSpPr>
          <p:pic>
            <p:nvPicPr>
              <p:cNvPr id="219" name="Google Shape;219;p30"/>
              <p:cNvPicPr preferRelativeResize="0"/>
              <p:nvPr/>
            </p:nvPicPr>
            <p:blipFill rotWithShape="1">
              <a:blip r:embed="rId11">
                <a:alphaModFix/>
              </a:blip>
              <a:srcRect l="44830"/>
              <a:stretch/>
            </p:blipFill>
            <p:spPr>
              <a:xfrm>
                <a:off x="4080477" y="515877"/>
                <a:ext cx="2017325" cy="255119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20" name="Google Shape;220;p30"/>
              <p:cNvPicPr preferRelativeResize="0"/>
              <p:nvPr/>
            </p:nvPicPr>
            <p:blipFill>
              <a:blip r:embed="rId12">
                <a:alphaModFix/>
              </a:blip>
              <a:stretch>
                <a:fillRect/>
              </a:stretch>
            </p:blipFill>
            <p:spPr>
              <a:xfrm>
                <a:off x="3955525" y="2173300"/>
                <a:ext cx="987350" cy="701201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221" name="Google Shape;221;p30"/>
          <p:cNvSpPr txBox="1"/>
          <p:nvPr/>
        </p:nvSpPr>
        <p:spPr>
          <a:xfrm>
            <a:off x="307300" y="940150"/>
            <a:ext cx="446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</a:t>
            </a:r>
            <a:endParaRPr/>
          </a:p>
        </p:txBody>
      </p:sp>
      <p:sp>
        <p:nvSpPr>
          <p:cNvPr id="222" name="Google Shape;222;p30"/>
          <p:cNvSpPr txBox="1"/>
          <p:nvPr/>
        </p:nvSpPr>
        <p:spPr>
          <a:xfrm>
            <a:off x="2155150" y="940150"/>
            <a:ext cx="446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2</a:t>
            </a:r>
            <a:endParaRPr/>
          </a:p>
        </p:txBody>
      </p:sp>
      <p:sp>
        <p:nvSpPr>
          <p:cNvPr id="223" name="Google Shape;223;p30"/>
          <p:cNvSpPr txBox="1"/>
          <p:nvPr/>
        </p:nvSpPr>
        <p:spPr>
          <a:xfrm>
            <a:off x="5841325" y="940150"/>
            <a:ext cx="446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3</a:t>
            </a:r>
            <a:endParaRPr/>
          </a:p>
        </p:txBody>
      </p:sp>
      <p:sp>
        <p:nvSpPr>
          <p:cNvPr id="224" name="Google Shape;224;p30"/>
          <p:cNvSpPr txBox="1"/>
          <p:nvPr/>
        </p:nvSpPr>
        <p:spPr>
          <a:xfrm>
            <a:off x="307300" y="2828000"/>
            <a:ext cx="446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</a:t>
            </a:r>
            <a:endParaRPr/>
          </a:p>
        </p:txBody>
      </p:sp>
      <p:sp>
        <p:nvSpPr>
          <p:cNvPr id="225" name="Google Shape;225;p30"/>
          <p:cNvSpPr txBox="1"/>
          <p:nvPr/>
        </p:nvSpPr>
        <p:spPr>
          <a:xfrm>
            <a:off x="3128275" y="2828000"/>
            <a:ext cx="446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</a:t>
            </a:r>
            <a:endParaRPr/>
          </a:p>
        </p:txBody>
      </p:sp>
      <p:sp>
        <p:nvSpPr>
          <p:cNvPr id="226" name="Google Shape;226;p30"/>
          <p:cNvSpPr txBox="1"/>
          <p:nvPr/>
        </p:nvSpPr>
        <p:spPr>
          <a:xfrm>
            <a:off x="5841325" y="2828000"/>
            <a:ext cx="4467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6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1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Составляем план текста (проверка)</a:t>
            </a:r>
            <a:endParaRPr sz="1800" b="1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2" name="Google Shape;232;p31"/>
          <p:cNvSpPr txBox="1"/>
          <p:nvPr/>
        </p:nvSpPr>
        <p:spPr>
          <a:xfrm>
            <a:off x="307300" y="1693425"/>
            <a:ext cx="8249100" cy="221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AutoNum type="arabicPeriod"/>
            </a:pPr>
            <a:r>
              <a:rPr lang="ru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Французский корабль «Аякс» </a:t>
            </a:r>
            <a:r>
              <a:rPr lang="ru" sz="1600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причалил </a:t>
            </a:r>
            <a:r>
              <a:rPr lang="ru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к африканскому берегу.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AutoNum type="arabicPeriod"/>
            </a:pPr>
            <a:r>
              <a:rPr lang="ru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Люди </a:t>
            </a:r>
            <a:r>
              <a:rPr lang="ru" sz="1600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не появились</a:t>
            </a:r>
            <a:r>
              <a:rPr lang="ru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на пристани.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AutoNum type="arabicPeriod"/>
            </a:pPr>
            <a:r>
              <a:rPr lang="ru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На пирс </a:t>
            </a:r>
            <a:r>
              <a:rPr lang="ru" sz="1600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вышли </a:t>
            </a:r>
            <a:r>
              <a:rPr lang="ru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рычащие львы.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AutoNum type="arabicPeriod"/>
            </a:pPr>
            <a:r>
              <a:rPr lang="ru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Капитан </a:t>
            </a:r>
            <a:r>
              <a:rPr lang="ru" sz="1600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запретил </a:t>
            </a:r>
            <a:r>
              <a:rPr lang="ru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морякам стрелять в животных.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AutoNum type="arabicPeriod"/>
            </a:pPr>
            <a:r>
              <a:rPr lang="ru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Капитан </a:t>
            </a:r>
            <a:r>
              <a:rPr lang="ru" sz="1600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напоил</a:t>
            </a:r>
            <a:r>
              <a:rPr lang="ru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львов.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entury Gothic"/>
              <a:buAutoNum type="arabicPeriod"/>
            </a:pPr>
            <a:r>
              <a:rPr lang="ru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Капитан </a:t>
            </a:r>
            <a:r>
              <a:rPr lang="ru" sz="1600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узнал</a:t>
            </a:r>
            <a:r>
              <a:rPr lang="ru" sz="16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о засухе в Алжире.</a:t>
            </a: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160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3" name="Google Shape;233;p31"/>
          <p:cNvSpPr txBox="1"/>
          <p:nvPr/>
        </p:nvSpPr>
        <p:spPr>
          <a:xfrm>
            <a:off x="307300" y="767075"/>
            <a:ext cx="7519800" cy="7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600" b="1">
                <a:solidFill>
                  <a:schemeClr val="dk1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Кратко запишите 6 предложений-тезисов, используя в каждом из них ключевое слово-глагол в качестве сказуемого.</a:t>
            </a:r>
            <a:endParaRPr sz="1600" b="1">
              <a:solidFill>
                <a:schemeClr val="dk2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2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Подведём итог</a:t>
            </a:r>
            <a:endParaRPr sz="1800" b="1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39" name="Google Shape;239;p32"/>
          <p:cNvSpPr txBox="1"/>
          <p:nvPr/>
        </p:nvSpPr>
        <p:spPr>
          <a:xfrm>
            <a:off x="4994175" y="1063325"/>
            <a:ext cx="3777900" cy="71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600" i="1">
                <a:solidFill>
                  <a:schemeClr val="dk1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Пресс при помощи давления сжимает предметы и материалы, и мы сегодня сжимали текст.</a:t>
            </a:r>
            <a:endParaRPr sz="1600" i="1">
              <a:solidFill>
                <a:schemeClr val="dk1"/>
              </a:solidFill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16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40" name="Google Shape;240;p32"/>
          <p:cNvSpPr txBox="1"/>
          <p:nvPr/>
        </p:nvSpPr>
        <p:spPr>
          <a:xfrm>
            <a:off x="5131128" y="3120775"/>
            <a:ext cx="3777900" cy="101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ru" sz="1600" i="1">
                <a:solidFill>
                  <a:schemeClr val="dk1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Преобразование текста в тезисный план помогает сжать (сократить) текст, сохранив при этом основную информацию.</a:t>
            </a:r>
            <a:endParaRPr sz="1600" i="1">
              <a:solidFill>
                <a:schemeClr val="dk1"/>
              </a:solidFill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just" rtl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1600">
              <a:solidFill>
                <a:schemeClr val="dk1"/>
              </a:solidFill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241" name="Google Shape;241;p32"/>
          <p:cNvCxnSpPr/>
          <p:nvPr/>
        </p:nvCxnSpPr>
        <p:spPr>
          <a:xfrm rot="10800000" flipH="1">
            <a:off x="3657150" y="1682500"/>
            <a:ext cx="1227000" cy="553500"/>
          </a:xfrm>
          <a:prstGeom prst="straightConnector1">
            <a:avLst/>
          </a:prstGeom>
          <a:noFill/>
          <a:ln w="28575" cap="flat" cmpd="sng">
            <a:solidFill>
              <a:srgbClr val="555BFF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42" name="Google Shape;242;p32"/>
          <p:cNvCxnSpPr>
            <a:endCxn id="240" idx="1"/>
          </p:cNvCxnSpPr>
          <p:nvPr/>
        </p:nvCxnSpPr>
        <p:spPr>
          <a:xfrm>
            <a:off x="3671928" y="3287425"/>
            <a:ext cx="1459200" cy="340200"/>
          </a:xfrm>
          <a:prstGeom prst="straightConnector1">
            <a:avLst/>
          </a:prstGeom>
          <a:noFill/>
          <a:ln w="28575" cap="flat" cmpd="sng">
            <a:solidFill>
              <a:srgbClr val="555BFF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243" name="Google Shape;24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7300" y="1206199"/>
            <a:ext cx="3345500" cy="31086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41"/>
          <p:cNvSpPr txBox="1">
            <a:spLocks noGrp="1"/>
          </p:cNvSpPr>
          <p:nvPr>
            <p:ph type="title" idx="4294967295"/>
          </p:nvPr>
        </p:nvSpPr>
        <p:spPr>
          <a:xfrm>
            <a:off x="864360" y="184701"/>
            <a:ext cx="6318000" cy="353475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Autofit/>
          </a:bodyPr>
          <a:lstStyle/>
          <a:p>
            <a:r>
              <a:rPr lang="ru" dirty="0">
                <a:solidFill>
                  <a:schemeClr val="accent1">
                    <a:lumMod val="75000"/>
                  </a:schemeClr>
                </a:solidFill>
              </a:rPr>
              <a:t>Подведём итог</a:t>
            </a:r>
            <a:endParaRPr dirty="0">
              <a:solidFill>
                <a:schemeClr val="accent1">
                  <a:lumMod val="75000"/>
                </a:schemeClr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24" name="Google Shape;324;p41"/>
          <p:cNvPicPr preferRelativeResize="0"/>
          <p:nvPr/>
        </p:nvPicPr>
        <p:blipFill rotWithShape="1">
          <a:blip r:embed="rId3">
            <a:alphaModFix/>
          </a:blip>
          <a:srcRect l="14412" b="40744"/>
          <a:stretch/>
        </p:blipFill>
        <p:spPr>
          <a:xfrm rot="5400000">
            <a:off x="1027463" y="2625712"/>
            <a:ext cx="1895569" cy="1875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41"/>
          <p:cNvPicPr preferRelativeResize="0"/>
          <p:nvPr/>
        </p:nvPicPr>
        <p:blipFill rotWithShape="1">
          <a:blip r:embed="rId4">
            <a:alphaModFix/>
          </a:blip>
          <a:srcRect b="9033"/>
          <a:stretch/>
        </p:blipFill>
        <p:spPr>
          <a:xfrm>
            <a:off x="5889409" y="538176"/>
            <a:ext cx="1257888" cy="167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35015" y="2824032"/>
            <a:ext cx="1273968" cy="1822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41"/>
          <p:cNvPicPr preferRelativeResize="0"/>
          <p:nvPr/>
        </p:nvPicPr>
        <p:blipFill rotWithShape="1">
          <a:blip r:embed="rId6">
            <a:alphaModFix/>
          </a:blip>
          <a:srcRect t="-3969" b="37484"/>
          <a:stretch/>
        </p:blipFill>
        <p:spPr>
          <a:xfrm rot="3">
            <a:off x="5892544" y="2872688"/>
            <a:ext cx="1641150" cy="155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41"/>
          <p:cNvPicPr preferRelativeResize="0"/>
          <p:nvPr/>
        </p:nvPicPr>
        <p:blipFill rotWithShape="1">
          <a:blip r:embed="rId7">
            <a:alphaModFix/>
          </a:blip>
          <a:srcRect b="24766"/>
          <a:stretch/>
        </p:blipFill>
        <p:spPr>
          <a:xfrm rot="-3" flipH="1">
            <a:off x="3722962" y="794732"/>
            <a:ext cx="1425167" cy="1415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9" name="Google Shape;329;p41"/>
          <p:cNvPicPr preferRelativeResize="0"/>
          <p:nvPr/>
        </p:nvPicPr>
        <p:blipFill rotWithShape="1">
          <a:blip r:embed="rId8">
            <a:alphaModFix/>
          </a:blip>
          <a:srcRect b="39272"/>
          <a:stretch/>
        </p:blipFill>
        <p:spPr>
          <a:xfrm>
            <a:off x="1488038" y="917988"/>
            <a:ext cx="1425170" cy="1217320"/>
          </a:xfrm>
          <a:prstGeom prst="rect">
            <a:avLst/>
          </a:prstGeom>
          <a:noFill/>
          <a:ln>
            <a:noFill/>
          </a:ln>
        </p:spPr>
      </p:pic>
      <p:sp>
        <p:nvSpPr>
          <p:cNvPr id="330" name="Google Shape;330;p41"/>
          <p:cNvSpPr txBox="1">
            <a:spLocks noGrp="1"/>
          </p:cNvSpPr>
          <p:nvPr>
            <p:ph type="title" idx="4294967295"/>
          </p:nvPr>
        </p:nvSpPr>
        <p:spPr>
          <a:xfrm>
            <a:off x="746760" y="771167"/>
            <a:ext cx="6856121" cy="353475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Autofit/>
          </a:bodyPr>
          <a:lstStyle/>
          <a:p>
            <a:r>
              <a:rPr lang="ru" sz="1350" dirty="0">
                <a:solidFill>
                  <a:srgbClr val="000000"/>
                </a:solidFill>
              </a:rPr>
              <a:t>Сегодня на уроке…</a:t>
            </a:r>
            <a:endParaRPr sz="1350" dirty="0">
              <a:solidFill>
                <a:srgbClr val="000000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1" name="Google Shape;331;p41"/>
          <p:cNvSpPr txBox="1">
            <a:spLocks noGrp="1"/>
          </p:cNvSpPr>
          <p:nvPr>
            <p:ph type="title" idx="4294967295"/>
          </p:nvPr>
        </p:nvSpPr>
        <p:spPr>
          <a:xfrm>
            <a:off x="1004382" y="2135309"/>
            <a:ext cx="2305256" cy="647980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Autofit/>
          </a:bodyPr>
          <a:lstStyle/>
          <a:p>
            <a:r>
              <a:rPr lang="ru" sz="1200">
                <a:solidFill>
                  <a:srgbClr val="000000"/>
                </a:solidFill>
              </a:rPr>
              <a:t>…я гнался за новыми знаниями</a:t>
            </a:r>
            <a:endParaRPr sz="1200">
              <a:solidFill>
                <a:srgbClr val="000000"/>
              </a:solidFill>
            </a:endParaRPr>
          </a:p>
        </p:txBody>
      </p:sp>
      <p:sp>
        <p:nvSpPr>
          <p:cNvPr id="332" name="Google Shape;332;p41"/>
          <p:cNvSpPr txBox="1">
            <a:spLocks noGrp="1"/>
          </p:cNvSpPr>
          <p:nvPr>
            <p:ph type="title" idx="4294967295"/>
          </p:nvPr>
        </p:nvSpPr>
        <p:spPr>
          <a:xfrm>
            <a:off x="3867619" y="2429813"/>
            <a:ext cx="1821600" cy="353475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Autofit/>
          </a:bodyPr>
          <a:lstStyle/>
          <a:p>
            <a:r>
              <a:rPr lang="ru" sz="1200" dirty="0">
                <a:solidFill>
                  <a:srgbClr val="000000"/>
                </a:solidFill>
              </a:rPr>
              <a:t>…я был на волоске, но смог</a:t>
            </a:r>
            <a:endParaRPr sz="1200" dirty="0">
              <a:solidFill>
                <a:srgbClr val="000000"/>
              </a:solidFill>
            </a:endParaRPr>
          </a:p>
        </p:txBody>
      </p:sp>
      <p:sp>
        <p:nvSpPr>
          <p:cNvPr id="333" name="Google Shape;333;p41"/>
          <p:cNvSpPr txBox="1">
            <a:spLocks noGrp="1"/>
          </p:cNvSpPr>
          <p:nvPr>
            <p:ph type="title" idx="4294967295"/>
          </p:nvPr>
        </p:nvSpPr>
        <p:spPr>
          <a:xfrm>
            <a:off x="5722125" y="2429813"/>
            <a:ext cx="1821600" cy="353475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Autofit/>
          </a:bodyPr>
          <a:lstStyle/>
          <a:p>
            <a:r>
              <a:rPr lang="ru" sz="1200">
                <a:solidFill>
                  <a:srgbClr val="000000"/>
                </a:solidFill>
              </a:rPr>
              <a:t>…все надеялись </a:t>
            </a:r>
            <a:endParaRPr sz="1200">
              <a:solidFill>
                <a:srgbClr val="000000"/>
              </a:solidFill>
            </a:endParaRPr>
          </a:p>
          <a:p>
            <a:r>
              <a:rPr lang="ru" sz="1200">
                <a:solidFill>
                  <a:srgbClr val="000000"/>
                </a:solidFill>
              </a:rPr>
              <a:t>на меня</a:t>
            </a:r>
            <a:endParaRPr sz="1200">
              <a:solidFill>
                <a:srgbClr val="000000"/>
              </a:solidFill>
            </a:endParaRPr>
          </a:p>
        </p:txBody>
      </p:sp>
      <p:sp>
        <p:nvSpPr>
          <p:cNvPr id="334" name="Google Shape;334;p41"/>
          <p:cNvSpPr txBox="1">
            <a:spLocks noGrp="1"/>
          </p:cNvSpPr>
          <p:nvPr>
            <p:ph type="title" idx="4294967295"/>
          </p:nvPr>
        </p:nvSpPr>
        <p:spPr>
          <a:xfrm>
            <a:off x="1482169" y="4646644"/>
            <a:ext cx="1821600" cy="353475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Autofit/>
          </a:bodyPr>
          <a:lstStyle/>
          <a:p>
            <a:r>
              <a:rPr lang="ru" sz="1200">
                <a:solidFill>
                  <a:srgbClr val="000000"/>
                </a:solidFill>
              </a:rPr>
              <a:t>…я помогал другу</a:t>
            </a:r>
            <a:endParaRPr sz="1200">
              <a:solidFill>
                <a:srgbClr val="000000"/>
              </a:solidFill>
            </a:endParaRPr>
          </a:p>
        </p:txBody>
      </p:sp>
      <p:sp>
        <p:nvSpPr>
          <p:cNvPr id="335" name="Google Shape;335;p41"/>
          <p:cNvSpPr txBox="1">
            <a:spLocks noGrp="1"/>
          </p:cNvSpPr>
          <p:nvPr>
            <p:ph type="title" idx="4294967295"/>
          </p:nvPr>
        </p:nvSpPr>
        <p:spPr>
          <a:xfrm>
            <a:off x="3861750" y="4646644"/>
            <a:ext cx="1821600" cy="353475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Autofit/>
          </a:bodyPr>
          <a:lstStyle/>
          <a:p>
            <a:r>
              <a:rPr lang="ru" sz="1200">
                <a:solidFill>
                  <a:srgbClr val="000000"/>
                </a:solidFill>
              </a:rPr>
              <a:t>…я был голосом класса</a:t>
            </a:r>
            <a:endParaRPr sz="1200">
              <a:solidFill>
                <a:srgbClr val="000000"/>
              </a:solidFill>
            </a:endParaRPr>
          </a:p>
        </p:txBody>
      </p:sp>
      <p:sp>
        <p:nvSpPr>
          <p:cNvPr id="336" name="Google Shape;336;p41"/>
          <p:cNvSpPr txBox="1">
            <a:spLocks noGrp="1"/>
          </p:cNvSpPr>
          <p:nvPr>
            <p:ph type="title" idx="4294967295"/>
          </p:nvPr>
        </p:nvSpPr>
        <p:spPr>
          <a:xfrm>
            <a:off x="6178406" y="4334719"/>
            <a:ext cx="1424475" cy="353475"/>
          </a:xfrm>
          <a:prstGeom prst="rect">
            <a:avLst/>
          </a:prstGeom>
        </p:spPr>
        <p:txBody>
          <a:bodyPr spcFirstLastPara="1" wrap="square" lIns="68569" tIns="68569" rIns="68569" bIns="68569" anchor="ctr" anchorCtr="0">
            <a:noAutofit/>
          </a:bodyPr>
          <a:lstStyle/>
          <a:p>
            <a:r>
              <a:rPr lang="ru" sz="1200">
                <a:solidFill>
                  <a:srgbClr val="000000"/>
                </a:solidFill>
                <a:highlight>
                  <a:srgbClr val="FFFFFF"/>
                </a:highlight>
              </a:rPr>
              <a:t>…я утомился…</a:t>
            </a:r>
            <a:endParaRPr sz="1200">
              <a:solidFill>
                <a:srgbClr val="000000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6A1A605-5287-84E2-3074-6ED3250A775C}"/>
              </a:ext>
            </a:extLst>
          </p:cNvPr>
          <p:cNvSpPr txBox="1"/>
          <p:nvPr/>
        </p:nvSpPr>
        <p:spPr>
          <a:xfrm>
            <a:off x="655320" y="266700"/>
            <a:ext cx="63779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ru-RU" sz="2800" b="1" u="sng" dirty="0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Орфографическая разминка</a:t>
            </a:r>
            <a:endParaRPr kumimoji="0" lang="ru-RU" sz="1800" b="1" i="0" u="sng" strike="noStrike" kern="0" cap="none" spc="0" normalizeH="0" baseline="0" noProof="0" dirty="0">
              <a:ln>
                <a:noFill/>
              </a:ln>
              <a:solidFill>
                <a:srgbClr val="555BFF"/>
              </a:solidFill>
              <a:effectLst/>
              <a:uLnTx/>
              <a:uFillTx/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xmlns="" id="{69D77FE3-87A5-1453-FC83-35117048B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885825"/>
            <a:ext cx="3371850" cy="337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лачко с текстом: овальное 3">
            <a:extLst>
              <a:ext uri="{FF2B5EF4-FFF2-40B4-BE49-F238E27FC236}">
                <a16:creationId xmlns:a16="http://schemas.microsoft.com/office/drawing/2014/main" xmlns="" id="{C4799FC2-2973-8AE3-2279-CADA96A02B75}"/>
              </a:ext>
            </a:extLst>
          </p:cNvPr>
          <p:cNvSpPr/>
          <p:nvPr/>
        </p:nvSpPr>
        <p:spPr>
          <a:xfrm>
            <a:off x="3638550" y="1066800"/>
            <a:ext cx="4507230" cy="3086100"/>
          </a:xfrm>
          <a:prstGeom prst="wedgeEllipse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750"/>
              </a:spcAft>
            </a:pPr>
            <a:r>
              <a:rPr lang="ru-RU" sz="18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р...стущий, изл...агать, р...сток, р...сти, перел...жить,  изл...жение, отр...сль,  распол...гать,распол...жить,   </a:t>
            </a:r>
            <a:r>
              <a:rPr lang="ru-RU" sz="1800" b="1" dirty="0" err="1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зар</a:t>
            </a:r>
            <a:r>
              <a:rPr lang="ru-RU" sz="18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...сли, зар...сти,  сл...гать.</a:t>
            </a:r>
          </a:p>
        </p:txBody>
      </p:sp>
    </p:spTree>
    <p:extLst>
      <p:ext uri="{BB962C8B-B14F-4D97-AF65-F5344CB8AC3E}">
        <p14:creationId xmlns:p14="http://schemas.microsoft.com/office/powerpoint/2010/main" val="3215953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/>
        </p:nvSpPr>
        <p:spPr>
          <a:xfrm>
            <a:off x="307300" y="767075"/>
            <a:ext cx="8281800" cy="39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" sz="1800" dirty="0">
                <a:latin typeface="Century Gothic"/>
                <a:ea typeface="Century Gothic"/>
                <a:cs typeface="Century Gothic"/>
                <a:sym typeface="Century Gothic"/>
              </a:rPr>
              <a:t>Какой предмет изображён на картинке?(</a:t>
            </a:r>
            <a:r>
              <a:rPr lang="ru" sz="180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пресс</a:t>
            </a:r>
            <a:r>
              <a:rPr lang="ru" sz="1800" dirty="0">
                <a:latin typeface="Century Gothic"/>
                <a:ea typeface="Century Gothic"/>
                <a:cs typeface="Century Gothic"/>
                <a:sym typeface="Century Gothic"/>
              </a:rPr>
              <a:t>)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" sz="1800" dirty="0">
                <a:latin typeface="Century Gothic"/>
                <a:ea typeface="Century Gothic"/>
                <a:cs typeface="Century Gothic"/>
                <a:sym typeface="Century Gothic"/>
              </a:rPr>
              <a:t> Для чего он нужен? </a:t>
            </a:r>
            <a:r>
              <a:rPr lang="ru" sz="180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(для сжатия)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" sz="1800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Где в жизни встречались с принципом работы пресса? (</a:t>
            </a:r>
            <a:r>
              <a:rPr lang="ru" sz="180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соковыжималка, вакуумные пакеты, упаковка чемодана</a:t>
            </a:r>
            <a:r>
              <a:rPr lang="ru" sz="1800" dirty="0">
                <a:solidFill>
                  <a:schemeClr val="tx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)</a:t>
            </a:r>
            <a:endParaRPr sz="1800" dirty="0">
              <a:solidFill>
                <a:schemeClr val="tx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5" name="Google Shape;55;p13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2800" b="1" u="sng" dirty="0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Поразмышляем</a:t>
            </a:r>
            <a:endParaRPr sz="1800" b="1" u="sng" dirty="0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16045" y="2374490"/>
            <a:ext cx="3119952" cy="2464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/>
        </p:nvSpPr>
        <p:spPr>
          <a:xfrm>
            <a:off x="307300" y="767075"/>
            <a:ext cx="7987800" cy="5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Century Gothic"/>
                <a:ea typeface="Century Gothic"/>
                <a:cs typeface="Century Gothic"/>
                <a:sym typeface="Century Gothic"/>
              </a:rPr>
              <a:t>Где принцип пресса встречается в жизни?</a:t>
            </a:r>
            <a:endParaRPr sz="1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3" name="Google Shape;63;p14"/>
          <p:cNvSpPr/>
          <p:nvPr/>
        </p:nvSpPr>
        <p:spPr>
          <a:xfrm rot="-5400000">
            <a:off x="4039525" y="96925"/>
            <a:ext cx="795600" cy="7540800"/>
          </a:xfrm>
          <a:prstGeom prst="leftBrace">
            <a:avLst>
              <a:gd name="adj1" fmla="val 50000"/>
              <a:gd name="adj2" fmla="val 50000"/>
            </a:avLst>
          </a:prstGeom>
          <a:noFill/>
          <a:ln w="28575" cap="flat" cmpd="sng">
            <a:solidFill>
              <a:srgbClr val="555B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14"/>
          <p:cNvSpPr txBox="1"/>
          <p:nvPr/>
        </p:nvSpPr>
        <p:spPr>
          <a:xfrm>
            <a:off x="3086050" y="4311950"/>
            <a:ext cx="28332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сжатие, компрессия</a:t>
            </a:r>
            <a:endParaRPr sz="1800" b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Поразмышляем</a:t>
            </a:r>
            <a:endParaRPr sz="1800" b="1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" name="Google Shape;61;p14">
            <a:extLst>
              <a:ext uri="{FF2B5EF4-FFF2-40B4-BE49-F238E27FC236}">
                <a16:creationId xmlns:a16="http://schemas.microsoft.com/office/drawing/2014/main" xmlns="" id="{6A55E90D-F27C-AF1E-3AE6-CF36B948C2B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8300" y="1207725"/>
            <a:ext cx="2691177" cy="2018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68;p14">
            <a:extLst>
              <a:ext uri="{FF2B5EF4-FFF2-40B4-BE49-F238E27FC236}">
                <a16:creationId xmlns:a16="http://schemas.microsoft.com/office/drawing/2014/main" xmlns="" id="{F381615F-B6A3-1DEB-BBF1-CD44B817B395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13450" y="1977524"/>
            <a:ext cx="2533838" cy="168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67;p14">
            <a:extLst>
              <a:ext uri="{FF2B5EF4-FFF2-40B4-BE49-F238E27FC236}">
                <a16:creationId xmlns:a16="http://schemas.microsoft.com/office/drawing/2014/main" xmlns="" id="{EFF79F5F-848B-241B-B4B7-14B17594B51D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02526" y="1689725"/>
            <a:ext cx="1729800" cy="1979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455B8AAB-36DB-19F8-2622-5D495E2F5DE6}"/>
              </a:ext>
            </a:extLst>
          </p:cNvPr>
          <p:cNvSpPr/>
          <p:nvPr/>
        </p:nvSpPr>
        <p:spPr>
          <a:xfrm>
            <a:off x="3945194" y="4055806"/>
            <a:ext cx="3746090" cy="72267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Google Shape;131;p17">
            <a:extLst>
              <a:ext uri="{FF2B5EF4-FFF2-40B4-BE49-F238E27FC236}">
                <a16:creationId xmlns:a16="http://schemas.microsoft.com/office/drawing/2014/main" xmlns="" id="{AFD296E4-B2A3-5CB7-0A81-25DCD059FB51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8660" y="1009538"/>
            <a:ext cx="2027230" cy="312442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D6EFA5D-7E6C-49A5-DFCC-E20D6853E053}"/>
              </a:ext>
            </a:extLst>
          </p:cNvPr>
          <p:cNvSpPr txBox="1"/>
          <p:nvPr/>
        </p:nvSpPr>
        <p:spPr>
          <a:xfrm>
            <a:off x="213360" y="-53340"/>
            <a:ext cx="6644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ru-RU" sz="2800" b="1" i="0" u="sng" strike="noStrike" kern="0" cap="none" spc="0" normalizeH="0" baseline="0" noProof="0" dirty="0">
                <a:ln>
                  <a:noFill/>
                </a:ln>
                <a:solidFill>
                  <a:srgbClr val="555BFF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rPr>
              <a:t>Поразмышляем</a:t>
            </a:r>
            <a:endParaRPr kumimoji="0" lang="ru-RU" sz="1800" b="1" i="0" u="sng" strike="noStrike" kern="0" cap="none" spc="0" normalizeH="0" baseline="0" noProof="0" dirty="0">
              <a:ln>
                <a:noFill/>
              </a:ln>
              <a:solidFill>
                <a:srgbClr val="555BFF"/>
              </a:solidFill>
              <a:effectLst/>
              <a:uLnTx/>
              <a:uFillTx/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F44E1D4-A71F-3E3B-B3CA-6452CBEA98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1846" y="4055806"/>
            <a:ext cx="3989438" cy="72267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9909D21-F3BC-658B-7564-1FAFA79F45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7818" y="271822"/>
            <a:ext cx="3611511" cy="358488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1CD6A19-A369-E530-543A-C64343993433}"/>
              </a:ext>
            </a:extLst>
          </p:cNvPr>
          <p:cNvSpPr txBox="1"/>
          <p:nvPr/>
        </p:nvSpPr>
        <p:spPr>
          <a:xfrm>
            <a:off x="1946788" y="1120877"/>
            <a:ext cx="1614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1">
                    <a:lumMod val="75000"/>
                  </a:schemeClr>
                </a:solidFill>
              </a:rPr>
              <a:t>ТЕМА?</a:t>
            </a:r>
          </a:p>
        </p:txBody>
      </p:sp>
    </p:spTree>
    <p:extLst>
      <p:ext uri="{BB962C8B-B14F-4D97-AF65-F5344CB8AC3E}">
        <p14:creationId xmlns:p14="http://schemas.microsoft.com/office/powerpoint/2010/main" val="2330916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>
            <a:spLocks noGrp="1"/>
          </p:cNvSpPr>
          <p:nvPr>
            <p:ph type="ctrTitle"/>
          </p:nvPr>
        </p:nvSpPr>
        <p:spPr>
          <a:xfrm>
            <a:off x="311700" y="1038800"/>
            <a:ext cx="8520600" cy="242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3600" b="1">
                <a:solidFill>
                  <a:srgbClr val="C00000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Информационная переработка текста. </a:t>
            </a:r>
            <a:br>
              <a:rPr lang="ru" sz="3600" b="1">
                <a:solidFill>
                  <a:srgbClr val="C00000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ru" sz="3600" b="1">
                <a:solidFill>
                  <a:srgbClr val="C00000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Сжатие текста. </a:t>
            </a:r>
            <a:br>
              <a:rPr lang="ru" sz="3600" b="1">
                <a:solidFill>
                  <a:srgbClr val="C00000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</a:br>
            <a:r>
              <a:rPr lang="ru" sz="3600" b="1">
                <a:solidFill>
                  <a:srgbClr val="C00000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Тезисный план.</a:t>
            </a:r>
            <a:endParaRPr sz="3600" b="1">
              <a:solidFill>
                <a:srgbClr val="C00000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960E7BD-A071-F0A4-07BA-7D2FEBBAA857}"/>
              </a:ext>
            </a:extLst>
          </p:cNvPr>
          <p:cNvSpPr txBox="1"/>
          <p:nvPr/>
        </p:nvSpPr>
        <p:spPr>
          <a:xfrm>
            <a:off x="883920" y="305540"/>
            <a:ext cx="5974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400" b="1" u="sng" dirty="0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Тема урока: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 u="sng" dirty="0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Ключевые слова темы</a:t>
            </a:r>
            <a:endParaRPr sz="1800" b="1" u="sng" dirty="0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0" name="Google Shape;80;p16"/>
          <p:cNvSpPr txBox="1"/>
          <p:nvPr/>
        </p:nvSpPr>
        <p:spPr>
          <a:xfrm>
            <a:off x="307300" y="767075"/>
            <a:ext cx="3868500" cy="33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" sz="28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информация</a:t>
            </a:r>
            <a:endParaRPr sz="28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" sz="28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переработка</a:t>
            </a:r>
            <a:endParaRPr sz="28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" sz="28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текст</a:t>
            </a:r>
            <a:endParaRPr sz="28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" sz="28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тезис</a:t>
            </a:r>
            <a:endParaRPr sz="28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45720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" sz="28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план</a:t>
            </a:r>
            <a:endParaRPr sz="2800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" name="Google Shape;131;p17">
            <a:extLst>
              <a:ext uri="{FF2B5EF4-FFF2-40B4-BE49-F238E27FC236}">
                <a16:creationId xmlns:a16="http://schemas.microsoft.com/office/drawing/2014/main" xmlns="" id="{1D47FD8C-7FAA-18EE-6966-07B62D87455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89720" y="1108598"/>
            <a:ext cx="2157850" cy="3124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/>
        </p:nvSpPr>
        <p:spPr>
          <a:xfrm>
            <a:off x="307300" y="287675"/>
            <a:ext cx="83907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800" b="1" u="sng" dirty="0">
                <a:solidFill>
                  <a:srgbClr val="555B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Вспоминаем то, что знаем</a:t>
            </a:r>
            <a:endParaRPr sz="1800" b="1" u="sng" dirty="0">
              <a:solidFill>
                <a:srgbClr val="555B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6" name="Google Shape;86;p17"/>
          <p:cNvSpPr txBox="1"/>
          <p:nvPr/>
        </p:nvSpPr>
        <p:spPr>
          <a:xfrm>
            <a:off x="307300" y="767075"/>
            <a:ext cx="8249100" cy="4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Соотнесите ключевые слова темы с определениями.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7" name="Google Shape;87;p17"/>
          <p:cNvSpPr/>
          <p:nvPr/>
        </p:nvSpPr>
        <p:spPr>
          <a:xfrm>
            <a:off x="481650" y="1410125"/>
            <a:ext cx="2353800" cy="479400"/>
          </a:xfrm>
          <a:prstGeom prst="rect">
            <a:avLst/>
          </a:prstGeom>
          <a:solidFill>
            <a:srgbClr val="EEE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latin typeface="Century Gothic"/>
                <a:ea typeface="Century Gothic"/>
                <a:cs typeface="Century Gothic"/>
                <a:sym typeface="Century Gothic"/>
              </a:rPr>
              <a:t>Текст</a:t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8" name="Google Shape;88;p17"/>
          <p:cNvSpPr/>
          <p:nvPr/>
        </p:nvSpPr>
        <p:spPr>
          <a:xfrm>
            <a:off x="481650" y="2150975"/>
            <a:ext cx="2353800" cy="479400"/>
          </a:xfrm>
          <a:prstGeom prst="rect">
            <a:avLst/>
          </a:prstGeom>
          <a:solidFill>
            <a:srgbClr val="EEE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latin typeface="Century Gothic"/>
                <a:ea typeface="Century Gothic"/>
                <a:cs typeface="Century Gothic"/>
                <a:sym typeface="Century Gothic"/>
              </a:rPr>
              <a:t>Информация</a:t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9" name="Google Shape;89;p17"/>
          <p:cNvSpPr/>
          <p:nvPr/>
        </p:nvSpPr>
        <p:spPr>
          <a:xfrm>
            <a:off x="481650" y="2891825"/>
            <a:ext cx="2353800" cy="479400"/>
          </a:xfrm>
          <a:prstGeom prst="rect">
            <a:avLst/>
          </a:prstGeom>
          <a:solidFill>
            <a:srgbClr val="EEE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latin typeface="Century Gothic"/>
                <a:ea typeface="Century Gothic"/>
                <a:cs typeface="Century Gothic"/>
                <a:sym typeface="Century Gothic"/>
              </a:rPr>
              <a:t>Тезис</a:t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0" name="Google Shape;90;p17"/>
          <p:cNvSpPr/>
          <p:nvPr/>
        </p:nvSpPr>
        <p:spPr>
          <a:xfrm>
            <a:off x="481650" y="3632675"/>
            <a:ext cx="2353800" cy="479400"/>
          </a:xfrm>
          <a:prstGeom prst="rect">
            <a:avLst/>
          </a:prstGeom>
          <a:solidFill>
            <a:srgbClr val="EEE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latin typeface="Century Gothic"/>
                <a:ea typeface="Century Gothic"/>
                <a:cs typeface="Century Gothic"/>
                <a:sym typeface="Century Gothic"/>
              </a:rPr>
              <a:t>План</a:t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1" name="Google Shape;91;p17"/>
          <p:cNvSpPr/>
          <p:nvPr/>
        </p:nvSpPr>
        <p:spPr>
          <a:xfrm>
            <a:off x="448975" y="4373525"/>
            <a:ext cx="2353800" cy="479400"/>
          </a:xfrm>
          <a:prstGeom prst="rect">
            <a:avLst/>
          </a:prstGeom>
          <a:solidFill>
            <a:srgbClr val="EEEE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b="1">
                <a:latin typeface="Century Gothic"/>
                <a:ea typeface="Century Gothic"/>
                <a:cs typeface="Century Gothic"/>
                <a:sym typeface="Century Gothic"/>
              </a:rPr>
              <a:t>Переработка</a:t>
            </a:r>
            <a:endParaRPr b="1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2" name="Google Shape;92;p17"/>
          <p:cNvSpPr/>
          <p:nvPr/>
        </p:nvSpPr>
        <p:spPr>
          <a:xfrm>
            <a:off x="4655200" y="2092350"/>
            <a:ext cx="4042800" cy="479400"/>
          </a:xfrm>
          <a:prstGeom prst="rect">
            <a:avLst/>
          </a:prstGeom>
          <a:solidFill>
            <a:srgbClr val="FFE6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1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Данные, сведения, факты.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3" name="Google Shape;93;p17"/>
          <p:cNvSpPr/>
          <p:nvPr/>
        </p:nvSpPr>
        <p:spPr>
          <a:xfrm>
            <a:off x="4655200" y="3632675"/>
            <a:ext cx="4042800" cy="479400"/>
          </a:xfrm>
          <a:prstGeom prst="rect">
            <a:avLst/>
          </a:prstGeom>
          <a:solidFill>
            <a:srgbClr val="FFE6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1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Речевое высказывание, в котором предложения связаны общей темой и мыслью.</a:t>
            </a:r>
            <a:endParaRPr sz="11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4" name="Google Shape;94;p17"/>
          <p:cNvSpPr/>
          <p:nvPr/>
        </p:nvSpPr>
        <p:spPr>
          <a:xfrm>
            <a:off x="4655200" y="1355625"/>
            <a:ext cx="4042800" cy="479400"/>
          </a:xfrm>
          <a:prstGeom prst="rect">
            <a:avLst/>
          </a:prstGeom>
          <a:solidFill>
            <a:srgbClr val="FFE6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1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Кратко сформулированные основные положения.</a:t>
            </a:r>
            <a:endParaRPr sz="11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5" name="Google Shape;95;p17"/>
          <p:cNvSpPr/>
          <p:nvPr/>
        </p:nvSpPr>
        <p:spPr>
          <a:xfrm>
            <a:off x="4655200" y="4402850"/>
            <a:ext cx="4042800" cy="479400"/>
          </a:xfrm>
          <a:prstGeom prst="rect">
            <a:avLst/>
          </a:prstGeom>
          <a:solidFill>
            <a:srgbClr val="FFE6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1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Определённый порядок, последовательность чего-либо.</a:t>
            </a:r>
            <a:endParaRPr sz="11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6" name="Google Shape;96;p17"/>
          <p:cNvSpPr/>
          <p:nvPr/>
        </p:nvSpPr>
        <p:spPr>
          <a:xfrm>
            <a:off x="4655200" y="2862500"/>
            <a:ext cx="4042800" cy="479400"/>
          </a:xfrm>
          <a:prstGeom prst="rect">
            <a:avLst/>
          </a:prstGeom>
          <a:solidFill>
            <a:srgbClr val="FFE6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ru" sz="12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Превращение, преобразование чего-либо в процессе работы.</a:t>
            </a:r>
            <a:endParaRPr sz="11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937</Words>
  <Application>Microsoft Office PowerPoint</Application>
  <PresentationFormat>Экран (16:9)</PresentationFormat>
  <Paragraphs>135</Paragraphs>
  <Slides>27</Slides>
  <Notes>23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Propisi</vt:lpstr>
      <vt:lpstr>Times New Roman</vt:lpstr>
      <vt:lpstr>Century Gothic</vt:lpstr>
      <vt:lpstr>Montserrat</vt:lpstr>
      <vt:lpstr>Simple Light</vt:lpstr>
      <vt:lpstr>Двадцать седьмое сентября</vt:lpstr>
      <vt:lpstr>Как дела?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Информационная переработка текста.  Сжатие текста.  Тезисный план.</vt:lpstr>
      <vt:lpstr>Презентация PowerPoint</vt:lpstr>
      <vt:lpstr>Презентация PowerPoint</vt:lpstr>
      <vt:lpstr>Презентация PowerPoint</vt:lpstr>
      <vt:lpstr>  Информационная переработка текста</vt:lpstr>
      <vt:lpstr>Презентация PowerPoint</vt:lpstr>
      <vt:lpstr>План</vt:lpstr>
      <vt:lpstr>Виды плана по форме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Подведём итог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Виноградов</cp:lastModifiedBy>
  <cp:revision>17</cp:revision>
  <cp:lastPrinted>2024-09-26T09:16:04Z</cp:lastPrinted>
  <dcterms:modified xsi:type="dcterms:W3CDTF">2024-10-25T19:07:38Z</dcterms:modified>
</cp:coreProperties>
</file>