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74" r:id="rId8"/>
    <p:sldId id="264" r:id="rId9"/>
    <p:sldId id="265" r:id="rId10"/>
    <p:sldId id="267" r:id="rId11"/>
    <p:sldId id="268" r:id="rId12"/>
    <p:sldId id="270" r:id="rId13"/>
    <p:sldId id="266" r:id="rId14"/>
    <p:sldId id="269" r:id="rId15"/>
    <p:sldId id="261" r:id="rId16"/>
    <p:sldId id="272" r:id="rId17"/>
    <p:sldId id="259" r:id="rId18"/>
    <p:sldId id="271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68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0937"/>
          <a:stretch>
            <a:fillRect/>
          </a:stretch>
        </p:blipFill>
        <p:spPr bwMode="auto">
          <a:xfrm flipH="1"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142984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48" y="1940944"/>
            <a:ext cx="77153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«Качество образования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 основной показатель работы школы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1718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79928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</a:p>
          <a:p>
            <a:pPr marL="342900" lvl="0" indent="-342900">
              <a:spcBef>
                <a:spcPts val="600"/>
              </a:spcBef>
            </a:pP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к ГИА-9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207167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Анализ результатов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Ранняя диагностика предметов по выбору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Подкрепление предметов курсами по самоопределению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Проведение ТОГЭ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педагога-психолога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1718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7992888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к ЕГЭ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87154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Анализ результатов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Составление ИУП для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каждого обучающегося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Собеседования по ИУП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Элективные курсы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Проведение ТЕГЭ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педагогов-стажистов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педагога-психолога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Индивидуальная работа с родителями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Сетевое взаимодействие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F954968-7B91-F6BE-324C-AB8C835016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0" t="12118" b="4637"/>
          <a:stretch/>
        </p:blipFill>
        <p:spPr>
          <a:xfrm>
            <a:off x="490645" y="908720"/>
            <a:ext cx="3915243" cy="268533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4D2965B-CBA3-22B6-37E1-04E41C05B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7" r="16276"/>
          <a:stretch/>
        </p:blipFill>
        <p:spPr>
          <a:xfrm>
            <a:off x="4817767" y="908720"/>
            <a:ext cx="3914353" cy="26184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2459" t="-1397" r="-2189" b="16249"/>
          <a:stretch/>
        </p:blipFill>
        <p:spPr>
          <a:xfrm>
            <a:off x="5082755" y="3717032"/>
            <a:ext cx="3384376" cy="2771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t="9734"/>
          <a:stretch/>
        </p:blipFill>
        <p:spPr>
          <a:xfrm>
            <a:off x="363784" y="3933056"/>
            <a:ext cx="4310922" cy="27394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192787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3" name="Объект 2"/>
          <p:cNvSpPr txBox="1">
            <a:spLocks/>
          </p:cNvSpPr>
          <p:nvPr/>
        </p:nvSpPr>
        <p:spPr>
          <a:xfrm>
            <a:off x="500034" y="1643050"/>
            <a:ext cx="742955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30 обучающихся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 чел. получили медаль «За особые успехи в  обучении»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Набрали 225 баллов и более – 10 человек (30%)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Поступили в ВУЗы – 93%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428604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Выпускники 11 класса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6406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0607EE-A48F-186C-15AE-DA62EB959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Результаты ЕГЭ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4F7BBB70-5497-9057-9344-F27CDB32A7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04507"/>
              </p:ext>
            </p:extLst>
          </p:nvPr>
        </p:nvGraphicFramePr>
        <p:xfrm>
          <a:off x="285720" y="1071546"/>
          <a:ext cx="8496944" cy="56187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xmlns="" val="1552246035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xmlns="" val="119670815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1576869256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397894336"/>
                    </a:ext>
                  </a:extLst>
                </a:gridCol>
              </a:tblGrid>
              <a:tr h="13095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100-балльной шкале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ПК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100-балльной шкале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району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100-балльной шкале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школе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15291050"/>
                  </a:ext>
                </a:extLst>
              </a:tr>
              <a:tr h="134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2157315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 (п)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66,8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01574964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 (б)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4,23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50482378"/>
                  </a:ext>
                </a:extLst>
              </a:tr>
              <a:tr h="3277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66,88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69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86928279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63,21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58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72,3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71563292"/>
                  </a:ext>
                </a:extLst>
              </a:tr>
              <a:tr h="1212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56,83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52,1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746763261"/>
                  </a:ext>
                </a:extLst>
              </a:tr>
              <a:tr h="123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59,6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56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57,6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99583077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65,46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544256774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Обществозн-е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58,35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63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68,4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346561451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62,33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59,2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65154880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63,88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65,9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68,5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9296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9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6668"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условий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/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Кадровый состав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871540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поддержки молодого педагога «Ступеньки к мастерству»</a:t>
            </a:r>
          </a:p>
          <a:p>
            <a:pPr algn="ctr"/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Планирование и организация работы по предмету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Планирование и организация воспитательной работы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с документацией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по самообразованию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Психолого-педагогическая поддержка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4062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 descr="C:\Users\Владелец\Desktop\49G5jzn32X4.jpg"/>
          <p:cNvPicPr>
            <a:picLocks noChangeAspect="1" noChangeArrowheads="1"/>
          </p:cNvPicPr>
          <p:nvPr/>
        </p:nvPicPr>
        <p:blipFill>
          <a:blip r:embed="rId3"/>
          <a:srcRect l="5468" r="9570"/>
          <a:stretch>
            <a:fillRect/>
          </a:stretch>
        </p:blipFill>
        <p:spPr bwMode="auto">
          <a:xfrm>
            <a:off x="428596" y="2000240"/>
            <a:ext cx="8143932" cy="40812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Первое заседание </a:t>
            </a:r>
          </a:p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«Школа начинающего педагога» </a:t>
            </a:r>
          </a:p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2024-2025 учебный год 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6406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5011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может быть управленческая команда современной школы?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Владелец\Desktop\ybJITzgZ3_c.jpg"/>
          <p:cNvPicPr>
            <a:picLocks noChangeAspect="1" noChangeArrowheads="1"/>
          </p:cNvPicPr>
          <p:nvPr/>
        </p:nvPicPr>
        <p:blipFill>
          <a:blip r:embed="rId3"/>
          <a:srcRect t="16667"/>
          <a:stretch>
            <a:fillRect/>
          </a:stretch>
        </p:blipFill>
        <p:spPr bwMode="auto">
          <a:xfrm>
            <a:off x="571472" y="1643050"/>
            <a:ext cx="8001056" cy="5000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r="12500"/>
          <a:stretch>
            <a:fillRect/>
          </a:stretch>
        </p:blipFill>
        <p:spPr bwMode="auto">
          <a:xfrm flipH="1"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14678" y="285749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3" name="Picture 3" descr="C:\Users\Владелец\Desktop\ps_-AS2eFss.jpg"/>
          <p:cNvPicPr>
            <a:picLocks noChangeAspect="1" noChangeArrowheads="1"/>
          </p:cNvPicPr>
          <p:nvPr/>
        </p:nvPicPr>
        <p:blipFill>
          <a:blip r:embed="rId3" cstate="print"/>
          <a:srcRect l="16038" t="9690"/>
          <a:stretch>
            <a:fillRect/>
          </a:stretch>
        </p:blipFill>
        <p:spPr bwMode="auto">
          <a:xfrm>
            <a:off x="4572000" y="214290"/>
            <a:ext cx="4378626" cy="3543313"/>
          </a:xfrm>
          <a:prstGeom prst="rect">
            <a:avLst/>
          </a:prstGeom>
          <a:noFill/>
        </p:spPr>
      </p:pic>
      <p:pic>
        <p:nvPicPr>
          <p:cNvPr id="5122" name="Picture 2" descr="C:\Users\Владелец\Desktop\mnehUCP9yz0.jpg"/>
          <p:cNvPicPr>
            <a:picLocks noChangeAspect="1" noChangeArrowheads="1"/>
          </p:cNvPicPr>
          <p:nvPr/>
        </p:nvPicPr>
        <p:blipFill>
          <a:blip r:embed="rId4"/>
          <a:srcRect t="12698" b="9523"/>
          <a:stretch>
            <a:fillRect/>
          </a:stretch>
        </p:blipFill>
        <p:spPr bwMode="auto">
          <a:xfrm>
            <a:off x="2214546" y="3143248"/>
            <a:ext cx="6000792" cy="350048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b="8961"/>
          <a:stretch/>
        </p:blipFill>
        <p:spPr>
          <a:xfrm>
            <a:off x="150244" y="692696"/>
            <a:ext cx="427154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3" name="object 2"/>
          <p:cNvSpPr txBox="1">
            <a:spLocks/>
          </p:cNvSpPr>
          <p:nvPr/>
        </p:nvSpPr>
        <p:spPr>
          <a:xfrm>
            <a:off x="1071538" y="2143116"/>
            <a:ext cx="6215106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610" marR="0" lvl="0" indent="0" algn="ctr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-5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Благодарю</a:t>
            </a:r>
            <a:r>
              <a:rPr kumimoji="0" lang="ru-RU" sz="4400" b="1" i="1" u="none" strike="noStrike" kern="1200" cap="none" spc="-3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b="1" i="1" u="none" strike="noStrike" kern="1200" cap="none" spc="-5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</a:t>
            </a:r>
            <a:r>
              <a:rPr kumimoji="0" lang="ru-RU" sz="4400" b="1" i="1" u="none" strike="noStrike" kern="1200" cap="none" spc="-1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b="1" i="1" u="none" strike="noStrike" kern="1200" cap="none" spc="-5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внимание!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-5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Профессиональных</a:t>
            </a:r>
            <a:r>
              <a:rPr kumimoji="0" lang="ru-RU" sz="4400" b="1" i="1" u="none" strike="noStrike" kern="1200" cap="none" spc="-2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b="1" i="1" u="none" strike="noStrike" kern="1200" cap="none" spc="-5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побед!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l="5873" r="12201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496" y="740179"/>
            <a:ext cx="87869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 утвердило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о формировании Федеральной информационной системы оценки качества образования в статус государственной</a:t>
            </a:r>
          </a:p>
          <a:p>
            <a:pPr algn="ctr"/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от 14 февраля 2024 года №182</a:t>
            </a:r>
            <a:endParaRPr lang="ru-RU" sz="3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04331"/>
            <a:ext cx="2339752" cy="16536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 l="5658" r="12310"/>
          <a:stretch>
            <a:fillRect/>
          </a:stretch>
        </p:blipFill>
        <p:spPr bwMode="auto">
          <a:xfrm>
            <a:off x="214282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1700808"/>
            <a:ext cx="63367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контроля качества образования к управлению качеством образования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004384"/>
            <a:ext cx="1944751" cy="28536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2143116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 о внутренней системе оценки качества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Дорожная карта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функционирования ВСОКО  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Оценочные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ВСОКО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Итоговые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документы оценки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Приказы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итогам мероприятий ВСОКО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915" y="562461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система оценки качества образования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197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4348" y="2000240"/>
            <a:ext cx="799288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реализации образовательного процесса</a:t>
            </a: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условий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714356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ВСОКО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197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357166"/>
            <a:ext cx="799288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</a:p>
          <a:p>
            <a:pPr marL="342900" lvl="0" indent="-342900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/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обученности и качества по классам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5" t="20025" r="30313" b="34984"/>
          <a:stretch/>
        </p:blipFill>
        <p:spPr>
          <a:xfrm>
            <a:off x="611560" y="1772816"/>
            <a:ext cx="719923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97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357166"/>
            <a:ext cx="7992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/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обученности и качества по предметам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253" t="23397" r="21241" b="6657"/>
          <a:stretch/>
        </p:blipFill>
        <p:spPr>
          <a:xfrm>
            <a:off x="896648" y="1803716"/>
            <a:ext cx="7056784" cy="48281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3142544"/>
            <a:ext cx="1224136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3707904" y="4509242"/>
            <a:ext cx="1224136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  <p:sp>
        <p:nvSpPr>
          <p:cNvPr id="8" name="TextBox 7"/>
          <p:cNvSpPr txBox="1"/>
          <p:nvPr/>
        </p:nvSpPr>
        <p:spPr>
          <a:xfrm>
            <a:off x="3675351" y="5875940"/>
            <a:ext cx="1224136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37661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 rotWithShape="1">
          <a:blip r:embed="rId2"/>
          <a:srcRect r="1613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357166"/>
            <a:ext cx="79928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образовательных результатов</a:t>
            </a:r>
          </a:p>
          <a:p>
            <a:pPr marL="342900" lvl="0" indent="-342900">
              <a:spcBef>
                <a:spcPts val="600"/>
              </a:spcBef>
            </a:pP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200"/>
              </a:spcBef>
              <a:spcAft>
                <a:spcPts val="60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к ВПР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84296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подготовки к ВПР в 3-4 классах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Календарно-тематическое планирование по подготовке к ВПР обучающихся 4 классов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педагога-психолога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Тематический контроль</a:t>
            </a:r>
          </a:p>
          <a:p>
            <a:pPr>
              <a:buFont typeface="Arial" pitchFamily="34" charset="0"/>
              <a:buChar char="•"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197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ownloads\1648005005_1-abrakadabra-fun-p-spasibo-za-vnimanie-dlya-prezentatsii-zele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2050" name="Picture 2" descr="C:\Users\Владелец\Desktop\ezJyY7Znt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6950" y="214290"/>
            <a:ext cx="4768487" cy="6357981"/>
          </a:xfrm>
          <a:prstGeom prst="rect">
            <a:avLst/>
          </a:prstGeom>
          <a:noFill/>
        </p:spPr>
      </p:pic>
      <p:pic>
        <p:nvPicPr>
          <p:cNvPr id="2051" name="Picture 3" descr="C:\Users\Владелец\Desktop\8jnVEuBJMjA.jpg"/>
          <p:cNvPicPr>
            <a:picLocks noChangeAspect="1" noChangeArrowheads="1"/>
          </p:cNvPicPr>
          <p:nvPr/>
        </p:nvPicPr>
        <p:blipFill>
          <a:blip r:embed="rId4"/>
          <a:srcRect l="22554" t="14493" r="19361" b="20290"/>
          <a:stretch>
            <a:fillRect/>
          </a:stretch>
        </p:blipFill>
        <p:spPr bwMode="auto">
          <a:xfrm>
            <a:off x="428596" y="214290"/>
            <a:ext cx="3571900" cy="2255916"/>
          </a:xfrm>
          <a:prstGeom prst="rect">
            <a:avLst/>
          </a:prstGeom>
          <a:noFill/>
        </p:spPr>
      </p:pic>
      <p:pic>
        <p:nvPicPr>
          <p:cNvPr id="2052" name="Picture 4" descr="C:\Users\Владелец\Desktop\KwoH1qlGQhA.jpg"/>
          <p:cNvPicPr>
            <a:picLocks noChangeAspect="1" noChangeArrowheads="1"/>
          </p:cNvPicPr>
          <p:nvPr/>
        </p:nvPicPr>
        <p:blipFill>
          <a:blip r:embed="rId5"/>
          <a:srcRect t="24046"/>
          <a:stretch>
            <a:fillRect/>
          </a:stretch>
        </p:blipFill>
        <p:spPr bwMode="auto">
          <a:xfrm>
            <a:off x="214282" y="2714620"/>
            <a:ext cx="3825485" cy="38741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57843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341</Words>
  <Application>Microsoft Office PowerPoint</Application>
  <PresentationFormat>Экран (4:3)</PresentationFormat>
  <Paragraphs>127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Виноградов</cp:lastModifiedBy>
  <cp:revision>37</cp:revision>
  <dcterms:created xsi:type="dcterms:W3CDTF">2024-10-13T14:22:45Z</dcterms:created>
  <dcterms:modified xsi:type="dcterms:W3CDTF">2024-10-20T10:26:55Z</dcterms:modified>
</cp:coreProperties>
</file>