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62" r:id="rId2"/>
    <p:sldId id="263" r:id="rId3"/>
    <p:sldId id="264" r:id="rId4"/>
    <p:sldId id="265" r:id="rId5"/>
    <p:sldId id="271" r:id="rId6"/>
    <p:sldId id="270" r:id="rId7"/>
    <p:sldId id="266" r:id="rId8"/>
    <p:sldId id="267" r:id="rId9"/>
    <p:sldId id="269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В поле колоски.jpg"/>
          <p:cNvPicPr>
            <a:picLocks noChangeAspect="1"/>
          </p:cNvPicPr>
          <p:nvPr/>
        </p:nvPicPr>
        <p:blipFill>
          <a:blip r:embed="rId2" cstate="print"/>
          <a:srcRect r="11133"/>
          <a:stretch>
            <a:fillRect/>
          </a:stretch>
        </p:blipFill>
        <p:spPr>
          <a:xfrm>
            <a:off x="0" y="-27384"/>
            <a:ext cx="12192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4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274638"/>
            <a:ext cx="865475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3659" y="1600201"/>
            <a:ext cx="8558741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7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594" y="4406901"/>
            <a:ext cx="887868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47594" y="2906713"/>
            <a:ext cx="887868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4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274638"/>
            <a:ext cx="865475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13291" y="1600201"/>
            <a:ext cx="402685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55541" y="1600201"/>
            <a:ext cx="402685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3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595" y="274638"/>
            <a:ext cx="913480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570" y="1535113"/>
            <a:ext cx="45245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55056" y="2174875"/>
            <a:ext cx="450902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56107" y="1535113"/>
            <a:ext cx="452629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071600" y="2174875"/>
            <a:ext cx="4510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9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3659" y="274638"/>
            <a:ext cx="8558741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17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9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0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48395" y="6611780"/>
            <a:ext cx="2543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C000"/>
                </a:solidFill>
              </a:rPr>
              <a:t>http://presentation-creation.ru/</a:t>
            </a:r>
            <a:endParaRPr lang="ru-RU" sz="1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9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16.08.2022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В поле колоски.jpg"/>
          <p:cNvPicPr>
            <a:picLocks noChangeAspect="1"/>
          </p:cNvPicPr>
          <p:nvPr/>
        </p:nvPicPr>
        <p:blipFill>
          <a:blip r:embed="rId13" cstate="print"/>
          <a:srcRect l="31542" t="19408" b="355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6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365" y="1010653"/>
            <a:ext cx="12192000" cy="2683042"/>
          </a:xfrm>
        </p:spPr>
        <p:txBody>
          <a:bodyPr>
            <a:normAutofit/>
          </a:bodyPr>
          <a:lstStyle/>
          <a:p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начинается Родина…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4242" y="5017168"/>
            <a:ext cx="10892246" cy="1582440"/>
          </a:xfrm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Густокашина Людмила Анатольевна,  </a:t>
            </a:r>
          </a:p>
          <a:p>
            <a:pPr algn="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ректор АНО ДПО «ОИПО»,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доцент, Заслуженный учитель РФ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54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7695" y="1959058"/>
            <a:ext cx="10619752" cy="2997952"/>
          </a:xfrm>
        </p:spPr>
        <p:txBody>
          <a:bodyPr>
            <a:normAutofit fontScale="90000"/>
          </a:bodyPr>
          <a:lstStyle/>
          <a:p>
            <a:pPr algn="r"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Только пустые люди не испытывают </a:t>
            </a:r>
            <a:r>
              <a:rPr lang="ru-RU" sz="3200" dirty="0">
                <a:effectLst>
                  <a:glow rad="127000">
                    <a:schemeClr val="bg1"/>
                  </a:glow>
                </a:effectLst>
                <a:latin typeface="Trebuchet MS" panose="020B0603020202020204" pitchFamily="34" charset="0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>
                  <a:glow rad="127000">
                    <a:schemeClr val="bg1"/>
                  </a:glow>
                </a:effectLst>
                <a:latin typeface="Trebuchet MS" panose="020B0603020202020204" pitchFamily="34" charset="0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прекрасного и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возвышенного</a:t>
            </a:r>
            <a:r>
              <a:rPr lang="ru-RU" sz="3200" dirty="0">
                <a:effectLst>
                  <a:glow rad="127000">
                    <a:schemeClr val="bg1"/>
                  </a:glow>
                </a:effectLst>
                <a:latin typeface="Trebuchet MS" panose="020B0603020202020204" pitchFamily="34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чувства Родины</a:t>
            </a: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.</a:t>
            </a:r>
            <a:r>
              <a:rPr lang="ru-RU" sz="3200" dirty="0">
                <a:effectLst>
                  <a:glow rad="127000">
                    <a:schemeClr val="bg1"/>
                  </a:glow>
                </a:effectLst>
                <a:latin typeface="Trebuchet MS" panose="020B0603020202020204" pitchFamily="34" charset="0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>
                  <a:glow rad="127000">
                    <a:schemeClr val="bg1"/>
                  </a:glow>
                </a:effectLst>
                <a:latin typeface="Trebuchet MS" panose="020B0603020202020204" pitchFamily="34" charset="0"/>
                <a:ea typeface="Trebuchet MS" panose="020B0603020202020204" pitchFamily="34" charset="0"/>
                <a:cs typeface="Times New Roman" panose="02020603050405020304" pitchFamily="18" charset="0"/>
              </a:rPr>
            </a:br>
            <a:endParaRPr lang="ru-RU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8706" y="4456655"/>
            <a:ext cx="8558741" cy="1385722"/>
          </a:xfrm>
        </p:spPr>
        <p:txBody>
          <a:bodyPr/>
          <a:lstStyle/>
          <a:p>
            <a:pPr marL="0" indent="0" algn="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Иван Петрович Павлов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7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661737"/>
            <a:ext cx="11373853" cy="4247147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>
              <a:extrusionClr>
                <a:schemeClr val="tx1"/>
              </a:extrusionClr>
            </a:sp3d>
          </a:bodyPr>
          <a:lstStyle/>
          <a:p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Отчизне начинается с любви </a:t>
            </a:r>
            <a:b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своей малой Родине – месту, где человек родился.</a:t>
            </a:r>
            <a:b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расширяясь, эта любовь переходит </a:t>
            </a:r>
            <a:b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государству, к его истории,</a:t>
            </a:r>
            <a:b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его прошлому и настоящему, </a:t>
            </a:r>
            <a:b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0"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и ко всему человечеству.</a:t>
            </a:r>
            <a:endParaRPr lang="ru-RU" sz="4000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93505" y="4908883"/>
            <a:ext cx="3878178" cy="96252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300" b="1" dirty="0">
                <a:ln>
                  <a:solidFill>
                    <a:schemeClr val="bg1">
                      <a:alpha val="1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Д.С. </a:t>
            </a:r>
            <a:r>
              <a:rPr lang="ru-RU" sz="4000" b="1" dirty="0">
                <a:ln>
                  <a:solidFill>
                    <a:schemeClr val="bg1">
                      <a:alpha val="1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Лихачев</a:t>
            </a:r>
            <a:r>
              <a:rPr lang="ru-RU" sz="4300" b="1" dirty="0">
                <a:ln>
                  <a:solidFill>
                    <a:schemeClr val="bg1">
                      <a:alpha val="1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01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958" y="0"/>
            <a:ext cx="9693442" cy="14692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4579" y="1600201"/>
            <a:ext cx="9837822" cy="4525963"/>
          </a:xfrm>
        </p:spPr>
        <p:txBody>
          <a:bodyPr>
            <a:normAutofit fontScale="92500"/>
          </a:bodyPr>
          <a:lstStyle/>
          <a:p>
            <a:pPr marL="457200" lvl="0" indent="-457200" algn="just"/>
            <a:r>
              <a:rPr lang="ru-RU" b="1" dirty="0">
                <a:ln w="0"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</a:t>
            </a:r>
            <a:r>
              <a:rPr lang="ru-RU" dirty="0">
                <a:ln w="0"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человек, который любит своё Отечество, предан своему народу, готов на жертвы и подвиги во имя интересов своей Родины.</a:t>
            </a:r>
          </a:p>
          <a:p>
            <a:pPr marL="457200" lvl="0" indent="-457200" algn="just"/>
            <a:r>
              <a:rPr lang="ru-RU" b="1" dirty="0">
                <a:ln w="0"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</a:t>
            </a:r>
            <a:r>
              <a:rPr lang="ru-RU" dirty="0">
                <a:ln w="0"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систематическая и целенаправленная деятельность по формированию у молодых граждан высокого патриотического сознания, чувства верности своему Отечеству, готовности к выполнению гражданского долга и конституционных обязанностей по защите интересов Родины.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31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273" y="745958"/>
            <a:ext cx="10816390" cy="135748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воспитательный идеал.</a:t>
            </a:r>
            <a:endParaRPr lang="ru-RU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9547" y="2370220"/>
            <a:ext cx="11369842" cy="4319337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3900" dirty="0">
                <a:ln>
                  <a:solidFill>
                    <a:prstClr val="white">
                      <a:alpha val="45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укорененный в духовных и культурных традициях многонационального российского народа.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87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115717"/>
              </p:ext>
            </p:extLst>
          </p:nvPr>
        </p:nvGraphicFramePr>
        <p:xfrm>
          <a:off x="1509485" y="1828797"/>
          <a:ext cx="9710058" cy="4542972"/>
        </p:xfrm>
        <a:graphic>
          <a:graphicData uri="http://schemas.openxmlformats.org/drawingml/2006/table">
            <a:tbl>
              <a:tblPr firstRow="1" firstCol="1" bandRow="1"/>
              <a:tblGrid>
                <a:gridCol w="5726140">
                  <a:extLst>
                    <a:ext uri="{9D8B030D-6E8A-4147-A177-3AD203B41FA5}">
                      <a16:colId xmlns:a16="http://schemas.microsoft.com/office/drawing/2014/main" val="2637556339"/>
                    </a:ext>
                  </a:extLst>
                </a:gridCol>
                <a:gridCol w="1543148">
                  <a:extLst>
                    <a:ext uri="{9D8B030D-6E8A-4147-A177-3AD203B41FA5}">
                      <a16:colId xmlns:a16="http://schemas.microsoft.com/office/drawing/2014/main" val="3866103079"/>
                    </a:ext>
                  </a:extLst>
                </a:gridCol>
                <a:gridCol w="2340174">
                  <a:extLst>
                    <a:ext uri="{9D8B030D-6E8A-4147-A177-3AD203B41FA5}">
                      <a16:colId xmlns:a16="http://schemas.microsoft.com/office/drawing/2014/main" val="1699473231"/>
                    </a:ext>
                  </a:extLst>
                </a:gridCol>
                <a:gridCol w="100596">
                  <a:extLst>
                    <a:ext uri="{9D8B030D-6E8A-4147-A177-3AD203B41FA5}">
                      <a16:colId xmlns:a16="http://schemas.microsoft.com/office/drawing/2014/main" val="226032471"/>
                    </a:ext>
                  </a:extLst>
                </a:gridCol>
              </a:tblGrid>
              <a:tr h="676900">
                <a:tc gridSpan="4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Патриотизм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219182"/>
                  </a:ext>
                </a:extLst>
              </a:tr>
              <a:tr h="115847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280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280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ru-RU" sz="1050">
                          <a:effectLst>
                            <a:glow rad="127000">
                              <a:schemeClr val="bg1"/>
                            </a:glow>
                          </a:effectLst>
                          <a:latin typeface="Trebuchet MS" panose="020B0603020202020204" pitchFamily="34" charset="0"/>
                          <a:ea typeface="Trebuchet MS" panose="020B0603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575955"/>
                  </a:ext>
                </a:extLst>
              </a:tr>
              <a:tr h="6769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Любить </a:t>
                      </a:r>
                      <a:r>
                        <a:rPr lang="ru-RU" sz="3200" dirty="0" smtClean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свою </a:t>
                      </a: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страну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70%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76%</a:t>
                      </a:r>
                      <a:endParaRPr lang="ru-RU" sz="280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ru-RU" sz="1050">
                          <a:effectLst>
                            <a:glow rad="127000">
                              <a:schemeClr val="bg1"/>
                            </a:glow>
                          </a:effectLst>
                          <a:latin typeface="Trebuchet MS" panose="020B0603020202020204" pitchFamily="34" charset="0"/>
                          <a:ea typeface="Trebuchet MS" panose="020B0603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715329"/>
                  </a:ext>
                </a:extLst>
              </a:tr>
              <a:tr h="135380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Защищать свою страну от любых нападок и обвинений 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38%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42%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ru-RU" sz="1050">
                          <a:effectLst>
                            <a:glow rad="127000">
                              <a:schemeClr val="bg1"/>
                            </a:glow>
                          </a:effectLst>
                          <a:latin typeface="Trebuchet MS" panose="020B0603020202020204" pitchFamily="34" charset="0"/>
                          <a:ea typeface="Trebuchet MS" panose="020B0603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954507"/>
                  </a:ext>
                </a:extLst>
              </a:tr>
              <a:tr h="6769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Работать во благо своей Родины</a:t>
                      </a:r>
                      <a:endParaRPr lang="ru-RU" sz="280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47%</a:t>
                      </a:r>
                      <a:endParaRPr lang="ru-RU" sz="280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imes New Roman" panose="02020603050405020304" pitchFamily="18" charset="0"/>
                          <a:ea typeface="Microsoft JhengHei UI" panose="020B0604030504040204" pitchFamily="34" charset="-120"/>
                          <a:cs typeface="Times New Roman" panose="02020603050405020304" pitchFamily="18" charset="0"/>
                        </a:rPr>
                        <a:t>39%</a:t>
                      </a:r>
                      <a:endParaRPr lang="ru-RU" sz="2800" dirty="0">
                        <a:effectLst>
                          <a:glow rad="127000">
                            <a:schemeClr val="bg1"/>
                          </a:glow>
                        </a:effectLst>
                        <a:latin typeface="Trebuchet MS" panose="020B0603020202020204" pitchFamily="34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ru-RU" sz="1050" dirty="0">
                          <a:effectLst>
                            <a:glow rad="127000">
                              <a:schemeClr val="bg1"/>
                            </a:glow>
                          </a:effectLst>
                          <a:latin typeface="Trebuchet MS" panose="020B0603020202020204" pitchFamily="34" charset="0"/>
                          <a:ea typeface="Trebuchet MS" panose="020B0603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23448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2685" y="462280"/>
            <a:ext cx="1184365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Родине </a:t>
            </a:r>
          </a:p>
          <a:p>
            <a:pPr algn="ctr"/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(по </a:t>
            </a:r>
            <a:r>
              <a:rPr lang="ru-RU" sz="36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</a:t>
            </a: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Института воспитания РАО)</a:t>
            </a:r>
            <a:endParaRPr lang="ru-RU" sz="3200" dirty="0"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4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954" y="0"/>
            <a:ext cx="10942321" cy="680574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Эмиграция</a:t>
            </a: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Число </a:t>
            </a: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эмиграционных настроений учащихся – 52%.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О желании полной эмиграции из России заявляют 11% учащихся.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Выразили тревогу за Россию – 15%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учащихся. 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Безразличие </a:t>
            </a: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к своей стране – 11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%.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Разочарование </a:t>
            </a: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– 7%.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Проявлять свою гражданскую позицию важно для 51% учащихся.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Наиболее популярные общественные организации: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15% - «Большая перемена»,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14% -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«РДШ»,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11% - «Юнармия».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Общественные проекты, в которых участвуют дети: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14% - конкурс «Большая перемена»,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8% - волонтерское движение «Мы вместе»,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6% - проект «Без срока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давности».</a:t>
            </a:r>
            <a:endParaRPr lang="ru-RU" sz="2000" dirty="0">
              <a:effectLst>
                <a:glow rad="127000">
                  <a:schemeClr val="bg1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6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4027"/>
            <a:ext cx="12079705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«Патриотическое воспитание граждан РФ»</a:t>
            </a:r>
            <a:r>
              <a:rPr lang="ru-RU" dirty="0">
                <a:ln>
                  <a:solidFill>
                    <a:schemeClr val="bg1">
                      <a:alpha val="50000"/>
                    </a:schemeClr>
                  </a:solidFill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(01.01.2021г. – 31.12.2024г.)</a:t>
            </a:r>
            <a:endParaRPr lang="ru-RU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326" y="2213811"/>
            <a:ext cx="11442032" cy="4525963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3600" dirty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обеспечение функционирования системы патриотического воспитания.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развитие воспитательной работы в ОО, проведение мероприятий патриотической направленности.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усиление воспитательной </a:t>
            </a:r>
            <a:r>
              <a:rPr lang="ru-RU" sz="3600" dirty="0" smtClean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r>
              <a:rPr lang="ru-RU" sz="3600" dirty="0">
                <a:ln>
                  <a:solidFill>
                    <a:prstClr val="white">
                      <a:alpha val="50000"/>
                    </a:prstClr>
                  </a:solidFill>
                </a:ln>
                <a:solidFill>
                  <a:prstClr val="black"/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уроках, во внеурочной деятельности и привития базовых ценностей.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9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496" y="104504"/>
            <a:ext cx="10258926" cy="1143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Механизм реализации проекта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.</a:t>
            </a:r>
            <a:endParaRPr lang="ru-RU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517" y="1247505"/>
            <a:ext cx="11004884" cy="5492930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Мероприятия патриотической </a:t>
            </a: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направленности:</a:t>
            </a:r>
          </a:p>
          <a:p>
            <a:pPr lvl="1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3200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Проекты «От сердца к сердцу», «Наследники Великой Победы»; разновозрастные сборы, общешкольные праздники, торжественные ритуалы посвящения, школьные тематические выставки, общешкольные конкурсы, семейные клубы, Уроки памяти, воинской славы, волонтерские акции, читательские конференции, акции…</a:t>
            </a:r>
            <a:endParaRPr lang="ru-RU" sz="3200" dirty="0"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Оптимизация деятельности классных руководителей:</a:t>
            </a:r>
          </a:p>
          <a:p>
            <a:pPr lvl="1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Цикл классных часов, посвященных памятным датам ВОВ, Героям – Защитникам  Отечества, проведение виртуальных экскурсий, интеллектуальных игр, просмотр фильмов, участие в акциях, поздравление ветеранов…</a:t>
            </a:r>
          </a:p>
        </p:txBody>
      </p:sp>
    </p:spTree>
    <p:extLst>
      <p:ext uri="{BB962C8B-B14F-4D97-AF65-F5344CB8AC3E}">
        <p14:creationId xmlns:p14="http://schemas.microsoft.com/office/powerpoint/2010/main" val="339435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029" y="1074057"/>
            <a:ext cx="11321142" cy="567508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0000"/>
              </a:lnSpc>
              <a:buNone/>
            </a:pPr>
            <a:r>
              <a:rPr lang="ru-RU" sz="3900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3. Вовлечение </a:t>
            </a:r>
            <a:r>
              <a:rPr lang="ru-RU" sz="3900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 РДШ.</a:t>
            </a:r>
            <a:endParaRPr lang="ru-RU" sz="2600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buNone/>
            </a:pPr>
            <a:r>
              <a:rPr lang="ru-RU" sz="3900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4. Вовлечение </a:t>
            </a:r>
            <a:r>
              <a:rPr lang="ru-RU" sz="3900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 деятельность «Юнармии».</a:t>
            </a:r>
            <a:endParaRPr lang="ru-RU" sz="2600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buNone/>
            </a:pPr>
            <a:r>
              <a:rPr lang="ru-RU" sz="3900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5. Участие </a:t>
            </a:r>
            <a:r>
              <a:rPr lang="ru-RU" sz="3900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во Всероссийских конкурсах «Большая перемена».</a:t>
            </a:r>
            <a:endParaRPr lang="ru-RU" sz="2600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buNone/>
            </a:pPr>
            <a:r>
              <a:rPr lang="ru-RU" sz="3900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6. Просмотр </a:t>
            </a:r>
            <a:r>
              <a:rPr lang="ru-RU" sz="3900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онлайн-уроков, направленных на гражданско-патриотическое воспитание.</a:t>
            </a:r>
            <a:endParaRPr lang="ru-RU" sz="2600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buNone/>
            </a:pPr>
            <a:r>
              <a:rPr lang="ru-RU" sz="3900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7. Организация </a:t>
            </a:r>
            <a:r>
              <a:rPr lang="ru-RU" sz="3900" dirty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работы школьных музеев.</a:t>
            </a:r>
            <a:endParaRPr lang="ru-RU" sz="2600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  <a:latin typeface="Trebuchet MS" panose="020B0603020202020204" pitchFamily="34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78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 pole kolosk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 pole koloski</Template>
  <TotalTime>158</TotalTime>
  <Words>465</Words>
  <Application>Microsoft Office PowerPoint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Microsoft JhengHei UI</vt:lpstr>
      <vt:lpstr>Arial</vt:lpstr>
      <vt:lpstr>Calibri</vt:lpstr>
      <vt:lpstr>Times New Roman</vt:lpstr>
      <vt:lpstr>Trebuchet MS</vt:lpstr>
      <vt:lpstr>Wingdings</vt:lpstr>
      <vt:lpstr>v pole koloski</vt:lpstr>
      <vt:lpstr>С чего начинается Родина…</vt:lpstr>
      <vt:lpstr>Любовь к Отчизне начинается с любви  к своей малой Родине – месту, где человек родился. Постепенно расширяясь, эта любовь переходит  к своему государству, к его истории,  его прошлому и настоящему,  а затем и ко всему человечеству.</vt:lpstr>
      <vt:lpstr>Презентация PowerPoint</vt:lpstr>
      <vt:lpstr>Национальный воспитательный идеал.</vt:lpstr>
      <vt:lpstr>Презентация PowerPoint</vt:lpstr>
      <vt:lpstr>Презентация PowerPoint</vt:lpstr>
      <vt:lpstr>Проект «Патриотическое воспитание граждан РФ» (01.01.2021г. – 31.12.2024г.)</vt:lpstr>
      <vt:lpstr>Механизм реализации проекта.</vt:lpstr>
      <vt:lpstr>Презентация PowerPoint</vt:lpstr>
      <vt:lpstr>Только пустые люди не испытывают  прекрасного и возвышенного чувства Родины.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12</cp:revision>
  <dcterms:created xsi:type="dcterms:W3CDTF">2022-08-15T07:06:39Z</dcterms:created>
  <dcterms:modified xsi:type="dcterms:W3CDTF">2022-08-16T07:20:43Z</dcterms:modified>
</cp:coreProperties>
</file>