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56" r:id="rId2"/>
    <p:sldId id="265" r:id="rId3"/>
    <p:sldId id="269" r:id="rId4"/>
    <p:sldId id="270" r:id="rId5"/>
    <p:sldId id="271" r:id="rId6"/>
    <p:sldId id="272" r:id="rId7"/>
    <p:sldId id="258" r:id="rId8"/>
    <p:sldId id="273" r:id="rId9"/>
    <p:sldId id="274" r:id="rId10"/>
    <p:sldId id="275" r:id="rId11"/>
    <p:sldId id="276" r:id="rId12"/>
    <p:sldId id="257" r:id="rId13"/>
    <p:sldId id="260" r:id="rId14"/>
    <p:sldId id="277" r:id="rId15"/>
    <p:sldId id="278" r:id="rId16"/>
    <p:sldId id="263" r:id="rId17"/>
    <p:sldId id="26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5" autoAdjust="0"/>
    <p:restoredTop sz="93922" autoAdjust="0"/>
  </p:normalViewPr>
  <p:slideViewPr>
    <p:cSldViewPr>
      <p:cViewPr varScale="1">
        <p:scale>
          <a:sx n="108" d="100"/>
          <a:sy n="108" d="100"/>
        </p:scale>
        <p:origin x="70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1842" y="6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v>3 класс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'Псих. диагностика '!$P$3:$AA$4</c:f>
              <c:multiLvlStrCache>
                <c:ptCount val="12"/>
                <c:lvl>
                  <c:pt idx="0">
                    <c:v>низкий  </c:v>
                  </c:pt>
                  <c:pt idx="1">
                    <c:v>средний</c:v>
                  </c:pt>
                  <c:pt idx="2">
                    <c:v>высокий </c:v>
                  </c:pt>
                  <c:pt idx="3">
                    <c:v>низкий  </c:v>
                  </c:pt>
                  <c:pt idx="4">
                    <c:v>средний</c:v>
                  </c:pt>
                  <c:pt idx="5">
                    <c:v>высокий </c:v>
                  </c:pt>
                  <c:pt idx="6">
                    <c:v>низкий  </c:v>
                  </c:pt>
                  <c:pt idx="7">
                    <c:v>средний</c:v>
                  </c:pt>
                  <c:pt idx="8">
                    <c:v>высокий </c:v>
                  </c:pt>
                  <c:pt idx="9">
                    <c:v>низкий  </c:v>
                  </c:pt>
                  <c:pt idx="10">
                    <c:v>средний</c:v>
                  </c:pt>
                  <c:pt idx="11">
                    <c:v>высокий </c:v>
                  </c:pt>
                </c:lvl>
                <c:lvl>
                  <c:pt idx="0">
                    <c:v>Выявление мотивационных предпочтений в учебной деятельности</c:v>
                  </c:pt>
                  <c:pt idx="3">
                    <c:v>Рефлексивная самооценка</c:v>
                  </c:pt>
                  <c:pt idx="6">
                    <c:v>Умение передать (сообщить) партнёру, умение планировать</c:v>
                  </c:pt>
                  <c:pt idx="9">
                    <c:v>Определение уровня развития логического мышления</c:v>
                  </c:pt>
                </c:lvl>
              </c:multiLvlStrCache>
            </c:multiLvlStrRef>
          </c:cat>
          <c:val>
            <c:numRef>
              <c:f>'Псих. диагностика '!$P$6:$AA$6</c:f>
              <c:numCache>
                <c:formatCode>General</c:formatCode>
                <c:ptCount val="12"/>
                <c:pt idx="0">
                  <c:v>6</c:v>
                </c:pt>
                <c:pt idx="1">
                  <c:v>6</c:v>
                </c:pt>
                <c:pt idx="2">
                  <c:v>13</c:v>
                </c:pt>
                <c:pt idx="3">
                  <c:v>5</c:v>
                </c:pt>
                <c:pt idx="4">
                  <c:v>18</c:v>
                </c:pt>
                <c:pt idx="5">
                  <c:v>2</c:v>
                </c:pt>
                <c:pt idx="6">
                  <c:v>7</c:v>
                </c:pt>
                <c:pt idx="7">
                  <c:v>14</c:v>
                </c:pt>
                <c:pt idx="8">
                  <c:v>4</c:v>
                </c:pt>
                <c:pt idx="9">
                  <c:v>9</c:v>
                </c:pt>
                <c:pt idx="10">
                  <c:v>9</c:v>
                </c:pt>
                <c:pt idx="1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C7-4FE2-BDD1-9AAEFB798378}"/>
            </c:ext>
          </c:extLst>
        </c:ser>
        <c:ser>
          <c:idx val="2"/>
          <c:order val="1"/>
          <c:tx>
            <c:v>4 класс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'Псих. диагностика '!$P$3:$AA$4</c:f>
              <c:multiLvlStrCache>
                <c:ptCount val="12"/>
                <c:lvl>
                  <c:pt idx="0">
                    <c:v>низкий  </c:v>
                  </c:pt>
                  <c:pt idx="1">
                    <c:v>средний</c:v>
                  </c:pt>
                  <c:pt idx="2">
                    <c:v>высокий </c:v>
                  </c:pt>
                  <c:pt idx="3">
                    <c:v>низкий  </c:v>
                  </c:pt>
                  <c:pt idx="4">
                    <c:v>средний</c:v>
                  </c:pt>
                  <c:pt idx="5">
                    <c:v>высокий </c:v>
                  </c:pt>
                  <c:pt idx="6">
                    <c:v>низкий  </c:v>
                  </c:pt>
                  <c:pt idx="7">
                    <c:v>средний</c:v>
                  </c:pt>
                  <c:pt idx="8">
                    <c:v>высокий </c:v>
                  </c:pt>
                  <c:pt idx="9">
                    <c:v>низкий  </c:v>
                  </c:pt>
                  <c:pt idx="10">
                    <c:v>средний</c:v>
                  </c:pt>
                  <c:pt idx="11">
                    <c:v>высокий </c:v>
                  </c:pt>
                </c:lvl>
                <c:lvl>
                  <c:pt idx="0">
                    <c:v>Выявление мотивационных предпочтений в учебной деятельности</c:v>
                  </c:pt>
                  <c:pt idx="3">
                    <c:v>Рефлексивная самооценка</c:v>
                  </c:pt>
                  <c:pt idx="6">
                    <c:v>Умение передать (сообщить) партнёру, умение планировать</c:v>
                  </c:pt>
                  <c:pt idx="9">
                    <c:v>Определение уровня развития логического мышления</c:v>
                  </c:pt>
                </c:lvl>
              </c:multiLvlStrCache>
            </c:multiLvlStrRef>
          </c:cat>
          <c:val>
            <c:numRef>
              <c:f>'Псих. диагностика '!$P$7:$AA$7</c:f>
              <c:numCache>
                <c:formatCode>General</c:formatCode>
                <c:ptCount val="12"/>
                <c:pt idx="0">
                  <c:v>2</c:v>
                </c:pt>
                <c:pt idx="1">
                  <c:v>9</c:v>
                </c:pt>
                <c:pt idx="2">
                  <c:v>13</c:v>
                </c:pt>
                <c:pt idx="3">
                  <c:v>2</c:v>
                </c:pt>
                <c:pt idx="4">
                  <c:v>18</c:v>
                </c:pt>
                <c:pt idx="5">
                  <c:v>3</c:v>
                </c:pt>
                <c:pt idx="6">
                  <c:v>4</c:v>
                </c:pt>
                <c:pt idx="7">
                  <c:v>14</c:v>
                </c:pt>
                <c:pt idx="8">
                  <c:v>5</c:v>
                </c:pt>
                <c:pt idx="9">
                  <c:v>3</c:v>
                </c:pt>
                <c:pt idx="10">
                  <c:v>10</c:v>
                </c:pt>
                <c:pt idx="1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C7-4FE2-BDD1-9AAEFB79837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88861616"/>
        <c:axId val="588861944"/>
      </c:barChart>
      <c:catAx>
        <c:axId val="58886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861944"/>
        <c:crosses val="autoZero"/>
        <c:auto val="1"/>
        <c:lblAlgn val="ctr"/>
        <c:lblOffset val="100"/>
        <c:noMultiLvlLbl val="0"/>
      </c:catAx>
      <c:valAx>
        <c:axId val="588861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%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86161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КР 1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0A-4976-9EA8-4D9CF8B412C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0A-4976-9EA8-4D9CF8B412C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70A-4976-9EA8-4D9CF8B412C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70A-4976-9EA8-4D9CF8B412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Математика!$D$35:$D$38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Математика!$E$35:$E$38</c:f>
              <c:numCache>
                <c:formatCode>0</c:formatCode>
                <c:ptCount val="4"/>
                <c:pt idx="0" formatCode="General">
                  <c:v>3</c:v>
                </c:pt>
                <c:pt idx="1">
                  <c:v>11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70A-4976-9EA8-4D9CF8B412CE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870A-4976-9EA8-4D9CF8B412C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70A-4976-9EA8-4D9CF8B412C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70A-4976-9EA8-4D9CF8B412C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70A-4976-9EA8-4D9CF8B412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Математика!$D$35:$D$38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Математика!$F$35:$F$38</c:f>
              <c:numCache>
                <c:formatCode>0</c:formatCode>
                <c:ptCount val="4"/>
                <c:pt idx="0">
                  <c:v>12</c:v>
                </c:pt>
                <c:pt idx="1">
                  <c:v>44</c:v>
                </c:pt>
                <c:pt idx="2">
                  <c:v>24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870A-4976-9EA8-4D9CF8B412C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КР 2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A1-4311-89E2-BA9C9A5A695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0A1-4311-89E2-BA9C9A5A695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0A1-4311-89E2-BA9C9A5A695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0A1-4311-89E2-BA9C9A5A69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Математика!$O$35:$O$38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Математика!$P$35:$P$38</c:f>
              <c:numCache>
                <c:formatCode>0</c:formatCode>
                <c:ptCount val="4"/>
                <c:pt idx="0" formatCode="General">
                  <c:v>3</c:v>
                </c:pt>
                <c:pt idx="1">
                  <c:v>9</c:v>
                </c:pt>
                <c:pt idx="2">
                  <c:v>6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0A1-4311-89E2-BA9C9A5A6955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90A1-4311-89E2-BA9C9A5A695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90A1-4311-89E2-BA9C9A5A695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90A1-4311-89E2-BA9C9A5A695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90A1-4311-89E2-BA9C9A5A69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Математика!$O$35:$O$38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Математика!$Q$35:$Q$38</c:f>
              <c:numCache>
                <c:formatCode>0</c:formatCode>
                <c:ptCount val="4"/>
                <c:pt idx="0">
                  <c:v>14.285714285714285</c:v>
                </c:pt>
                <c:pt idx="1">
                  <c:v>42.857142857142854</c:v>
                </c:pt>
                <c:pt idx="2">
                  <c:v>28.571428571428569</c:v>
                </c:pt>
                <c:pt idx="3">
                  <c:v>14.285714285714285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90A1-4311-89E2-BA9C9A5A695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динамика КР 1, 2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'[динамика 1 а (1).xlsx]Лист1'!$B$2:$B$5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'[динамика 1 а (1).xlsx]Лист1'!$C$2:$C$5</c:f>
              <c:numCache>
                <c:formatCode>General</c:formatCode>
                <c:ptCount val="4"/>
                <c:pt idx="0">
                  <c:v>12</c:v>
                </c:pt>
                <c:pt idx="1">
                  <c:v>44</c:v>
                </c:pt>
                <c:pt idx="2">
                  <c:v>24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EE-4E42-BCC5-D94689CC43BD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'[динамика 1 а (1).xlsx]Лист1'!$B$2:$B$5</c:f>
              <c:strCache>
                <c:ptCount val="4"/>
                <c:pt idx="0">
                  <c:v>Высокий</c:v>
                </c:pt>
                <c:pt idx="1">
                  <c:v>Повышенный</c:v>
                </c:pt>
                <c:pt idx="2">
                  <c:v>Базовый</c:v>
                </c:pt>
                <c:pt idx="3">
                  <c:v>Низкий</c:v>
                </c:pt>
              </c:strCache>
            </c:strRef>
          </c:cat>
          <c:val>
            <c:numRef>
              <c:f>'[динамика 1 а (1).xlsx]Лист1'!$D$2:$D$5</c:f>
              <c:numCache>
                <c:formatCode>General</c:formatCode>
                <c:ptCount val="4"/>
                <c:pt idx="0">
                  <c:v>14.285714285714285</c:v>
                </c:pt>
                <c:pt idx="1">
                  <c:v>42.857142857142854</c:v>
                </c:pt>
                <c:pt idx="2">
                  <c:v>28.571428571428569</c:v>
                </c:pt>
                <c:pt idx="3">
                  <c:v>14.285714285714285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EE-4E42-BCC5-D94689CC43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04619208"/>
        <c:axId val="604613304"/>
      </c:barChart>
      <c:catAx>
        <c:axId val="604619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4613304"/>
        <c:crosses val="autoZero"/>
        <c:auto val="1"/>
        <c:lblAlgn val="ctr"/>
        <c:lblOffset val="100"/>
        <c:noMultiLvlLbl val="0"/>
      </c:catAx>
      <c:valAx>
        <c:axId val="604613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46192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Динамика</a:t>
            </a:r>
            <a:r>
              <a:rPr lang="ru-RU" baseline="0" dirty="0" smtClean="0"/>
              <a:t> результативности класса 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Лист1!$A$2:$A$7</c:f>
              <c:numCache>
                <c:formatCode>m/d/yyyy</c:formatCode>
                <c:ptCount val="6"/>
                <c:pt idx="0">
                  <c:v>44091</c:v>
                </c:pt>
                <c:pt idx="1">
                  <c:v>44154</c:v>
                </c:pt>
                <c:pt idx="2">
                  <c:v>44182</c:v>
                </c:pt>
                <c:pt idx="3">
                  <c:v>44245</c:v>
                </c:pt>
                <c:pt idx="4">
                  <c:v>44334</c:v>
                </c:pt>
                <c:pt idx="5">
                  <c:v>44462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23</c:v>
                </c:pt>
                <c:pt idx="1">
                  <c:v>26</c:v>
                </c:pt>
                <c:pt idx="2">
                  <c:v>31</c:v>
                </c:pt>
                <c:pt idx="3">
                  <c:v>39</c:v>
                </c:pt>
                <c:pt idx="4">
                  <c:v>53</c:v>
                </c:pt>
                <c:pt idx="5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E6-4469-9DB4-133EE76F21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3219168"/>
        <c:axId val="463212936"/>
      </c:barChart>
      <c:dateAx>
        <c:axId val="463219168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3212936"/>
        <c:crosses val="autoZero"/>
        <c:auto val="1"/>
        <c:lblOffset val="100"/>
        <c:baseTimeUnit val="months"/>
      </c:dateAx>
      <c:valAx>
        <c:axId val="463212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3219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динамика УУД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2 класс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'УУД перс'!$B$35:$B$38</c:f>
              <c:strCache>
                <c:ptCount val="4"/>
                <c:pt idx="0">
                  <c:v>высокий </c:v>
                </c:pt>
                <c:pt idx="1">
                  <c:v>средний</c:v>
                </c:pt>
                <c:pt idx="2">
                  <c:v>ниже среднего</c:v>
                </c:pt>
                <c:pt idx="3">
                  <c:v>низкий </c:v>
                </c:pt>
              </c:strCache>
            </c:strRef>
          </c:cat>
          <c:val>
            <c:numRef>
              <c:f>'УУД перс'!$C$35:$C$38</c:f>
              <c:numCache>
                <c:formatCode>General</c:formatCode>
                <c:ptCount val="4"/>
                <c:pt idx="0">
                  <c:v>1</c:v>
                </c:pt>
                <c:pt idx="1">
                  <c:v>12</c:v>
                </c:pt>
                <c:pt idx="2">
                  <c:v>10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17-4B99-9C1A-8730B510D5E2}"/>
            </c:ext>
          </c:extLst>
        </c:ser>
        <c:ser>
          <c:idx val="1"/>
          <c:order val="1"/>
          <c:tx>
            <c:v>3 класс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'УУД перс'!$B$35:$B$38</c:f>
              <c:strCache>
                <c:ptCount val="4"/>
                <c:pt idx="0">
                  <c:v>высокий </c:v>
                </c:pt>
                <c:pt idx="1">
                  <c:v>средний</c:v>
                </c:pt>
                <c:pt idx="2">
                  <c:v>ниже среднего</c:v>
                </c:pt>
                <c:pt idx="3">
                  <c:v>низкий </c:v>
                </c:pt>
              </c:strCache>
            </c:strRef>
          </c:cat>
          <c:val>
            <c:numRef>
              <c:f>'УУД перс'!$C$42:$C$45</c:f>
              <c:numCache>
                <c:formatCode>General</c:formatCode>
                <c:ptCount val="4"/>
                <c:pt idx="0">
                  <c:v>2</c:v>
                </c:pt>
                <c:pt idx="1">
                  <c:v>9</c:v>
                </c:pt>
                <c:pt idx="2">
                  <c:v>8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17-4B99-9C1A-8730B510D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527048"/>
        <c:axId val="411527376"/>
      </c:barChart>
      <c:catAx>
        <c:axId val="411527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1527376"/>
        <c:crosses val="autoZero"/>
        <c:auto val="1"/>
        <c:lblAlgn val="ctr"/>
        <c:lblOffset val="100"/>
        <c:noMultiLvlLbl val="0"/>
      </c:catAx>
      <c:valAx>
        <c:axId val="411527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15270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0B-4F2D-830A-F54913E147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0B-4F2D-830A-F54913E1478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0B-4F2D-830A-F54913E1478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B0B-4F2D-830A-F54913E147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'УУД перс'!$B$35:$B$38</c:f>
              <c:strCache>
                <c:ptCount val="4"/>
                <c:pt idx="0">
                  <c:v>высокий </c:v>
                </c:pt>
                <c:pt idx="1">
                  <c:v>средний</c:v>
                </c:pt>
                <c:pt idx="2">
                  <c:v>ниже среднего</c:v>
                </c:pt>
                <c:pt idx="3">
                  <c:v>низкий </c:v>
                </c:pt>
              </c:strCache>
            </c:strRef>
          </c:cat>
          <c:val>
            <c:numRef>
              <c:f>'УУД перс'!$C$35:$C$38</c:f>
              <c:numCache>
                <c:formatCode>General</c:formatCode>
                <c:ptCount val="4"/>
                <c:pt idx="0">
                  <c:v>1</c:v>
                </c:pt>
                <c:pt idx="1">
                  <c:v>12</c:v>
                </c:pt>
                <c:pt idx="2">
                  <c:v>10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B0B-4F2D-830A-F54913E1478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'УУД перс'!$C$41</c:f>
              <c:strCache>
                <c:ptCount val="1"/>
                <c:pt idx="0">
                  <c:v>чел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569-4A2C-90BD-4A018284D3A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569-4A2C-90BD-4A018284D3A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569-4A2C-90BD-4A018284D3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569-4A2C-90BD-4A018284D3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'УУД перс'!$B$42:$B$45</c:f>
              <c:strCache>
                <c:ptCount val="4"/>
                <c:pt idx="0">
                  <c:v>высокий </c:v>
                </c:pt>
                <c:pt idx="1">
                  <c:v>средний</c:v>
                </c:pt>
                <c:pt idx="2">
                  <c:v>ниже среднего</c:v>
                </c:pt>
                <c:pt idx="3">
                  <c:v>низкий </c:v>
                </c:pt>
              </c:strCache>
            </c:strRef>
          </c:cat>
          <c:val>
            <c:numRef>
              <c:f>'УУД перс'!$C$42:$C$45</c:f>
              <c:numCache>
                <c:formatCode>General</c:formatCode>
                <c:ptCount val="4"/>
                <c:pt idx="0">
                  <c:v>2</c:v>
                </c:pt>
                <c:pt idx="1">
                  <c:v>9</c:v>
                </c:pt>
                <c:pt idx="2">
                  <c:v>8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569-4A2C-90BD-4A018284D3A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УУД 3 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УУД!$I$8:$I$10</c:f>
              <c:strCache>
                <c:ptCount val="3"/>
                <c:pt idx="0">
                  <c:v>Познавательные</c:v>
                </c:pt>
                <c:pt idx="1">
                  <c:v>Регулятивные</c:v>
                </c:pt>
                <c:pt idx="2">
                  <c:v>Коммуникативные</c:v>
                </c:pt>
              </c:strCache>
            </c:strRef>
          </c:cat>
          <c:val>
            <c:numRef>
              <c:f>УУД!$J$8:$J$10</c:f>
              <c:numCache>
                <c:formatCode>0.0%</c:formatCode>
                <c:ptCount val="3"/>
                <c:pt idx="0">
                  <c:v>0.41319163292847505</c:v>
                </c:pt>
                <c:pt idx="1">
                  <c:v>0.30608974358974361</c:v>
                </c:pt>
                <c:pt idx="2">
                  <c:v>0.39476495726495725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C8-462A-993A-F0331DF839E0}"/>
            </c:ext>
          </c:extLst>
        </c:ser>
        <c:ser>
          <c:idx val="1"/>
          <c:order val="1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УУД!$I$8:$I$10</c:f>
              <c:strCache>
                <c:ptCount val="3"/>
                <c:pt idx="0">
                  <c:v>Познавательные</c:v>
                </c:pt>
                <c:pt idx="1">
                  <c:v>Регулятивные</c:v>
                </c:pt>
                <c:pt idx="2">
                  <c:v>Коммуникативные</c:v>
                </c:pt>
              </c:strCache>
            </c:strRef>
          </c:cat>
          <c:val>
            <c:numRef>
              <c:f>УУД!$K$8:$K$10</c:f>
              <c:numCache>
                <c:formatCode>0.00%</c:formatCode>
                <c:ptCount val="3"/>
                <c:pt idx="0">
                  <c:v>0.52700000000000002</c:v>
                </c:pt>
                <c:pt idx="1">
                  <c:v>0.38400000000000001</c:v>
                </c:pt>
                <c:pt idx="2">
                  <c:v>0.48499999999999999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C8-462A-993A-F0331DF839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0359240"/>
        <c:axId val="640368424"/>
      </c:barChart>
      <c:catAx>
        <c:axId val="640359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40368424"/>
        <c:crosses val="autoZero"/>
        <c:auto val="1"/>
        <c:lblAlgn val="ctr"/>
        <c:lblOffset val="100"/>
        <c:noMultiLvlLbl val="0"/>
      </c:catAx>
      <c:valAx>
        <c:axId val="640368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403592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40B6FE-DEC9-411D-8771-9B6EB50D5D4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328A2A-7031-48A6-8706-8949C1FFF759}" type="asst">
      <dgm:prSet phldrT="[Текст]"/>
      <dgm:spPr/>
      <dgm:t>
        <a:bodyPr/>
        <a:lstStyle/>
        <a:p>
          <a:r>
            <a:rPr lang="ru-RU" dirty="0" smtClean="0"/>
            <a:t>Ученик – учитель</a:t>
          </a:r>
          <a:endParaRPr lang="ru-RU" dirty="0"/>
        </a:p>
      </dgm:t>
    </dgm:pt>
    <dgm:pt modelId="{696F7DA7-016E-422E-9D78-449601F05332}" type="parTrans" cxnId="{6F943A39-8142-441A-ABC7-C902D55A20F4}">
      <dgm:prSet/>
      <dgm:spPr/>
      <dgm:t>
        <a:bodyPr/>
        <a:lstStyle/>
        <a:p>
          <a:endParaRPr lang="ru-RU"/>
        </a:p>
      </dgm:t>
    </dgm:pt>
    <dgm:pt modelId="{FD278594-B60F-4AC0-8EEF-B024CC61A23D}" type="sibTrans" cxnId="{6F943A39-8142-441A-ABC7-C902D55A20F4}">
      <dgm:prSet/>
      <dgm:spPr/>
      <dgm:t>
        <a:bodyPr/>
        <a:lstStyle/>
        <a:p>
          <a:endParaRPr lang="ru-RU"/>
        </a:p>
      </dgm:t>
    </dgm:pt>
    <dgm:pt modelId="{E21D7611-C03E-48F5-B8AE-C9D5414FF74E}" type="asst">
      <dgm:prSet phldrT="[Текст]"/>
      <dgm:spPr/>
      <dgm:t>
        <a:bodyPr/>
        <a:lstStyle/>
        <a:p>
          <a:r>
            <a:rPr lang="ru-RU" dirty="0" smtClean="0"/>
            <a:t> Ученик – ученик</a:t>
          </a:r>
          <a:endParaRPr lang="ru-RU" dirty="0"/>
        </a:p>
      </dgm:t>
    </dgm:pt>
    <dgm:pt modelId="{37862E65-E4E8-4283-8769-AF457F794341}" type="parTrans" cxnId="{9C9352C3-0323-4434-BB32-C00D9A7D2AAE}">
      <dgm:prSet/>
      <dgm:spPr/>
      <dgm:t>
        <a:bodyPr/>
        <a:lstStyle/>
        <a:p>
          <a:endParaRPr lang="ru-RU"/>
        </a:p>
      </dgm:t>
    </dgm:pt>
    <dgm:pt modelId="{DEFFF59A-ED61-4996-A4B2-889B3EC17222}" type="sibTrans" cxnId="{9C9352C3-0323-4434-BB32-C00D9A7D2AAE}">
      <dgm:prSet/>
      <dgm:spPr/>
      <dgm:t>
        <a:bodyPr/>
        <a:lstStyle/>
        <a:p>
          <a:endParaRPr lang="ru-RU"/>
        </a:p>
      </dgm:t>
    </dgm:pt>
    <dgm:pt modelId="{0BA86E0E-6E13-4F0A-B2EC-67B719FD9E49}" type="asst">
      <dgm:prSet phldrT="[Текст]"/>
      <dgm:spPr/>
      <dgm:t>
        <a:bodyPr/>
        <a:lstStyle/>
        <a:p>
          <a:r>
            <a:rPr lang="ru-RU" dirty="0" smtClean="0"/>
            <a:t>Учитель – учение </a:t>
          </a:r>
          <a:endParaRPr lang="ru-RU" dirty="0"/>
        </a:p>
      </dgm:t>
    </dgm:pt>
    <dgm:pt modelId="{A2F6C512-208D-4F41-BD8C-CE023C2AEBEC}" type="parTrans" cxnId="{0D659D20-2477-4661-8FEE-A3EFF6E07741}">
      <dgm:prSet/>
      <dgm:spPr/>
      <dgm:t>
        <a:bodyPr/>
        <a:lstStyle/>
        <a:p>
          <a:endParaRPr lang="ru-RU"/>
        </a:p>
      </dgm:t>
    </dgm:pt>
    <dgm:pt modelId="{24645E7E-9E2E-4FD7-A8C7-7E41F0D838EF}" type="sibTrans" cxnId="{0D659D20-2477-4661-8FEE-A3EFF6E07741}">
      <dgm:prSet/>
      <dgm:spPr/>
      <dgm:t>
        <a:bodyPr/>
        <a:lstStyle/>
        <a:p>
          <a:endParaRPr lang="ru-RU"/>
        </a:p>
      </dgm:t>
    </dgm:pt>
    <dgm:pt modelId="{E28E25C2-9618-4EE1-BDD8-DA0088F020EB}">
      <dgm:prSet phldrT="[Текст]"/>
      <dgm:spPr/>
      <dgm:t>
        <a:bodyPr/>
        <a:lstStyle/>
        <a:p>
          <a:r>
            <a:rPr lang="ru-RU" dirty="0" smtClean="0"/>
            <a:t>Обратная связь </a:t>
          </a:r>
          <a:endParaRPr lang="ru-RU" dirty="0"/>
        </a:p>
      </dgm:t>
    </dgm:pt>
    <dgm:pt modelId="{2C9B336A-2F35-4501-A6D7-5C4C88AB8C83}" type="parTrans" cxnId="{D5374C2D-CF1E-4047-96A3-9BFA89933B56}">
      <dgm:prSet/>
      <dgm:spPr/>
      <dgm:t>
        <a:bodyPr/>
        <a:lstStyle/>
        <a:p>
          <a:endParaRPr lang="ru-RU"/>
        </a:p>
      </dgm:t>
    </dgm:pt>
    <dgm:pt modelId="{403F78AC-20BD-440C-86FC-7F20DBEC0AD0}" type="sibTrans" cxnId="{D5374C2D-CF1E-4047-96A3-9BFA89933B56}">
      <dgm:prSet/>
      <dgm:spPr/>
      <dgm:t>
        <a:bodyPr/>
        <a:lstStyle/>
        <a:p>
          <a:endParaRPr lang="ru-RU"/>
        </a:p>
      </dgm:t>
    </dgm:pt>
    <dgm:pt modelId="{3212FBB4-5F5B-4F23-BC7B-91FBA87ADDFC}" type="pres">
      <dgm:prSet presAssocID="{1C40B6FE-DEC9-411D-8771-9B6EB50D5D4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C51AC97-5017-42FB-9C16-7D045D605394}" type="pres">
      <dgm:prSet presAssocID="{E28E25C2-9618-4EE1-BDD8-DA0088F020EB}" presName="hierRoot1" presStyleCnt="0"/>
      <dgm:spPr/>
    </dgm:pt>
    <dgm:pt modelId="{FD3E09F4-F96A-4801-ACE9-19DAE3EBB694}" type="pres">
      <dgm:prSet presAssocID="{E28E25C2-9618-4EE1-BDD8-DA0088F020EB}" presName="composite" presStyleCnt="0"/>
      <dgm:spPr/>
    </dgm:pt>
    <dgm:pt modelId="{39E7402E-CD16-492D-B037-239EBFEAE564}" type="pres">
      <dgm:prSet presAssocID="{E28E25C2-9618-4EE1-BDD8-DA0088F020EB}" presName="background" presStyleLbl="node0" presStyleIdx="0" presStyleCnt="1"/>
      <dgm:spPr/>
    </dgm:pt>
    <dgm:pt modelId="{824AAE21-C961-4369-B066-507C3E318832}" type="pres">
      <dgm:prSet presAssocID="{E28E25C2-9618-4EE1-BDD8-DA0088F020EB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F3EFD0-2A63-4F8B-9108-21E5DB74B039}" type="pres">
      <dgm:prSet presAssocID="{E28E25C2-9618-4EE1-BDD8-DA0088F020EB}" presName="hierChild2" presStyleCnt="0"/>
      <dgm:spPr/>
    </dgm:pt>
    <dgm:pt modelId="{F392A946-DB3C-42BB-B61E-52036F548414}" type="pres">
      <dgm:prSet presAssocID="{696F7DA7-016E-422E-9D78-449601F05332}" presName="Name10" presStyleLbl="parChTrans1D2" presStyleIdx="0" presStyleCnt="3"/>
      <dgm:spPr/>
      <dgm:t>
        <a:bodyPr/>
        <a:lstStyle/>
        <a:p>
          <a:endParaRPr lang="ru-RU"/>
        </a:p>
      </dgm:t>
    </dgm:pt>
    <dgm:pt modelId="{0815B0FF-4E37-4945-B921-66BAC3A1A313}" type="pres">
      <dgm:prSet presAssocID="{1D328A2A-7031-48A6-8706-8949C1FFF759}" presName="hierRoot2" presStyleCnt="0"/>
      <dgm:spPr/>
    </dgm:pt>
    <dgm:pt modelId="{B5E2C172-3712-4B3A-941C-3F23F12F28DD}" type="pres">
      <dgm:prSet presAssocID="{1D328A2A-7031-48A6-8706-8949C1FFF759}" presName="composite2" presStyleCnt="0"/>
      <dgm:spPr/>
    </dgm:pt>
    <dgm:pt modelId="{F571CB2A-50C3-46A7-81FA-621BD2C4E7F3}" type="pres">
      <dgm:prSet presAssocID="{1D328A2A-7031-48A6-8706-8949C1FFF759}" presName="background2" presStyleLbl="asst1" presStyleIdx="0" presStyleCnt="3"/>
      <dgm:spPr/>
    </dgm:pt>
    <dgm:pt modelId="{98B21B6B-A812-4FE7-87C7-9E5D9DB5B925}" type="pres">
      <dgm:prSet presAssocID="{1D328A2A-7031-48A6-8706-8949C1FFF75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FC597D-EE1E-421D-9727-38FAE5065044}" type="pres">
      <dgm:prSet presAssocID="{1D328A2A-7031-48A6-8706-8949C1FFF759}" presName="hierChild3" presStyleCnt="0"/>
      <dgm:spPr/>
    </dgm:pt>
    <dgm:pt modelId="{5057A4E0-BC7A-4881-B4C8-21C3B32D27A6}" type="pres">
      <dgm:prSet presAssocID="{37862E65-E4E8-4283-8769-AF457F794341}" presName="Name10" presStyleLbl="parChTrans1D2" presStyleIdx="1" presStyleCnt="3"/>
      <dgm:spPr/>
      <dgm:t>
        <a:bodyPr/>
        <a:lstStyle/>
        <a:p>
          <a:endParaRPr lang="ru-RU"/>
        </a:p>
      </dgm:t>
    </dgm:pt>
    <dgm:pt modelId="{ACB59902-C43B-42D1-9FB0-4663D5AB679D}" type="pres">
      <dgm:prSet presAssocID="{E21D7611-C03E-48F5-B8AE-C9D5414FF74E}" presName="hierRoot2" presStyleCnt="0"/>
      <dgm:spPr/>
    </dgm:pt>
    <dgm:pt modelId="{2CB2D5A6-2A0B-45E7-89E2-CC8CF3EB2A34}" type="pres">
      <dgm:prSet presAssocID="{E21D7611-C03E-48F5-B8AE-C9D5414FF74E}" presName="composite2" presStyleCnt="0"/>
      <dgm:spPr/>
    </dgm:pt>
    <dgm:pt modelId="{B9AC6D72-8903-4838-B895-1F28C251E026}" type="pres">
      <dgm:prSet presAssocID="{E21D7611-C03E-48F5-B8AE-C9D5414FF74E}" presName="background2" presStyleLbl="asst1" presStyleIdx="1" presStyleCnt="3"/>
      <dgm:spPr/>
    </dgm:pt>
    <dgm:pt modelId="{8E09C68F-9D05-4ECE-BB05-E8F7762EB92F}" type="pres">
      <dgm:prSet presAssocID="{E21D7611-C03E-48F5-B8AE-C9D5414FF74E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9A3E29-3F46-4F70-8AE3-E8F34401F1EF}" type="pres">
      <dgm:prSet presAssocID="{E21D7611-C03E-48F5-B8AE-C9D5414FF74E}" presName="hierChild3" presStyleCnt="0"/>
      <dgm:spPr/>
    </dgm:pt>
    <dgm:pt modelId="{E6C867B4-A545-49B7-B62C-BEA628285B80}" type="pres">
      <dgm:prSet presAssocID="{A2F6C512-208D-4F41-BD8C-CE023C2AEBEC}" presName="Name10" presStyleLbl="parChTrans1D2" presStyleIdx="2" presStyleCnt="3"/>
      <dgm:spPr/>
      <dgm:t>
        <a:bodyPr/>
        <a:lstStyle/>
        <a:p>
          <a:endParaRPr lang="ru-RU"/>
        </a:p>
      </dgm:t>
    </dgm:pt>
    <dgm:pt modelId="{A16D2769-36B9-4982-9075-2B2EC5706EF2}" type="pres">
      <dgm:prSet presAssocID="{0BA86E0E-6E13-4F0A-B2EC-67B719FD9E49}" presName="hierRoot2" presStyleCnt="0"/>
      <dgm:spPr/>
    </dgm:pt>
    <dgm:pt modelId="{3F85ADF6-0273-417E-BF3D-A0186C9121E0}" type="pres">
      <dgm:prSet presAssocID="{0BA86E0E-6E13-4F0A-B2EC-67B719FD9E49}" presName="composite2" presStyleCnt="0"/>
      <dgm:spPr/>
    </dgm:pt>
    <dgm:pt modelId="{F7641239-CF5B-4A18-B61F-FA1869164C44}" type="pres">
      <dgm:prSet presAssocID="{0BA86E0E-6E13-4F0A-B2EC-67B719FD9E49}" presName="background2" presStyleLbl="asst1" presStyleIdx="2" presStyleCnt="3"/>
      <dgm:spPr/>
    </dgm:pt>
    <dgm:pt modelId="{E815F458-CCBB-4575-9DD3-E710BFA1FB29}" type="pres">
      <dgm:prSet presAssocID="{0BA86E0E-6E13-4F0A-B2EC-67B719FD9E49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7BD5B5-2511-4E0E-8D8F-F3EF98DDAE4F}" type="pres">
      <dgm:prSet presAssocID="{0BA86E0E-6E13-4F0A-B2EC-67B719FD9E49}" presName="hierChild3" presStyleCnt="0"/>
      <dgm:spPr/>
    </dgm:pt>
  </dgm:ptLst>
  <dgm:cxnLst>
    <dgm:cxn modelId="{D5374C2D-CF1E-4047-96A3-9BFA89933B56}" srcId="{1C40B6FE-DEC9-411D-8771-9B6EB50D5D42}" destId="{E28E25C2-9618-4EE1-BDD8-DA0088F020EB}" srcOrd="0" destOrd="0" parTransId="{2C9B336A-2F35-4501-A6D7-5C4C88AB8C83}" sibTransId="{403F78AC-20BD-440C-86FC-7F20DBEC0AD0}"/>
    <dgm:cxn modelId="{3BB2CAD2-5A03-4C11-8569-65B472D55762}" type="presOf" srcId="{1C40B6FE-DEC9-411D-8771-9B6EB50D5D42}" destId="{3212FBB4-5F5B-4F23-BC7B-91FBA87ADDFC}" srcOrd="0" destOrd="0" presId="urn:microsoft.com/office/officeart/2005/8/layout/hierarchy1"/>
    <dgm:cxn modelId="{9C9352C3-0323-4434-BB32-C00D9A7D2AAE}" srcId="{E28E25C2-9618-4EE1-BDD8-DA0088F020EB}" destId="{E21D7611-C03E-48F5-B8AE-C9D5414FF74E}" srcOrd="1" destOrd="0" parTransId="{37862E65-E4E8-4283-8769-AF457F794341}" sibTransId="{DEFFF59A-ED61-4996-A4B2-889B3EC17222}"/>
    <dgm:cxn modelId="{0AFF9468-0342-4762-B691-D61F901B7716}" type="presOf" srcId="{1D328A2A-7031-48A6-8706-8949C1FFF759}" destId="{98B21B6B-A812-4FE7-87C7-9E5D9DB5B925}" srcOrd="0" destOrd="0" presId="urn:microsoft.com/office/officeart/2005/8/layout/hierarchy1"/>
    <dgm:cxn modelId="{0D659D20-2477-4661-8FEE-A3EFF6E07741}" srcId="{E28E25C2-9618-4EE1-BDD8-DA0088F020EB}" destId="{0BA86E0E-6E13-4F0A-B2EC-67B719FD9E49}" srcOrd="2" destOrd="0" parTransId="{A2F6C512-208D-4F41-BD8C-CE023C2AEBEC}" sibTransId="{24645E7E-9E2E-4FD7-A8C7-7E41F0D838EF}"/>
    <dgm:cxn modelId="{33447B93-8D15-44E7-845A-4EB6D4A1634C}" type="presOf" srcId="{E21D7611-C03E-48F5-B8AE-C9D5414FF74E}" destId="{8E09C68F-9D05-4ECE-BB05-E8F7762EB92F}" srcOrd="0" destOrd="0" presId="urn:microsoft.com/office/officeart/2005/8/layout/hierarchy1"/>
    <dgm:cxn modelId="{BB8B029A-AFCC-4F61-8B8E-F11674399353}" type="presOf" srcId="{0BA86E0E-6E13-4F0A-B2EC-67B719FD9E49}" destId="{E815F458-CCBB-4575-9DD3-E710BFA1FB29}" srcOrd="0" destOrd="0" presId="urn:microsoft.com/office/officeart/2005/8/layout/hierarchy1"/>
    <dgm:cxn modelId="{DB755A76-66DC-476D-8C13-091A8DF8DBBF}" type="presOf" srcId="{E28E25C2-9618-4EE1-BDD8-DA0088F020EB}" destId="{824AAE21-C961-4369-B066-507C3E318832}" srcOrd="0" destOrd="0" presId="urn:microsoft.com/office/officeart/2005/8/layout/hierarchy1"/>
    <dgm:cxn modelId="{6F943A39-8142-441A-ABC7-C902D55A20F4}" srcId="{E28E25C2-9618-4EE1-BDD8-DA0088F020EB}" destId="{1D328A2A-7031-48A6-8706-8949C1FFF759}" srcOrd="0" destOrd="0" parTransId="{696F7DA7-016E-422E-9D78-449601F05332}" sibTransId="{FD278594-B60F-4AC0-8EEF-B024CC61A23D}"/>
    <dgm:cxn modelId="{1AC8D2CC-60DF-4CF3-B114-A9B91F02A7AC}" type="presOf" srcId="{37862E65-E4E8-4283-8769-AF457F794341}" destId="{5057A4E0-BC7A-4881-B4C8-21C3B32D27A6}" srcOrd="0" destOrd="0" presId="urn:microsoft.com/office/officeart/2005/8/layout/hierarchy1"/>
    <dgm:cxn modelId="{551D878A-62F6-48B4-A4F6-54E0B668CDF9}" type="presOf" srcId="{696F7DA7-016E-422E-9D78-449601F05332}" destId="{F392A946-DB3C-42BB-B61E-52036F548414}" srcOrd="0" destOrd="0" presId="urn:microsoft.com/office/officeart/2005/8/layout/hierarchy1"/>
    <dgm:cxn modelId="{F64EF626-16FF-4EB0-9161-D6FFD6B63384}" type="presOf" srcId="{A2F6C512-208D-4F41-BD8C-CE023C2AEBEC}" destId="{E6C867B4-A545-49B7-B62C-BEA628285B80}" srcOrd="0" destOrd="0" presId="urn:microsoft.com/office/officeart/2005/8/layout/hierarchy1"/>
    <dgm:cxn modelId="{28B090CA-628C-43D2-9A4E-4EF5C691A70E}" type="presParOf" srcId="{3212FBB4-5F5B-4F23-BC7B-91FBA87ADDFC}" destId="{DC51AC97-5017-42FB-9C16-7D045D605394}" srcOrd="0" destOrd="0" presId="urn:microsoft.com/office/officeart/2005/8/layout/hierarchy1"/>
    <dgm:cxn modelId="{D07BC487-D640-472F-B31E-DBC351A3B47E}" type="presParOf" srcId="{DC51AC97-5017-42FB-9C16-7D045D605394}" destId="{FD3E09F4-F96A-4801-ACE9-19DAE3EBB694}" srcOrd="0" destOrd="0" presId="urn:microsoft.com/office/officeart/2005/8/layout/hierarchy1"/>
    <dgm:cxn modelId="{48A6F47A-C5D7-4D7F-AD5E-4C783E03C2D7}" type="presParOf" srcId="{FD3E09F4-F96A-4801-ACE9-19DAE3EBB694}" destId="{39E7402E-CD16-492D-B037-239EBFEAE564}" srcOrd="0" destOrd="0" presId="urn:microsoft.com/office/officeart/2005/8/layout/hierarchy1"/>
    <dgm:cxn modelId="{48E810D8-DB09-4DB3-93C6-02B6A8AEA13C}" type="presParOf" srcId="{FD3E09F4-F96A-4801-ACE9-19DAE3EBB694}" destId="{824AAE21-C961-4369-B066-507C3E318832}" srcOrd="1" destOrd="0" presId="urn:microsoft.com/office/officeart/2005/8/layout/hierarchy1"/>
    <dgm:cxn modelId="{40A99AB6-AA6A-495A-8A7D-40A2DAF6C3F8}" type="presParOf" srcId="{DC51AC97-5017-42FB-9C16-7D045D605394}" destId="{48F3EFD0-2A63-4F8B-9108-21E5DB74B039}" srcOrd="1" destOrd="0" presId="urn:microsoft.com/office/officeart/2005/8/layout/hierarchy1"/>
    <dgm:cxn modelId="{52A1881C-50C4-42DD-87C5-DAF013064BE1}" type="presParOf" srcId="{48F3EFD0-2A63-4F8B-9108-21E5DB74B039}" destId="{F392A946-DB3C-42BB-B61E-52036F548414}" srcOrd="0" destOrd="0" presId="urn:microsoft.com/office/officeart/2005/8/layout/hierarchy1"/>
    <dgm:cxn modelId="{FADCBECF-D13D-4343-AF48-166C94315692}" type="presParOf" srcId="{48F3EFD0-2A63-4F8B-9108-21E5DB74B039}" destId="{0815B0FF-4E37-4945-B921-66BAC3A1A313}" srcOrd="1" destOrd="0" presId="urn:microsoft.com/office/officeart/2005/8/layout/hierarchy1"/>
    <dgm:cxn modelId="{24508D2B-C69A-4C81-9A60-B77C97EDF40A}" type="presParOf" srcId="{0815B0FF-4E37-4945-B921-66BAC3A1A313}" destId="{B5E2C172-3712-4B3A-941C-3F23F12F28DD}" srcOrd="0" destOrd="0" presId="urn:microsoft.com/office/officeart/2005/8/layout/hierarchy1"/>
    <dgm:cxn modelId="{9CECE579-6334-4316-87D8-C806B4192911}" type="presParOf" srcId="{B5E2C172-3712-4B3A-941C-3F23F12F28DD}" destId="{F571CB2A-50C3-46A7-81FA-621BD2C4E7F3}" srcOrd="0" destOrd="0" presId="urn:microsoft.com/office/officeart/2005/8/layout/hierarchy1"/>
    <dgm:cxn modelId="{909769B6-73BD-456C-9911-DBF54C251294}" type="presParOf" srcId="{B5E2C172-3712-4B3A-941C-3F23F12F28DD}" destId="{98B21B6B-A812-4FE7-87C7-9E5D9DB5B925}" srcOrd="1" destOrd="0" presId="urn:microsoft.com/office/officeart/2005/8/layout/hierarchy1"/>
    <dgm:cxn modelId="{3DF5549B-FC29-4A23-85A7-3C2C8BB22257}" type="presParOf" srcId="{0815B0FF-4E37-4945-B921-66BAC3A1A313}" destId="{E4FC597D-EE1E-421D-9727-38FAE5065044}" srcOrd="1" destOrd="0" presId="urn:microsoft.com/office/officeart/2005/8/layout/hierarchy1"/>
    <dgm:cxn modelId="{E2C182AB-9CF4-4B71-B022-A3DE9D5160E2}" type="presParOf" srcId="{48F3EFD0-2A63-4F8B-9108-21E5DB74B039}" destId="{5057A4E0-BC7A-4881-B4C8-21C3B32D27A6}" srcOrd="2" destOrd="0" presId="urn:microsoft.com/office/officeart/2005/8/layout/hierarchy1"/>
    <dgm:cxn modelId="{46B80060-D6AC-4CD4-A8E9-38B5399C0183}" type="presParOf" srcId="{48F3EFD0-2A63-4F8B-9108-21E5DB74B039}" destId="{ACB59902-C43B-42D1-9FB0-4663D5AB679D}" srcOrd="3" destOrd="0" presId="urn:microsoft.com/office/officeart/2005/8/layout/hierarchy1"/>
    <dgm:cxn modelId="{7E30DABF-1CA3-49EE-8761-6083C17E2BD0}" type="presParOf" srcId="{ACB59902-C43B-42D1-9FB0-4663D5AB679D}" destId="{2CB2D5A6-2A0B-45E7-89E2-CC8CF3EB2A34}" srcOrd="0" destOrd="0" presId="urn:microsoft.com/office/officeart/2005/8/layout/hierarchy1"/>
    <dgm:cxn modelId="{1FF0F8D2-F88B-4ECF-B251-6008A4E66956}" type="presParOf" srcId="{2CB2D5A6-2A0B-45E7-89E2-CC8CF3EB2A34}" destId="{B9AC6D72-8903-4838-B895-1F28C251E026}" srcOrd="0" destOrd="0" presId="urn:microsoft.com/office/officeart/2005/8/layout/hierarchy1"/>
    <dgm:cxn modelId="{D1815222-DD74-451A-BC45-B191C6283329}" type="presParOf" srcId="{2CB2D5A6-2A0B-45E7-89E2-CC8CF3EB2A34}" destId="{8E09C68F-9D05-4ECE-BB05-E8F7762EB92F}" srcOrd="1" destOrd="0" presId="urn:microsoft.com/office/officeart/2005/8/layout/hierarchy1"/>
    <dgm:cxn modelId="{8924509D-8181-4C24-8DD7-8DDA601FE4F3}" type="presParOf" srcId="{ACB59902-C43B-42D1-9FB0-4663D5AB679D}" destId="{D49A3E29-3F46-4F70-8AE3-E8F34401F1EF}" srcOrd="1" destOrd="0" presId="urn:microsoft.com/office/officeart/2005/8/layout/hierarchy1"/>
    <dgm:cxn modelId="{C08BFC17-D6E8-4759-AC43-DB8E5F020DA9}" type="presParOf" srcId="{48F3EFD0-2A63-4F8B-9108-21E5DB74B039}" destId="{E6C867B4-A545-49B7-B62C-BEA628285B80}" srcOrd="4" destOrd="0" presId="urn:microsoft.com/office/officeart/2005/8/layout/hierarchy1"/>
    <dgm:cxn modelId="{BE0E1F47-5F18-4B6A-9481-5743091AE0A5}" type="presParOf" srcId="{48F3EFD0-2A63-4F8B-9108-21E5DB74B039}" destId="{A16D2769-36B9-4982-9075-2B2EC5706EF2}" srcOrd="5" destOrd="0" presId="urn:microsoft.com/office/officeart/2005/8/layout/hierarchy1"/>
    <dgm:cxn modelId="{97035A1A-7B5A-485F-8906-F2C0E0604546}" type="presParOf" srcId="{A16D2769-36B9-4982-9075-2B2EC5706EF2}" destId="{3F85ADF6-0273-417E-BF3D-A0186C9121E0}" srcOrd="0" destOrd="0" presId="urn:microsoft.com/office/officeart/2005/8/layout/hierarchy1"/>
    <dgm:cxn modelId="{790D4D5F-0385-41C8-8D60-FA16AE803210}" type="presParOf" srcId="{3F85ADF6-0273-417E-BF3D-A0186C9121E0}" destId="{F7641239-CF5B-4A18-B61F-FA1869164C44}" srcOrd="0" destOrd="0" presId="urn:microsoft.com/office/officeart/2005/8/layout/hierarchy1"/>
    <dgm:cxn modelId="{ED54B52F-277F-4341-836C-BC804580F484}" type="presParOf" srcId="{3F85ADF6-0273-417E-BF3D-A0186C9121E0}" destId="{E815F458-CCBB-4575-9DD3-E710BFA1FB29}" srcOrd="1" destOrd="0" presId="urn:microsoft.com/office/officeart/2005/8/layout/hierarchy1"/>
    <dgm:cxn modelId="{88F9029B-0EAB-4F0C-B54C-1397BE345DA8}" type="presParOf" srcId="{A16D2769-36B9-4982-9075-2B2EC5706EF2}" destId="{BA7BD5B5-2511-4E0E-8D8F-F3EF98DDAE4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C867B4-A545-49B7-B62C-BEA628285B80}">
      <dsp:nvSpPr>
        <dsp:cNvPr id="0" name=""/>
        <dsp:cNvSpPr/>
      </dsp:nvSpPr>
      <dsp:spPr>
        <a:xfrm>
          <a:off x="5121220" y="1562214"/>
          <a:ext cx="3004750" cy="714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247"/>
              </a:lnTo>
              <a:lnTo>
                <a:pt x="3004750" y="487247"/>
              </a:lnTo>
              <a:lnTo>
                <a:pt x="3004750" y="7149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57A4E0-BC7A-4881-B4C8-21C3B32D27A6}">
      <dsp:nvSpPr>
        <dsp:cNvPr id="0" name=""/>
        <dsp:cNvSpPr/>
      </dsp:nvSpPr>
      <dsp:spPr>
        <a:xfrm>
          <a:off x="5075500" y="1562214"/>
          <a:ext cx="91440" cy="7149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149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92A946-DB3C-42BB-B61E-52036F548414}">
      <dsp:nvSpPr>
        <dsp:cNvPr id="0" name=""/>
        <dsp:cNvSpPr/>
      </dsp:nvSpPr>
      <dsp:spPr>
        <a:xfrm>
          <a:off x="2116469" y="1562214"/>
          <a:ext cx="3004750" cy="714994"/>
        </a:xfrm>
        <a:custGeom>
          <a:avLst/>
          <a:gdLst/>
          <a:ahLst/>
          <a:cxnLst/>
          <a:rect l="0" t="0" r="0" b="0"/>
          <a:pathLst>
            <a:path>
              <a:moveTo>
                <a:pt x="3004750" y="0"/>
              </a:moveTo>
              <a:lnTo>
                <a:pt x="3004750" y="487247"/>
              </a:lnTo>
              <a:lnTo>
                <a:pt x="0" y="487247"/>
              </a:lnTo>
              <a:lnTo>
                <a:pt x="0" y="7149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7402E-CD16-492D-B037-239EBFEAE564}">
      <dsp:nvSpPr>
        <dsp:cNvPr id="0" name=""/>
        <dsp:cNvSpPr/>
      </dsp:nvSpPr>
      <dsp:spPr>
        <a:xfrm>
          <a:off x="3892004" y="1110"/>
          <a:ext cx="2458432" cy="15611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AAE21-C961-4369-B066-507C3E318832}">
      <dsp:nvSpPr>
        <dsp:cNvPr id="0" name=""/>
        <dsp:cNvSpPr/>
      </dsp:nvSpPr>
      <dsp:spPr>
        <a:xfrm>
          <a:off x="4165163" y="260611"/>
          <a:ext cx="2458432" cy="15611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Обратная связь </a:t>
          </a:r>
          <a:endParaRPr lang="ru-RU" sz="3900" kern="1200" dirty="0"/>
        </a:p>
      </dsp:txBody>
      <dsp:txXfrm>
        <a:off x="4210886" y="306334"/>
        <a:ext cx="2366986" cy="1469658"/>
      </dsp:txXfrm>
    </dsp:sp>
    <dsp:sp modelId="{F571CB2A-50C3-46A7-81FA-621BD2C4E7F3}">
      <dsp:nvSpPr>
        <dsp:cNvPr id="0" name=""/>
        <dsp:cNvSpPr/>
      </dsp:nvSpPr>
      <dsp:spPr>
        <a:xfrm>
          <a:off x="887253" y="2277208"/>
          <a:ext cx="2458432" cy="15611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B21B6B-A812-4FE7-87C7-9E5D9DB5B925}">
      <dsp:nvSpPr>
        <dsp:cNvPr id="0" name=""/>
        <dsp:cNvSpPr/>
      </dsp:nvSpPr>
      <dsp:spPr>
        <a:xfrm>
          <a:off x="1160412" y="2536710"/>
          <a:ext cx="2458432" cy="15611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Ученик – учитель</a:t>
          </a:r>
          <a:endParaRPr lang="ru-RU" sz="3900" kern="1200" dirty="0"/>
        </a:p>
      </dsp:txBody>
      <dsp:txXfrm>
        <a:off x="1206135" y="2582433"/>
        <a:ext cx="2366986" cy="1469658"/>
      </dsp:txXfrm>
    </dsp:sp>
    <dsp:sp modelId="{B9AC6D72-8903-4838-B895-1F28C251E026}">
      <dsp:nvSpPr>
        <dsp:cNvPr id="0" name=""/>
        <dsp:cNvSpPr/>
      </dsp:nvSpPr>
      <dsp:spPr>
        <a:xfrm>
          <a:off x="3892004" y="2277208"/>
          <a:ext cx="2458432" cy="15611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09C68F-9D05-4ECE-BB05-E8F7762EB92F}">
      <dsp:nvSpPr>
        <dsp:cNvPr id="0" name=""/>
        <dsp:cNvSpPr/>
      </dsp:nvSpPr>
      <dsp:spPr>
        <a:xfrm>
          <a:off x="4165163" y="2536710"/>
          <a:ext cx="2458432" cy="15611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 Ученик – ученик</a:t>
          </a:r>
          <a:endParaRPr lang="ru-RU" sz="3900" kern="1200" dirty="0"/>
        </a:p>
      </dsp:txBody>
      <dsp:txXfrm>
        <a:off x="4210886" y="2582433"/>
        <a:ext cx="2366986" cy="1469658"/>
      </dsp:txXfrm>
    </dsp:sp>
    <dsp:sp modelId="{F7641239-CF5B-4A18-B61F-FA1869164C44}">
      <dsp:nvSpPr>
        <dsp:cNvPr id="0" name=""/>
        <dsp:cNvSpPr/>
      </dsp:nvSpPr>
      <dsp:spPr>
        <a:xfrm>
          <a:off x="6896754" y="2277208"/>
          <a:ext cx="2458432" cy="15611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15F458-CCBB-4575-9DD3-E710BFA1FB29}">
      <dsp:nvSpPr>
        <dsp:cNvPr id="0" name=""/>
        <dsp:cNvSpPr/>
      </dsp:nvSpPr>
      <dsp:spPr>
        <a:xfrm>
          <a:off x="7169913" y="2536710"/>
          <a:ext cx="2458432" cy="15611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Учитель – учение </a:t>
          </a:r>
          <a:endParaRPr lang="ru-RU" sz="3900" kern="1200" dirty="0"/>
        </a:p>
      </dsp:txBody>
      <dsp:txXfrm>
        <a:off x="7215636" y="2582433"/>
        <a:ext cx="2366986" cy="1469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4841CAF-A07E-41D8-BD8F-52F73295D5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188BD95-FBAB-4D16-BD86-CE51C950709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3847C-6236-49F0-8959-82DC0EBC11ED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E1B677-B06C-4E64-BFEC-82AE7D552DC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768CD68-BDDA-40E2-B24A-A8ACE53D9E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8E3F0-51D1-4467-BF31-1BD72ECE4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8021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EB5F3-46D5-4827-9176-87B3ED408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C46714-EA01-4BA8-B3F4-1804E1ADDE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FA0AC6-9EBA-40E1-BBC8-87B9F008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DAAFA1-B9E1-4CF6-9E6D-876137767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847870-C82B-4F62-91CF-02C2A8DE6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00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60D616-074D-47B4-B726-E9928A98B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9EA2C6B-320E-404F-B8A0-821D10932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FE942B-7393-4B73-A8D9-DB6C12184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42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7CEB6D-ED6D-4526-81A8-6B48D4500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52732C-DB42-4FF4-B63F-BDB95C239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D427B4B-0BA1-4E32-AC35-3A7656175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EFE849-CF36-4DF7-B3AA-B5613D278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B612AF-149D-40FD-81B8-0BEF0CA21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86FBBA-6EDD-41C1-83F2-A92D6A1E1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4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E0E3E9-2EA0-4F93-ACF3-69B3BFD81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8FF30DC-8368-4617-B796-6D8CD1AA93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0E88DC-1E9E-475D-B470-7C75BF6F8A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7651535-13B0-4736-B6E0-8114A25C3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5029B0-26CA-4FD7-8F74-A5910734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FDCF4F-29F3-434F-93BF-7145496CA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50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19624-59D1-41E3-AEA2-748028B57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61F556-4960-4FFB-84B0-6DD9DECFF6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3852AA-44AB-40DE-ABB5-D989F49F6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F99121-21B5-44CE-A3CC-FB750D001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A2C88A-CBD1-4F5D-AFDA-B87C66F4D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63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D2C97F-DA00-4FE0-831A-7C4145CC87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E203A0-4947-4CC0-B314-D5F901EC7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9999C7-CA6F-4918-9A59-E4F9979B2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F7D328-60F9-4536-BF6F-A15329120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5CB392-EC5F-4163-9BD2-AD0959FD7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44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F96D8-8510-4EF3-B422-332DC57E5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3007763-0BB5-4DD5-BC47-1C50AB65A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048DF2C-669A-4DCA-8793-1F7410D7F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933E309-0F6F-484F-98FA-46AB4551E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06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EB5F3-46D5-4827-9176-87B3ED408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000" y="4464000"/>
            <a:ext cx="9144000" cy="1305000"/>
          </a:xfrm>
        </p:spPr>
        <p:txBody>
          <a:bodyPr anchor="b"/>
          <a:lstStyle>
            <a:lvl1pPr algn="ctr">
              <a:defRPr sz="6000" b="1">
                <a:solidFill>
                  <a:schemeClr val="accent2"/>
                </a:solidFill>
                <a:effectLst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0464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4EC29-EC9D-4966-9B2F-5A81BAAA1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000" y="63255"/>
            <a:ext cx="103428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AF823D-AA6C-41CE-8369-D43088671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1000" y="2034000"/>
            <a:ext cx="10515600" cy="40979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3379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687A894-023D-4237-87D6-74D11C874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000" y="63255"/>
            <a:ext cx="103428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703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78A106-66FA-4DD6-BAB3-B8D8393A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6B7C11-BF9E-408C-887F-6B9BC1863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79E133-BC16-4FB3-9BC0-B6A568D98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5CB5E0-055B-4886-BB25-0C7618D30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10B8AC-7215-4E96-8E27-FC440628E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50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456F72-33A8-4910-A853-F0EF915F0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EF7DE8-23CA-4D99-8CC9-4903DDD552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8C177F8-D6AF-47A0-B490-1B3CDFEE6E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72E65B-AF1C-4F65-9941-D855AC96A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8AAEDA-38B0-46A7-BB17-DB378E2D8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7335DD-857A-49BC-BF94-7878B3D9B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99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FFB23-FD3E-408F-A23F-485521549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57B89F-6135-4F2B-893F-E89610007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995CA68-6719-40C1-95A2-F647EA7FA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4B353A-0A39-4E56-A1C1-2DDA22C59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2A394CB-908A-4E67-874E-EA58FD2B22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4D78FF-9BDC-47EE-AD08-F85FEF056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B64B697-85E0-44B7-99FA-9C7AC6859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2D574AC-5168-4E22-8835-2D38CC2BB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35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9317D4-8ACB-498D-8524-425777540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58D9979-8217-47E8-9E8D-B2D0F8032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7BFD1B-2793-4D83-B874-8CE6EE8A1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293DF3D-5BBD-49D4-B217-881FB1389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23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7ACF60-303D-438B-ADDF-FD8A00C5B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57D61A-5D1E-48D1-8F9F-72DCC6131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FE97FC-8D71-4940-B6BB-6862C7659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9DCA0-1BB0-4A78-B9FD-CBA4791AF177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017A4A-6BE4-47CB-9CD4-A285E2D43D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B2747D-D825-4A66-8A60-C4EE4BC746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41388-63F8-4FEC-99A6-4E4A5CF5E8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25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9DE0BE0-A2C4-4428-86D8-D9DE377D54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1903" y="1899000"/>
            <a:ext cx="7650000" cy="4500000"/>
          </a:xfrm>
        </p:spPr>
        <p:txBody>
          <a:bodyPr>
            <a:noAutofit/>
          </a:bodyPr>
          <a:lstStyle/>
          <a:p>
            <a:r>
              <a:rPr lang="ru-RU" sz="4800" dirty="0" smtClean="0"/>
              <a:t>Новые подходы к системе оценивания как условие управления качеством образования на персонифицированном уровне «учитель-ученик»</a:t>
            </a:r>
            <a:endParaRPr lang="ru-RU" sz="4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446000" y="5364000"/>
            <a:ext cx="459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Короткова Ольга Анатольевна,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учитель начальных классов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высшей категории МБОУ «ОСОШ №3»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Очёрского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городского округа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84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B98B-B04B-478F-A34E-960DCD6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Мониторинг предметных результатов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000" y="1314000"/>
            <a:ext cx="8019797" cy="523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3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B98B-B04B-478F-A34E-960DCD6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Мониторинг предметных результатов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087" r="1627"/>
          <a:stretch/>
        </p:blipFill>
        <p:spPr>
          <a:xfrm>
            <a:off x="696000" y="1494000"/>
            <a:ext cx="9000000" cy="493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7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38FE9021-FB69-45FD-B33D-E4E25DEE8C07}"/>
              </a:ext>
            </a:extLst>
          </p:cNvPr>
          <p:cNvGrpSpPr/>
          <p:nvPr/>
        </p:nvGrpSpPr>
        <p:grpSpPr>
          <a:xfrm>
            <a:off x="511199" y="3541500"/>
            <a:ext cx="2431547" cy="2722500"/>
            <a:chOff x="511199" y="3429000"/>
            <a:chExt cx="2431547" cy="27225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A3923047-99D4-470A-88D9-848A6CC8163F}"/>
                </a:ext>
              </a:extLst>
            </p:cNvPr>
            <p:cNvSpPr/>
            <p:nvPr/>
          </p:nvSpPr>
          <p:spPr>
            <a:xfrm>
              <a:off x="511199" y="3429000"/>
              <a:ext cx="2430000" cy="495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CBE2089-40DD-4EEA-8305-BB2E85053C5F}"/>
                </a:ext>
              </a:extLst>
            </p:cNvPr>
            <p:cNvSpPr/>
            <p:nvPr/>
          </p:nvSpPr>
          <p:spPr>
            <a:xfrm>
              <a:off x="512746" y="3924000"/>
              <a:ext cx="2430000" cy="8325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6E3738D-A9B7-467C-BF21-07ADFA42A112}"/>
                </a:ext>
              </a:extLst>
            </p:cNvPr>
            <p:cNvSpPr/>
            <p:nvPr/>
          </p:nvSpPr>
          <p:spPr>
            <a:xfrm>
              <a:off x="511932" y="4756500"/>
              <a:ext cx="2430000" cy="1395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4D3A2AE6-726A-46C1-928B-DFD0D287318E}"/>
              </a:ext>
            </a:extLst>
          </p:cNvPr>
          <p:cNvGrpSpPr/>
          <p:nvPr/>
        </p:nvGrpSpPr>
        <p:grpSpPr>
          <a:xfrm>
            <a:off x="3436251" y="3046500"/>
            <a:ext cx="2433254" cy="3217500"/>
            <a:chOff x="3436251" y="2934000"/>
            <a:chExt cx="2433254" cy="32175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3FC7EE0E-CDF1-4F39-9EF8-FCFA53F608AD}"/>
                </a:ext>
              </a:extLst>
            </p:cNvPr>
            <p:cNvSpPr/>
            <p:nvPr/>
          </p:nvSpPr>
          <p:spPr>
            <a:xfrm>
              <a:off x="3439505" y="2934000"/>
              <a:ext cx="2430000" cy="495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AED8A07-FD59-4D3C-9964-5D8A89408808}"/>
                </a:ext>
              </a:extLst>
            </p:cNvPr>
            <p:cNvSpPr/>
            <p:nvPr/>
          </p:nvSpPr>
          <p:spPr>
            <a:xfrm>
              <a:off x="3436251" y="3429000"/>
              <a:ext cx="2430000" cy="8325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D6EBE45D-4F9B-41E6-8035-48A409FF1C72}"/>
                </a:ext>
              </a:extLst>
            </p:cNvPr>
            <p:cNvSpPr/>
            <p:nvPr/>
          </p:nvSpPr>
          <p:spPr>
            <a:xfrm>
              <a:off x="3436932" y="4261500"/>
              <a:ext cx="2430000" cy="189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3F15E8EA-4396-4EFF-AF0F-96BDC7C0B6E7}"/>
              </a:ext>
            </a:extLst>
          </p:cNvPr>
          <p:cNvGrpSpPr/>
          <p:nvPr/>
        </p:nvGrpSpPr>
        <p:grpSpPr>
          <a:xfrm>
            <a:off x="6353248" y="2551500"/>
            <a:ext cx="2430752" cy="3712500"/>
            <a:chOff x="6353248" y="2439000"/>
            <a:chExt cx="2430752" cy="37125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ABFA10E8-259E-414D-8ABB-B74F930DBFE6}"/>
                </a:ext>
              </a:extLst>
            </p:cNvPr>
            <p:cNvSpPr/>
            <p:nvPr/>
          </p:nvSpPr>
          <p:spPr>
            <a:xfrm>
              <a:off x="6354000" y="2439000"/>
              <a:ext cx="2430000" cy="495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2D52232C-FFE9-4F46-9D80-DF733E5DC125}"/>
                </a:ext>
              </a:extLst>
            </p:cNvPr>
            <p:cNvSpPr/>
            <p:nvPr/>
          </p:nvSpPr>
          <p:spPr>
            <a:xfrm>
              <a:off x="6353248" y="2934000"/>
              <a:ext cx="2430000" cy="8325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D1E12058-491A-40B2-8CCD-56C72EDE870B}"/>
                </a:ext>
              </a:extLst>
            </p:cNvPr>
            <p:cNvSpPr/>
            <p:nvPr/>
          </p:nvSpPr>
          <p:spPr>
            <a:xfrm>
              <a:off x="6354000" y="3766500"/>
              <a:ext cx="2430000" cy="2385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</p:grp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B8406FD-A98E-44A1-8C2F-F8E94C50E81F}"/>
              </a:ext>
            </a:extLst>
          </p:cNvPr>
          <p:cNvSpPr/>
          <p:nvPr/>
        </p:nvSpPr>
        <p:spPr>
          <a:xfrm>
            <a:off x="9291600" y="2056500"/>
            <a:ext cx="2430000" cy="495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3BD5251-FC14-4F67-9448-9DF649205764}"/>
              </a:ext>
            </a:extLst>
          </p:cNvPr>
          <p:cNvSpPr/>
          <p:nvPr/>
        </p:nvSpPr>
        <p:spPr>
          <a:xfrm>
            <a:off x="9290450" y="2551500"/>
            <a:ext cx="2430000" cy="832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DB174B-9E50-4B86-B0BA-55D83CBFFCC9}"/>
              </a:ext>
            </a:extLst>
          </p:cNvPr>
          <p:cNvSpPr/>
          <p:nvPr/>
        </p:nvSpPr>
        <p:spPr>
          <a:xfrm>
            <a:off x="9290450" y="3384000"/>
            <a:ext cx="2430000" cy="28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C120A7-CF4D-49D8-B55F-BEFFC9C71890}"/>
              </a:ext>
            </a:extLst>
          </p:cNvPr>
          <p:cNvSpPr txBox="1"/>
          <p:nvPr/>
        </p:nvSpPr>
        <p:spPr>
          <a:xfrm>
            <a:off x="667100" y="4976805"/>
            <a:ext cx="2175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Каждый учащийся ставит перед собой цель урока сам или с помощью учителя</a:t>
            </a:r>
            <a:endParaRPr lang="ru-RU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0F4178-6426-4622-9522-43826F96CF54}"/>
              </a:ext>
            </a:extLst>
          </p:cNvPr>
          <p:cNvSpPr txBox="1"/>
          <p:nvPr/>
        </p:nvSpPr>
        <p:spPr>
          <a:xfrm>
            <a:off x="3623919" y="3061911"/>
            <a:ext cx="2054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Задачи урока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180843-7FBF-4691-B34B-59512CE3A474}"/>
              </a:ext>
            </a:extLst>
          </p:cNvPr>
          <p:cNvSpPr txBox="1"/>
          <p:nvPr/>
        </p:nvSpPr>
        <p:spPr>
          <a:xfrm>
            <a:off x="6771577" y="2568167"/>
            <a:ext cx="1614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Критерии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8FD914-AE6F-463C-A045-02FFA962142E}"/>
              </a:ext>
            </a:extLst>
          </p:cNvPr>
          <p:cNvSpPr txBox="1"/>
          <p:nvPr/>
        </p:nvSpPr>
        <p:spPr>
          <a:xfrm>
            <a:off x="9290450" y="2073168"/>
            <a:ext cx="2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Планирование и реализация деятельности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970ABF0-5D42-4D86-B0BE-791B4C293630}"/>
              </a:ext>
            </a:extLst>
          </p:cNvPr>
          <p:cNvSpPr/>
          <p:nvPr/>
        </p:nvSpPr>
        <p:spPr>
          <a:xfrm>
            <a:off x="636550" y="3957008"/>
            <a:ext cx="2236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измеряемый планируемый результат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9FA226F-89A8-4129-AEB8-E280731940D7}"/>
              </a:ext>
            </a:extLst>
          </p:cNvPr>
          <p:cNvSpPr/>
          <p:nvPr/>
        </p:nvSpPr>
        <p:spPr>
          <a:xfrm>
            <a:off x="3475406" y="3556911"/>
            <a:ext cx="2381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шаги по достижению </a:t>
            </a:r>
            <a:r>
              <a:rPr lang="ru-RU" sz="2000" b="1" dirty="0" smtClean="0">
                <a:solidFill>
                  <a:schemeClr val="bg1"/>
                </a:solidFill>
              </a:rPr>
              <a:t>цели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CF0B5D1-28C3-4EAC-B73D-699CAFA745EE}"/>
              </a:ext>
            </a:extLst>
          </p:cNvPr>
          <p:cNvSpPr/>
          <p:nvPr/>
        </p:nvSpPr>
        <p:spPr>
          <a:xfrm>
            <a:off x="6471430" y="2967750"/>
            <a:ext cx="23265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однозначные </a:t>
            </a:r>
            <a:r>
              <a:rPr lang="ru-RU" sz="2000" b="1" dirty="0">
                <a:solidFill>
                  <a:schemeClr val="bg1"/>
                </a:solidFill>
              </a:rPr>
              <a:t>понятные </a:t>
            </a:r>
            <a:r>
              <a:rPr lang="ru-RU" sz="2000" b="1" dirty="0" smtClean="0">
                <a:solidFill>
                  <a:schemeClr val="bg1"/>
                </a:solidFill>
              </a:rPr>
              <a:t> конкретные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7A50CE-223B-42EC-8453-6F47F0B0CF0C}"/>
              </a:ext>
            </a:extLst>
          </p:cNvPr>
          <p:cNvSpPr txBox="1"/>
          <p:nvPr/>
        </p:nvSpPr>
        <p:spPr>
          <a:xfrm>
            <a:off x="3475406" y="4448852"/>
            <a:ext cx="23721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Учащиеся формулируют задачи урока, фиксируют их на доске, в презентации или иначе</a:t>
            </a:r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35CA774-2D76-40C6-9BA5-335FD2E81651}"/>
              </a:ext>
            </a:extLst>
          </p:cNvPr>
          <p:cNvSpPr txBox="1"/>
          <p:nvPr/>
        </p:nvSpPr>
        <p:spPr>
          <a:xfrm>
            <a:off x="6490778" y="3953852"/>
            <a:ext cx="2175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Оговариваются с учащимися в начале урока, соотносятся с задачами урока </a:t>
            </a:r>
            <a:endParaRPr lang="ru-RU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120625-2D95-4847-912D-D838426A94DA}"/>
              </a:ext>
            </a:extLst>
          </p:cNvPr>
          <p:cNvSpPr txBox="1"/>
          <p:nvPr/>
        </p:nvSpPr>
        <p:spPr>
          <a:xfrm>
            <a:off x="9304476" y="3458852"/>
            <a:ext cx="241597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В конце урока учащиеся выполняют самостоятельную работу</a:t>
            </a:r>
            <a:r>
              <a:rPr lang="ru-RU" sz="1600" dirty="0" smtClean="0"/>
              <a:t>, </a:t>
            </a:r>
            <a:r>
              <a:rPr lang="ru-RU" sz="1600" dirty="0"/>
              <a:t>сравнивают её с эталоном, оценивают по </a:t>
            </a:r>
            <a:r>
              <a:rPr lang="ru-RU" sz="1600" dirty="0" smtClean="0"/>
              <a:t>критериям</a:t>
            </a:r>
            <a:r>
              <a:rPr lang="ru-RU" sz="1600" dirty="0"/>
              <a:t>, </a:t>
            </a:r>
            <a:r>
              <a:rPr lang="ru-RU" sz="1600" dirty="0" smtClean="0"/>
              <a:t>определяют </a:t>
            </a:r>
            <a:r>
              <a:rPr lang="ru-RU" sz="1600" dirty="0"/>
              <a:t>уровень освоения темы, планируют совместно с учителем работу над выявленными затруднениями.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4417080-A692-44A8-B1BB-FAA635371D19}"/>
              </a:ext>
            </a:extLst>
          </p:cNvPr>
          <p:cNvSpPr txBox="1"/>
          <p:nvPr/>
        </p:nvSpPr>
        <p:spPr>
          <a:xfrm>
            <a:off x="844897" y="3600817"/>
            <a:ext cx="1764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Цель урока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0883D-ACBF-462A-8056-050E3BA47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65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6B2DD-7698-452C-A4F3-817C304DB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2714297"/>
              </p:ext>
            </p:extLst>
          </p:nvPr>
        </p:nvGraphicFramePr>
        <p:xfrm>
          <a:off x="651000" y="1764000"/>
          <a:ext cx="10515600" cy="409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126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6B2DD-7698-452C-A4F3-817C304DB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Результативность: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880041"/>
              </p:ext>
            </p:extLst>
          </p:nvPr>
        </p:nvGraphicFramePr>
        <p:xfrm>
          <a:off x="651000" y="2034000"/>
          <a:ext cx="4899300" cy="793994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816550">
                  <a:extLst>
                    <a:ext uri="{9D8B030D-6E8A-4147-A177-3AD203B41FA5}">
                      <a16:colId xmlns:a16="http://schemas.microsoft.com/office/drawing/2014/main" val="4099584799"/>
                    </a:ext>
                  </a:extLst>
                </a:gridCol>
                <a:gridCol w="816550">
                  <a:extLst>
                    <a:ext uri="{9D8B030D-6E8A-4147-A177-3AD203B41FA5}">
                      <a16:colId xmlns:a16="http://schemas.microsoft.com/office/drawing/2014/main" val="1192743599"/>
                    </a:ext>
                  </a:extLst>
                </a:gridCol>
                <a:gridCol w="816550">
                  <a:extLst>
                    <a:ext uri="{9D8B030D-6E8A-4147-A177-3AD203B41FA5}">
                      <a16:colId xmlns:a16="http://schemas.microsoft.com/office/drawing/2014/main" val="15018462"/>
                    </a:ext>
                  </a:extLst>
                </a:gridCol>
                <a:gridCol w="816550">
                  <a:extLst>
                    <a:ext uri="{9D8B030D-6E8A-4147-A177-3AD203B41FA5}">
                      <a16:colId xmlns:a16="http://schemas.microsoft.com/office/drawing/2014/main" val="170282157"/>
                    </a:ext>
                  </a:extLst>
                </a:gridCol>
                <a:gridCol w="816550">
                  <a:extLst>
                    <a:ext uri="{9D8B030D-6E8A-4147-A177-3AD203B41FA5}">
                      <a16:colId xmlns:a16="http://schemas.microsoft.com/office/drawing/2014/main" val="877259430"/>
                    </a:ext>
                  </a:extLst>
                </a:gridCol>
                <a:gridCol w="816550">
                  <a:extLst>
                    <a:ext uri="{9D8B030D-6E8A-4147-A177-3AD203B41FA5}">
                      <a16:colId xmlns:a16="http://schemas.microsoft.com/office/drawing/2014/main" val="4212480873"/>
                    </a:ext>
                  </a:extLst>
                </a:gridCol>
              </a:tblGrid>
              <a:tr h="51458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17.09.2020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19.11.2020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17.12.2020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18.02.2021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18.05.2021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23.09.2021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70218945"/>
                  </a:ext>
                </a:extLst>
              </a:tr>
              <a:tr h="27941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23 %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26 %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31 %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39 %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53 %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61 %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7946885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37328" y="1448349"/>
            <a:ext cx="10164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25373"/>
                </a:solidFill>
              </a:rPr>
              <a:t>4.5. Производить </a:t>
            </a:r>
            <a:r>
              <a:rPr lang="ru-RU" sz="2800" dirty="0">
                <a:solidFill>
                  <a:srgbClr val="025373"/>
                </a:solidFill>
              </a:rPr>
              <a:t>синтаксический разбор простого предложения </a:t>
            </a:r>
            <a:endParaRPr lang="ru-RU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510913122"/>
              </p:ext>
            </p:extLst>
          </p:nvPr>
        </p:nvGraphicFramePr>
        <p:xfrm>
          <a:off x="471000" y="3024000"/>
          <a:ext cx="6314000" cy="2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962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Динамика развития УУД</a:t>
            </a:r>
            <a:endParaRPr lang="ru-RU" dirty="0"/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4369269"/>
              </p:ext>
            </p:extLst>
          </p:nvPr>
        </p:nvGraphicFramePr>
        <p:xfrm>
          <a:off x="4881000" y="1582592"/>
          <a:ext cx="4149725" cy="257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8703430"/>
              </p:ext>
            </p:extLst>
          </p:nvPr>
        </p:nvGraphicFramePr>
        <p:xfrm>
          <a:off x="1800210" y="4403807"/>
          <a:ext cx="2827338" cy="231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3858891"/>
              </p:ext>
            </p:extLst>
          </p:nvPr>
        </p:nvGraphicFramePr>
        <p:xfrm>
          <a:off x="5016000" y="4253625"/>
          <a:ext cx="2728913" cy="2300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2015230"/>
              </p:ext>
            </p:extLst>
          </p:nvPr>
        </p:nvGraphicFramePr>
        <p:xfrm>
          <a:off x="369873" y="1539000"/>
          <a:ext cx="4257675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9224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50ECA6-2C10-42CC-8823-AE3421095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Выводы: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A69E54-D44B-4DB4-89D6-039D8E202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1000" y="1854000"/>
            <a:ext cx="5220000" cy="3915000"/>
          </a:xfrm>
        </p:spPr>
        <p:txBody>
          <a:bodyPr>
            <a:normAutofit/>
          </a:bodyPr>
          <a:lstStyle/>
          <a:p>
            <a:r>
              <a:rPr lang="ru-RU" dirty="0" smtClean="0"/>
              <a:t>Данная система работы способствует повышению качества обучения.</a:t>
            </a:r>
          </a:p>
          <a:p>
            <a:r>
              <a:rPr lang="ru-RU" dirty="0" smtClean="0"/>
              <a:t>Ученик становится субъектом образовательной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43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58823AD-D428-460A-994F-C3E28E4A2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Вставьте заголовок слайда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7062D2-87BA-47CB-AA8D-848BE686EE02}"/>
              </a:ext>
            </a:extLst>
          </p:cNvPr>
          <p:cNvSpPr txBox="1"/>
          <p:nvPr/>
        </p:nvSpPr>
        <p:spPr>
          <a:xfrm>
            <a:off x="2011631" y="3159000"/>
            <a:ext cx="862216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2"/>
                </a:solidFill>
              </a:rPr>
              <a:t>СПАСИБО за внимание</a:t>
            </a:r>
            <a:endParaRPr lang="ru-RU" sz="6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3D8FF0-30C2-49C2-B43E-5FA1B956C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8A402B-EC8F-4913-9E37-C2F778C4F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6000" y="2034000"/>
            <a:ext cx="8310600" cy="4097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 smtClean="0"/>
              <a:t>"</a:t>
            </a:r>
            <a:r>
              <a:rPr lang="ru-RU" sz="4000" dirty="0"/>
              <a:t>Желаемые результаты - это достижение правильно поставленных целей, среди которых главная - повышение качества образования". </a:t>
            </a:r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/>
              <a:t>Вадим Сергеевич Аванесов, </a:t>
            </a:r>
          </a:p>
          <a:p>
            <a:pPr marL="0" indent="0" algn="r">
              <a:buNone/>
            </a:pPr>
            <a:r>
              <a:rPr lang="ru-RU" dirty="0"/>
              <a:t>доктор педагогических наук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http://2086.tv/img_post/130120201353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39" y="1388818"/>
            <a:ext cx="3260956" cy="220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9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3D8FF0-30C2-49C2-B43E-5FA1B956C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Концепция региональной системы управления качеством образования в Пермском крае до 2024 года"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8A402B-EC8F-4913-9E37-C2F778C4F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000" y="2034000"/>
            <a:ext cx="10350000" cy="409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Цель:</a:t>
            </a:r>
          </a:p>
          <a:p>
            <a:r>
              <a:rPr lang="ru-RU" dirty="0"/>
              <a:t>применение совокупности требований, определяемых современной государственной политикой, и запросов общества к обеспечению эффективного управления качеством образования на всех уровнях образовательной системы региона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46000" y="1342077"/>
            <a:ext cx="898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Утверждена 9 Марта 2021 года Министерством образования и науки Пермского края. </a:t>
            </a:r>
          </a:p>
        </p:txBody>
      </p:sp>
    </p:spTree>
    <p:extLst>
      <p:ext uri="{BB962C8B-B14F-4D97-AF65-F5344CB8AC3E}">
        <p14:creationId xmlns:p14="http://schemas.microsoft.com/office/powerpoint/2010/main" val="347903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3D8FF0-30C2-49C2-B43E-5FA1B956C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prstClr val="white"/>
                </a:solidFill>
              </a:rPr>
              <a:t>Концепция региональной системы управления качеством образования в Пермском крае до 2024 года"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415874" y="1403917"/>
            <a:ext cx="10314053" cy="481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0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3D8FF0-30C2-49C2-B43E-5FA1B956C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Персонализированная организация обучения: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91000" y="1584000"/>
            <a:ext cx="10515600" cy="4770000"/>
          </a:xfrm>
        </p:spPr>
        <p:txBody>
          <a:bodyPr>
            <a:noAutofit/>
          </a:bodyPr>
          <a:lstStyle/>
          <a:p>
            <a:r>
              <a:rPr lang="ru-RU" sz="3000" dirty="0"/>
              <a:t>разное содержание учебной работы и разные способы его предъявления (дифференциация) и различный темп учебной работы используются для разных учащихся с учётом их индивидуальных особенностей (индивидуализация), а сами обучающиеся активно включены в учёбу, привносят в планировании учебной работы свои личные интересы мотивы и жизненные </a:t>
            </a:r>
            <a:r>
              <a:rPr lang="ru-RU" sz="3000" dirty="0" smtClean="0"/>
              <a:t>цели;</a:t>
            </a:r>
          </a:p>
          <a:p>
            <a:r>
              <a:rPr lang="ru-RU" sz="3000" dirty="0"/>
              <a:t>способ проектирования и реализации образовательного процесса, в котором </a:t>
            </a:r>
            <a:r>
              <a:rPr lang="ru-RU" sz="3000" dirty="0" smtClean="0"/>
              <a:t>учащийся </a:t>
            </a:r>
            <a:r>
              <a:rPr lang="ru-RU" sz="3000" dirty="0"/>
              <a:t>выступает субъектом учебной </a:t>
            </a:r>
            <a:r>
              <a:rPr lang="ru-RU" sz="3000" dirty="0" smtClean="0"/>
              <a:t>деятельности.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6529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B98B-B04B-478F-A34E-960DCD6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Психологическая диагностика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9821" t="19549" r="8393" b="38076"/>
          <a:stretch/>
        </p:blipFill>
        <p:spPr>
          <a:xfrm>
            <a:off x="381000" y="1494000"/>
            <a:ext cx="8865000" cy="5056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4930" y="1302430"/>
            <a:ext cx="2141018" cy="14482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2363" y="2627993"/>
            <a:ext cx="2139434" cy="14283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0187" y="3890601"/>
            <a:ext cx="2113585" cy="14265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b="6618"/>
          <a:stretch/>
        </p:blipFill>
        <p:spPr>
          <a:xfrm>
            <a:off x="9416936" y="5194804"/>
            <a:ext cx="2129234" cy="133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36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B98B-B04B-478F-A34E-960DCD6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Психологическая диагностика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6555928"/>
              </p:ext>
            </p:extLst>
          </p:nvPr>
        </p:nvGraphicFramePr>
        <p:xfrm>
          <a:off x="381000" y="1494000"/>
          <a:ext cx="10668000" cy="4804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237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B98B-B04B-478F-A34E-960DCD6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Критерии оценки работы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" t="13875" r="2976" b="37661"/>
          <a:stretch/>
        </p:blipFill>
        <p:spPr bwMode="auto">
          <a:xfrm>
            <a:off x="30203" y="1309757"/>
            <a:ext cx="4355798" cy="27492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1173" t="1883" r="8547"/>
          <a:stretch/>
        </p:blipFill>
        <p:spPr>
          <a:xfrm>
            <a:off x="7764478" y="1309321"/>
            <a:ext cx="2604389" cy="27658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6859"/>
          <a:stretch/>
        </p:blipFill>
        <p:spPr>
          <a:xfrm>
            <a:off x="4374351" y="1358096"/>
            <a:ext cx="3392260" cy="25544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000" y="3995678"/>
            <a:ext cx="11901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Задание 1. </a:t>
            </a:r>
          </a:p>
          <a:p>
            <a:r>
              <a:rPr lang="ru-RU" dirty="0" smtClean="0"/>
              <a:t>К.1 Правильно определены верхняя и нижняя границы площади фигуры: </a:t>
            </a:r>
            <a:r>
              <a:rPr lang="en-US" dirty="0"/>
              <a:t>a &lt; S &lt; b – 1 </a:t>
            </a:r>
            <a:r>
              <a:rPr lang="ru-RU" dirty="0" smtClean="0"/>
              <a:t>балл;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К.2 Правильно записана формула оценки площади:</a:t>
            </a:r>
            <a:r>
              <a:rPr lang="en-US" dirty="0" smtClean="0"/>
              <a:t>  </a:t>
            </a:r>
            <a:r>
              <a:rPr lang="en-US" dirty="0"/>
              <a:t>S ≈ a + b : </a:t>
            </a:r>
            <a:r>
              <a:rPr lang="en-US" dirty="0" smtClean="0"/>
              <a:t>2</a:t>
            </a:r>
            <a:r>
              <a:rPr lang="ru-RU" dirty="0" smtClean="0"/>
              <a:t> – 1 балл;</a:t>
            </a:r>
          </a:p>
          <a:p>
            <a:r>
              <a:rPr lang="ru-RU" dirty="0" smtClean="0"/>
              <a:t>Допущены 1 и более ошибок по критериям 1, 2  – 0 баллов. Максимально – 2 балла.</a:t>
            </a:r>
          </a:p>
          <a:p>
            <a:r>
              <a:rPr lang="ru-RU" dirty="0" smtClean="0"/>
              <a:t>Задание 2. </a:t>
            </a:r>
          </a:p>
          <a:p>
            <a:r>
              <a:rPr lang="ru-RU" dirty="0" smtClean="0"/>
              <a:t>К.1 Правильно </a:t>
            </a:r>
            <a:r>
              <a:rPr lang="ru-RU" dirty="0"/>
              <a:t>определены </a:t>
            </a:r>
            <a:r>
              <a:rPr lang="ru-RU" dirty="0" smtClean="0"/>
              <a:t>число </a:t>
            </a:r>
            <a:r>
              <a:rPr lang="ru-RU" dirty="0"/>
              <a:t>целых клеток внутри </a:t>
            </a:r>
            <a:r>
              <a:rPr lang="ru-RU" dirty="0" smtClean="0"/>
              <a:t>фигуры: 22 и число нецелых клеток внутри фигуры: 20 -  1 балл;</a:t>
            </a:r>
          </a:p>
          <a:p>
            <a:r>
              <a:rPr lang="ru-RU" dirty="0" smtClean="0"/>
              <a:t>К.2 Правильно определены верхняя и нижняя границы: 22</a:t>
            </a:r>
            <a:r>
              <a:rPr lang="en-US" dirty="0"/>
              <a:t> &lt; S </a:t>
            </a:r>
            <a:r>
              <a:rPr lang="en-US" dirty="0" smtClean="0"/>
              <a:t>&lt;</a:t>
            </a:r>
            <a:r>
              <a:rPr lang="ru-RU" dirty="0" smtClean="0"/>
              <a:t> 42   - 1 балл;</a:t>
            </a:r>
          </a:p>
          <a:p>
            <a:r>
              <a:rPr lang="ru-RU" dirty="0" smtClean="0"/>
              <a:t>К.3 Правильно вычислено приближенное значение площади </a:t>
            </a:r>
            <a:r>
              <a:rPr lang="en-US" dirty="0" smtClean="0"/>
              <a:t>S</a:t>
            </a:r>
            <a:r>
              <a:rPr lang="en-US" dirty="0"/>
              <a:t> </a:t>
            </a:r>
            <a:r>
              <a:rPr lang="en-US" dirty="0" smtClean="0"/>
              <a:t>≈ 22 + 20 </a:t>
            </a:r>
            <a:r>
              <a:rPr lang="ru-RU" dirty="0" smtClean="0"/>
              <a:t>:</a:t>
            </a:r>
            <a:r>
              <a:rPr lang="en-US" dirty="0" smtClean="0"/>
              <a:t> 2</a:t>
            </a:r>
            <a:r>
              <a:rPr lang="ru-RU" dirty="0"/>
              <a:t> = 32 см </a:t>
            </a:r>
            <a:r>
              <a:rPr lang="ru-RU" baseline="30000" dirty="0" smtClean="0"/>
              <a:t>2 </a:t>
            </a:r>
            <a:r>
              <a:rPr lang="ru-RU" dirty="0" smtClean="0"/>
              <a:t>- 1 балл. </a:t>
            </a:r>
          </a:p>
          <a:p>
            <a:r>
              <a:rPr lang="ru-RU" dirty="0"/>
              <a:t> Допущены 1 и более </a:t>
            </a:r>
            <a:r>
              <a:rPr lang="ru-RU" dirty="0" smtClean="0"/>
              <a:t>ошибок по критериям 1, 2, 3 </a:t>
            </a:r>
            <a:r>
              <a:rPr lang="ru-RU" dirty="0"/>
              <a:t>– 0 баллов. Максимально </a:t>
            </a:r>
            <a:r>
              <a:rPr lang="ru-RU" dirty="0" smtClean="0"/>
              <a:t>– 3 балла. 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61052" t="19826" r="2591" b="16760"/>
          <a:stretch/>
        </p:blipFill>
        <p:spPr>
          <a:xfrm>
            <a:off x="9725759" y="63255"/>
            <a:ext cx="2385000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26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4B98B-B04B-478F-A34E-960DCD66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Мониторинг предметных результатов</a:t>
            </a:r>
            <a:endParaRPr lang="ru-RU" sz="4800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62937"/>
              </p:ext>
            </p:extLst>
          </p:nvPr>
        </p:nvGraphicFramePr>
        <p:xfrm>
          <a:off x="290994" y="1388807"/>
          <a:ext cx="5715005" cy="5100200"/>
        </p:xfrm>
        <a:graphic>
          <a:graphicData uri="http://schemas.openxmlformats.org/drawingml/2006/table">
            <a:tbl>
              <a:tblPr/>
              <a:tblGrid>
                <a:gridCol w="529075">
                  <a:extLst>
                    <a:ext uri="{9D8B030D-6E8A-4147-A177-3AD203B41FA5}">
                      <a16:colId xmlns:a16="http://schemas.microsoft.com/office/drawing/2014/main" val="2174191361"/>
                    </a:ext>
                  </a:extLst>
                </a:gridCol>
                <a:gridCol w="529075">
                  <a:extLst>
                    <a:ext uri="{9D8B030D-6E8A-4147-A177-3AD203B41FA5}">
                      <a16:colId xmlns:a16="http://schemas.microsoft.com/office/drawing/2014/main" val="696364974"/>
                    </a:ext>
                  </a:extLst>
                </a:gridCol>
                <a:gridCol w="529075">
                  <a:extLst>
                    <a:ext uri="{9D8B030D-6E8A-4147-A177-3AD203B41FA5}">
                      <a16:colId xmlns:a16="http://schemas.microsoft.com/office/drawing/2014/main" val="1340355426"/>
                    </a:ext>
                  </a:extLst>
                </a:gridCol>
                <a:gridCol w="529075">
                  <a:extLst>
                    <a:ext uri="{9D8B030D-6E8A-4147-A177-3AD203B41FA5}">
                      <a16:colId xmlns:a16="http://schemas.microsoft.com/office/drawing/2014/main" val="4277243195"/>
                    </a:ext>
                  </a:extLst>
                </a:gridCol>
                <a:gridCol w="529075">
                  <a:extLst>
                    <a:ext uri="{9D8B030D-6E8A-4147-A177-3AD203B41FA5}">
                      <a16:colId xmlns:a16="http://schemas.microsoft.com/office/drawing/2014/main" val="1377244817"/>
                    </a:ext>
                  </a:extLst>
                </a:gridCol>
                <a:gridCol w="529075">
                  <a:extLst>
                    <a:ext uri="{9D8B030D-6E8A-4147-A177-3AD203B41FA5}">
                      <a16:colId xmlns:a16="http://schemas.microsoft.com/office/drawing/2014/main" val="4060025087"/>
                    </a:ext>
                  </a:extLst>
                </a:gridCol>
                <a:gridCol w="529075">
                  <a:extLst>
                    <a:ext uri="{9D8B030D-6E8A-4147-A177-3AD203B41FA5}">
                      <a16:colId xmlns:a16="http://schemas.microsoft.com/office/drawing/2014/main" val="906434649"/>
                    </a:ext>
                  </a:extLst>
                </a:gridCol>
                <a:gridCol w="529075">
                  <a:extLst>
                    <a:ext uri="{9D8B030D-6E8A-4147-A177-3AD203B41FA5}">
                      <a16:colId xmlns:a16="http://schemas.microsoft.com/office/drawing/2014/main" val="1538374377"/>
                    </a:ext>
                  </a:extLst>
                </a:gridCol>
                <a:gridCol w="524083">
                  <a:extLst>
                    <a:ext uri="{9D8B030D-6E8A-4147-A177-3AD203B41FA5}">
                      <a16:colId xmlns:a16="http://schemas.microsoft.com/office/drawing/2014/main" val="2543854166"/>
                    </a:ext>
                  </a:extLst>
                </a:gridCol>
                <a:gridCol w="479161">
                  <a:extLst>
                    <a:ext uri="{9D8B030D-6E8A-4147-A177-3AD203B41FA5}">
                      <a16:colId xmlns:a16="http://schemas.microsoft.com/office/drawing/2014/main" val="1552515461"/>
                    </a:ext>
                  </a:extLst>
                </a:gridCol>
                <a:gridCol w="479161">
                  <a:extLst>
                    <a:ext uri="{9D8B030D-6E8A-4147-A177-3AD203B41FA5}">
                      <a16:colId xmlns:a16="http://schemas.microsoft.com/office/drawing/2014/main" val="3193816632"/>
                    </a:ext>
                  </a:extLst>
                </a:gridCol>
              </a:tblGrid>
              <a:tr h="11470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№ п/п</a:t>
                      </a:r>
                    </a:p>
                  </a:txBody>
                  <a:tcPr marL="4905" marR="4905" marT="490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Контрольная работа №1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Уровень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332531"/>
                  </a:ext>
                </a:extLst>
              </a:tr>
              <a:tr h="4301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изображение множеств 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пересечение и объединение множеств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задачи на приведение к 1 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внетабличное умножение и деление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деление с остатком 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решение выражений со скобками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диаграмма Эйлера-Венна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Сумма баллов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746753"/>
                  </a:ext>
                </a:extLst>
              </a:tr>
              <a:tr h="114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Максимальный балл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434765"/>
                  </a:ext>
                </a:extLst>
              </a:tr>
              <a:tr h="1204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504217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541051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0652674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A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163894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513982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1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132101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1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865652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A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612076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A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5269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347531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01751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215355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5206972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821794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1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517398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30546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A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44473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A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374102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324220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1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689133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A4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581377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63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394877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A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851863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1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731368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63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231570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63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190620"/>
                  </a:ext>
                </a:extLst>
              </a:tr>
              <a:tr h="1261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17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825911"/>
                  </a:ext>
                </a:extLst>
              </a:tr>
              <a:tr h="12043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954382"/>
                  </a:ext>
                </a:extLst>
              </a:tr>
              <a:tr h="120437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842427"/>
                  </a:ext>
                </a:extLst>
              </a:tr>
              <a:tr h="120437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Уровень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Кол-во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062076"/>
                  </a:ext>
                </a:extLst>
              </a:tr>
              <a:tr h="114702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Высокий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C89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&gt;91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81118"/>
                  </a:ext>
                </a:extLst>
              </a:tr>
              <a:tr h="219584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Повышенный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C5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76-90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6155206"/>
                  </a:ext>
                </a:extLst>
              </a:tr>
              <a:tr h="114702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Базовый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E9F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51-75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864737"/>
                  </a:ext>
                </a:extLst>
              </a:tr>
              <a:tr h="114702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Низкий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B8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4905" marR="4905" marT="49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&lt;50</a:t>
                      </a:r>
                    </a:p>
                  </a:txBody>
                  <a:tcPr marL="4905" marR="4905" marT="49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511064"/>
                  </a:ext>
                </a:extLst>
              </a:tr>
              <a:tr h="114702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723089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5372551"/>
              </p:ext>
            </p:extLst>
          </p:nvPr>
        </p:nvGraphicFramePr>
        <p:xfrm>
          <a:off x="5016000" y="13427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2069518"/>
              </p:ext>
            </p:extLst>
          </p:nvPr>
        </p:nvGraphicFramePr>
        <p:xfrm>
          <a:off x="7536000" y="138880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1931608"/>
              </p:ext>
            </p:extLst>
          </p:nvPr>
        </p:nvGraphicFramePr>
        <p:xfrm>
          <a:off x="6276000" y="374580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3880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025373"/>
      </a:dk2>
      <a:lt2>
        <a:srgbClr val="E7E6E6"/>
      </a:lt2>
      <a:accent1>
        <a:srgbClr val="025373"/>
      </a:accent1>
      <a:accent2>
        <a:srgbClr val="0378A6"/>
      </a:accent2>
      <a:accent3>
        <a:srgbClr val="F2CB05"/>
      </a:accent3>
      <a:accent4>
        <a:srgbClr val="D6D6D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872</Words>
  <Application>Microsoft Office PowerPoint</Application>
  <PresentationFormat>Широкоэкранный</PresentationFormat>
  <Paragraphs>413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Новые подходы к системе оценивания как условие управления качеством образования на персонифицированном уровне «учитель-ученик»</vt:lpstr>
      <vt:lpstr>Презентация PowerPoint</vt:lpstr>
      <vt:lpstr>Концепция региональной системы управления качеством образования в Пермском крае до 2024 года"</vt:lpstr>
      <vt:lpstr>Концепция региональной системы управления качеством образования в Пермском крае до 2024 года"</vt:lpstr>
      <vt:lpstr>Персонализированная организация обучения:</vt:lpstr>
      <vt:lpstr>Психологическая диагностика </vt:lpstr>
      <vt:lpstr>Психологическая диагностика </vt:lpstr>
      <vt:lpstr>Критерии оценки работы </vt:lpstr>
      <vt:lpstr>Мониторинг предметных результатов</vt:lpstr>
      <vt:lpstr>Мониторинг предметных результатов</vt:lpstr>
      <vt:lpstr>Мониторинг предметных результатов</vt:lpstr>
      <vt:lpstr>Презентация PowerPoint</vt:lpstr>
      <vt:lpstr>Презентация PowerPoint</vt:lpstr>
      <vt:lpstr>Результативность:</vt:lpstr>
      <vt:lpstr>Динамика развития УУД</vt:lpstr>
      <vt:lpstr>Выводы:</vt:lpstr>
      <vt:lpstr>Вставьте заголовок слайда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User</cp:lastModifiedBy>
  <cp:revision>40</cp:revision>
  <dcterms:created xsi:type="dcterms:W3CDTF">2020-07-05T17:04:43Z</dcterms:created>
  <dcterms:modified xsi:type="dcterms:W3CDTF">2021-10-21T12:14:39Z</dcterms:modified>
</cp:coreProperties>
</file>