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1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861" r:id="rId2"/>
    <p:sldId id="862" r:id="rId3"/>
    <p:sldId id="863" r:id="rId4"/>
    <p:sldId id="865" r:id="rId5"/>
    <p:sldId id="866" r:id="rId6"/>
    <p:sldId id="867" r:id="rId7"/>
    <p:sldId id="864" r:id="rId8"/>
    <p:sldId id="935" r:id="rId9"/>
    <p:sldId id="876" r:id="rId10"/>
    <p:sldId id="936" r:id="rId11"/>
    <p:sldId id="920" r:id="rId12"/>
    <p:sldId id="884" r:id="rId13"/>
    <p:sldId id="909" r:id="rId14"/>
    <p:sldId id="890" r:id="rId15"/>
    <p:sldId id="923" r:id="rId16"/>
    <p:sldId id="894" r:id="rId17"/>
    <p:sldId id="895" r:id="rId18"/>
    <p:sldId id="929" r:id="rId19"/>
    <p:sldId id="930" r:id="rId20"/>
    <p:sldId id="927" r:id="rId21"/>
    <p:sldId id="896" r:id="rId22"/>
    <p:sldId id="898" r:id="rId23"/>
    <p:sldId id="901" r:id="rId24"/>
    <p:sldId id="902" r:id="rId25"/>
    <p:sldId id="903" r:id="rId26"/>
    <p:sldId id="904" r:id="rId27"/>
    <p:sldId id="905" r:id="rId28"/>
    <p:sldId id="906" r:id="rId29"/>
    <p:sldId id="932" r:id="rId30"/>
    <p:sldId id="933" r:id="rId31"/>
    <p:sldId id="939" r:id="rId32"/>
    <p:sldId id="940" r:id="rId33"/>
    <p:sldId id="941" r:id="rId34"/>
    <p:sldId id="943" r:id="rId35"/>
    <p:sldId id="911" r:id="rId36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ksey Golubtsov" initials="AG" lastIdx="1" clrIdx="0">
    <p:extLst/>
  </p:cmAuthor>
  <p:cmAuthor id="2" name="Каткова Ирина Геннадьевна" initials="КИГ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64BDFF"/>
    <a:srgbClr val="66FF66"/>
    <a:srgbClr val="99FF99"/>
    <a:srgbClr val="FFFFFF"/>
    <a:srgbClr val="FFCCFF"/>
    <a:srgbClr val="008CC1"/>
    <a:srgbClr val="05AECD"/>
    <a:srgbClr val="4D88C7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95548" autoAdjust="0"/>
  </p:normalViewPr>
  <p:slideViewPr>
    <p:cSldViewPr snapToGrid="0">
      <p:cViewPr varScale="1">
        <p:scale>
          <a:sx n="67" d="100"/>
          <a:sy n="67" d="100"/>
        </p:scale>
        <p:origin x="768" y="60"/>
      </p:cViewPr>
      <p:guideLst>
        <p:guide orient="horz" pos="2160"/>
        <p:guide pos="3840"/>
      </p:guideLst>
    </p:cSldViewPr>
  </p:slid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-83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3639571073975208E-2"/>
          <c:y val="2.8839934249511923E-2"/>
          <c:w val="0.95112959934865415"/>
          <c:h val="0.7021601438139674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балл по РФ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Лист1!$A$2:$A$12</c:f>
              <c:strCache>
                <c:ptCount val="11"/>
                <c:pt idx="0">
                  <c:v>Русский язык</c:v>
                </c:pt>
                <c:pt idx="1">
                  <c:v>Математика профильная</c:v>
                </c:pt>
                <c:pt idx="2">
                  <c:v>География</c:v>
                </c:pt>
                <c:pt idx="3">
                  <c:v>Информатика и ИКТ</c:v>
                </c:pt>
                <c:pt idx="4">
                  <c:v>Обществознание</c:v>
                </c:pt>
                <c:pt idx="5">
                  <c:v>Физика</c:v>
                </c:pt>
                <c:pt idx="6">
                  <c:v>Литература</c:v>
                </c:pt>
                <c:pt idx="7">
                  <c:v>Биология</c:v>
                </c:pt>
                <c:pt idx="8">
                  <c:v>Химия</c:v>
                </c:pt>
                <c:pt idx="9">
                  <c:v>История</c:v>
                </c:pt>
                <c:pt idx="10">
                  <c:v>Английский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71.400000000000006</c:v>
                </c:pt>
                <c:pt idx="1">
                  <c:v>55.1</c:v>
                </c:pt>
                <c:pt idx="2">
                  <c:v>59.1</c:v>
                </c:pt>
                <c:pt idx="3">
                  <c:v>62.8</c:v>
                </c:pt>
                <c:pt idx="4">
                  <c:v>56.4</c:v>
                </c:pt>
                <c:pt idx="5">
                  <c:v>55.1</c:v>
                </c:pt>
                <c:pt idx="6">
                  <c:v>66</c:v>
                </c:pt>
                <c:pt idx="7">
                  <c:v>51.1</c:v>
                </c:pt>
                <c:pt idx="8">
                  <c:v>53.8</c:v>
                </c:pt>
                <c:pt idx="9">
                  <c:v>54.9</c:v>
                </c:pt>
                <c:pt idx="10">
                  <c:v>72.2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185-4356-8D5C-9C690FE02DE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балл по Пермскому краю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Лист1!$A$2:$A$12</c:f>
              <c:strCache>
                <c:ptCount val="11"/>
                <c:pt idx="0">
                  <c:v>Русский язык</c:v>
                </c:pt>
                <c:pt idx="1">
                  <c:v>Математика профильная</c:v>
                </c:pt>
                <c:pt idx="2">
                  <c:v>География</c:v>
                </c:pt>
                <c:pt idx="3">
                  <c:v>Информатика и ИКТ</c:v>
                </c:pt>
                <c:pt idx="4">
                  <c:v>Обществознание</c:v>
                </c:pt>
                <c:pt idx="5">
                  <c:v>Физика</c:v>
                </c:pt>
                <c:pt idx="6">
                  <c:v>Литература</c:v>
                </c:pt>
                <c:pt idx="7">
                  <c:v>Биология</c:v>
                </c:pt>
                <c:pt idx="8">
                  <c:v>Химия</c:v>
                </c:pt>
                <c:pt idx="9">
                  <c:v>История</c:v>
                </c:pt>
                <c:pt idx="10">
                  <c:v>Английский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74.2</c:v>
                </c:pt>
                <c:pt idx="1">
                  <c:v>61.8</c:v>
                </c:pt>
                <c:pt idx="2">
                  <c:v>67.599999999999994</c:v>
                </c:pt>
                <c:pt idx="3">
                  <c:v>67.5</c:v>
                </c:pt>
                <c:pt idx="4">
                  <c:v>61</c:v>
                </c:pt>
                <c:pt idx="5">
                  <c:v>56.4</c:v>
                </c:pt>
                <c:pt idx="6">
                  <c:v>65.900000000000006</c:v>
                </c:pt>
                <c:pt idx="7">
                  <c:v>54</c:v>
                </c:pt>
                <c:pt idx="8">
                  <c:v>58.6</c:v>
                </c:pt>
                <c:pt idx="9">
                  <c:v>57</c:v>
                </c:pt>
                <c:pt idx="10">
                  <c:v>71.8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85-4356-8D5C-9C690FE02D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06681168"/>
        <c:axId val="206681728"/>
      </c:lineChart>
      <c:catAx>
        <c:axId val="206681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Regular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206681728"/>
        <c:crosses val="autoZero"/>
        <c:auto val="1"/>
        <c:lblAlgn val="ctr"/>
        <c:lblOffset val="100"/>
        <c:noMultiLvlLbl val="0"/>
      </c:catAx>
      <c:valAx>
        <c:axId val="206681728"/>
        <c:scaling>
          <c:orientation val="minMax"/>
          <c:min val="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Regular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206681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172012938236145"/>
          <c:y val="1.4059361831978236E-2"/>
          <c:w val="0.29457355545054364"/>
          <c:h val="0.2007873892232167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Regular" panose="000005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108AC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bold" panose="020B0604020202020204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3.67</c:v>
                </c:pt>
                <c:pt idx="1">
                  <c:v>3.7800000000000002</c:v>
                </c:pt>
                <c:pt idx="2">
                  <c:v>3.8299999999999996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1B-48E1-B811-3A72B81F82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2787840"/>
        <c:axId val="242788400"/>
      </c:barChart>
      <c:catAx>
        <c:axId val="242787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Regular" panose="020B0604020202020204" charset="-52"/>
                <a:ea typeface="+mn-ea"/>
                <a:cs typeface="+mn-cs"/>
              </a:defRPr>
            </a:pPr>
            <a:endParaRPr lang="ru-RU"/>
          </a:p>
        </c:txPr>
        <c:crossAx val="242788400"/>
        <c:crosses val="autoZero"/>
        <c:auto val="1"/>
        <c:lblAlgn val="ctr"/>
        <c:lblOffset val="100"/>
        <c:noMultiLvlLbl val="0"/>
      </c:catAx>
      <c:valAx>
        <c:axId val="242788400"/>
        <c:scaling>
          <c:orientation val="minMax"/>
          <c:min val="3"/>
        </c:scaling>
        <c:delete val="1"/>
        <c:axPos val="l"/>
        <c:numFmt formatCode="General" sourceLinked="1"/>
        <c:majorTickMark val="out"/>
        <c:minorTickMark val="none"/>
        <c:tickLblPos val="nextTo"/>
        <c:crossAx val="242787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Regular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Пермский авиационный техникум</c:v>
                </c:pt>
                <c:pt idx="1">
                  <c:v>Чайковский медицинский колледж</c:v>
                </c:pt>
                <c:pt idx="2">
                  <c:v>Пермский нефтяной колледж</c:v>
                </c:pt>
                <c:pt idx="3">
                  <c:v>Пермский строительный колледж</c:v>
                </c:pt>
                <c:pt idx="4">
                  <c:v>Пермский базовый медицинский колледж</c:v>
                </c:pt>
                <c:pt idx="5">
                  <c:v>Пермский колледж предпринимательства и сервиса</c:v>
                </c:pt>
                <c:pt idx="6">
                  <c:v>Пермский радиотехнический колледж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4.0999999999999996</c:v>
                </c:pt>
                <c:pt idx="1">
                  <c:v>4.29</c:v>
                </c:pt>
                <c:pt idx="2">
                  <c:v>3.9</c:v>
                </c:pt>
                <c:pt idx="3">
                  <c:v>4.29</c:v>
                </c:pt>
                <c:pt idx="4">
                  <c:v>4.1599999999999993</c:v>
                </c:pt>
                <c:pt idx="5">
                  <c:v>4.03</c:v>
                </c:pt>
                <c:pt idx="6">
                  <c:v>4.08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99-4F0E-9AA2-1C634925018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108AC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Regular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Пермский авиационный техникум</c:v>
                </c:pt>
                <c:pt idx="1">
                  <c:v>Чайковский медицинский колледж</c:v>
                </c:pt>
                <c:pt idx="2">
                  <c:v>Пермский нефтяной колледж</c:v>
                </c:pt>
                <c:pt idx="3">
                  <c:v>Пермский строительный колледж</c:v>
                </c:pt>
                <c:pt idx="4">
                  <c:v>Пермский базовый медицинский колледж</c:v>
                </c:pt>
                <c:pt idx="5">
                  <c:v>Пермский колледж предпринимательства и сервиса</c:v>
                </c:pt>
                <c:pt idx="6">
                  <c:v>Пермский радиотехнический колледж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4.4000000000000004</c:v>
                </c:pt>
                <c:pt idx="1">
                  <c:v>4.41</c:v>
                </c:pt>
                <c:pt idx="2">
                  <c:v>4.3</c:v>
                </c:pt>
                <c:pt idx="3">
                  <c:v>4.3</c:v>
                </c:pt>
                <c:pt idx="4">
                  <c:v>4.2300000000000004</c:v>
                </c:pt>
                <c:pt idx="5">
                  <c:v>4.04</c:v>
                </c:pt>
                <c:pt idx="6">
                  <c:v>4.0599999999999996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099-4F0E-9AA2-1C634925018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 bold" panose="000008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Пермский авиационный техникум</c:v>
                </c:pt>
                <c:pt idx="1">
                  <c:v>Чайковский медицинский колледж</c:v>
                </c:pt>
                <c:pt idx="2">
                  <c:v>Пермский нефтяной колледж</c:v>
                </c:pt>
                <c:pt idx="3">
                  <c:v>Пермский строительный колледж</c:v>
                </c:pt>
                <c:pt idx="4">
                  <c:v>Пермский базовый медицинский колледж</c:v>
                </c:pt>
                <c:pt idx="5">
                  <c:v>Пермский колледж предпринимательства и сервиса</c:v>
                </c:pt>
                <c:pt idx="6">
                  <c:v>Пермский радиотехнический колледж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4.5</c:v>
                </c:pt>
                <c:pt idx="1">
                  <c:v>4.4000000000000004</c:v>
                </c:pt>
                <c:pt idx="2">
                  <c:v>4.3</c:v>
                </c:pt>
                <c:pt idx="3">
                  <c:v>4.2</c:v>
                </c:pt>
                <c:pt idx="4">
                  <c:v>4.2</c:v>
                </c:pt>
                <c:pt idx="5">
                  <c:v>4.09</c:v>
                </c:pt>
                <c:pt idx="6">
                  <c:v>4.0599999999999996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099-4F0E-9AA2-1C63492501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2791760"/>
        <c:axId val="242792320"/>
      </c:barChart>
      <c:catAx>
        <c:axId val="242791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2792320"/>
        <c:crosses val="autoZero"/>
        <c:auto val="1"/>
        <c:lblAlgn val="ctr"/>
        <c:lblOffset val="100"/>
        <c:noMultiLvlLbl val="0"/>
      </c:catAx>
      <c:valAx>
        <c:axId val="2427923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2791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Regular" panose="000005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Лист2!$C$4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1.3746073439533837E-2"/>
                  <c:y val="-5.56364669441626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Лист2!$A$5:$A$15</c:f>
              <c:strCache>
                <c:ptCount val="11"/>
                <c:pt idx="0">
                  <c:v>Русский язык</c:v>
                </c:pt>
                <c:pt idx="1">
                  <c:v>Математика профильная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 и ИКТ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Английский язык</c:v>
                </c:pt>
                <c:pt idx="9">
                  <c:v>Обществознание</c:v>
                </c:pt>
                <c:pt idx="10">
                  <c:v>Литература</c:v>
                </c:pt>
              </c:strCache>
            </c:strRef>
          </c:cat>
          <c:val>
            <c:numRef>
              <c:f>Лист2!$C$5:$C$15</c:f>
              <c:numCache>
                <c:formatCode>General</c:formatCode>
                <c:ptCount val="11"/>
                <c:pt idx="0">
                  <c:v>80</c:v>
                </c:pt>
                <c:pt idx="1">
                  <c:v>14</c:v>
                </c:pt>
                <c:pt idx="2">
                  <c:v>10</c:v>
                </c:pt>
                <c:pt idx="3">
                  <c:v>13</c:v>
                </c:pt>
                <c:pt idx="4">
                  <c:v>15</c:v>
                </c:pt>
                <c:pt idx="5">
                  <c:v>0</c:v>
                </c:pt>
                <c:pt idx="6">
                  <c:v>6</c:v>
                </c:pt>
                <c:pt idx="7">
                  <c:v>18</c:v>
                </c:pt>
                <c:pt idx="8">
                  <c:v>0</c:v>
                </c:pt>
                <c:pt idx="9">
                  <c:v>3</c:v>
                </c:pt>
                <c:pt idx="10">
                  <c:v>17</c:v>
                </c:pt>
              </c:numCache>
            </c:numRef>
          </c:val>
        </c:ser>
        <c:ser>
          <c:idx val="2"/>
          <c:order val="1"/>
          <c:tx>
            <c:strRef>
              <c:f>Лист2!$D$4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0721937282836393"/>
                  <c:y val="-1.3909116736040669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58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048272313394893E-2"/>
                  <c:y val="2.1904120844158532E-7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4984293758135398E-2"/>
                  <c:y val="-1.1127293388832534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4984293758135398E-2"/>
                  <c:y val="-5.5636466944162669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Лист2!$A$5:$A$15</c:f>
              <c:strCache>
                <c:ptCount val="11"/>
                <c:pt idx="0">
                  <c:v>Русский язык</c:v>
                </c:pt>
                <c:pt idx="1">
                  <c:v>Математика профильная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 и ИКТ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Английский язык</c:v>
                </c:pt>
                <c:pt idx="9">
                  <c:v>Обществознание</c:v>
                </c:pt>
                <c:pt idx="10">
                  <c:v>Литература</c:v>
                </c:pt>
              </c:strCache>
            </c:strRef>
          </c:cat>
          <c:val>
            <c:numRef>
              <c:f>Лист2!$D$5:$D$15</c:f>
              <c:numCache>
                <c:formatCode>General</c:formatCode>
                <c:ptCount val="11"/>
                <c:pt idx="0">
                  <c:v>58</c:v>
                </c:pt>
                <c:pt idx="1">
                  <c:v>4</c:v>
                </c:pt>
                <c:pt idx="2">
                  <c:v>3</c:v>
                </c:pt>
                <c:pt idx="3">
                  <c:v>3</c:v>
                </c:pt>
                <c:pt idx="4">
                  <c:v>17</c:v>
                </c:pt>
                <c:pt idx="5">
                  <c:v>0</c:v>
                </c:pt>
                <c:pt idx="6">
                  <c:v>4</c:v>
                </c:pt>
                <c:pt idx="7">
                  <c:v>9</c:v>
                </c:pt>
                <c:pt idx="8">
                  <c:v>3</c:v>
                </c:pt>
                <c:pt idx="9">
                  <c:v>3</c:v>
                </c:pt>
                <c:pt idx="10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6684528"/>
        <c:axId val="206685088"/>
      </c:barChart>
      <c:catAx>
        <c:axId val="206684528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crossAx val="206685088"/>
        <c:crosses val="autoZero"/>
        <c:auto val="1"/>
        <c:lblAlgn val="ctr"/>
        <c:lblOffset val="100"/>
        <c:noMultiLvlLbl val="0"/>
      </c:catAx>
      <c:valAx>
        <c:axId val="2066850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066845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0396499535339419"/>
          <c:y val="0.3759367023477494"/>
          <c:w val="0.12283447930847942"/>
          <c:h val="0.20822232507423857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34871062992125984"/>
          <c:y val="5.0925925925925923E-2"/>
          <c:w val="0.4948046806649169"/>
          <c:h val="0.8330941965587634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Лист2!$B$27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Лист2!$A$28:$A$38</c:f>
              <c:strCache>
                <c:ptCount val="11"/>
                <c:pt idx="0">
                  <c:v>Русский язык</c:v>
                </c:pt>
                <c:pt idx="1">
                  <c:v>Математика профильная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 и ИКТ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Английский язык</c:v>
                </c:pt>
                <c:pt idx="9">
                  <c:v>Обществознание</c:v>
                </c:pt>
                <c:pt idx="10">
                  <c:v>Литература</c:v>
                </c:pt>
              </c:strCache>
            </c:strRef>
          </c:cat>
          <c:val>
            <c:numRef>
              <c:f>Лист2!$B$28:$B$38</c:f>
              <c:numCache>
                <c:formatCode>General</c:formatCode>
                <c:ptCount val="11"/>
                <c:pt idx="0">
                  <c:v>32</c:v>
                </c:pt>
                <c:pt idx="1">
                  <c:v>11.6</c:v>
                </c:pt>
                <c:pt idx="2">
                  <c:v>8.23</c:v>
                </c:pt>
                <c:pt idx="3">
                  <c:v>13.52</c:v>
                </c:pt>
                <c:pt idx="4">
                  <c:v>27.02</c:v>
                </c:pt>
                <c:pt idx="5">
                  <c:v>2.0499999999999998</c:v>
                </c:pt>
                <c:pt idx="6">
                  <c:v>11.13</c:v>
                </c:pt>
                <c:pt idx="7">
                  <c:v>25.16</c:v>
                </c:pt>
                <c:pt idx="8">
                  <c:v>40.53</c:v>
                </c:pt>
                <c:pt idx="9">
                  <c:v>8.7899999999999991</c:v>
                </c:pt>
                <c:pt idx="10">
                  <c:v>18.760000000000002</c:v>
                </c:pt>
              </c:numCache>
            </c:numRef>
          </c:val>
        </c:ser>
        <c:ser>
          <c:idx val="1"/>
          <c:order val="1"/>
          <c:tx>
            <c:strRef>
              <c:f>Лист2!$C$27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/>
                      <a:t>33,5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Лист2!$A$28:$A$38</c:f>
              <c:strCache>
                <c:ptCount val="11"/>
                <c:pt idx="0">
                  <c:v>Русский язык</c:v>
                </c:pt>
                <c:pt idx="1">
                  <c:v>Математика профильная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 и ИКТ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Английский язык</c:v>
                </c:pt>
                <c:pt idx="9">
                  <c:v>Обществознание</c:v>
                </c:pt>
                <c:pt idx="10">
                  <c:v>Литература</c:v>
                </c:pt>
              </c:strCache>
            </c:strRef>
          </c:cat>
          <c:val>
            <c:numRef>
              <c:f>Лист2!$C$28:$C$38</c:f>
              <c:numCache>
                <c:formatCode>General</c:formatCode>
                <c:ptCount val="11"/>
                <c:pt idx="0">
                  <c:v>33.5</c:v>
                </c:pt>
                <c:pt idx="1">
                  <c:v>11</c:v>
                </c:pt>
                <c:pt idx="2">
                  <c:v>9.6999999999999993</c:v>
                </c:pt>
                <c:pt idx="3">
                  <c:v>11.7</c:v>
                </c:pt>
                <c:pt idx="4">
                  <c:v>22.5</c:v>
                </c:pt>
                <c:pt idx="5">
                  <c:v>4.5999999999999996</c:v>
                </c:pt>
                <c:pt idx="6">
                  <c:v>11.3</c:v>
                </c:pt>
                <c:pt idx="7">
                  <c:v>18.899999999999999</c:v>
                </c:pt>
                <c:pt idx="8">
                  <c:v>37.1</c:v>
                </c:pt>
                <c:pt idx="9">
                  <c:v>13.8</c:v>
                </c:pt>
                <c:pt idx="10">
                  <c:v>18.399999999999999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1228864"/>
        <c:axId val="221229424"/>
      </c:barChart>
      <c:catAx>
        <c:axId val="221228864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crossAx val="221229424"/>
        <c:crosses val="autoZero"/>
        <c:auto val="1"/>
        <c:lblAlgn val="ctr"/>
        <c:lblOffset val="100"/>
        <c:noMultiLvlLbl val="0"/>
      </c:catAx>
      <c:valAx>
        <c:axId val="22122942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212288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0903355778930153"/>
          <c:y val="0.42504991718421531"/>
          <c:w val="0.16029624034039575"/>
          <c:h val="0.17480678677588488"/>
        </c:manualLayout>
      </c:layout>
      <c:overlay val="0"/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889041838925356E-4"/>
          <c:y val="0.22732915970817708"/>
          <c:w val="0.96776219809656194"/>
          <c:h val="0.5088955063194040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8.2059859390569423E-2"/>
                  <c:y val="-8.39853772861216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84D-45DE-9912-4CBF40679C7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5029490840301717E-2"/>
                  <c:y val="-8.67462452640570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84D-45DE-9912-4CBF40679C7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891348223182583E-2"/>
                  <c:y val="-7.138757069320340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84D-45DE-9912-4CBF40679C7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8125630021824595E-2"/>
                  <c:y val="-8.4147550902770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84D-45DE-9912-4CBF40679C7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5978057240791402E-2"/>
                  <c:y val="-9.2307628410398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E9E-42AD-9561-A99566523E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8.3214062692295587E-2"/>
                  <c:y val="-7.9120824351769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E9E-42AD-9561-A99566523E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2.1708016354511982E-2"/>
                  <c:y val="-7.9120824351769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E9E-42AD-9561-A99566523E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740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Montserrat bold" panose="00000800000000000000" pitchFamily="2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Лист1!$B$2:$B$8</c:f>
              <c:numCache>
                <c:formatCode>_-* #\ ##0_р_._-;\-* #\ ##0_р_._-;_-* "-"??_р_._-;_-@_-</c:formatCode>
                <c:ptCount val="7"/>
                <c:pt idx="0">
                  <c:v>96</c:v>
                </c:pt>
                <c:pt idx="1">
                  <c:v>269</c:v>
                </c:pt>
                <c:pt idx="2">
                  <c:v>356</c:v>
                </c:pt>
                <c:pt idx="3">
                  <c:v>400</c:v>
                </c:pt>
                <c:pt idx="4">
                  <c:v>417</c:v>
                </c:pt>
                <c:pt idx="5">
                  <c:v>474</c:v>
                </c:pt>
                <c:pt idx="6">
                  <c:v>496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C84D-45DE-9912-4CBF40679C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1233344"/>
        <c:axId val="221233904"/>
      </c:lineChart>
      <c:catAx>
        <c:axId val="2212333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Montserrat Regular" panose="00000500000000000000" pitchFamily="2" charset="-52"/>
              </a:defRPr>
            </a:pPr>
            <a:endParaRPr lang="ru-RU"/>
          </a:p>
        </c:txPr>
        <c:crossAx val="221233904"/>
        <c:crosses val="autoZero"/>
        <c:auto val="1"/>
        <c:lblAlgn val="ctr"/>
        <c:lblOffset val="100"/>
        <c:noMultiLvlLbl val="0"/>
      </c:catAx>
      <c:valAx>
        <c:axId val="221233904"/>
        <c:scaling>
          <c:orientation val="minMax"/>
        </c:scaling>
        <c:delete val="1"/>
        <c:axPos val="l"/>
        <c:numFmt formatCode="_-* #\ ##0_р_._-;\-* #\ ##0_р_._-;_-* &quot;-&quot;??_р_._-;_-@_-" sourceLinked="1"/>
        <c:majorTickMark val="out"/>
        <c:minorTickMark val="none"/>
        <c:tickLblPos val="nextTo"/>
        <c:crossAx val="221233344"/>
        <c:crosses val="autoZero"/>
        <c:crossBetween val="between"/>
      </c:valAx>
      <c:spPr>
        <a:noFill/>
        <a:ln w="27409">
          <a:noFill/>
        </a:ln>
      </c:spPr>
    </c:plotArea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AD7-4BF1-91D1-E109482A6D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>
                    <a:latin typeface="Montserrat bold" panose="00000800000000000000" pitchFamily="2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 (план)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0.69000000000000006</c:v>
                </c:pt>
                <c:pt idx="1">
                  <c:v>0.76000000000000012</c:v>
                </c:pt>
                <c:pt idx="2" formatCode="0.0%">
                  <c:v>0.90400000000000003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AD7-4BF1-91D1-E109482A6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7"/>
        <c:overlap val="25"/>
        <c:axId val="233438576"/>
        <c:axId val="233439136"/>
      </c:barChart>
      <c:catAx>
        <c:axId val="23343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Regular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233439136"/>
        <c:crosses val="autoZero"/>
        <c:auto val="1"/>
        <c:lblAlgn val="ctr"/>
        <c:lblOffset val="100"/>
        <c:noMultiLvlLbl val="0"/>
      </c:catAx>
      <c:valAx>
        <c:axId val="233439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33438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 algn="l">
              <a:defRPr sz="1599" b="0">
                <a:solidFill>
                  <a:schemeClr val="tx1"/>
                </a:solidFill>
                <a:latin typeface="Montserrat bold" panose="00000800000000000000" pitchFamily="2" charset="-52"/>
              </a:defRPr>
            </a:pPr>
            <a:r>
              <a:rPr lang="ru-RU" sz="1599" b="0" dirty="0">
                <a:solidFill>
                  <a:schemeClr val="tx1"/>
                </a:solidFill>
                <a:latin typeface="Montserrat bold" panose="00000800000000000000" pitchFamily="2" charset="-52"/>
              </a:rPr>
              <a:t>Количество обучающихся на бюджете и </a:t>
            </a:r>
            <a:r>
              <a:rPr lang="ru-RU" sz="1599" b="0" dirty="0" err="1">
                <a:solidFill>
                  <a:schemeClr val="tx1"/>
                </a:solidFill>
                <a:latin typeface="Montserrat bold" panose="00000800000000000000" pitchFamily="2" charset="-52"/>
              </a:rPr>
              <a:t>внебюджете</a:t>
            </a:r>
            <a:r>
              <a:rPr lang="ru-RU" sz="1599" b="0" dirty="0">
                <a:solidFill>
                  <a:schemeClr val="tx1"/>
                </a:solidFill>
                <a:latin typeface="Montserrat bold" panose="00000800000000000000" pitchFamily="2" charset="-52"/>
              </a:rPr>
              <a:t>, чел. </a:t>
            </a:r>
          </a:p>
        </c:rich>
      </c:tx>
      <c:layout>
        <c:manualLayout>
          <c:xMode val="edge"/>
          <c:yMode val="edge"/>
          <c:x val="3.5777758729329152E-2"/>
          <c:y val="0.10565035582976977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569780037521901E-2"/>
          <c:y val="0.322912176991342"/>
          <c:w val="0.75318844012631969"/>
          <c:h val="0.5041869171687587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99">
                    <a:latin typeface="Montserrat bold" panose="00000800000000000000" pitchFamily="2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 (план)</c:v>
                </c:pt>
              </c:strCache>
            </c:strRef>
          </c:cat>
          <c:val>
            <c:numRef>
              <c:f>Лист1!$B$2:$B$5</c:f>
              <c:numCache>
                <c:formatCode>#\ ##0</c:formatCode>
                <c:ptCount val="4"/>
                <c:pt idx="0">
                  <c:v>46393</c:v>
                </c:pt>
                <c:pt idx="1">
                  <c:v>45798</c:v>
                </c:pt>
                <c:pt idx="2">
                  <c:v>46607</c:v>
                </c:pt>
                <c:pt idx="3">
                  <c:v>47836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54-4DD8-93F8-94B341F69D4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Внебюджет</c:v>
                </c:pt>
              </c:strCache>
            </c:strRef>
          </c:tx>
          <c:spPr>
            <a:solidFill>
              <a:srgbClr val="108AC9"/>
            </a:solidFill>
          </c:spPr>
          <c:invertIfNegative val="0"/>
          <c:dLbls>
            <c:dLbl>
              <c:idx val="0"/>
              <c:layout>
                <c:manualLayout>
                  <c:x val="-1.4270727613835464E-3"/>
                  <c:y val="-7.799710530428088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754-4DD8-93F8-94B341F69D4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2325396783281331E-17"/>
                  <c:y val="-9.966296788880331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754-4DD8-93F8-94B341F69D4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0.1126624854395168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754-4DD8-93F8-94B341F69D4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9045592381280999E-3"/>
                  <c:y val="-0.1042194625471415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754-4DD8-93F8-94B341F69D4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82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99">
                    <a:latin typeface="Montserrat bold" panose="00000800000000000000" pitchFamily="2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 (план)</c:v>
                </c:pt>
              </c:strCache>
            </c:strRef>
          </c:cat>
          <c:val>
            <c:numRef>
              <c:f>Лист1!$C$2:$C$5</c:f>
              <c:numCache>
                <c:formatCode>#\ ##0</c:formatCode>
                <c:ptCount val="4"/>
                <c:pt idx="0">
                  <c:v>14128</c:v>
                </c:pt>
                <c:pt idx="1">
                  <c:v>12845</c:v>
                </c:pt>
                <c:pt idx="2">
                  <c:v>14650</c:v>
                </c:pt>
                <c:pt idx="3">
                  <c:v>14600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754-4DD8-93F8-94B341F69D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233442496"/>
        <c:axId val="238399696"/>
      </c:barChart>
      <c:catAx>
        <c:axId val="233442496"/>
        <c:scaling>
          <c:orientation val="minMax"/>
        </c:scaling>
        <c:delete val="0"/>
        <c:axPos val="b"/>
        <c:numFmt formatCode="\О\с\н\о\в\н\о\й" sourceLinked="0"/>
        <c:majorTickMark val="none"/>
        <c:minorTickMark val="none"/>
        <c:tickLblPos val="nextTo"/>
        <c:txPr>
          <a:bodyPr/>
          <a:lstStyle/>
          <a:p>
            <a:pPr>
              <a:defRPr sz="1599">
                <a:latin typeface="Montserrat Regular" panose="00000500000000000000" pitchFamily="2" charset="-52"/>
              </a:defRPr>
            </a:pPr>
            <a:endParaRPr lang="ru-RU"/>
          </a:p>
        </c:txPr>
        <c:crossAx val="238399696"/>
        <c:crosses val="autoZero"/>
        <c:auto val="1"/>
        <c:lblAlgn val="ctr"/>
        <c:lblOffset val="100"/>
        <c:noMultiLvlLbl val="0"/>
      </c:catAx>
      <c:valAx>
        <c:axId val="238399696"/>
        <c:scaling>
          <c:orientation val="minMax"/>
        </c:scaling>
        <c:delete val="1"/>
        <c:axPos val="l"/>
        <c:numFmt formatCode="#\ ##0" sourceLinked="1"/>
        <c:majorTickMark val="out"/>
        <c:minorTickMark val="none"/>
        <c:tickLblPos val="nextTo"/>
        <c:crossAx val="233442496"/>
        <c:crosses val="autoZero"/>
        <c:crossBetween val="between"/>
      </c:valAx>
      <c:spPr>
        <a:noFill/>
        <a:ln w="25382">
          <a:noFill/>
        </a:ln>
      </c:spPr>
    </c:plotArea>
    <c:legend>
      <c:legendPos val="r"/>
      <c:layout>
        <c:manualLayout>
          <c:xMode val="edge"/>
          <c:yMode val="edge"/>
          <c:x val="0.73866325351306394"/>
          <c:y val="0.36278325569664155"/>
          <c:w val="0.25576467663573627"/>
          <c:h val="0.27369858047023399"/>
        </c:manualLayout>
      </c:layout>
      <c:overlay val="0"/>
      <c:txPr>
        <a:bodyPr/>
        <a:lstStyle/>
        <a:p>
          <a:pPr>
            <a:lnSpc>
              <a:spcPts val="1100"/>
            </a:lnSpc>
            <a:defRPr sz="1199">
              <a:latin typeface="Montserrat Regular" panose="00000500000000000000" pitchFamily="2" charset="-52"/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843804468273986E-2"/>
          <c:y val="7.0058648420491393E-2"/>
          <c:w val="0.93411218049772393"/>
          <c:h val="0.641358042654330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08AC9"/>
            </a:solidFill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 b="0">
                    <a:latin typeface="Montserrat bold" panose="00000800000000000000" pitchFamily="2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 (план)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14387</c:v>
                </c:pt>
                <c:pt idx="1">
                  <c:v>15927</c:v>
                </c:pt>
                <c:pt idx="2">
                  <c:v>15810</c:v>
                </c:pt>
                <c:pt idx="3">
                  <c:v>15834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9BD-4B4F-8E6C-D600D79E95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axId val="238401936"/>
        <c:axId val="238402496"/>
      </c:barChart>
      <c:catAx>
        <c:axId val="238401936"/>
        <c:scaling>
          <c:orientation val="minMax"/>
        </c:scaling>
        <c:delete val="0"/>
        <c:axPos val="b"/>
        <c:numFmt formatCode="\О\с\н\о\в\н\о\й" sourceLinked="0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Montserrat Regular" panose="00000500000000000000" pitchFamily="2" charset="-52"/>
              </a:defRPr>
            </a:pPr>
            <a:endParaRPr lang="ru-RU"/>
          </a:p>
        </c:txPr>
        <c:crossAx val="238402496"/>
        <c:crosses val="autoZero"/>
        <c:auto val="1"/>
        <c:lblAlgn val="ctr"/>
        <c:lblOffset val="100"/>
        <c:noMultiLvlLbl val="0"/>
      </c:catAx>
      <c:valAx>
        <c:axId val="238402496"/>
        <c:scaling>
          <c:orientation val="minMax"/>
          <c:min val="0"/>
        </c:scaling>
        <c:delete val="1"/>
        <c:axPos val="l"/>
        <c:numFmt formatCode="#,##0" sourceLinked="1"/>
        <c:majorTickMark val="out"/>
        <c:minorTickMark val="none"/>
        <c:tickLblPos val="nextTo"/>
        <c:crossAx val="238401936"/>
        <c:crosses val="autoZero"/>
        <c:crossBetween val="between"/>
      </c:valAx>
      <c:spPr>
        <a:noFill/>
        <a:ln w="25394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766640547590418"/>
          <c:y val="5.7188287543967424E-2"/>
          <c:w val="0.72047849727146529"/>
          <c:h val="0.9428117699883387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25396">
              <a:noFill/>
            </a:ln>
          </c:spPr>
          <c:invertIfNegative val="0"/>
          <c:dLbls>
            <c:dLbl>
              <c:idx val="0"/>
              <c:layout>
                <c:manualLayout>
                  <c:x val="-1.0491066133855675E-16"/>
                  <c:y val="1.605021387948112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8574105987658914E-3"/>
                  <c:y val="9.1717313306132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9.17155078827497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4306164537563938E-3"/>
                  <c:y val="6.878663091206200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8612329075127876E-3"/>
                  <c:y val="1.14644384853436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1.37573261824124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4.2918493612691816E-3"/>
                  <c:y val="1.605021387948121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2861158981488375E-3"/>
                  <c:y val="-2.74181928561142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C0B-4EC3-BB3C-87E37AFB7A2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7.1530822687819661E-3"/>
                  <c:y val="1.605111659117288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96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Montserrat Regular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Машиностроение</c:v>
                </c:pt>
                <c:pt idx="1">
                  <c:v>Строительство</c:v>
                </c:pt>
                <c:pt idx="2">
                  <c:v>Информатика, вычислитехная техника и электроника</c:v>
                </c:pt>
                <c:pt idx="3">
                  <c:v>Геология, горное дело</c:v>
                </c:pt>
                <c:pt idx="4">
                  <c:v>Химические технологии</c:v>
                </c:pt>
                <c:pt idx="5">
                  <c:v>Медицина</c:v>
                </c:pt>
                <c:pt idx="6">
                  <c:v>Педагогика</c:v>
                </c:pt>
                <c:pt idx="8">
                  <c:v>Бух.учет, Товароведение</c:v>
                </c:pt>
                <c:pt idx="9">
                  <c:v>Соц.работа, Правоохранительная деятельность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1825</c:v>
                </c:pt>
                <c:pt idx="1">
                  <c:v>1333</c:v>
                </c:pt>
                <c:pt idx="2">
                  <c:v>715</c:v>
                </c:pt>
                <c:pt idx="3">
                  <c:v>445</c:v>
                </c:pt>
                <c:pt idx="4">
                  <c:v>320</c:v>
                </c:pt>
                <c:pt idx="5">
                  <c:v>925</c:v>
                </c:pt>
                <c:pt idx="6">
                  <c:v>820</c:v>
                </c:pt>
                <c:pt idx="8">
                  <c:v>1070</c:v>
                </c:pt>
                <c:pt idx="9">
                  <c:v>210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C0B-4EC3-BB3C-87E37AFB7A2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08AC9"/>
            </a:solidFill>
            <a:ln w="25396">
              <a:noFill/>
            </a:ln>
          </c:spPr>
          <c:invertIfNegative val="0"/>
          <c:dLbls>
            <c:dLbl>
              <c:idx val="0"/>
              <c:layout>
                <c:manualLayout>
                  <c:x val="4.2726993772426274E-3"/>
                  <c:y val="-4.4828662612769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1.14644384853436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2.292887697068774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431526641232542E-2"/>
                  <c:y val="4.136947140994720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6.878663091206200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1429642395063565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2C0B-4EC3-BB3C-87E37AFB7A2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1.3590856310685741E-2"/>
                  <c:y val="6.8789339047137278E-3"/>
                </c:manualLayout>
              </c:layout>
              <c:spPr>
                <a:noFill/>
                <a:ln w="25396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Montserrat Regular" panose="00000500000000000000" pitchFamily="2" charset="-52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2C0B-4EC3-BB3C-87E37AFB7A29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spPr>
              <a:noFill/>
              <a:ln w="25396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Montserrat Regular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Машиностроение</c:v>
                </c:pt>
                <c:pt idx="1">
                  <c:v>Строительство</c:v>
                </c:pt>
                <c:pt idx="2">
                  <c:v>Информатика, вычислитехная техника и электроника</c:v>
                </c:pt>
                <c:pt idx="3">
                  <c:v>Геология, горное дело</c:v>
                </c:pt>
                <c:pt idx="4">
                  <c:v>Химические технологии</c:v>
                </c:pt>
                <c:pt idx="5">
                  <c:v>Медицина</c:v>
                </c:pt>
                <c:pt idx="6">
                  <c:v>Педагогика</c:v>
                </c:pt>
                <c:pt idx="8">
                  <c:v>Бух.учет, Товароведение</c:v>
                </c:pt>
                <c:pt idx="9">
                  <c:v>Соц.работа, Правоохранительная деятельность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1910</c:v>
                </c:pt>
                <c:pt idx="1">
                  <c:v>1545</c:v>
                </c:pt>
                <c:pt idx="2">
                  <c:v>810</c:v>
                </c:pt>
                <c:pt idx="3">
                  <c:v>470</c:v>
                </c:pt>
                <c:pt idx="4">
                  <c:v>415</c:v>
                </c:pt>
                <c:pt idx="5">
                  <c:v>935</c:v>
                </c:pt>
                <c:pt idx="6">
                  <c:v>875</c:v>
                </c:pt>
                <c:pt idx="8">
                  <c:v>920</c:v>
                </c:pt>
                <c:pt idx="9">
                  <c:v>155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2C0B-4EC3-BB3C-87E37AFB7A2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2.8612329075127876E-3"/>
                  <c:y val="-1.8342740491873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6.878663091206200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6.878663091206200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4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4.2918493612691816E-3"/>
                  <c:y val="-9.1715507882748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5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2.8612329075127876E-3"/>
                  <c:y val="3.10262008457686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6-2C0B-4EC3-BB3C-87E37AFB7A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96">
                <a:noFill/>
              </a:ln>
            </c:spPr>
            <c:txPr>
              <a:bodyPr/>
              <a:lstStyle/>
              <a:p>
                <a:pPr>
                  <a:defRPr sz="1600" b="1">
                    <a:latin typeface="Montserrat bold" panose="00000800000000000000" pitchFamily="2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Машиностроение</c:v>
                </c:pt>
                <c:pt idx="1">
                  <c:v>Строительство</c:v>
                </c:pt>
                <c:pt idx="2">
                  <c:v>Информатика, вычислитехная техника и электроника</c:v>
                </c:pt>
                <c:pt idx="3">
                  <c:v>Геология, горное дело</c:v>
                </c:pt>
                <c:pt idx="4">
                  <c:v>Химические технологии</c:v>
                </c:pt>
                <c:pt idx="5">
                  <c:v>Медицина</c:v>
                </c:pt>
                <c:pt idx="6">
                  <c:v>Педагогика</c:v>
                </c:pt>
                <c:pt idx="8">
                  <c:v>Бух.учет, Товароведение</c:v>
                </c:pt>
                <c:pt idx="9">
                  <c:v>Соц.работа, Правоохранительная деятельность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1915</c:v>
                </c:pt>
                <c:pt idx="1">
                  <c:v>1495</c:v>
                </c:pt>
                <c:pt idx="2">
                  <c:v>1355</c:v>
                </c:pt>
                <c:pt idx="3">
                  <c:v>665</c:v>
                </c:pt>
                <c:pt idx="4">
                  <c:v>470</c:v>
                </c:pt>
                <c:pt idx="5">
                  <c:v>1145</c:v>
                </c:pt>
                <c:pt idx="6">
                  <c:v>945</c:v>
                </c:pt>
                <c:pt idx="8">
                  <c:v>565</c:v>
                </c:pt>
                <c:pt idx="9">
                  <c:v>150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2C0B-4EC3-BB3C-87E37AFB7A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9"/>
        <c:overlap val="-39"/>
        <c:axId val="238405856"/>
        <c:axId val="238406416"/>
      </c:barChart>
      <c:catAx>
        <c:axId val="238405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4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lnSpc>
                <a:spcPts val="1700"/>
              </a:lnSpc>
              <a:defRPr sz="1400" b="0" i="0" u="none" strike="noStrike" kern="1200" baseline="0">
                <a:solidFill>
                  <a:schemeClr val="tx1"/>
                </a:solidFill>
                <a:latin typeface="Montserrat Regular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238406416"/>
        <c:crosses val="autoZero"/>
        <c:auto val="1"/>
        <c:lblAlgn val="ctr"/>
        <c:lblOffset val="100"/>
        <c:noMultiLvlLbl val="0"/>
      </c:catAx>
      <c:valAx>
        <c:axId val="23840641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38405856"/>
        <c:crosses val="autoZero"/>
        <c:crossBetween val="between"/>
      </c:valAx>
      <c:spPr>
        <a:noFill/>
        <a:ln w="25396">
          <a:noFill/>
        </a:ln>
      </c:spPr>
    </c:plotArea>
    <c:legend>
      <c:legendPos val="b"/>
      <c:layout>
        <c:manualLayout>
          <c:xMode val="edge"/>
          <c:yMode val="edge"/>
          <c:x val="0.75449330891516364"/>
          <c:y val="0.81922107347784179"/>
          <c:w val="0.24550669108483628"/>
          <c:h val="5.8089567469634673E-2"/>
        </c:manualLayout>
      </c:layout>
      <c:overlay val="0"/>
      <c:spPr>
        <a:noFill/>
        <a:ln w="25396">
          <a:noFill/>
        </a:ln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Montserrat Regular" panose="000005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21919652836433E-4"/>
          <c:y val="0.23291742093515791"/>
          <c:w val="0.99975780803471648"/>
          <c:h val="0.564253751770756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5B9BD5"/>
            </a:solidFill>
            <a:ln w="25401">
              <a:noFill/>
            </a:ln>
          </c:spPr>
          <c:invertIfNegative val="0"/>
          <c:dLbls>
            <c:dLbl>
              <c:idx val="0"/>
              <c:layout>
                <c:manualLayout>
                  <c:x val="-5.6897914621442157E-3"/>
                  <c:y val="4.592017338300425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64E-4C73-AA08-979A53210DB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4445446287910542E-3"/>
                  <c:y val="1.83680693532017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0DC-488A-9F63-5EFDAE0742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518443987623596E-3"/>
                  <c:y val="1.311689865996256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0DC-488A-9F63-5EFDAE0742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1109885674960219E-3"/>
                  <c:y val="9.184034676600852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64E-4C73-AA08-979A53210DB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8.518288337467329E-3"/>
                  <c:y val="1.311689865996256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0DC-488A-9F63-5EFDAE0742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8797502482064107E-3"/>
                  <c:y val="1.443520536983999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0DC-488A-9F63-5EFDAE0742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4538836381667525E-3"/>
                  <c:y val="8.52488132166213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0DC-488A-9F63-5EFDAE0742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1">
                <a:noFill/>
              </a:ln>
            </c:spPr>
            <c:txPr>
              <a:bodyPr rot="0" vert="horz"/>
              <a:lstStyle/>
              <a:p>
                <a:pPr>
                  <a:defRPr sz="1400" b="0">
                    <a:latin typeface="Montserrat Regular" panose="00000500000000000000" pitchFamily="2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Пермский авиационный техникум</c:v>
                </c:pt>
                <c:pt idx="1">
                  <c:v>Пермский колледж предпринимательства и сервиса</c:v>
                </c:pt>
                <c:pt idx="2">
                  <c:v>Пермский строительный колледж</c:v>
                </c:pt>
                <c:pt idx="3">
                  <c:v>Пермский нефтяной колледж</c:v>
                </c:pt>
                <c:pt idx="4">
                  <c:v>Пермский техникум промышленных и информационных технологий</c:v>
                </c:pt>
                <c:pt idx="5">
                  <c:v>Пермский радиотехнический колледж</c:v>
                </c:pt>
                <c:pt idx="6">
                  <c:v>Пермский базовый медицинский колледж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5.3</c:v>
                </c:pt>
                <c:pt idx="1">
                  <c:v>4.5999999999999996</c:v>
                </c:pt>
                <c:pt idx="2">
                  <c:v>4.3</c:v>
                </c:pt>
                <c:pt idx="3">
                  <c:v>5.2</c:v>
                </c:pt>
                <c:pt idx="4">
                  <c:v>2.8</c:v>
                </c:pt>
                <c:pt idx="5">
                  <c:v>2.9</c:v>
                </c:pt>
                <c:pt idx="6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0DC-488A-9F63-5EFDAE07426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Montserrat bold" panose="00000800000000000000" pitchFamily="2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Пермский авиационный техникум</c:v>
                </c:pt>
                <c:pt idx="1">
                  <c:v>Пермский колледж предпринимательства и сервиса</c:v>
                </c:pt>
                <c:pt idx="2">
                  <c:v>Пермский строительный колледж</c:v>
                </c:pt>
                <c:pt idx="3">
                  <c:v>Пермский нефтяной колледж</c:v>
                </c:pt>
                <c:pt idx="4">
                  <c:v>Пермский техникум промышленных и информационных технологий</c:v>
                </c:pt>
                <c:pt idx="5">
                  <c:v>Пермский радиотехнический колледж</c:v>
                </c:pt>
                <c:pt idx="6">
                  <c:v>Пермский базовый медицинский колледж</c:v>
                </c:pt>
              </c:strCache>
            </c:strRef>
          </c:cat>
          <c:val>
            <c:numRef>
              <c:f>Лист1!$C$2:$C$8</c:f>
              <c:numCache>
                <c:formatCode>0.0</c:formatCode>
                <c:ptCount val="7"/>
                <c:pt idx="0">
                  <c:v>9.8500000000000014</c:v>
                </c:pt>
                <c:pt idx="1">
                  <c:v>9.61</c:v>
                </c:pt>
                <c:pt idx="2">
                  <c:v>7.59</c:v>
                </c:pt>
                <c:pt idx="3">
                  <c:v>7.42</c:v>
                </c:pt>
                <c:pt idx="4">
                  <c:v>6.84</c:v>
                </c:pt>
                <c:pt idx="5">
                  <c:v>5.03</c:v>
                </c:pt>
                <c:pt idx="6">
                  <c:v>3.18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D0DC-488A-9F63-5EFDAE0742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1361504"/>
        <c:axId val="241362064"/>
      </c:barChart>
      <c:catAx>
        <c:axId val="241361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900">
                <a:latin typeface="Montserrat Regular" panose="00000500000000000000" pitchFamily="2" charset="-52"/>
              </a:defRPr>
            </a:pPr>
            <a:endParaRPr lang="ru-RU"/>
          </a:p>
        </c:txPr>
        <c:crossAx val="241362064"/>
        <c:crosses val="autoZero"/>
        <c:auto val="1"/>
        <c:lblAlgn val="ctr"/>
        <c:lblOffset val="100"/>
        <c:tickLblSkip val="1"/>
        <c:noMultiLvlLbl val="0"/>
      </c:catAx>
      <c:valAx>
        <c:axId val="24136206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241361504"/>
        <c:crosses val="autoZero"/>
        <c:crossBetween val="between"/>
      </c:valAx>
      <c:spPr>
        <a:noFill/>
        <a:ln w="25401">
          <a:noFill/>
        </a:ln>
      </c:spPr>
    </c:plotArea>
    <c:legend>
      <c:legendPos val="b"/>
      <c:layout>
        <c:manualLayout>
          <c:xMode val="edge"/>
          <c:yMode val="edge"/>
          <c:x val="0.74412676193253613"/>
          <c:y val="0.15100800977464024"/>
          <c:w val="0.16949392437056476"/>
          <c:h val="7.2962032763145987E-2"/>
        </c:manualLayout>
      </c:layout>
      <c:overlay val="0"/>
      <c:spPr>
        <a:noFill/>
        <a:ln w="25401">
          <a:noFill/>
        </a:ln>
      </c:spPr>
      <c:txPr>
        <a:bodyPr rot="0" vert="horz"/>
        <a:lstStyle/>
        <a:p>
          <a:pPr>
            <a:defRPr sz="1600">
              <a:latin typeface="Montserrat Regular" panose="020B0604020202020204" charset="-52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4B5C32-B5C3-4B1D-8E61-A7AC435CD870}" type="doc">
      <dgm:prSet loTypeId="urn:microsoft.com/office/officeart/2005/8/layout/process1" loCatId="process" qsTypeId="urn:microsoft.com/office/officeart/2005/8/quickstyle/simple1" qsCatId="simple" csTypeId="urn:microsoft.com/office/officeart/2005/8/colors/accent0_2" csCatId="mainScheme" phldr="1"/>
      <dgm:spPr/>
    </dgm:pt>
    <dgm:pt modelId="{7672ABA6-F747-4304-A2B1-B10865CB83CD}">
      <dgm:prSet phldrT="[Текст]" custT="1"/>
      <dgm:spPr/>
      <dgm:t>
        <a:bodyPr/>
        <a:lstStyle/>
        <a:p>
          <a:r>
            <a:rPr lang="ru-RU" sz="1400" dirty="0" smtClean="0"/>
            <a:t>Учащиеся 15-ти летнего возраста</a:t>
          </a:r>
          <a:endParaRPr lang="ru-RU" sz="1400" dirty="0"/>
        </a:p>
      </dgm:t>
    </dgm:pt>
    <dgm:pt modelId="{2B580339-1816-4797-8B80-A28EC3190F55}" type="parTrans" cxnId="{14BE1CCF-6F56-4FA8-8892-BED536CEAEDC}">
      <dgm:prSet/>
      <dgm:spPr/>
      <dgm:t>
        <a:bodyPr/>
        <a:lstStyle/>
        <a:p>
          <a:endParaRPr lang="ru-RU" sz="900"/>
        </a:p>
      </dgm:t>
    </dgm:pt>
    <dgm:pt modelId="{D1302B2B-C7FE-4BA2-8B63-DBEC66FF32BC}" type="sibTrans" cxnId="{14BE1CCF-6F56-4FA8-8892-BED536CEAEDC}">
      <dgm:prSet custT="1"/>
      <dgm:spPr/>
      <dgm:t>
        <a:bodyPr/>
        <a:lstStyle/>
        <a:p>
          <a:endParaRPr lang="ru-RU" sz="1200"/>
        </a:p>
      </dgm:t>
    </dgm:pt>
    <dgm:pt modelId="{D2B1673C-CB7A-4BE2-BBCE-9AAF85224D4F}">
      <dgm:prSet phldrT="[Текст]" custT="1"/>
      <dgm:spPr/>
      <dgm:t>
        <a:bodyPr/>
        <a:lstStyle/>
        <a:p>
          <a:r>
            <a:rPr lang="ru-RU" sz="1200" dirty="0" smtClean="0"/>
            <a:t>Тест (</a:t>
          </a:r>
          <a:r>
            <a:rPr lang="en-US" sz="1200" dirty="0" smtClean="0">
              <a:latin typeface="Arial Rounded MT Bold" panose="020F0704030504030204" pitchFamily="34" charset="0"/>
            </a:rPr>
            <a:t>USB)</a:t>
          </a:r>
          <a:r>
            <a:rPr lang="ru-RU" sz="1200" dirty="0" smtClean="0">
              <a:latin typeface="Arial Rounded MT Bold" panose="020F0704030504030204" pitchFamily="34" charset="0"/>
            </a:rPr>
            <a:t> + </a:t>
          </a:r>
          <a:r>
            <a:rPr lang="ru-RU" sz="1200" dirty="0" smtClean="0"/>
            <a:t>Анкета (</a:t>
          </a:r>
          <a:r>
            <a:rPr lang="en-US" sz="1200" dirty="0" smtClean="0">
              <a:latin typeface="Arial Rounded MT Bold" panose="020F0704030504030204" pitchFamily="34" charset="0"/>
            </a:rPr>
            <a:t>USB)</a:t>
          </a:r>
          <a:endParaRPr lang="ru-RU" sz="1200" dirty="0"/>
        </a:p>
      </dgm:t>
    </dgm:pt>
    <dgm:pt modelId="{FD2A138B-B053-4E17-8F8D-BA1C060BEB5F}" type="parTrans" cxnId="{672F8054-8A43-4389-AD90-02E8F1A5B8CC}">
      <dgm:prSet/>
      <dgm:spPr/>
      <dgm:t>
        <a:bodyPr/>
        <a:lstStyle/>
        <a:p>
          <a:endParaRPr lang="ru-RU" sz="900"/>
        </a:p>
      </dgm:t>
    </dgm:pt>
    <dgm:pt modelId="{59777EED-6F9C-4445-A9B7-1080B26E0AD2}" type="sibTrans" cxnId="{672F8054-8A43-4389-AD90-02E8F1A5B8CC}">
      <dgm:prSet/>
      <dgm:spPr/>
      <dgm:t>
        <a:bodyPr/>
        <a:lstStyle/>
        <a:p>
          <a:endParaRPr lang="ru-RU" sz="900"/>
        </a:p>
      </dgm:t>
    </dgm:pt>
    <dgm:pt modelId="{468915D0-CBF6-4291-BC90-2683CFEC5DF7}" type="pres">
      <dgm:prSet presAssocID="{A84B5C32-B5C3-4B1D-8E61-A7AC435CD870}" presName="Name0" presStyleCnt="0">
        <dgm:presLayoutVars>
          <dgm:dir/>
          <dgm:resizeHandles val="exact"/>
        </dgm:presLayoutVars>
      </dgm:prSet>
      <dgm:spPr/>
    </dgm:pt>
    <dgm:pt modelId="{0BD8D823-69BA-4973-8F3A-82351AD4B011}" type="pres">
      <dgm:prSet presAssocID="{7672ABA6-F747-4304-A2B1-B10865CB83C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12E57-2AFD-4671-A790-D014B5623E80}" type="pres">
      <dgm:prSet presAssocID="{D1302B2B-C7FE-4BA2-8B63-DBEC66FF32BC}" presName="sibTrans" presStyleLbl="sibTrans2D1" presStyleIdx="0" presStyleCnt="1"/>
      <dgm:spPr/>
      <dgm:t>
        <a:bodyPr/>
        <a:lstStyle/>
        <a:p>
          <a:endParaRPr lang="ru-RU"/>
        </a:p>
      </dgm:t>
    </dgm:pt>
    <dgm:pt modelId="{92CF14E1-97C4-4CC7-80A4-67D6666F79A8}" type="pres">
      <dgm:prSet presAssocID="{D1302B2B-C7FE-4BA2-8B63-DBEC66FF32BC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D30F55B8-3113-4EBA-BD8D-D61A66CA6453}" type="pres">
      <dgm:prSet presAssocID="{D2B1673C-CB7A-4BE2-BBCE-9AAF85224D4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4269FD-7534-4B75-AB6D-E635136EA8DB}" type="presOf" srcId="{D1302B2B-C7FE-4BA2-8B63-DBEC66FF32BC}" destId="{18E12E57-2AFD-4671-A790-D014B5623E80}" srcOrd="0" destOrd="0" presId="urn:microsoft.com/office/officeart/2005/8/layout/process1"/>
    <dgm:cxn modelId="{FDBBB85D-A058-4701-9D6F-D3AA364B94A9}" type="presOf" srcId="{D2B1673C-CB7A-4BE2-BBCE-9AAF85224D4F}" destId="{D30F55B8-3113-4EBA-BD8D-D61A66CA6453}" srcOrd="0" destOrd="0" presId="urn:microsoft.com/office/officeart/2005/8/layout/process1"/>
    <dgm:cxn modelId="{B63AF9CD-40EA-40E7-B3BA-92C91932F30A}" type="presOf" srcId="{D1302B2B-C7FE-4BA2-8B63-DBEC66FF32BC}" destId="{92CF14E1-97C4-4CC7-80A4-67D6666F79A8}" srcOrd="1" destOrd="0" presId="urn:microsoft.com/office/officeart/2005/8/layout/process1"/>
    <dgm:cxn modelId="{672F8054-8A43-4389-AD90-02E8F1A5B8CC}" srcId="{A84B5C32-B5C3-4B1D-8E61-A7AC435CD870}" destId="{D2B1673C-CB7A-4BE2-BBCE-9AAF85224D4F}" srcOrd="1" destOrd="0" parTransId="{FD2A138B-B053-4E17-8F8D-BA1C060BEB5F}" sibTransId="{59777EED-6F9C-4445-A9B7-1080B26E0AD2}"/>
    <dgm:cxn modelId="{14BE1CCF-6F56-4FA8-8892-BED536CEAEDC}" srcId="{A84B5C32-B5C3-4B1D-8E61-A7AC435CD870}" destId="{7672ABA6-F747-4304-A2B1-B10865CB83CD}" srcOrd="0" destOrd="0" parTransId="{2B580339-1816-4797-8B80-A28EC3190F55}" sibTransId="{D1302B2B-C7FE-4BA2-8B63-DBEC66FF32BC}"/>
    <dgm:cxn modelId="{3F32237A-39C9-4537-94D1-A7FC7BA1A5B5}" type="presOf" srcId="{7672ABA6-F747-4304-A2B1-B10865CB83CD}" destId="{0BD8D823-69BA-4973-8F3A-82351AD4B011}" srcOrd="0" destOrd="0" presId="urn:microsoft.com/office/officeart/2005/8/layout/process1"/>
    <dgm:cxn modelId="{5127DD29-CC47-46E8-B56E-4A2C3B5A7CCB}" type="presOf" srcId="{A84B5C32-B5C3-4B1D-8E61-A7AC435CD870}" destId="{468915D0-CBF6-4291-BC90-2683CFEC5DF7}" srcOrd="0" destOrd="0" presId="urn:microsoft.com/office/officeart/2005/8/layout/process1"/>
    <dgm:cxn modelId="{40848D91-E974-4168-9008-61A7194DE81C}" type="presParOf" srcId="{468915D0-CBF6-4291-BC90-2683CFEC5DF7}" destId="{0BD8D823-69BA-4973-8F3A-82351AD4B011}" srcOrd="0" destOrd="0" presId="urn:microsoft.com/office/officeart/2005/8/layout/process1"/>
    <dgm:cxn modelId="{148305E3-7285-4882-A0A9-31E40E898393}" type="presParOf" srcId="{468915D0-CBF6-4291-BC90-2683CFEC5DF7}" destId="{18E12E57-2AFD-4671-A790-D014B5623E80}" srcOrd="1" destOrd="0" presId="urn:microsoft.com/office/officeart/2005/8/layout/process1"/>
    <dgm:cxn modelId="{487977F7-27A5-48F3-9FB5-5625CF16EF64}" type="presParOf" srcId="{18E12E57-2AFD-4671-A790-D014B5623E80}" destId="{92CF14E1-97C4-4CC7-80A4-67D6666F79A8}" srcOrd="0" destOrd="0" presId="urn:microsoft.com/office/officeart/2005/8/layout/process1"/>
    <dgm:cxn modelId="{32164390-5E36-418C-8BC8-E77FAB37A321}" type="presParOf" srcId="{468915D0-CBF6-4291-BC90-2683CFEC5DF7}" destId="{D30F55B8-3113-4EBA-BD8D-D61A66CA645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4B5C32-B5C3-4B1D-8E61-A7AC435CD870}" type="doc">
      <dgm:prSet loTypeId="urn:microsoft.com/office/officeart/2005/8/layout/process1" loCatId="process" qsTypeId="urn:microsoft.com/office/officeart/2005/8/quickstyle/simple1" qsCatId="simple" csTypeId="urn:microsoft.com/office/officeart/2005/8/colors/accent0_2" csCatId="mainScheme" phldr="1"/>
      <dgm:spPr/>
    </dgm:pt>
    <dgm:pt modelId="{7672ABA6-F747-4304-A2B1-B10865CB83CD}">
      <dgm:prSet phldrT="[Текст]" custT="1"/>
      <dgm:spPr/>
      <dgm:t>
        <a:bodyPr/>
        <a:lstStyle/>
        <a:p>
          <a:r>
            <a:rPr lang="ru-RU" sz="1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Администрация школы</a:t>
          </a:r>
          <a:endParaRPr lang="ru-RU" sz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2B580339-1816-4797-8B80-A28EC3190F55}" type="parTrans" cxnId="{14BE1CCF-6F56-4FA8-8892-BED536CEAEDC}">
      <dgm:prSet/>
      <dgm:spPr/>
      <dgm:t>
        <a:bodyPr/>
        <a:lstStyle/>
        <a:p>
          <a:endParaRPr lang="ru-RU" sz="8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D1302B2B-C7FE-4BA2-8B63-DBEC66FF32BC}" type="sibTrans" cxnId="{14BE1CCF-6F56-4FA8-8892-BED536CEAEDC}">
      <dgm:prSet custT="1"/>
      <dgm:spPr/>
      <dgm:t>
        <a:bodyPr/>
        <a:lstStyle/>
        <a:p>
          <a:endParaRPr lang="ru-RU" sz="11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D2B1673C-CB7A-4BE2-BBCE-9AAF85224D4F}">
      <dgm:prSet phldrT="[Текст]" custT="1"/>
      <dgm:spPr/>
      <dgm:t>
        <a:bodyPr/>
        <a:lstStyle/>
        <a:p>
          <a:r>
            <a:rPr lang="ru-RU" sz="1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Анкета онлайн</a:t>
          </a:r>
          <a:endParaRPr lang="ru-RU" sz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FD2A138B-B053-4E17-8F8D-BA1C060BEB5F}" type="parTrans" cxnId="{672F8054-8A43-4389-AD90-02E8F1A5B8CC}">
      <dgm:prSet/>
      <dgm:spPr/>
      <dgm:t>
        <a:bodyPr/>
        <a:lstStyle/>
        <a:p>
          <a:endParaRPr lang="ru-RU" sz="8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59777EED-6F9C-4445-A9B7-1080B26E0AD2}" type="sibTrans" cxnId="{672F8054-8A43-4389-AD90-02E8F1A5B8CC}">
      <dgm:prSet/>
      <dgm:spPr/>
      <dgm:t>
        <a:bodyPr/>
        <a:lstStyle/>
        <a:p>
          <a:endParaRPr lang="ru-RU" sz="8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468915D0-CBF6-4291-BC90-2683CFEC5DF7}" type="pres">
      <dgm:prSet presAssocID="{A84B5C32-B5C3-4B1D-8E61-A7AC435CD870}" presName="Name0" presStyleCnt="0">
        <dgm:presLayoutVars>
          <dgm:dir/>
          <dgm:resizeHandles val="exact"/>
        </dgm:presLayoutVars>
      </dgm:prSet>
      <dgm:spPr/>
    </dgm:pt>
    <dgm:pt modelId="{0BD8D823-69BA-4973-8F3A-82351AD4B011}" type="pres">
      <dgm:prSet presAssocID="{7672ABA6-F747-4304-A2B1-B10865CB83C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12E57-2AFD-4671-A790-D014B5623E80}" type="pres">
      <dgm:prSet presAssocID="{D1302B2B-C7FE-4BA2-8B63-DBEC66FF32BC}" presName="sibTrans" presStyleLbl="sibTrans2D1" presStyleIdx="0" presStyleCnt="1"/>
      <dgm:spPr/>
      <dgm:t>
        <a:bodyPr/>
        <a:lstStyle/>
        <a:p>
          <a:endParaRPr lang="ru-RU"/>
        </a:p>
      </dgm:t>
    </dgm:pt>
    <dgm:pt modelId="{92CF14E1-97C4-4CC7-80A4-67D6666F79A8}" type="pres">
      <dgm:prSet presAssocID="{D1302B2B-C7FE-4BA2-8B63-DBEC66FF32BC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D30F55B8-3113-4EBA-BD8D-D61A66CA6453}" type="pres">
      <dgm:prSet presAssocID="{D2B1673C-CB7A-4BE2-BBCE-9AAF85224D4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0CF0EB-219E-4E73-8E2C-213D32EBD5B3}" type="presOf" srcId="{A84B5C32-B5C3-4B1D-8E61-A7AC435CD870}" destId="{468915D0-CBF6-4291-BC90-2683CFEC5DF7}" srcOrd="0" destOrd="0" presId="urn:microsoft.com/office/officeart/2005/8/layout/process1"/>
    <dgm:cxn modelId="{8237A439-E7E7-4DC6-BD45-8C6122C5A607}" type="presOf" srcId="{D1302B2B-C7FE-4BA2-8B63-DBEC66FF32BC}" destId="{92CF14E1-97C4-4CC7-80A4-67D6666F79A8}" srcOrd="1" destOrd="0" presId="urn:microsoft.com/office/officeart/2005/8/layout/process1"/>
    <dgm:cxn modelId="{09E2D597-7269-4A02-98A3-B5D1ADA993EE}" type="presOf" srcId="{D2B1673C-CB7A-4BE2-BBCE-9AAF85224D4F}" destId="{D30F55B8-3113-4EBA-BD8D-D61A66CA6453}" srcOrd="0" destOrd="0" presId="urn:microsoft.com/office/officeart/2005/8/layout/process1"/>
    <dgm:cxn modelId="{672F8054-8A43-4389-AD90-02E8F1A5B8CC}" srcId="{A84B5C32-B5C3-4B1D-8E61-A7AC435CD870}" destId="{D2B1673C-CB7A-4BE2-BBCE-9AAF85224D4F}" srcOrd="1" destOrd="0" parTransId="{FD2A138B-B053-4E17-8F8D-BA1C060BEB5F}" sibTransId="{59777EED-6F9C-4445-A9B7-1080B26E0AD2}"/>
    <dgm:cxn modelId="{0D69F089-144F-458C-8C98-4EBCAB3D6DC5}" type="presOf" srcId="{7672ABA6-F747-4304-A2B1-B10865CB83CD}" destId="{0BD8D823-69BA-4973-8F3A-82351AD4B011}" srcOrd="0" destOrd="0" presId="urn:microsoft.com/office/officeart/2005/8/layout/process1"/>
    <dgm:cxn modelId="{14BE1CCF-6F56-4FA8-8892-BED536CEAEDC}" srcId="{A84B5C32-B5C3-4B1D-8E61-A7AC435CD870}" destId="{7672ABA6-F747-4304-A2B1-B10865CB83CD}" srcOrd="0" destOrd="0" parTransId="{2B580339-1816-4797-8B80-A28EC3190F55}" sibTransId="{D1302B2B-C7FE-4BA2-8B63-DBEC66FF32BC}"/>
    <dgm:cxn modelId="{8DF5B261-994C-4CE8-91E0-3928C5C4D36F}" type="presOf" srcId="{D1302B2B-C7FE-4BA2-8B63-DBEC66FF32BC}" destId="{18E12E57-2AFD-4671-A790-D014B5623E80}" srcOrd="0" destOrd="0" presId="urn:microsoft.com/office/officeart/2005/8/layout/process1"/>
    <dgm:cxn modelId="{92AE6D7A-CBEA-4DAD-A0E6-C36252242636}" type="presParOf" srcId="{468915D0-CBF6-4291-BC90-2683CFEC5DF7}" destId="{0BD8D823-69BA-4973-8F3A-82351AD4B011}" srcOrd="0" destOrd="0" presId="urn:microsoft.com/office/officeart/2005/8/layout/process1"/>
    <dgm:cxn modelId="{5480ED77-0693-4B1B-9F74-EAF3F923149E}" type="presParOf" srcId="{468915D0-CBF6-4291-BC90-2683CFEC5DF7}" destId="{18E12E57-2AFD-4671-A790-D014B5623E80}" srcOrd="1" destOrd="0" presId="urn:microsoft.com/office/officeart/2005/8/layout/process1"/>
    <dgm:cxn modelId="{6808CE0B-7164-4031-AEAF-F5766515B439}" type="presParOf" srcId="{18E12E57-2AFD-4671-A790-D014B5623E80}" destId="{92CF14E1-97C4-4CC7-80A4-67D6666F79A8}" srcOrd="0" destOrd="0" presId="urn:microsoft.com/office/officeart/2005/8/layout/process1"/>
    <dgm:cxn modelId="{AAE67A34-4D9E-4C2E-82F0-C80C552777E0}" type="presParOf" srcId="{468915D0-CBF6-4291-BC90-2683CFEC5DF7}" destId="{D30F55B8-3113-4EBA-BD8D-D61A66CA645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530DB6-85F9-4AD6-9704-9B1E2E4154A9}" type="doc">
      <dgm:prSet loTypeId="urn:microsoft.com/office/officeart/2005/8/layout/hierarchy4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4BC4433B-7F1A-4F56-9E6C-F442ECF02039}">
      <dgm:prSet phldrT="[Текст]" custT="1"/>
      <dgm:spPr/>
      <dgm:t>
        <a:bodyPr/>
        <a:lstStyle/>
        <a:p>
          <a:r>
            <a:rPr lang="ru-RU" sz="1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Читательская грамотность</a:t>
          </a:r>
          <a:endParaRPr lang="ru-RU" sz="14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7FB7D09F-483F-4A33-8B81-1AA1F91AA1A9}" type="parTrans" cxnId="{79D60452-8E76-4824-9222-9785913EC7B4}">
      <dgm:prSet/>
      <dgm:spPr/>
      <dgm:t>
        <a:bodyPr/>
        <a:lstStyle/>
        <a:p>
          <a:endParaRPr lang="ru-RU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FD7081D4-ACBB-4CE6-B303-14280A33DE50}" type="sibTrans" cxnId="{79D60452-8E76-4824-9222-9785913EC7B4}">
      <dgm:prSet/>
      <dgm:spPr/>
      <dgm:t>
        <a:bodyPr/>
        <a:lstStyle/>
        <a:p>
          <a:endParaRPr lang="ru-RU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41572EA3-A5E8-49EF-AF51-B2BE9820F4F2}">
      <dgm:prSet phldrT="[Текст]" custT="1"/>
      <dgm:spPr/>
      <dgm:t>
        <a:bodyPr/>
        <a:lstStyle/>
        <a:p>
          <a:r>
            <a:rPr lang="ru-RU" sz="1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Естественнонаучная грамотность</a:t>
          </a:r>
          <a:endParaRPr lang="ru-RU" sz="14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1FDC4136-374B-4EAF-92F1-F26833CAB3EB}" type="parTrans" cxnId="{3D40625A-B0C3-4D42-9E3F-A07D5CB82F1A}">
      <dgm:prSet/>
      <dgm:spPr/>
      <dgm:t>
        <a:bodyPr/>
        <a:lstStyle/>
        <a:p>
          <a:endParaRPr lang="ru-RU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FC20A93B-DB4C-4B8E-A36D-75394EA9CC30}" type="sibTrans" cxnId="{3D40625A-B0C3-4D42-9E3F-A07D5CB82F1A}">
      <dgm:prSet/>
      <dgm:spPr/>
      <dgm:t>
        <a:bodyPr/>
        <a:lstStyle/>
        <a:p>
          <a:endParaRPr lang="ru-RU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B7272D21-B3B1-44B1-8CEA-E01CAFB7D285}">
      <dgm:prSet phldrT="[Текст]" custT="1"/>
      <dgm:spPr/>
      <dgm:t>
        <a:bodyPr/>
        <a:lstStyle/>
        <a:p>
          <a:r>
            <a:rPr lang="ru-RU" sz="1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Математическая грамотность</a:t>
          </a:r>
          <a:endParaRPr lang="ru-RU" sz="14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5D5BFDE0-3C0A-4AE9-BFBE-4AA2DED5ECC4}" type="parTrans" cxnId="{4710E479-5D1F-43D9-8195-3F963235C7F6}">
      <dgm:prSet/>
      <dgm:spPr/>
      <dgm:t>
        <a:bodyPr/>
        <a:lstStyle/>
        <a:p>
          <a:endParaRPr lang="ru-RU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6639D949-C4D7-408B-B959-C1D7EBB70FBB}" type="sibTrans" cxnId="{4710E479-5D1F-43D9-8195-3F963235C7F6}">
      <dgm:prSet/>
      <dgm:spPr/>
      <dgm:t>
        <a:bodyPr/>
        <a:lstStyle/>
        <a:p>
          <a:endParaRPr lang="ru-RU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505F231D-4697-4B6C-ACD1-8DC57B5E747A}">
      <dgm:prSet custT="1"/>
      <dgm:spPr/>
      <dgm:t>
        <a:bodyPr/>
        <a:lstStyle/>
        <a:p>
          <a:r>
            <a:rPr lang="ru-RU" sz="1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Глобальные компетенции</a:t>
          </a:r>
        </a:p>
      </dgm:t>
    </dgm:pt>
    <dgm:pt modelId="{31D179D5-2F9E-4A7B-9CB9-DABF08B58517}" type="parTrans" cxnId="{E83581B0-66E9-4B1D-8A0D-ED933645BA14}">
      <dgm:prSet/>
      <dgm:spPr/>
      <dgm:t>
        <a:bodyPr/>
        <a:lstStyle/>
        <a:p>
          <a:endParaRPr lang="ru-RU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4CB72581-E2B8-4E60-A6CC-2A8B372F31FD}" type="sibTrans" cxnId="{E83581B0-66E9-4B1D-8A0D-ED933645BA14}">
      <dgm:prSet/>
      <dgm:spPr/>
      <dgm:t>
        <a:bodyPr/>
        <a:lstStyle/>
        <a:p>
          <a:endParaRPr lang="ru-RU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AA79B4E8-F5D0-467D-A8F0-78E4BF899258}">
      <dgm:prSet custT="1"/>
      <dgm:spPr/>
      <dgm:t>
        <a:bodyPr/>
        <a:lstStyle/>
        <a:p>
          <a:r>
            <a:rPr lang="ru-RU" sz="1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Финансовая грамотность</a:t>
          </a:r>
        </a:p>
      </dgm:t>
    </dgm:pt>
    <dgm:pt modelId="{7CD5C757-96F5-4287-B626-B583C104C355}" type="parTrans" cxnId="{B8252DFD-D080-48DE-80E4-2B7F717B202A}">
      <dgm:prSet/>
      <dgm:spPr/>
      <dgm:t>
        <a:bodyPr/>
        <a:lstStyle/>
        <a:p>
          <a:endParaRPr lang="ru-RU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682F81B6-3D00-4308-8098-195A1F3E46AA}" type="sibTrans" cxnId="{B8252DFD-D080-48DE-80E4-2B7F717B202A}">
      <dgm:prSet/>
      <dgm:spPr/>
      <dgm:t>
        <a:bodyPr/>
        <a:lstStyle/>
        <a:p>
          <a:endParaRPr lang="ru-RU" sz="20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gm:t>
    </dgm:pt>
    <dgm:pt modelId="{D9886CA0-218F-4022-974C-5BA6166AF8C6}" type="pres">
      <dgm:prSet presAssocID="{B9530DB6-85F9-4AD6-9704-9B1E2E4154A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03E0469-CFE3-4A3D-AA2A-5B735D2D6A38}" type="pres">
      <dgm:prSet presAssocID="{4BC4433B-7F1A-4F56-9E6C-F442ECF02039}" presName="vertOne" presStyleCnt="0"/>
      <dgm:spPr/>
    </dgm:pt>
    <dgm:pt modelId="{DC38B92A-4BCC-4678-9EEE-78CDADC6773E}" type="pres">
      <dgm:prSet presAssocID="{4BC4433B-7F1A-4F56-9E6C-F442ECF02039}" presName="txOne" presStyleLbl="node0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F6D5D1-3E37-4429-8E1B-13DB4212B7EF}" type="pres">
      <dgm:prSet presAssocID="{4BC4433B-7F1A-4F56-9E6C-F442ECF02039}" presName="horzOne" presStyleCnt="0"/>
      <dgm:spPr/>
    </dgm:pt>
    <dgm:pt modelId="{6701075B-353E-4CFB-AFAB-4460C6640E88}" type="pres">
      <dgm:prSet presAssocID="{FD7081D4-ACBB-4CE6-B303-14280A33DE50}" presName="sibSpaceOne" presStyleCnt="0"/>
      <dgm:spPr/>
    </dgm:pt>
    <dgm:pt modelId="{EFEB43C7-77E3-4182-A61C-82DE3A7F4818}" type="pres">
      <dgm:prSet presAssocID="{41572EA3-A5E8-49EF-AF51-B2BE9820F4F2}" presName="vertOne" presStyleCnt="0"/>
      <dgm:spPr/>
    </dgm:pt>
    <dgm:pt modelId="{94202C12-936E-4864-92EA-7E22662FB083}" type="pres">
      <dgm:prSet presAssocID="{41572EA3-A5E8-49EF-AF51-B2BE9820F4F2}" presName="txOne" presStyleLbl="node0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570E5E-C1DF-4B0A-B2FC-68274EFF81FE}" type="pres">
      <dgm:prSet presAssocID="{41572EA3-A5E8-49EF-AF51-B2BE9820F4F2}" presName="horzOne" presStyleCnt="0"/>
      <dgm:spPr/>
    </dgm:pt>
    <dgm:pt modelId="{4CCC7B1F-8838-4B0F-B3DC-E545BF184AB1}" type="pres">
      <dgm:prSet presAssocID="{FC20A93B-DB4C-4B8E-A36D-75394EA9CC30}" presName="sibSpaceOne" presStyleCnt="0"/>
      <dgm:spPr/>
    </dgm:pt>
    <dgm:pt modelId="{F35015F0-329C-48C8-B71B-1B28EB9CB4C5}" type="pres">
      <dgm:prSet presAssocID="{B7272D21-B3B1-44B1-8CEA-E01CAFB7D285}" presName="vertOne" presStyleCnt="0"/>
      <dgm:spPr/>
    </dgm:pt>
    <dgm:pt modelId="{8D856ADB-7007-4B05-BA0D-7BFD31DD8322}" type="pres">
      <dgm:prSet presAssocID="{B7272D21-B3B1-44B1-8CEA-E01CAFB7D285}" presName="txOne" presStyleLbl="node0" presStyleIdx="2" presStyleCnt="5" custLinFactNeighborX="-485" custLinFactNeighborY="-30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5DF365-7AF4-4170-9A63-27F1DA8DB176}" type="pres">
      <dgm:prSet presAssocID="{B7272D21-B3B1-44B1-8CEA-E01CAFB7D285}" presName="horzOne" presStyleCnt="0"/>
      <dgm:spPr/>
    </dgm:pt>
    <dgm:pt modelId="{1DB81909-1A88-41B1-870D-324EF38DF067}" type="pres">
      <dgm:prSet presAssocID="{6639D949-C4D7-408B-B959-C1D7EBB70FBB}" presName="sibSpaceOne" presStyleCnt="0"/>
      <dgm:spPr/>
    </dgm:pt>
    <dgm:pt modelId="{485AB318-AEA3-4C00-B996-B2E70495525A}" type="pres">
      <dgm:prSet presAssocID="{505F231D-4697-4B6C-ACD1-8DC57B5E747A}" presName="vertOne" presStyleCnt="0"/>
      <dgm:spPr/>
    </dgm:pt>
    <dgm:pt modelId="{ADF7C523-7EDE-47BD-94EB-545EEAC681E0}" type="pres">
      <dgm:prSet presAssocID="{505F231D-4697-4B6C-ACD1-8DC57B5E747A}" presName="txOne" presStyleLbl="node0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06E792-B1D2-471E-BDC1-D951C94302EE}" type="pres">
      <dgm:prSet presAssocID="{505F231D-4697-4B6C-ACD1-8DC57B5E747A}" presName="horzOne" presStyleCnt="0"/>
      <dgm:spPr/>
    </dgm:pt>
    <dgm:pt modelId="{2D076B67-49BB-4A00-93B0-6BC77A06A208}" type="pres">
      <dgm:prSet presAssocID="{4CB72581-E2B8-4E60-A6CC-2A8B372F31FD}" presName="sibSpaceOne" presStyleCnt="0"/>
      <dgm:spPr/>
    </dgm:pt>
    <dgm:pt modelId="{2697BF1A-9A13-455C-982B-783806E2C488}" type="pres">
      <dgm:prSet presAssocID="{AA79B4E8-F5D0-467D-A8F0-78E4BF899258}" presName="vertOne" presStyleCnt="0"/>
      <dgm:spPr/>
    </dgm:pt>
    <dgm:pt modelId="{72134BCE-AF78-48A9-AF62-1CF6C9F5EA22}" type="pres">
      <dgm:prSet presAssocID="{AA79B4E8-F5D0-467D-A8F0-78E4BF899258}" presName="txOne" presStyleLbl="node0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61E34B-6251-40C5-83FB-656DF58B8960}" type="pres">
      <dgm:prSet presAssocID="{AA79B4E8-F5D0-467D-A8F0-78E4BF899258}" presName="horzOne" presStyleCnt="0"/>
      <dgm:spPr/>
    </dgm:pt>
  </dgm:ptLst>
  <dgm:cxnLst>
    <dgm:cxn modelId="{B8252DFD-D080-48DE-80E4-2B7F717B202A}" srcId="{B9530DB6-85F9-4AD6-9704-9B1E2E4154A9}" destId="{AA79B4E8-F5D0-467D-A8F0-78E4BF899258}" srcOrd="4" destOrd="0" parTransId="{7CD5C757-96F5-4287-B626-B583C104C355}" sibTransId="{682F81B6-3D00-4308-8098-195A1F3E46AA}"/>
    <dgm:cxn modelId="{79D60452-8E76-4824-9222-9785913EC7B4}" srcId="{B9530DB6-85F9-4AD6-9704-9B1E2E4154A9}" destId="{4BC4433B-7F1A-4F56-9E6C-F442ECF02039}" srcOrd="0" destOrd="0" parTransId="{7FB7D09F-483F-4A33-8B81-1AA1F91AA1A9}" sibTransId="{FD7081D4-ACBB-4CE6-B303-14280A33DE50}"/>
    <dgm:cxn modelId="{3D40625A-B0C3-4D42-9E3F-A07D5CB82F1A}" srcId="{B9530DB6-85F9-4AD6-9704-9B1E2E4154A9}" destId="{41572EA3-A5E8-49EF-AF51-B2BE9820F4F2}" srcOrd="1" destOrd="0" parTransId="{1FDC4136-374B-4EAF-92F1-F26833CAB3EB}" sibTransId="{FC20A93B-DB4C-4B8E-A36D-75394EA9CC30}"/>
    <dgm:cxn modelId="{C844433D-9112-4840-AFC9-DAA01C6876A6}" type="presOf" srcId="{4BC4433B-7F1A-4F56-9E6C-F442ECF02039}" destId="{DC38B92A-4BCC-4678-9EEE-78CDADC6773E}" srcOrd="0" destOrd="0" presId="urn:microsoft.com/office/officeart/2005/8/layout/hierarchy4"/>
    <dgm:cxn modelId="{4710E479-5D1F-43D9-8195-3F963235C7F6}" srcId="{B9530DB6-85F9-4AD6-9704-9B1E2E4154A9}" destId="{B7272D21-B3B1-44B1-8CEA-E01CAFB7D285}" srcOrd="2" destOrd="0" parTransId="{5D5BFDE0-3C0A-4AE9-BFBE-4AA2DED5ECC4}" sibTransId="{6639D949-C4D7-408B-B959-C1D7EBB70FBB}"/>
    <dgm:cxn modelId="{FC667B45-D031-457A-AE49-06EDFE708AC8}" type="presOf" srcId="{41572EA3-A5E8-49EF-AF51-B2BE9820F4F2}" destId="{94202C12-936E-4864-92EA-7E22662FB083}" srcOrd="0" destOrd="0" presId="urn:microsoft.com/office/officeart/2005/8/layout/hierarchy4"/>
    <dgm:cxn modelId="{6F30EC4D-236B-48F9-B09A-DA05E8DD2786}" type="presOf" srcId="{AA79B4E8-F5D0-467D-A8F0-78E4BF899258}" destId="{72134BCE-AF78-48A9-AF62-1CF6C9F5EA22}" srcOrd="0" destOrd="0" presId="urn:microsoft.com/office/officeart/2005/8/layout/hierarchy4"/>
    <dgm:cxn modelId="{D84FA057-94A7-463F-BA71-149B4C4C6F48}" type="presOf" srcId="{B7272D21-B3B1-44B1-8CEA-E01CAFB7D285}" destId="{8D856ADB-7007-4B05-BA0D-7BFD31DD8322}" srcOrd="0" destOrd="0" presId="urn:microsoft.com/office/officeart/2005/8/layout/hierarchy4"/>
    <dgm:cxn modelId="{924CCDEC-EA7B-455E-9301-4DF3613F26F5}" type="presOf" srcId="{505F231D-4697-4B6C-ACD1-8DC57B5E747A}" destId="{ADF7C523-7EDE-47BD-94EB-545EEAC681E0}" srcOrd="0" destOrd="0" presId="urn:microsoft.com/office/officeart/2005/8/layout/hierarchy4"/>
    <dgm:cxn modelId="{E83581B0-66E9-4B1D-8A0D-ED933645BA14}" srcId="{B9530DB6-85F9-4AD6-9704-9B1E2E4154A9}" destId="{505F231D-4697-4B6C-ACD1-8DC57B5E747A}" srcOrd="3" destOrd="0" parTransId="{31D179D5-2F9E-4A7B-9CB9-DABF08B58517}" sibTransId="{4CB72581-E2B8-4E60-A6CC-2A8B372F31FD}"/>
    <dgm:cxn modelId="{E8BF6DBC-4FFE-45D2-8DDE-668BBB9C0FCC}" type="presOf" srcId="{B9530DB6-85F9-4AD6-9704-9B1E2E4154A9}" destId="{D9886CA0-218F-4022-974C-5BA6166AF8C6}" srcOrd="0" destOrd="0" presId="urn:microsoft.com/office/officeart/2005/8/layout/hierarchy4"/>
    <dgm:cxn modelId="{F9A151A6-637B-4640-9EE7-5EDA4E5819E2}" type="presParOf" srcId="{D9886CA0-218F-4022-974C-5BA6166AF8C6}" destId="{B03E0469-CFE3-4A3D-AA2A-5B735D2D6A38}" srcOrd="0" destOrd="0" presId="urn:microsoft.com/office/officeart/2005/8/layout/hierarchy4"/>
    <dgm:cxn modelId="{565422B8-A3F9-4AE2-AD84-1B51C861BFBC}" type="presParOf" srcId="{B03E0469-CFE3-4A3D-AA2A-5B735D2D6A38}" destId="{DC38B92A-4BCC-4678-9EEE-78CDADC6773E}" srcOrd="0" destOrd="0" presId="urn:microsoft.com/office/officeart/2005/8/layout/hierarchy4"/>
    <dgm:cxn modelId="{4DDD89F9-9D96-4BF2-8315-962071BF76D9}" type="presParOf" srcId="{B03E0469-CFE3-4A3D-AA2A-5B735D2D6A38}" destId="{A0F6D5D1-3E37-4429-8E1B-13DB4212B7EF}" srcOrd="1" destOrd="0" presId="urn:microsoft.com/office/officeart/2005/8/layout/hierarchy4"/>
    <dgm:cxn modelId="{964DEE08-6AA4-425E-8DA2-F2EA48B7A48C}" type="presParOf" srcId="{D9886CA0-218F-4022-974C-5BA6166AF8C6}" destId="{6701075B-353E-4CFB-AFAB-4460C6640E88}" srcOrd="1" destOrd="0" presId="urn:microsoft.com/office/officeart/2005/8/layout/hierarchy4"/>
    <dgm:cxn modelId="{D4C1FD2E-7609-4B85-AF9C-8FDC42765CE9}" type="presParOf" srcId="{D9886CA0-218F-4022-974C-5BA6166AF8C6}" destId="{EFEB43C7-77E3-4182-A61C-82DE3A7F4818}" srcOrd="2" destOrd="0" presId="urn:microsoft.com/office/officeart/2005/8/layout/hierarchy4"/>
    <dgm:cxn modelId="{9C1F1364-515E-4E60-AE57-19137D393026}" type="presParOf" srcId="{EFEB43C7-77E3-4182-A61C-82DE3A7F4818}" destId="{94202C12-936E-4864-92EA-7E22662FB083}" srcOrd="0" destOrd="0" presId="urn:microsoft.com/office/officeart/2005/8/layout/hierarchy4"/>
    <dgm:cxn modelId="{E031C037-4592-4324-BD2A-229416836B22}" type="presParOf" srcId="{EFEB43C7-77E3-4182-A61C-82DE3A7F4818}" destId="{A3570E5E-C1DF-4B0A-B2FC-68274EFF81FE}" srcOrd="1" destOrd="0" presId="urn:microsoft.com/office/officeart/2005/8/layout/hierarchy4"/>
    <dgm:cxn modelId="{153E2CD3-BDC2-4BE6-BBB9-DAA00608C394}" type="presParOf" srcId="{D9886CA0-218F-4022-974C-5BA6166AF8C6}" destId="{4CCC7B1F-8838-4B0F-B3DC-E545BF184AB1}" srcOrd="3" destOrd="0" presId="urn:microsoft.com/office/officeart/2005/8/layout/hierarchy4"/>
    <dgm:cxn modelId="{47C9EE75-AE2F-4550-B334-7BE7F0670171}" type="presParOf" srcId="{D9886CA0-218F-4022-974C-5BA6166AF8C6}" destId="{F35015F0-329C-48C8-B71B-1B28EB9CB4C5}" srcOrd="4" destOrd="0" presId="urn:microsoft.com/office/officeart/2005/8/layout/hierarchy4"/>
    <dgm:cxn modelId="{469CBFEF-E687-491A-BF61-0F781DEEF6EB}" type="presParOf" srcId="{F35015F0-329C-48C8-B71B-1B28EB9CB4C5}" destId="{8D856ADB-7007-4B05-BA0D-7BFD31DD8322}" srcOrd="0" destOrd="0" presId="urn:microsoft.com/office/officeart/2005/8/layout/hierarchy4"/>
    <dgm:cxn modelId="{9553EBFF-FA8C-4749-ACA5-1BA2F1BD2451}" type="presParOf" srcId="{F35015F0-329C-48C8-B71B-1B28EB9CB4C5}" destId="{135DF365-7AF4-4170-9A63-27F1DA8DB176}" srcOrd="1" destOrd="0" presId="urn:microsoft.com/office/officeart/2005/8/layout/hierarchy4"/>
    <dgm:cxn modelId="{227FE79F-55D0-4BFE-A6CF-428EC2C3C0E4}" type="presParOf" srcId="{D9886CA0-218F-4022-974C-5BA6166AF8C6}" destId="{1DB81909-1A88-41B1-870D-324EF38DF067}" srcOrd="5" destOrd="0" presId="urn:microsoft.com/office/officeart/2005/8/layout/hierarchy4"/>
    <dgm:cxn modelId="{3D6908DA-C1CC-44B8-A725-51EFE87FBD9B}" type="presParOf" srcId="{D9886CA0-218F-4022-974C-5BA6166AF8C6}" destId="{485AB318-AEA3-4C00-B996-B2E70495525A}" srcOrd="6" destOrd="0" presId="urn:microsoft.com/office/officeart/2005/8/layout/hierarchy4"/>
    <dgm:cxn modelId="{564FD32F-294A-43E0-BA50-37033A30209D}" type="presParOf" srcId="{485AB318-AEA3-4C00-B996-B2E70495525A}" destId="{ADF7C523-7EDE-47BD-94EB-545EEAC681E0}" srcOrd="0" destOrd="0" presId="urn:microsoft.com/office/officeart/2005/8/layout/hierarchy4"/>
    <dgm:cxn modelId="{1DD07B0E-2A50-4B31-9C31-4D5BED99E23B}" type="presParOf" srcId="{485AB318-AEA3-4C00-B996-B2E70495525A}" destId="{6E06E792-B1D2-471E-BDC1-D951C94302EE}" srcOrd="1" destOrd="0" presId="urn:microsoft.com/office/officeart/2005/8/layout/hierarchy4"/>
    <dgm:cxn modelId="{46CB4207-195F-498E-9860-BD69194E0811}" type="presParOf" srcId="{D9886CA0-218F-4022-974C-5BA6166AF8C6}" destId="{2D076B67-49BB-4A00-93B0-6BC77A06A208}" srcOrd="7" destOrd="0" presId="urn:microsoft.com/office/officeart/2005/8/layout/hierarchy4"/>
    <dgm:cxn modelId="{83C4827B-093B-4F8C-A17F-4537E5A8C49B}" type="presParOf" srcId="{D9886CA0-218F-4022-974C-5BA6166AF8C6}" destId="{2697BF1A-9A13-455C-982B-783806E2C488}" srcOrd="8" destOrd="0" presId="urn:microsoft.com/office/officeart/2005/8/layout/hierarchy4"/>
    <dgm:cxn modelId="{91D82561-AF51-4720-944A-64B94C7A3B12}" type="presParOf" srcId="{2697BF1A-9A13-455C-982B-783806E2C488}" destId="{72134BCE-AF78-48A9-AF62-1CF6C9F5EA22}" srcOrd="0" destOrd="0" presId="urn:microsoft.com/office/officeart/2005/8/layout/hierarchy4"/>
    <dgm:cxn modelId="{DCD2B359-7990-4ABD-93F6-FA5ADF8FF75F}" type="presParOf" srcId="{2697BF1A-9A13-455C-982B-783806E2C488}" destId="{CB61E34B-6251-40C5-83FB-656DF58B896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D8D823-69BA-4973-8F3A-82351AD4B011}">
      <dsp:nvSpPr>
        <dsp:cNvPr id="0" name=""/>
        <dsp:cNvSpPr/>
      </dsp:nvSpPr>
      <dsp:spPr>
        <a:xfrm>
          <a:off x="6269" y="0"/>
          <a:ext cx="3817155" cy="22428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Учащиеся 15-ти летнего возраста</a:t>
          </a:r>
          <a:endParaRPr lang="ru-RU" sz="1400" kern="1200" dirty="0"/>
        </a:p>
      </dsp:txBody>
      <dsp:txXfrm>
        <a:off x="12838" y="6569"/>
        <a:ext cx="3804017" cy="211149"/>
      </dsp:txXfrm>
    </dsp:sp>
    <dsp:sp modelId="{18E12E57-2AFD-4671-A790-D014B5623E80}">
      <dsp:nvSpPr>
        <dsp:cNvPr id="0" name=""/>
        <dsp:cNvSpPr/>
      </dsp:nvSpPr>
      <dsp:spPr>
        <a:xfrm>
          <a:off x="4205140" y="0"/>
          <a:ext cx="809237" cy="224287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205140" y="44857"/>
        <a:ext cx="741951" cy="134573"/>
      </dsp:txXfrm>
    </dsp:sp>
    <dsp:sp modelId="{D30F55B8-3113-4EBA-BD8D-D61A66CA6453}">
      <dsp:nvSpPr>
        <dsp:cNvPr id="0" name=""/>
        <dsp:cNvSpPr/>
      </dsp:nvSpPr>
      <dsp:spPr>
        <a:xfrm>
          <a:off x="5350287" y="0"/>
          <a:ext cx="3817155" cy="22428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Тест (</a:t>
          </a:r>
          <a:r>
            <a:rPr lang="en-US" sz="1200" kern="1200" dirty="0" smtClean="0">
              <a:latin typeface="Arial Rounded MT Bold" panose="020F0704030504030204" pitchFamily="34" charset="0"/>
            </a:rPr>
            <a:t>USB)</a:t>
          </a:r>
          <a:r>
            <a:rPr lang="ru-RU" sz="1200" kern="1200" dirty="0" smtClean="0">
              <a:latin typeface="Arial Rounded MT Bold" panose="020F0704030504030204" pitchFamily="34" charset="0"/>
            </a:rPr>
            <a:t> + </a:t>
          </a:r>
          <a:r>
            <a:rPr lang="ru-RU" sz="1200" kern="1200" dirty="0" smtClean="0"/>
            <a:t>Анкета (</a:t>
          </a:r>
          <a:r>
            <a:rPr lang="en-US" sz="1200" kern="1200" dirty="0" smtClean="0">
              <a:latin typeface="Arial Rounded MT Bold" panose="020F0704030504030204" pitchFamily="34" charset="0"/>
            </a:rPr>
            <a:t>USB)</a:t>
          </a:r>
          <a:endParaRPr lang="ru-RU" sz="1200" kern="1200" dirty="0"/>
        </a:p>
      </dsp:txBody>
      <dsp:txXfrm>
        <a:off x="5356856" y="6569"/>
        <a:ext cx="3804017" cy="2111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D8D823-69BA-4973-8F3A-82351AD4B011}">
      <dsp:nvSpPr>
        <dsp:cNvPr id="0" name=""/>
        <dsp:cNvSpPr/>
      </dsp:nvSpPr>
      <dsp:spPr>
        <a:xfrm>
          <a:off x="6269" y="0"/>
          <a:ext cx="3817155" cy="2156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Администрация школы</a:t>
          </a:r>
          <a:endParaRPr lang="ru-RU" sz="1200" kern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sp:txBody>
      <dsp:txXfrm>
        <a:off x="12586" y="6317"/>
        <a:ext cx="3804521" cy="203028"/>
      </dsp:txXfrm>
    </dsp:sp>
    <dsp:sp modelId="{18E12E57-2AFD-4671-A790-D014B5623E80}">
      <dsp:nvSpPr>
        <dsp:cNvPr id="0" name=""/>
        <dsp:cNvSpPr/>
      </dsp:nvSpPr>
      <dsp:spPr>
        <a:xfrm>
          <a:off x="4205140" y="0"/>
          <a:ext cx="809237" cy="215662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sp:txBody>
      <dsp:txXfrm>
        <a:off x="4205140" y="43132"/>
        <a:ext cx="744538" cy="129398"/>
      </dsp:txXfrm>
    </dsp:sp>
    <dsp:sp modelId="{D30F55B8-3113-4EBA-BD8D-D61A66CA6453}">
      <dsp:nvSpPr>
        <dsp:cNvPr id="0" name=""/>
        <dsp:cNvSpPr/>
      </dsp:nvSpPr>
      <dsp:spPr>
        <a:xfrm>
          <a:off x="5350287" y="0"/>
          <a:ext cx="3817155" cy="2156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Анкета онлайн</a:t>
          </a:r>
          <a:endParaRPr lang="ru-RU" sz="1200" kern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sp:txBody>
      <dsp:txXfrm>
        <a:off x="5356604" y="6317"/>
        <a:ext cx="3804521" cy="2030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38B92A-4BCC-4678-9EEE-78CDADC6773E}">
      <dsp:nvSpPr>
        <dsp:cNvPr id="0" name=""/>
        <dsp:cNvSpPr/>
      </dsp:nvSpPr>
      <dsp:spPr>
        <a:xfrm>
          <a:off x="1139" y="0"/>
          <a:ext cx="2016281" cy="576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Читательская грамотность</a:t>
          </a:r>
          <a:endParaRPr lang="ru-RU" sz="1400" kern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sp:txBody>
      <dsp:txXfrm>
        <a:off x="18010" y="16871"/>
        <a:ext cx="1982539" cy="542285"/>
      </dsp:txXfrm>
    </dsp:sp>
    <dsp:sp modelId="{94202C12-936E-4864-92EA-7E22662FB083}">
      <dsp:nvSpPr>
        <dsp:cNvPr id="0" name=""/>
        <dsp:cNvSpPr/>
      </dsp:nvSpPr>
      <dsp:spPr>
        <a:xfrm>
          <a:off x="2356155" y="0"/>
          <a:ext cx="2016281" cy="576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Естественнонаучная грамотность</a:t>
          </a:r>
          <a:endParaRPr lang="ru-RU" sz="1400" kern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sp:txBody>
      <dsp:txXfrm>
        <a:off x="2373026" y="16871"/>
        <a:ext cx="1982539" cy="542285"/>
      </dsp:txXfrm>
    </dsp:sp>
    <dsp:sp modelId="{8D856ADB-7007-4B05-BA0D-7BFD31DD8322}">
      <dsp:nvSpPr>
        <dsp:cNvPr id="0" name=""/>
        <dsp:cNvSpPr/>
      </dsp:nvSpPr>
      <dsp:spPr>
        <a:xfrm>
          <a:off x="4701393" y="0"/>
          <a:ext cx="2016281" cy="576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Математическая грамотность</a:t>
          </a:r>
          <a:endParaRPr lang="ru-RU" sz="1400" kern="1200" dirty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endParaRPr>
        </a:p>
      </dsp:txBody>
      <dsp:txXfrm>
        <a:off x="4718264" y="16871"/>
        <a:ext cx="1982539" cy="542285"/>
      </dsp:txXfrm>
    </dsp:sp>
    <dsp:sp modelId="{ADF7C523-7EDE-47BD-94EB-545EEAC681E0}">
      <dsp:nvSpPr>
        <dsp:cNvPr id="0" name=""/>
        <dsp:cNvSpPr/>
      </dsp:nvSpPr>
      <dsp:spPr>
        <a:xfrm>
          <a:off x="7066188" y="0"/>
          <a:ext cx="2016281" cy="576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Глобальные компетенции</a:t>
          </a:r>
        </a:p>
      </dsp:txBody>
      <dsp:txXfrm>
        <a:off x="7083059" y="16871"/>
        <a:ext cx="1982539" cy="542285"/>
      </dsp:txXfrm>
    </dsp:sp>
    <dsp:sp modelId="{72134BCE-AF78-48A9-AF62-1CF6C9F5EA22}">
      <dsp:nvSpPr>
        <dsp:cNvPr id="0" name=""/>
        <dsp:cNvSpPr/>
      </dsp:nvSpPr>
      <dsp:spPr>
        <a:xfrm>
          <a:off x="9421205" y="0"/>
          <a:ext cx="2016281" cy="576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rPr>
            <a:t>Финансовая грамотность</a:t>
          </a:r>
        </a:p>
      </dsp:txBody>
      <dsp:txXfrm>
        <a:off x="9438076" y="16871"/>
        <a:ext cx="1982539" cy="542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0.51341</cdr:x>
      <cdr:y>0.18909</cdr:y>
    </cdr:from>
    <cdr:to>
      <cdr:x>0.58612</cdr:x>
      <cdr:y>0.26806</cdr:y>
    </cdr:to>
    <cdr:sp macro="" textlink="">
      <cdr:nvSpPr>
        <cdr:cNvPr id="2" name="Полилиния 1"/>
        <cdr:cNvSpPr/>
      </cdr:nvSpPr>
      <cdr:spPr>
        <a:xfrm xmlns:a="http://schemas.openxmlformats.org/drawingml/2006/main">
          <a:off x="2125958" y="867733"/>
          <a:ext cx="301082" cy="362407"/>
        </a:xfrm>
        <a:custGeom xmlns:a="http://schemas.openxmlformats.org/drawingml/2006/main">
          <a:avLst/>
          <a:gdLst>
            <a:gd name="connsiteX0" fmla="*/ 0 w 718457"/>
            <a:gd name="connsiteY0" fmla="*/ 250372 h 664029"/>
            <a:gd name="connsiteX1" fmla="*/ 272143 w 718457"/>
            <a:gd name="connsiteY1" fmla="*/ 664029 h 664029"/>
            <a:gd name="connsiteX2" fmla="*/ 718457 w 718457"/>
            <a:gd name="connsiteY2" fmla="*/ 0 h 664029"/>
            <a:gd name="connsiteX3" fmla="*/ 283028 w 718457"/>
            <a:gd name="connsiteY3" fmla="*/ 413657 h 664029"/>
            <a:gd name="connsiteX4" fmla="*/ 0 w 718457"/>
            <a:gd name="connsiteY4" fmla="*/ 250372 h 664029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</a:cxnLst>
          <a:rect l="l" t="t" r="r" b="b"/>
          <a:pathLst>
            <a:path w="718457" h="664029">
              <a:moveTo>
                <a:pt x="0" y="250372"/>
              </a:moveTo>
              <a:lnTo>
                <a:pt x="272143" y="664029"/>
              </a:lnTo>
              <a:lnTo>
                <a:pt x="718457" y="0"/>
              </a:lnTo>
              <a:lnTo>
                <a:pt x="283028" y="413657"/>
              </a:lnTo>
              <a:lnTo>
                <a:pt x="0" y="250372"/>
              </a:lnTo>
              <a:close/>
            </a:path>
          </a:pathLst>
        </a:custGeom>
        <a:solidFill xmlns:a="http://schemas.openxmlformats.org/drawingml/2006/main">
          <a:srgbClr val="00B05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0.16989</cdr:x>
      <cdr:y>0.03833</cdr:y>
    </cdr:from>
    <cdr:to>
      <cdr:x>0.84669</cdr:x>
      <cdr:y>0.16904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057557" y="86269"/>
          <a:ext cx="4213049" cy="2941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80000"/>
            </a:lnSpc>
            <a:defRPr sz="1600" b="1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sz="1600" b="1" dirty="0">
              <a:latin typeface="Montserrat Regular" panose="00000500000000000000" pitchFamily="2" charset="-52"/>
            </a:rPr>
            <a:t>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B054F-03E4-4428-8B6A-7981F9711EFD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8E24EB-C5DF-4542-B690-C11C2E73C0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004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A167A-E83A-467E-AFDE-B11D1F968042}" type="datetimeFigureOut">
              <a:rPr lang="ru-RU" smtClean="0"/>
              <a:pPr/>
              <a:t>08.10.2021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2DDA5-EA88-4845-90A8-6412E0783A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943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2DDA5-EA88-4845-90A8-6412E0783AE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57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034F4-3486-47CD-8B43-E772B8ED0D9C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452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BCF9A95-E041-40B2-AA01-B64F593C1CFE}" type="slidenum">
              <a:rPr lang="ru-RU" altLang="ru-RU">
                <a:solidFill>
                  <a:srgbClr val="000000"/>
                </a:solidFill>
                <a:latin typeface="Montserrat Regular" panose="00000500000000000000" pitchFamily="2" charset="-52"/>
              </a:rPr>
              <a:pPr eaLnBrk="1" hangingPunct="1"/>
              <a:t>31</a:t>
            </a:fld>
            <a:endParaRPr lang="ru-RU" altLang="ru-RU" dirty="0">
              <a:solidFill>
                <a:srgbClr val="000000"/>
              </a:solidFill>
              <a:latin typeface="Montserrat Regular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68141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2DDA5-EA88-4845-90A8-6412E0783AE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225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B25C-C1D5-4D7D-89D7-EE3F2417626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505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370C22-CBE7-4902-A659-82FB35C95F5C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402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D43E7-37DB-434E-93E2-6E1B8C67676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345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574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370C22-CBE7-4902-A659-82FB35C95F5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482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D43E7-37DB-434E-93E2-6E1B8C67676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145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E1A09-3758-44C6-8B92-79F43844EB12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427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5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2E724-991E-495C-B13D-E558B09450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347200" y="6492876"/>
            <a:ext cx="2844800" cy="36512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2A5C6D9-FC8F-41B8-91CC-A698CF986E1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1747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68A79-3FD1-4FA2-A974-38BE9F731D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347200" y="6492906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91343-BADB-4795-9224-FCC2E5CBE2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6905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85CFA-E5B7-458F-A833-8F921DD23A9A}" type="datetime1">
              <a:rPr lang="ru-RU" smtClean="0"/>
              <a:pPr/>
              <a:t>08.10.2021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033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 иконками в фон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E7D4F1B-2BC3-4D14-B963-614665D961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395" t="7303"/>
          <a:stretch/>
        </p:blipFill>
        <p:spPr>
          <a:xfrm>
            <a:off x="6838426" y="1053678"/>
            <a:ext cx="5369990" cy="5804323"/>
          </a:xfrm>
          <a:prstGeom prst="rect">
            <a:avLst/>
          </a:prstGeom>
        </p:spPr>
      </p:pic>
      <p:sp>
        <p:nvSpPr>
          <p:cNvPr id="6" name="Содержимое 2">
            <a:extLst>
              <a:ext uri="{FF2B5EF4-FFF2-40B4-BE49-F238E27FC236}">
                <a16:creationId xmlns:a16="http://schemas.microsoft.com/office/drawing/2014/main" xmlns="" id="{2A0C337A-D041-4D4B-B69B-6C5959BC1C56}"/>
              </a:ext>
            </a:extLst>
          </p:cNvPr>
          <p:cNvSpPr txBox="1">
            <a:spLocks/>
          </p:cNvSpPr>
          <p:nvPr userDrawn="1"/>
        </p:nvSpPr>
        <p:spPr>
          <a:xfrm>
            <a:off x="10843826" y="6433920"/>
            <a:ext cx="1164207" cy="326622"/>
          </a:xfrm>
          <a:prstGeom prst="rect">
            <a:avLst/>
          </a:prstGeom>
        </p:spPr>
        <p:txBody>
          <a:bodyPr vert="horz" lIns="104271" tIns="52135" rIns="104271" bIns="52135" rtlCol="0">
            <a:noAutofit/>
          </a:bodyPr>
          <a:lstStyle>
            <a:lvl1pPr marL="370092" indent="-370092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866" indent="-308410" algn="l" defTabSz="9869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02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3640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7096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20552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14008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7464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00920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94376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6CA9F830-AB22-4816-AA96-B85E8087DFB6}" type="slidenum">
              <a:rPr lang="ru-RU" sz="1824" smtClean="0">
                <a:solidFill>
                  <a:schemeClr val="bg1">
                    <a:lumMod val="50000"/>
                  </a:schemeClr>
                </a:solidFill>
                <a:latin typeface="Arial "/>
                <a:ea typeface="Verdana" pitchFamily="34" charset="0"/>
              </a:rPr>
              <a:pPr marL="0" indent="0" algn="r">
                <a:buNone/>
              </a:pPr>
              <a:t>‹#›</a:t>
            </a:fld>
            <a:endParaRPr lang="ru-RU" sz="1597" dirty="0">
              <a:solidFill>
                <a:schemeClr val="bg1">
                  <a:lumMod val="50000"/>
                </a:schemeClr>
              </a:solidFill>
              <a:latin typeface="Arial 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59C1DBC-3B5E-41EA-93A1-31B38BF951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21" y="6221522"/>
            <a:ext cx="1885700" cy="44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5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328840" y="2671851"/>
            <a:ext cx="60316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-8033" y="4902016"/>
            <a:ext cx="12216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;p2"/>
          <p:cNvSpPr/>
          <p:nvPr/>
        </p:nvSpPr>
        <p:spPr>
          <a:xfrm>
            <a:off x="1490600" y="4524000"/>
            <a:ext cx="756000" cy="7560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121896" tIns="121896" rIns="121896" bIns="121896" anchor="ctr" anchorCtr="0">
            <a:noAutofit/>
          </a:bodyPr>
          <a:lstStyle/>
          <a:p>
            <a:pPr defTabSz="410751"/>
            <a:endParaRPr sz="4800" kern="0">
              <a:solidFill>
                <a:srgbClr val="535353"/>
              </a:solidFill>
              <a:latin typeface="Gill Sans Light"/>
              <a:sym typeface="Gill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29927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611170" cy="53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957130"/>
            <a:ext cx="10972800" cy="516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8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BBE081-D4AF-4785-B2DF-3E47D0FB025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8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8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B5050E-7BE7-4D84-BB74-A43EF13B50B4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6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74" r:id="rId3"/>
    <p:sldLayoutId id="2147483676" r:id="rId4"/>
    <p:sldLayoutId id="2147483680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hyperlink" Target="https://fg.resh.edu.ru/" TargetMode="Externa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2.emf"/><Relationship Id="rId7" Type="http://schemas.openxmlformats.org/officeDocument/2006/relationships/image" Target="../media/image36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2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10" Type="http://schemas.openxmlformats.org/officeDocument/2006/relationships/image" Target="../media/image26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5" Type="http://schemas.openxmlformats.org/officeDocument/2006/relationships/image" Target="../media/image7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77.jpeg"/><Relationship Id="rId7" Type="http://schemas.openxmlformats.org/officeDocument/2006/relationships/image" Target="../media/image80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9.png"/><Relationship Id="rId10" Type="http://schemas.openxmlformats.org/officeDocument/2006/relationships/image" Target="../media/image82.jpeg"/><Relationship Id="rId4" Type="http://schemas.openxmlformats.org/officeDocument/2006/relationships/image" Target="../media/image78.png"/><Relationship Id="rId9" Type="http://schemas.openxmlformats.org/officeDocument/2006/relationships/image" Target="../media/image8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hyperlink" Target="http://www.edsoo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chart" Target="../charts/char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3.png"/><Relationship Id="rId7" Type="http://schemas.microsoft.com/office/2007/relationships/hdphoto" Target="../media/hdphoto4.wdp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11" Type="http://schemas.openxmlformats.org/officeDocument/2006/relationships/image" Target="../media/image98.png"/><Relationship Id="rId5" Type="http://schemas.openxmlformats.org/officeDocument/2006/relationships/image" Target="../media/image95.jpeg"/><Relationship Id="rId10" Type="http://schemas.openxmlformats.org/officeDocument/2006/relationships/image" Target="../media/image26.png"/><Relationship Id="rId4" Type="http://schemas.openxmlformats.org/officeDocument/2006/relationships/image" Target="../media/image94.emf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 smtClean="0"/>
              <a:t>Приоритетные направления государственной и региональной политики в образования </a:t>
            </a:r>
            <a:br>
              <a:rPr lang="ru-RU" sz="3600" dirty="0" smtClean="0"/>
            </a:br>
            <a:r>
              <a:rPr lang="ru-RU" sz="3600" dirty="0" smtClean="0"/>
              <a:t>Пермского края</a:t>
            </a:r>
            <a:endParaRPr lang="ru-RU" sz="36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2388" y="4585648"/>
            <a:ext cx="9680812" cy="1053152"/>
          </a:xfrm>
        </p:spPr>
        <p:txBody>
          <a:bodyPr/>
          <a:lstStyle/>
          <a:p>
            <a:pPr algn="l"/>
            <a:r>
              <a:rPr lang="ru-RU" sz="2000" dirty="0" err="1" smtClean="0"/>
              <a:t>Л.Н.Калинчикова</a:t>
            </a:r>
            <a:r>
              <a:rPr lang="ru-RU" sz="2000" dirty="0" smtClean="0"/>
              <a:t>, начальник управления общего, дополнительного образования и воспитания Министерства образования и науки Пермского края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 bwMode="auto">
          <a:xfrm>
            <a:off x="1255594" y="6264322"/>
            <a:ext cx="9107606" cy="411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20 сентября 2021 г.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4687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506788" y="982114"/>
          <a:ext cx="10955117" cy="3989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00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77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099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69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8236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15773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486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2697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0115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22516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75220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26504"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Русский</a:t>
                      </a:r>
                      <a:r>
                        <a:rPr lang="ru-RU" sz="1200" b="1" baseline="0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 язык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Математика профильная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По всем предметам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154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№ п/п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Территория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Ср. балл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№ п/п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Территория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Ср. балл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№ п/п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Территория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Ср.</a:t>
                      </a:r>
                      <a:r>
                        <a:rPr lang="ru-RU" sz="1200" b="1" baseline="0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 б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 bold" panose="00000800000000000000" pitchFamily="2" charset="-52"/>
                        </a:rPr>
                        <a:t>алл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ЗАТО Звездный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82,48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ЗАТО Звёздный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71,00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ЗАТО Звёздный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73,84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Кишертский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79,00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Чернушинский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68,03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Чернушинский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69,98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Чернушинский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78,93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Юсьвинский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64,78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Верещагинский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67,92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Гайнский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78,08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Верещагинский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64,38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г. Пермь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67,25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Еловский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77,54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Ильинский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63,89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Очерский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66,44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г. Кунгур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76,72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г. Пермь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63,85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Сивинский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66,32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Верещагинский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75,99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Очерский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63,27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Кишертский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66,12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Кочевский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75,87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Гайнский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62,73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Юсьвинский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65,88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9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Соликамский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75,54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Нытвенский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62,53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г. Кунгур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65,82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Уинский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75,48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Сивинский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62,45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г. Кудымкар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65,70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11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г. Пермь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75,47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11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Краснокамский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62,24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11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Чусовской 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65,30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12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Очерский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74,57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12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Куединский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62,19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12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Соликамский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65,15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13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Сивинский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74,44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13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Ординский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62,15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13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Ильинский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64,95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14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 Кудымкар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74,09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14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г.Кунгур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62,02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14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Кочевский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64,72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650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Montserrat Regular" panose="00000500000000000000" pitchFamily="2" charset="-52"/>
                        </a:rPr>
                        <a:t>15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Карагайский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73,73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15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Октябрьский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61,60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15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Нытвенский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64,50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6788" y="5513550"/>
            <a:ext cx="8411583" cy="782937"/>
          </a:xfrm>
          <a:prstGeom prst="rect">
            <a:avLst/>
          </a:prstGeom>
          <a:noFill/>
        </p:spPr>
        <p:txBody>
          <a:bodyPr wrap="square" numCol="4">
            <a:noAutofit/>
          </a:bodyPr>
          <a:lstStyle/>
          <a:p>
            <a:pPr marL="266700" indent="-266700" fontAlgn="b">
              <a:buFont typeface="Wingdings" panose="05000000000000000000" pitchFamily="2" charset="2"/>
              <a:buChar char="§"/>
            </a:pPr>
            <a:r>
              <a:rPr lang="ru-RU" sz="1350" b="1" dirty="0">
                <a:solidFill>
                  <a:srgbClr val="C00000"/>
                </a:solidFill>
                <a:latin typeface="Montserrat bold" panose="00000800000000000000" pitchFamily="2" charset="-52"/>
                <a:sym typeface="Wingdings" panose="05000000000000000000" pitchFamily="2" charset="2"/>
              </a:rPr>
              <a:t> </a:t>
            </a:r>
            <a:r>
              <a:rPr lang="ru-RU" sz="1350" b="1" dirty="0" err="1">
                <a:solidFill>
                  <a:srgbClr val="C00000"/>
                </a:solidFill>
                <a:latin typeface="Montserrat bold" panose="00000800000000000000" pitchFamily="2" charset="-52"/>
              </a:rPr>
              <a:t>Чернушинский</a:t>
            </a:r>
            <a:endParaRPr lang="ru-RU" sz="1350" b="1" dirty="0">
              <a:solidFill>
                <a:srgbClr val="C00000"/>
              </a:solidFill>
              <a:latin typeface="Montserrat bold" panose="00000800000000000000" pitchFamily="2" charset="-52"/>
              <a:sym typeface="Wingdings" panose="05000000000000000000" pitchFamily="2" charset="2"/>
            </a:endParaRPr>
          </a:p>
          <a:p>
            <a:pPr marL="266700" indent="-266700" fontAlgn="b">
              <a:buFont typeface="Wingdings" panose="05000000000000000000" pitchFamily="2" charset="2"/>
              <a:buChar char="§"/>
            </a:pPr>
            <a:r>
              <a:rPr lang="ru-RU" sz="1350" b="1" dirty="0">
                <a:solidFill>
                  <a:srgbClr val="C00000"/>
                </a:solidFill>
                <a:latin typeface="Montserrat bold" panose="00000800000000000000" pitchFamily="2" charset="-52"/>
                <a:sym typeface="Wingdings" panose="05000000000000000000" pitchFamily="2" charset="2"/>
              </a:rPr>
              <a:t> </a:t>
            </a:r>
            <a:r>
              <a:rPr lang="ru-RU" sz="135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г. Пермь</a:t>
            </a:r>
          </a:p>
          <a:p>
            <a:pPr marL="266700" indent="-266700" defTabSz="514350" fontAlgn="b"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latin typeface="Montserrat Regular" panose="00000500000000000000" pitchFamily="2" charset="-52"/>
              </a:rPr>
              <a:t>ЗАТО «Звездный»</a:t>
            </a:r>
          </a:p>
          <a:p>
            <a:pPr marL="214313" indent="-214313" fontAlgn="b">
              <a:buFont typeface="Wingdings" panose="05000000000000000000" pitchFamily="2" charset="2"/>
              <a:buChar char="§"/>
            </a:pPr>
            <a:r>
              <a:rPr lang="ru-RU" sz="1350" dirty="0" err="1">
                <a:latin typeface="Montserrat Regular" panose="00000500000000000000" pitchFamily="2" charset="-52"/>
                <a:sym typeface="Wingdings" panose="05000000000000000000" pitchFamily="2" charset="2"/>
              </a:rPr>
              <a:t>Кочевский</a:t>
            </a:r>
            <a:r>
              <a:rPr lang="ru-RU" sz="1350" dirty="0">
                <a:latin typeface="Montserrat Regular" panose="00000500000000000000" pitchFamily="2" charset="-52"/>
                <a:sym typeface="Wingdings" panose="05000000000000000000" pitchFamily="2" charset="2"/>
              </a:rPr>
              <a:t> МО</a:t>
            </a:r>
            <a:endParaRPr lang="ru-RU" sz="1350" dirty="0">
              <a:latin typeface="Montserrat Regular" panose="00000500000000000000" pitchFamily="2" charset="-52"/>
            </a:endParaRPr>
          </a:p>
          <a:p>
            <a:pPr marL="214313" indent="-214313" fontAlgn="b">
              <a:buFont typeface="Wingdings" panose="05000000000000000000" pitchFamily="2" charset="2"/>
              <a:buChar char="§"/>
            </a:pPr>
            <a:r>
              <a:rPr lang="ru-RU" sz="1350" dirty="0" err="1">
                <a:latin typeface="Montserrat Regular" panose="00000500000000000000" pitchFamily="2" charset="-52"/>
                <a:sym typeface="Wingdings" panose="05000000000000000000" pitchFamily="2" charset="2"/>
              </a:rPr>
              <a:t>Сивинский</a:t>
            </a:r>
            <a:r>
              <a:rPr lang="ru-RU" sz="1350" dirty="0">
                <a:latin typeface="Montserrat Regular" panose="00000500000000000000" pitchFamily="2" charset="-52"/>
                <a:sym typeface="Wingdings" panose="05000000000000000000" pitchFamily="2" charset="2"/>
              </a:rPr>
              <a:t> МО</a:t>
            </a:r>
            <a:endParaRPr lang="ru-RU" sz="1350" dirty="0">
              <a:latin typeface="Montserrat Regular" panose="00000500000000000000" pitchFamily="2" charset="-52"/>
            </a:endParaRPr>
          </a:p>
          <a:p>
            <a:pPr marL="214313" indent="-214313" fontAlgn="b">
              <a:buFont typeface="Wingdings" panose="05000000000000000000" pitchFamily="2" charset="2"/>
              <a:buChar char="§"/>
            </a:pPr>
            <a:endParaRPr lang="ru-RU" sz="1350" b="1" dirty="0">
              <a:latin typeface="Montserrat Regular" panose="00000500000000000000" pitchFamily="2" charset="-52"/>
            </a:endParaRPr>
          </a:p>
          <a:p>
            <a:pPr marL="214313" indent="-214313" fontAlgn="b">
              <a:buFont typeface="Wingdings" panose="05000000000000000000" pitchFamily="2" charset="2"/>
              <a:buChar char="§"/>
            </a:pPr>
            <a:r>
              <a:rPr lang="ru-RU" sz="1350" dirty="0" err="1">
                <a:latin typeface="Montserrat Regular" panose="00000500000000000000" pitchFamily="2" charset="-52"/>
              </a:rPr>
              <a:t>Кишертский</a:t>
            </a:r>
            <a:r>
              <a:rPr lang="ru-RU" sz="1350" dirty="0">
                <a:latin typeface="Montserrat Regular" panose="00000500000000000000" pitchFamily="2" charset="-52"/>
              </a:rPr>
              <a:t> МО</a:t>
            </a:r>
          </a:p>
          <a:p>
            <a:pPr marL="214313" indent="-214313" fontAlgn="b">
              <a:buFont typeface="Wingdings" panose="05000000000000000000" pitchFamily="2" charset="2"/>
              <a:buChar char="§"/>
            </a:pPr>
            <a:r>
              <a:rPr lang="ru-RU" sz="1350" dirty="0" err="1">
                <a:latin typeface="Montserrat Regular" panose="00000500000000000000" pitchFamily="2" charset="-52"/>
              </a:rPr>
              <a:t>Верещагинский</a:t>
            </a:r>
            <a:r>
              <a:rPr lang="ru-RU" sz="1350" dirty="0">
                <a:latin typeface="Montserrat Regular" panose="00000500000000000000" pitchFamily="2" charset="-52"/>
              </a:rPr>
              <a:t> ГО</a:t>
            </a:r>
          </a:p>
          <a:p>
            <a:pPr marL="214313" indent="-214313" fontAlgn="b">
              <a:buFont typeface="Wingdings" panose="05000000000000000000" pitchFamily="2" charset="2"/>
              <a:buChar char="§"/>
            </a:pPr>
            <a:r>
              <a:rPr lang="ru-RU" sz="1350" dirty="0" err="1">
                <a:latin typeface="Montserrat Regular" panose="00000500000000000000" pitchFamily="2" charset="-52"/>
              </a:rPr>
              <a:t>Кудымкарский</a:t>
            </a:r>
            <a:r>
              <a:rPr lang="ru-RU" sz="1350" dirty="0">
                <a:latin typeface="Montserrat Regular" panose="00000500000000000000" pitchFamily="2" charset="-52"/>
              </a:rPr>
              <a:t> МО</a:t>
            </a:r>
          </a:p>
          <a:p>
            <a:pPr marL="214313" indent="-214313" fontAlgn="b">
              <a:buFont typeface="Wingdings" panose="05000000000000000000" pitchFamily="2" charset="2"/>
              <a:buChar char="§"/>
            </a:pPr>
            <a:r>
              <a:rPr lang="ru-RU" sz="1350" dirty="0" err="1">
                <a:latin typeface="Montserrat Regular" panose="00000500000000000000" pitchFamily="2" charset="-52"/>
              </a:rPr>
              <a:t>Очерский</a:t>
            </a:r>
            <a:r>
              <a:rPr lang="ru-RU" sz="1350" dirty="0">
                <a:latin typeface="Montserrat Regular" panose="00000500000000000000" pitchFamily="2" charset="-52"/>
              </a:rPr>
              <a:t> ГО</a:t>
            </a:r>
          </a:p>
          <a:p>
            <a:pPr marL="214313" indent="-214313" fontAlgn="b">
              <a:buFont typeface="Wingdings" panose="05000000000000000000" pitchFamily="2" charset="2"/>
              <a:buChar char="§"/>
            </a:pPr>
            <a:r>
              <a:rPr lang="ru-RU" sz="1350" b="1" dirty="0">
                <a:solidFill>
                  <a:srgbClr val="C00000"/>
                </a:solidFill>
                <a:latin typeface="Montserrat bold" panose="00000800000000000000" pitchFamily="2" charset="-52"/>
                <a:sym typeface="Wingdings" panose="05000000000000000000" pitchFamily="2" charset="2"/>
              </a:rPr>
              <a:t> </a:t>
            </a:r>
            <a:r>
              <a:rPr lang="ru-RU" sz="135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г. Кунгур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3669" y="6296738"/>
            <a:ext cx="273344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ru-RU" sz="1350" b="1" dirty="0">
                <a:solidFill>
                  <a:srgbClr val="C00000"/>
                </a:solidFill>
                <a:latin typeface="Montserrat Regular" panose="00000500000000000000" pitchFamily="2" charset="-52"/>
                <a:sym typeface="Wingdings" panose="05000000000000000000" pitchFamily="2" charset="2"/>
              </a:rPr>
              <a:t> </a:t>
            </a:r>
            <a:r>
              <a:rPr lang="ru-RU" sz="1350" dirty="0">
                <a:latin typeface="Montserrat Regular" panose="00000500000000000000" pitchFamily="2" charset="-52"/>
              </a:rPr>
              <a:t>Лидеры в течение 3-х лет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6788" y="5183158"/>
            <a:ext cx="113137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14350" fontAlgn="b">
              <a:defRPr/>
            </a:pPr>
            <a:r>
              <a:rPr lang="ru-RU" sz="12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ТОП-10 - абсолютные лидеры по среднему баллу по всем предметам, доле </a:t>
            </a:r>
            <a:r>
              <a:rPr lang="ru-RU" sz="1200" b="1" dirty="0" err="1">
                <a:solidFill>
                  <a:srgbClr val="C00000"/>
                </a:solidFill>
                <a:latin typeface="Montserrat bold" panose="00000800000000000000" pitchFamily="2" charset="-52"/>
              </a:rPr>
              <a:t>высокобалльных</a:t>
            </a:r>
            <a:r>
              <a:rPr lang="ru-RU" sz="12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 работ и 225-балльников: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5BC9B87-CE61-47EA-AC34-99A75A74F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Муниципалитеты – лидеры по среднему баллу ЕГЭ-2021</a:t>
            </a:r>
          </a:p>
        </p:txBody>
      </p:sp>
      <p:sp>
        <p:nvSpPr>
          <p:cNvPr id="12" name="Номер слайда 1">
            <a:extLst>
              <a:ext uri="{FF2B5EF4-FFF2-40B4-BE49-F238E27FC236}">
                <a16:creationId xmlns="" xmlns:a16="http://schemas.microsoft.com/office/drawing/2014/main" id="{FF24A636-8531-4026-AC1A-93A5F064A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C76BF5-6797-4368-A849-6872AFD36D71}" type="slidenum">
              <a:rPr lang="ru-RU" altLang="ru-RU">
                <a:solidFill>
                  <a:srgbClr val="898989"/>
                </a:solidFill>
                <a:latin typeface="PT Sans" panose="020B0703020203020204" pitchFamily="34" charset="-52"/>
              </a:rPr>
              <a:pPr eaLnBrk="1" hangingPunct="1"/>
              <a:t>10</a:t>
            </a:fld>
            <a:endParaRPr lang="ru-RU" altLang="ru-RU" dirty="0">
              <a:solidFill>
                <a:srgbClr val="898989"/>
              </a:solidFill>
              <a:latin typeface="PT Sans" panose="020B0703020203020204" pitchFamily="34" charset="-52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AA479C8F-FE20-469F-A459-3B40C40AA8FE}"/>
              </a:ext>
            </a:extLst>
          </p:cNvPr>
          <p:cNvSpPr/>
          <p:nvPr/>
        </p:nvSpPr>
        <p:spPr>
          <a:xfrm rot="935292">
            <a:off x="10213067" y="671273"/>
            <a:ext cx="1955844" cy="43956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Montserrat bold" panose="00000800000000000000" pitchFamily="2" charset="-52"/>
              </a:rPr>
              <a:t>ГОРДИМСЯ</a:t>
            </a:r>
          </a:p>
        </p:txBody>
      </p:sp>
    </p:spTree>
    <p:extLst>
      <p:ext uri="{BB962C8B-B14F-4D97-AF65-F5344CB8AC3E}">
        <p14:creationId xmlns:p14="http://schemas.microsoft.com/office/powerpoint/2010/main" val="4107345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3092495"/>
            <a:ext cx="12191999" cy="24553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541" y="713949"/>
            <a:ext cx="11610851" cy="532022"/>
          </a:xfrm>
        </p:spPr>
        <p:txBody>
          <a:bodyPr>
            <a:no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Международная программа по оценке образовательных достижений </a:t>
            </a:r>
            <a:r>
              <a:rPr lang="ru-RU" sz="2400" dirty="0" smtClean="0">
                <a:latin typeface="Arial Black" panose="020B0A04020102020204" pitchFamily="34" charset="0"/>
              </a:rPr>
              <a:t>учащихся </a:t>
            </a:r>
            <a:r>
              <a:rPr lang="en-US" sz="2400" dirty="0" smtClean="0">
                <a:latin typeface="Arial Black" panose="020B0A04020102020204" pitchFamily="34" charset="0"/>
              </a:rPr>
              <a:t>PISA</a:t>
            </a:r>
            <a:r>
              <a:rPr lang="ru-RU" sz="2400" dirty="0" smtClean="0">
                <a:latin typeface="Arial Black" panose="020B0A04020102020204" pitchFamily="34" charset="0"/>
              </a:rPr>
              <a:t> </a:t>
            </a:r>
            <a:br>
              <a:rPr lang="ru-RU" sz="2400" dirty="0" smtClean="0">
                <a:latin typeface="Arial Black" panose="020B0A04020102020204" pitchFamily="34" charset="0"/>
              </a:rPr>
            </a:br>
            <a:r>
              <a:rPr lang="ru-RU" sz="1400" dirty="0" smtClean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(</a:t>
            </a:r>
            <a:r>
              <a:rPr lang="ru-RU" sz="1400" dirty="0" err="1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Programme</a:t>
            </a:r>
            <a:r>
              <a:rPr lang="ru-RU" sz="1400" dirty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400" dirty="0" err="1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for</a:t>
            </a:r>
            <a:r>
              <a:rPr lang="en-US" sz="1400" dirty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400" dirty="0" err="1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International</a:t>
            </a:r>
            <a:r>
              <a:rPr lang="ru-RU" sz="1400" dirty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400" dirty="0" err="1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Student</a:t>
            </a:r>
            <a:r>
              <a:rPr lang="ru-RU" sz="1400" dirty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400" dirty="0" err="1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Assessment</a:t>
            </a:r>
            <a:r>
              <a:rPr lang="ru-RU" sz="1400" dirty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) –</a:t>
            </a:r>
            <a:r>
              <a:rPr lang="en-US" sz="1400" dirty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400" dirty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международное сопоставительное исследование качества</a:t>
            </a:r>
            <a:r>
              <a:rPr lang="en-US" sz="1400" dirty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400" dirty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образования, в рамках которого оцениваются знания и навыки учащихся школ и СПО в возрасте  15-ти лет</a:t>
            </a:r>
            <a:br>
              <a:rPr lang="ru-RU" sz="1400" dirty="0">
                <a:solidFill>
                  <a:schemeClr val="accent5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ru-RU" sz="1400" dirty="0"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9977" y="1600072"/>
            <a:ext cx="329769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ПЕРМСКИЙ КРАЙ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11 октября – 5 ноября 2021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00643" y="2489346"/>
            <a:ext cx="36198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ОБЩЕРОССИЙСКАЯ</a:t>
            </a:r>
            <a:r>
              <a:rPr lang="ru-RU" b="1" dirty="0" smtClean="0">
                <a:solidFill>
                  <a:srgbClr val="002060"/>
                </a:solidFill>
              </a:rPr>
              <a:t> оценка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по модели </a:t>
            </a:r>
            <a:r>
              <a:rPr lang="en-US" b="1" dirty="0" smtClean="0">
                <a:solidFill>
                  <a:srgbClr val="002060"/>
                </a:solidFill>
              </a:rPr>
              <a:t>PISA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 5 до 15 школ 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1943" y="2475162"/>
            <a:ext cx="3167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РЕГИОНАЛЬНАЯ</a:t>
            </a:r>
            <a:r>
              <a:rPr lang="ru-RU" b="1" dirty="0" smtClean="0">
                <a:solidFill>
                  <a:srgbClr val="002060"/>
                </a:solidFill>
              </a:rPr>
              <a:t> оценка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по модели </a:t>
            </a:r>
            <a:r>
              <a:rPr lang="en-US" b="1" dirty="0" smtClean="0">
                <a:solidFill>
                  <a:srgbClr val="002060"/>
                </a:solidFill>
              </a:rPr>
              <a:t>PISA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б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олее 100 школ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1301125" y="5715777"/>
          <a:ext cx="9173713" cy="224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>
            <p:extLst/>
          </p:nvPr>
        </p:nvGraphicFramePr>
        <p:xfrm>
          <a:off x="1301125" y="6039757"/>
          <a:ext cx="9173713" cy="215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81035" y="4102666"/>
            <a:ext cx="2946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Модель </a:t>
            </a:r>
            <a:r>
              <a:rPr lang="ru-RU" dirty="0">
                <a:latin typeface="Arial Black" panose="020B0A04020102020204" pitchFamily="34" charset="0"/>
              </a:rPr>
              <a:t>оценки</a:t>
            </a:r>
            <a:r>
              <a:rPr lang="ru-RU" b="1" dirty="0">
                <a:latin typeface="Arial Black" panose="020B0A04020102020204" pitchFamily="34" charset="0"/>
              </a:rPr>
              <a:t> </a:t>
            </a:r>
            <a:r>
              <a:rPr lang="ru-RU" b="1" dirty="0" smtClean="0">
                <a:latin typeface="Arial Black" panose="020B0A04020102020204" pitchFamily="34" charset="0"/>
              </a:rPr>
              <a:t>PISA:</a:t>
            </a:r>
            <a:endParaRPr lang="ru-RU" b="1" dirty="0">
              <a:latin typeface="Arial Black" panose="020B0A04020102020204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/>
          </p:nvPr>
        </p:nvGraphicFramePr>
        <p:xfrm>
          <a:off x="302541" y="4539129"/>
          <a:ext cx="11438626" cy="576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747090" y="5230767"/>
            <a:ext cx="4394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Инструментарий </a:t>
            </a:r>
            <a:r>
              <a:rPr lang="ru-RU" dirty="0" smtClean="0">
                <a:latin typeface="Arial Black" panose="020B0A04020102020204" pitchFamily="34" charset="0"/>
              </a:rPr>
              <a:t>исследования:</a:t>
            </a:r>
            <a:endParaRPr lang="ru-RU" dirty="0">
              <a:latin typeface="Arial Black" panose="020B0A04020102020204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4554747" y="2155140"/>
            <a:ext cx="272230" cy="301871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209692" y="2155140"/>
            <a:ext cx="267408" cy="307026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Молния 18"/>
          <p:cNvSpPr/>
          <p:nvPr/>
        </p:nvSpPr>
        <p:spPr>
          <a:xfrm rot="3998971">
            <a:off x="9891504" y="1967047"/>
            <a:ext cx="751665" cy="1315320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12475" y="3020460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в</a:t>
            </a:r>
            <a:r>
              <a:rPr lang="ru-RU" b="1" dirty="0" smtClean="0">
                <a:latin typeface="Arial Black" panose="020B0A04020102020204" pitchFamily="34" charset="0"/>
              </a:rPr>
              <a:t>ыборка: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22" name="Плюс 21"/>
          <p:cNvSpPr/>
          <p:nvPr/>
        </p:nvSpPr>
        <p:spPr>
          <a:xfrm>
            <a:off x="5944166" y="3050651"/>
            <a:ext cx="327602" cy="327602"/>
          </a:xfrm>
          <a:prstGeom prst="mathPl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7950" y="6371098"/>
            <a:ext cx="11267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 Black" panose="020B0A04020102020204" pitchFamily="34" charset="0"/>
              </a:rPr>
              <a:t>Электронный тренировочный банк заданий по оценке функциональной грамотности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376092"/>
                </a:solidFill>
                <a:hlinkClick r:id="rId17"/>
              </a:rPr>
              <a:t>https://fg.resh.edu.ru</a:t>
            </a:r>
            <a:r>
              <a:rPr lang="ru-RU" b="1" dirty="0" smtClean="0">
                <a:solidFill>
                  <a:srgbClr val="376092"/>
                </a:solidFill>
                <a:hlinkClick r:id="rId17"/>
              </a:rPr>
              <a:t>/</a:t>
            </a:r>
            <a:endParaRPr lang="ru-RU" b="1" dirty="0">
              <a:solidFill>
                <a:srgbClr val="376092"/>
              </a:solidFill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 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15001" y="3450288"/>
            <a:ext cx="79619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03.09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письмо о списке отобранных школ, назначение школьных координаторов</a:t>
            </a: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…………………….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04.10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назначение организаторов в аудиториях, составление списка независимых наблюдателей</a:t>
            </a:r>
          </a:p>
          <a:p>
            <a:pPr algn="ctr"/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68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3107" y="971474"/>
            <a:ext cx="6523888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2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b="1" dirty="0">
                <a:latin typeface="Montserrat bold" panose="020B0604020202020204" charset="-52"/>
              </a:rPr>
              <a:t>Региональные исследования по модели международного исследования PISA </a:t>
            </a:r>
            <a:r>
              <a:rPr lang="ru-RU" b="1" dirty="0">
                <a:latin typeface="Montserrat Regular" panose="00000500000000000000" pitchFamily="2" charset="-52"/>
              </a:rPr>
              <a:t>:</a:t>
            </a:r>
          </a:p>
          <a:p>
            <a:pPr marL="914400" lvl="1" indent="-457200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>
                <a:latin typeface="Montserrat Regular" panose="00000500000000000000" pitchFamily="2" charset="-52"/>
              </a:rPr>
              <a:t>финансовая, математическая, читательская, естественнонаучная грамотность</a:t>
            </a:r>
          </a:p>
          <a:p>
            <a:pPr lvl="1">
              <a:lnSpc>
                <a:spcPts val="1800"/>
              </a:lnSpc>
              <a:spcBef>
                <a:spcPts val="600"/>
              </a:spcBef>
              <a:spcAft>
                <a:spcPts val="1800"/>
              </a:spcAft>
            </a:pPr>
            <a:r>
              <a:rPr lang="ru-RU" b="1" dirty="0">
                <a:solidFill>
                  <a:srgbClr val="108AC9"/>
                </a:solidFill>
                <a:latin typeface="Montserrat Regular" panose="00000500000000000000" pitchFamily="2" charset="-52"/>
              </a:rPr>
              <a:t>	</a:t>
            </a:r>
            <a:r>
              <a:rPr lang="ru-RU" b="1" dirty="0">
                <a:solidFill>
                  <a:srgbClr val="108AC9"/>
                </a:solidFill>
                <a:latin typeface="Montserrat bold" panose="020B0604020202020204" charset="-52"/>
              </a:rPr>
              <a:t>учащиеся 7-9 классов</a:t>
            </a:r>
          </a:p>
          <a:p>
            <a:pPr marL="514350" indent="-514350">
              <a:lnSpc>
                <a:spcPts val="1800"/>
              </a:lnSpc>
              <a:spcBef>
                <a:spcPts val="12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ru-RU" b="1" dirty="0" err="1">
                <a:latin typeface="Montserrat bold" panose="020B0604020202020204" charset="-52"/>
              </a:rPr>
              <a:t>Метапредметные</a:t>
            </a:r>
            <a:r>
              <a:rPr lang="ru-RU" b="1" dirty="0">
                <a:latin typeface="Montserrat bold" panose="020B0604020202020204" charset="-52"/>
              </a:rPr>
              <a:t> исследования</a:t>
            </a:r>
            <a:r>
              <a:rPr lang="ru-RU" b="1" dirty="0">
                <a:latin typeface="Montserrat Regular" panose="00000500000000000000" pitchFamily="2" charset="-52"/>
              </a:rPr>
              <a:t>:</a:t>
            </a:r>
          </a:p>
          <a:p>
            <a:pPr marL="447675">
              <a:lnSpc>
                <a:spcPts val="18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>
                <a:solidFill>
                  <a:srgbClr val="108AC9"/>
                </a:solidFill>
                <a:latin typeface="Montserrat Regular" panose="00000500000000000000" pitchFamily="2" charset="-52"/>
              </a:rPr>
              <a:t>        </a:t>
            </a:r>
            <a:r>
              <a:rPr lang="ru-RU" b="1" dirty="0">
                <a:solidFill>
                  <a:srgbClr val="108AC9"/>
                </a:solidFill>
                <a:latin typeface="Montserrat bold" panose="020B0604020202020204" charset="-52"/>
              </a:rPr>
              <a:t>учащиеся 6-9 классов </a:t>
            </a:r>
          </a:p>
          <a:p>
            <a:pPr marL="514350" indent="-514350">
              <a:lnSpc>
                <a:spcPts val="1800"/>
              </a:lnSpc>
              <a:spcBef>
                <a:spcPts val="1200"/>
              </a:spcBef>
              <a:spcAft>
                <a:spcPts val="600"/>
              </a:spcAft>
              <a:buFont typeface="+mj-lt"/>
              <a:buAutoNum type="arabicPeriod" startAt="3"/>
            </a:pPr>
            <a:r>
              <a:rPr lang="ru-RU" b="1" dirty="0">
                <a:latin typeface="Montserrat bold" panose="020B0604020202020204" charset="-52"/>
              </a:rPr>
              <a:t>Тренировочные мероприятия (ЕГЭ</a:t>
            </a:r>
            <a:r>
              <a:rPr lang="en-US" b="1" dirty="0">
                <a:latin typeface="Montserrat bold" panose="020B0604020202020204" charset="-52"/>
              </a:rPr>
              <a:t>/</a:t>
            </a:r>
            <a:r>
              <a:rPr lang="ru-RU" b="1" dirty="0">
                <a:latin typeface="Montserrat bold" panose="020B0604020202020204" charset="-52"/>
              </a:rPr>
              <a:t>ОГЭ):</a:t>
            </a:r>
            <a:endParaRPr lang="en-US" b="1" dirty="0">
              <a:latin typeface="Montserrat bold" panose="020B0604020202020204" charset="-52"/>
            </a:endParaRPr>
          </a:p>
          <a:p>
            <a:pPr marL="893763" lvl="1" indent="-436563">
              <a:lnSpc>
                <a:spcPts val="18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>
                <a:latin typeface="Montserrat Regular" panose="00000500000000000000" pitchFamily="2" charset="-52"/>
              </a:rPr>
              <a:t>на институциональном и муниципальном уровнях</a:t>
            </a:r>
          </a:p>
          <a:p>
            <a:pPr lvl="1">
              <a:lnSpc>
                <a:spcPts val="18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>
                <a:solidFill>
                  <a:srgbClr val="108AC9"/>
                </a:solidFill>
                <a:latin typeface="Montserrat Regular" panose="00000500000000000000" pitchFamily="2" charset="-52"/>
              </a:rPr>
              <a:t>	</a:t>
            </a:r>
            <a:r>
              <a:rPr lang="ru-RU" b="1" dirty="0">
                <a:solidFill>
                  <a:srgbClr val="108AC9"/>
                </a:solidFill>
                <a:latin typeface="Montserrat bold" panose="020B0604020202020204" charset="-52"/>
              </a:rPr>
              <a:t>учащиеся 9,11 </a:t>
            </a:r>
            <a:r>
              <a:rPr lang="ru-RU" b="1" dirty="0" smtClean="0">
                <a:solidFill>
                  <a:srgbClr val="108AC9"/>
                </a:solidFill>
                <a:latin typeface="Montserrat bold" panose="020B0604020202020204" charset="-52"/>
              </a:rPr>
              <a:t>классов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Региональные оценочные процедуры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6EAD338-ECB7-481B-9C31-A6C086DC2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6884722" y="1137322"/>
            <a:ext cx="904240" cy="40538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983967" y="1262831"/>
            <a:ext cx="457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Montserrat bold" panose="020B0604020202020204" charset="-52"/>
              </a:rPr>
              <a:t>аналитика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8636172" y="1104230"/>
            <a:ext cx="904240" cy="40538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629887" y="2492191"/>
            <a:ext cx="2357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ontserrat bold" panose="020B0604020202020204" charset="-52"/>
              </a:rPr>
              <a:t>Управленческие </a:t>
            </a:r>
            <a:r>
              <a:rPr lang="ru-RU" dirty="0" smtClean="0">
                <a:latin typeface="Montserrat bold" panose="020B0604020202020204" charset="-52"/>
              </a:rPr>
              <a:t>решения,</a:t>
            </a:r>
            <a:r>
              <a:rPr lang="en-US" dirty="0" smtClean="0">
                <a:latin typeface="Montserrat bold" panose="020B0604020202020204" charset="-52"/>
              </a:rPr>
              <a:t/>
            </a:r>
            <a:br>
              <a:rPr lang="en-US" dirty="0" smtClean="0">
                <a:latin typeface="Montserrat bold" panose="020B0604020202020204" charset="-52"/>
              </a:rPr>
            </a:br>
            <a:r>
              <a:rPr lang="ru-RU" dirty="0" smtClean="0">
                <a:latin typeface="Montserrat bold" panose="020B0604020202020204" charset="-52"/>
              </a:rPr>
              <a:t>повышение </a:t>
            </a:r>
            <a:r>
              <a:rPr lang="ru-RU" dirty="0">
                <a:latin typeface="Montserrat bold" panose="020B0604020202020204" charset="-52"/>
              </a:rPr>
              <a:t>квалификации</a:t>
            </a:r>
          </a:p>
        </p:txBody>
      </p:sp>
      <p:sp>
        <p:nvSpPr>
          <p:cNvPr id="11" name="Номер слайда 2">
            <a:extLst>
              <a:ext uri="{FF2B5EF4-FFF2-40B4-BE49-F238E27FC236}">
                <a16:creationId xmlns:a16="http://schemas.microsoft.com/office/drawing/2014/main" xmlns="" id="{FB7A9EC3-BC9A-4963-B5D0-CE8D343E5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0E58430-FFFB-4512-9722-3B2B2F0EE9F2}" type="slidenum">
              <a:rPr lang="ru-RU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16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/>
          <p:cNvSpPr txBox="1">
            <a:spLocks/>
          </p:cNvSpPr>
          <p:nvPr/>
        </p:nvSpPr>
        <p:spPr>
          <a:xfrm>
            <a:off x="6347629" y="5192360"/>
            <a:ext cx="5566011" cy="1922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1800" dirty="0">
              <a:solidFill>
                <a:prstClr val="black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680325" y="2621415"/>
            <a:ext cx="10865467" cy="8837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b="1" dirty="0">
                <a:solidFill>
                  <a:prstClr val="black"/>
                </a:solidFill>
                <a:latin typeface="Montserrat bold" panose="020B0604020202020204" charset="-52"/>
              </a:rPr>
              <a:t>Концепция</a:t>
            </a:r>
            <a:r>
              <a:rPr lang="ru-RU" sz="1800" b="1" dirty="0">
                <a:solidFill>
                  <a:prstClr val="black"/>
                </a:solidFill>
                <a:latin typeface="Montserrat Regular" panose="00000500000000000000" pitchFamily="2" charset="-52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Montserrat Regular" panose="00000500000000000000" pitchFamily="2" charset="-52"/>
              </a:rPr>
              <a:t>поддержки школ с низкими образовательными результатами обучающихся и школ, функционирующих в неблагоприятных социальных условиях, в Пермском крае до 2024 года (приказ МОН ПК от 19.04.2021 № 26-01-06-394)</a:t>
            </a:r>
          </a:p>
        </p:txBody>
      </p:sp>
      <p:sp>
        <p:nvSpPr>
          <p:cNvPr id="13" name="Объект 12"/>
          <p:cNvSpPr>
            <a:spLocks noGrp="1"/>
          </p:cNvSpPr>
          <p:nvPr>
            <p:ph idx="1"/>
          </p:nvPr>
        </p:nvSpPr>
        <p:spPr>
          <a:xfrm>
            <a:off x="6973738" y="4279541"/>
            <a:ext cx="4770198" cy="1683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200" dirty="0">
                <a:latin typeface="Montserrat bold" panose="00000800000000000000" pitchFamily="2" charset="-52"/>
              </a:rPr>
              <a:t>Муниципальный уровень</a:t>
            </a:r>
          </a:p>
          <a:p>
            <a:pPr marL="0" indent="0">
              <a:buNone/>
            </a:pPr>
            <a:r>
              <a:rPr lang="ru-RU" sz="1200" dirty="0"/>
              <a:t>Муниципальные планы мероприятий (дорожные карты)</a:t>
            </a:r>
          </a:p>
          <a:p>
            <a:pPr marL="0" indent="0">
              <a:buNone/>
            </a:pPr>
            <a:r>
              <a:rPr lang="ru-RU" sz="1600" dirty="0">
                <a:latin typeface="Montserrat bold" panose="00000800000000000000" pitchFamily="2" charset="-52"/>
              </a:rPr>
              <a:t>+</a:t>
            </a:r>
            <a:r>
              <a:rPr lang="ru-RU" sz="1200" dirty="0">
                <a:latin typeface="Montserrat bold" panose="00000800000000000000" pitchFamily="2" charset="-52"/>
              </a:rPr>
              <a:t> участие школ в краевых мероприятиях/проектах: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200" dirty="0"/>
              <a:t>Диагностическое тестирование и повышение квалификации учителей-предметников</a:t>
            </a: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448067" y="1187241"/>
            <a:ext cx="5094844" cy="5508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dirty="0">
                <a:solidFill>
                  <a:prstClr val="black"/>
                </a:solidFill>
                <a:latin typeface="Montserrat Regular" panose="00000500000000000000" pitchFamily="2" charset="-52"/>
              </a:rPr>
              <a:t>По результатам оценочных процедур качества образования 2020 года (данные ФИОКО)</a:t>
            </a: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7934042" y="1187241"/>
            <a:ext cx="2891623" cy="5508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dirty="0">
                <a:solidFill>
                  <a:srgbClr val="C00000"/>
                </a:solidFill>
                <a:latin typeface="Montserrat bold" panose="020B0604020202020204" charset="-52"/>
              </a:rPr>
              <a:t>182</a:t>
            </a:r>
            <a:r>
              <a:rPr lang="ru-RU" sz="2000" dirty="0">
                <a:solidFill>
                  <a:prstClr val="black"/>
                </a:solidFill>
                <a:latin typeface="Montserrat Regular" panose="00000500000000000000" pitchFamily="2" charset="-52"/>
              </a:rPr>
              <a:t> школы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6359544" y="1237872"/>
            <a:ext cx="984603" cy="436361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2724155" y="2278515"/>
            <a:ext cx="6352175" cy="32572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b="1" dirty="0">
                <a:solidFill>
                  <a:prstClr val="black"/>
                </a:solidFill>
                <a:latin typeface="Montserrat bold" panose="020B0604020202020204" charset="-52"/>
              </a:rPr>
              <a:t>С 2021 года система работы со ШНОР/ШНСУ в Пермском крае: </a:t>
            </a: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48065" y="3471720"/>
            <a:ext cx="11465573" cy="4847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b="1" dirty="0">
                <a:solidFill>
                  <a:prstClr val="black"/>
                </a:solidFill>
                <a:latin typeface="Montserrat bold" panose="020B0604020202020204" charset="-52"/>
              </a:rPr>
              <a:t>Комплексная разноуровневая модель системы поддержки школ с низкими образовательными результатами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3148643" y="4279533"/>
            <a:ext cx="3703203" cy="192276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200" dirty="0">
                <a:solidFill>
                  <a:prstClr val="black"/>
                </a:solidFill>
                <a:latin typeface="Montserrat bold" panose="00000800000000000000" pitchFamily="2" charset="-52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Montserrat bold" panose="00000800000000000000" pitchFamily="2" charset="-52"/>
              </a:rPr>
              <a:t>Краевой уровень </a:t>
            </a:r>
          </a:p>
          <a:p>
            <a:pPr marL="266700" indent="-266700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prstClr val="black"/>
                </a:solidFill>
                <a:latin typeface="Montserrat Regular" panose="00000500000000000000" pitchFamily="2" charset="-52"/>
              </a:rPr>
              <a:t>проект «Образовательный лифт: школы с низкими образовательными результатами» </a:t>
            </a:r>
          </a:p>
          <a:p>
            <a:pPr marL="266700" indent="-266700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prstClr val="black"/>
                </a:solidFill>
                <a:latin typeface="Montserrat Regular" panose="00000500000000000000" pitchFamily="2" charset="-52"/>
              </a:rPr>
              <a:t>научно-методическое сопровождение региональной модели сетевого взаимодействия инновационных школ и школ, имеющими низкие образовательные результаты </a:t>
            </a:r>
          </a:p>
          <a:p>
            <a:pPr marL="0" indent="0">
              <a:buNone/>
            </a:pPr>
            <a:r>
              <a:rPr lang="ru-RU" sz="1200" b="1" dirty="0">
                <a:solidFill>
                  <a:srgbClr val="C00000"/>
                </a:solidFill>
                <a:latin typeface="Montserrat bold" panose="020B0604020202020204" charset="-52"/>
              </a:rPr>
              <a:t>20 школ, 320 учителей</a:t>
            </a: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71101" y="4279540"/>
            <a:ext cx="2677542" cy="169454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prstClr val="black"/>
                </a:solidFill>
                <a:latin typeface="Montserrat bold" panose="00000800000000000000" pitchFamily="2" charset="-52"/>
              </a:rPr>
              <a:t> Федеральный уровень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prstClr val="black"/>
                </a:solidFill>
                <a:latin typeface="Montserrat Regular" panose="00000500000000000000" pitchFamily="2" charset="-52"/>
              </a:rPr>
              <a:t>проект по организации методической поддержки ШНОР (</a:t>
            </a:r>
            <a:r>
              <a:rPr lang="ru-RU" sz="1200" dirty="0">
                <a:solidFill>
                  <a:srgbClr val="C00000"/>
                </a:solidFill>
                <a:latin typeface="Montserrat bold" panose="020B0604020202020204" charset="-52"/>
              </a:rPr>
              <a:t>500+</a:t>
            </a:r>
            <a:r>
              <a:rPr lang="ru-RU" sz="1200" dirty="0">
                <a:solidFill>
                  <a:prstClr val="black"/>
                </a:solidFill>
                <a:latin typeface="Montserrat Regular" panose="00000500000000000000" pitchFamily="2" charset="-52"/>
              </a:rPr>
              <a:t>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rgbClr val="C00000"/>
                </a:solidFill>
                <a:latin typeface="Montserrat bold" panose="020B0604020202020204" charset="-52"/>
              </a:rPr>
              <a:t>61</a:t>
            </a:r>
            <a:r>
              <a:rPr lang="ru-RU" sz="1200" b="1" dirty="0">
                <a:solidFill>
                  <a:prstClr val="black"/>
                </a:solidFill>
                <a:latin typeface="Montserrat Regular" panose="00000500000000000000" pitchFamily="2" charset="-52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Montserrat Regular" panose="00000500000000000000" pitchFamily="2" charset="-52"/>
              </a:rPr>
              <a:t>школа, 31 куратор, 31 опорная школа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1200" b="1" dirty="0">
              <a:solidFill>
                <a:prstClr val="black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2113202" y="3839899"/>
            <a:ext cx="292719" cy="380482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5103157" y="3865407"/>
            <a:ext cx="292719" cy="380482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9379853" y="3899050"/>
            <a:ext cx="292719" cy="380482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Montserrat Regular" panose="00000500000000000000" pitchFamily="2" charset="-52"/>
            </a:endParaRPr>
          </a:p>
        </p:txBody>
      </p:sp>
      <p:pic>
        <p:nvPicPr>
          <p:cNvPr id="1026" name="Picture 2" descr="https://gjcitynews.files.wordpress.com/2018/10/kids-walking-to-school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84" y="2048130"/>
            <a:ext cx="615760" cy="61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7.pngegg.com/pngimages/663/1022/png-clipart-classroom-computer-icons-teacher-school-teacher-text-class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419" y="2031341"/>
            <a:ext cx="649339" cy="649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8B587B53-61EE-4277-9EED-C9DC7C0ACA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Система работы со школами с низкими результатами обучения</a:t>
            </a:r>
          </a:p>
        </p:txBody>
      </p:sp>
      <p:sp>
        <p:nvSpPr>
          <p:cNvPr id="20" name="Номер слайда 2">
            <a:extLst>
              <a:ext uri="{FF2B5EF4-FFF2-40B4-BE49-F238E27FC236}">
                <a16:creationId xmlns:a16="http://schemas.microsoft.com/office/drawing/2014/main" xmlns="" id="{3C6A1ADA-0ECC-4EF1-842F-88265DDA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0E58430-FFFB-4512-9722-3B2B2F0EE9F2}" type="slidenum">
              <a:rPr lang="ru-RU"/>
              <a:pPr/>
              <a:t>13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64112" y="5995192"/>
            <a:ext cx="82664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 Regular" panose="00000500000000000000" pitchFamily="2" charset="-52"/>
              </a:rPr>
              <a:t>проект «Краевая сетевая онлайн-школа для учителей математики, физики, химии»</a:t>
            </a:r>
          </a:p>
          <a:p>
            <a:pPr marL="266700" indent="-26670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 Regular" panose="00000500000000000000" pitchFamily="2" charset="-52"/>
              </a:rPr>
              <a:t>проект «</a:t>
            </a:r>
            <a:r>
              <a:rPr lang="ru-RU" sz="1200" dirty="0" err="1">
                <a:latin typeface="Montserrat Regular" panose="00000500000000000000" pitchFamily="2" charset="-52"/>
              </a:rPr>
              <a:t>Предуниверситетская</a:t>
            </a:r>
            <a:r>
              <a:rPr lang="ru-RU" sz="1200" dirty="0">
                <a:latin typeface="Montserrat Regular" panose="00000500000000000000" pitchFamily="2" charset="-52"/>
              </a:rPr>
              <a:t> сетевая школа для обучающихся по математике, физике и химии»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C093EB7E-8D71-4B9A-BF23-E7371565ACF2}"/>
              </a:ext>
            </a:extLst>
          </p:cNvPr>
          <p:cNvSpPr/>
          <p:nvPr/>
        </p:nvSpPr>
        <p:spPr>
          <a:xfrm>
            <a:off x="448065" y="4279531"/>
            <a:ext cx="2528048" cy="1715659"/>
          </a:xfrm>
          <a:prstGeom prst="roundRect">
            <a:avLst>
              <a:gd name="adj" fmla="val 6879"/>
            </a:avLst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xmlns="" id="{5551BD10-CD4A-4CE2-9BC8-7F03FCB017F2}"/>
              </a:ext>
            </a:extLst>
          </p:cNvPr>
          <p:cNvSpPr/>
          <p:nvPr/>
        </p:nvSpPr>
        <p:spPr>
          <a:xfrm>
            <a:off x="3126180" y="4276111"/>
            <a:ext cx="3703202" cy="1694540"/>
          </a:xfrm>
          <a:prstGeom prst="roundRect">
            <a:avLst>
              <a:gd name="adj" fmla="val 6879"/>
            </a:avLst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xmlns="" id="{F3E2FFA9-78BC-4C8D-8D5A-895FE08D42F1}"/>
              </a:ext>
            </a:extLst>
          </p:cNvPr>
          <p:cNvSpPr/>
          <p:nvPr/>
        </p:nvSpPr>
        <p:spPr>
          <a:xfrm>
            <a:off x="6973735" y="4258421"/>
            <a:ext cx="4847834" cy="1715659"/>
          </a:xfrm>
          <a:prstGeom prst="roundRect">
            <a:avLst>
              <a:gd name="adj" fmla="val 6879"/>
            </a:avLst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ECEA31D7-C49D-4DD6-AB13-D09EBB7B1808}"/>
              </a:ext>
            </a:extLst>
          </p:cNvPr>
          <p:cNvSpPr/>
          <p:nvPr/>
        </p:nvSpPr>
        <p:spPr>
          <a:xfrm>
            <a:off x="3107697" y="6007024"/>
            <a:ext cx="8713872" cy="449833"/>
          </a:xfrm>
          <a:prstGeom prst="roundRect">
            <a:avLst>
              <a:gd name="adj" fmla="val 6879"/>
            </a:avLst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89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9582644" y="2461635"/>
            <a:ext cx="2485457" cy="2863212"/>
          </a:xfrm>
          <a:prstGeom prst="roundRect">
            <a:avLst>
              <a:gd name="adj" fmla="val 2494"/>
            </a:avLst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chemeClr val="tx1"/>
                </a:solidFill>
                <a:latin typeface="Montserrat bold" panose="00000800000000000000" pitchFamily="2" charset="-52"/>
              </a:rPr>
              <a:t>Родительская компетентность</a:t>
            </a:r>
          </a:p>
          <a:p>
            <a:pPr marL="285750" indent="-2857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chemeClr val="tx1"/>
                </a:solidFill>
                <a:latin typeface="Montserrat bold" panose="00000800000000000000" pitchFamily="2" charset="-52"/>
              </a:rPr>
              <a:t>Удовлетворенность родителя</a:t>
            </a:r>
          </a:p>
          <a:p>
            <a:pPr marL="285750" indent="-2857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chemeClr val="tx1"/>
                </a:solidFill>
                <a:latin typeface="Montserrat bold" panose="00000800000000000000" pitchFamily="2" charset="-52"/>
              </a:rPr>
              <a:t>Информированность родителя</a:t>
            </a:r>
          </a:p>
          <a:p>
            <a:pPr marL="285750" indent="-2857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chemeClr val="tx1"/>
                </a:solidFill>
                <a:latin typeface="Montserrat bold" panose="00000800000000000000" pitchFamily="2" charset="-52"/>
              </a:rPr>
              <a:t>Благополучие детей</a:t>
            </a:r>
          </a:p>
          <a:p>
            <a:pPr marL="285750" indent="-2857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chemeClr val="tx1"/>
                </a:solidFill>
                <a:latin typeface="Montserrat bold" panose="00000800000000000000" pitchFamily="2" charset="-52"/>
              </a:rPr>
              <a:t>Счастливая семья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7232652" y="2248663"/>
            <a:ext cx="2433782" cy="3382932"/>
          </a:xfrm>
          <a:prstGeom prst="rightArrow">
            <a:avLst>
              <a:gd name="adj1" fmla="val 78395"/>
              <a:gd name="adj2" fmla="val 16734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Regular" panose="00000500000000000000" pitchFamily="2" charset="-52"/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395572" y="1604330"/>
            <a:ext cx="4563777" cy="1243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altLang="ru-RU" sz="1400" dirty="0">
                <a:solidFill>
                  <a:prstClr val="black"/>
                </a:solidFill>
                <a:latin typeface="Montserrat Regular" panose="00000500000000000000" pitchFamily="2" charset="-52"/>
                <a:cs typeface="Arial" charset="0"/>
              </a:rPr>
              <a:t>консультирование родителей</a:t>
            </a:r>
          </a:p>
          <a:p>
            <a:pPr marL="285750" indent="-285750"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altLang="ru-RU" sz="1400" dirty="0">
                <a:solidFill>
                  <a:prstClr val="black"/>
                </a:solidFill>
                <a:latin typeface="Montserrat Regular" panose="00000500000000000000" pitchFamily="2" charset="-52"/>
                <a:cs typeface="Arial" charset="0"/>
              </a:rPr>
              <a:t>обучающие мероприятия для воспитателей, социальных педагогов и педагогов-психологов</a:t>
            </a:r>
          </a:p>
          <a:p>
            <a:pPr marL="285750" indent="-285750"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altLang="ru-RU" sz="1400" dirty="0">
                <a:latin typeface="Montserrat Regular" panose="00000500000000000000" pitchFamily="2" charset="-52"/>
                <a:cs typeface="Arial" charset="0"/>
              </a:rPr>
              <a:t>лекции и </a:t>
            </a:r>
            <a:r>
              <a:rPr lang="ru-RU" altLang="ru-RU" sz="1400" dirty="0" err="1">
                <a:latin typeface="Montserrat Regular" panose="00000500000000000000" pitchFamily="2" charset="-52"/>
                <a:cs typeface="Arial" charset="0"/>
              </a:rPr>
              <a:t>вебинары</a:t>
            </a:r>
            <a:r>
              <a:rPr lang="ru-RU" altLang="ru-RU" sz="1400" dirty="0">
                <a:latin typeface="Montserrat Regular" panose="00000500000000000000" pitchFamily="2" charset="-52"/>
                <a:cs typeface="Arial" charset="0"/>
              </a:rPr>
              <a:t> для родителей</a:t>
            </a:r>
            <a:endParaRPr lang="ru-RU" altLang="ru-RU" sz="1400" dirty="0">
              <a:solidFill>
                <a:prstClr val="black"/>
              </a:solidFill>
              <a:latin typeface="Montserrat Regular" panose="00000500000000000000" pitchFamily="2" charset="-52"/>
              <a:cs typeface="Arial" charset="0"/>
            </a:endParaRPr>
          </a:p>
          <a:p>
            <a:pPr marL="285750" indent="-285750"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altLang="ru-RU" sz="1400" b="1" dirty="0">
                <a:solidFill>
                  <a:srgbClr val="C00000"/>
                </a:solidFill>
                <a:latin typeface="Montserrat bold" panose="00000800000000000000" pitchFamily="2" charset="-52"/>
                <a:cs typeface="Arial" charset="0"/>
              </a:rPr>
              <a:t>900</a:t>
            </a:r>
            <a:r>
              <a:rPr lang="ru-RU" altLang="ru-RU" sz="1400" dirty="0">
                <a:solidFill>
                  <a:prstClr val="black"/>
                </a:solidFill>
                <a:latin typeface="Montserrat Regular" panose="00000500000000000000" pitchFamily="2" charset="-52"/>
                <a:cs typeface="Arial" charset="0"/>
              </a:rPr>
              <a:t> специалистов и </a:t>
            </a:r>
            <a:r>
              <a:rPr lang="ru-RU" altLang="ru-RU" sz="1400" b="1" dirty="0">
                <a:solidFill>
                  <a:srgbClr val="C00000"/>
                </a:solidFill>
                <a:latin typeface="Montserrat bold" panose="00000800000000000000" pitchFamily="2" charset="-52"/>
                <a:cs typeface="Arial" charset="0"/>
              </a:rPr>
              <a:t>1 302 </a:t>
            </a:r>
            <a:r>
              <a:rPr lang="ru-RU" altLang="ru-RU" sz="1400" dirty="0">
                <a:latin typeface="Montserrat Regular" panose="00000500000000000000" pitchFamily="2" charset="-52"/>
                <a:cs typeface="Arial" charset="0"/>
              </a:rPr>
              <a:t>родителя</a:t>
            </a:r>
            <a:endParaRPr lang="ru-RU" altLang="ru-RU" sz="1400" dirty="0">
              <a:solidFill>
                <a:prstClr val="black"/>
              </a:solidFill>
              <a:latin typeface="Montserrat Regular" panose="00000500000000000000" pitchFamily="2" charset="-52"/>
              <a:cs typeface="Arial" charset="0"/>
            </a:endParaRPr>
          </a:p>
        </p:txBody>
      </p:sp>
      <p:graphicFrame>
        <p:nvGraphicFramePr>
          <p:cNvPr id="30" name="Диаграмма 10"/>
          <p:cNvGraphicFramePr>
            <a:graphicFrameLocks/>
          </p:cNvGraphicFramePr>
          <p:nvPr>
            <p:extLst/>
          </p:nvPr>
        </p:nvGraphicFramePr>
        <p:xfrm>
          <a:off x="525103" y="3018697"/>
          <a:ext cx="3510224" cy="1926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Заголовок 4"/>
          <p:cNvSpPr txBox="1">
            <a:spLocks/>
          </p:cNvSpPr>
          <p:nvPr/>
        </p:nvSpPr>
        <p:spPr bwMode="auto">
          <a:xfrm>
            <a:off x="393516" y="1000393"/>
            <a:ext cx="4686484" cy="44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1600" b="1" dirty="0">
                <a:latin typeface="Montserrat bold" panose="020B0604020202020204" charset="-52"/>
              </a:rPr>
              <a:t>1</a:t>
            </a:r>
            <a:r>
              <a:rPr lang="en-US" sz="1600" b="1" dirty="0">
                <a:latin typeface="Montserrat bold" panose="020B0604020202020204" charset="-52"/>
              </a:rPr>
              <a:t>. </a:t>
            </a:r>
            <a:r>
              <a:rPr lang="ru-RU" sz="1600" b="1" dirty="0">
                <a:latin typeface="Montserrat bold" panose="020B0604020202020204" charset="-52"/>
              </a:rPr>
              <a:t>Краевой ресурсный центр по родительскому просвещению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Поддержка </a:t>
            </a:r>
            <a:r>
              <a:rPr lang="ru-RU" dirty="0"/>
              <a:t>семейного воспитания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039765" y="1690475"/>
            <a:ext cx="7028336" cy="699245"/>
          </a:xfrm>
          <a:prstGeom prst="roundRect">
            <a:avLst>
              <a:gd name="adj" fmla="val 4801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>
                <a:latin typeface="Montserrat bold" panose="020B0604020202020204" charset="-52"/>
              </a:rPr>
              <a:t>Оперативный контакт-центр по оказанию консультативных услуг родителям (грант </a:t>
            </a:r>
            <a:r>
              <a:rPr lang="ru-RU" sz="1600" b="1" dirty="0" err="1">
                <a:latin typeface="Montserrat bold" panose="020B0604020202020204" charset="-52"/>
              </a:rPr>
              <a:t>Минпросвещения</a:t>
            </a:r>
            <a:r>
              <a:rPr lang="ru-RU" sz="1600" b="1" dirty="0">
                <a:latin typeface="Montserrat bold" panose="020B0604020202020204" charset="-52"/>
              </a:rPr>
              <a:t> РФ)</a:t>
            </a:r>
          </a:p>
        </p:txBody>
      </p:sp>
      <p:sp>
        <p:nvSpPr>
          <p:cNvPr id="4" name="Прямоугольник 3"/>
          <p:cNvSpPr/>
          <p:nvPr/>
        </p:nvSpPr>
        <p:spPr>
          <a:xfrm rot="1133059">
            <a:off x="9789337" y="1162444"/>
            <a:ext cx="1980853" cy="504273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Montserrat bold" panose="00000800000000000000" pitchFamily="2" charset="-52"/>
                <a:cs typeface="Courier New" panose="02070309020205020404" pitchFamily="49" charset="0"/>
              </a:rPr>
              <a:t>NEW!</a:t>
            </a:r>
            <a:endParaRPr lang="ru-RU" sz="2800" b="1" dirty="0">
              <a:solidFill>
                <a:srgbClr val="FF0000"/>
              </a:solidFill>
              <a:latin typeface="Montserrat bold" panose="00000800000000000000" pitchFamily="2" charset="-52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3107" y="3018697"/>
            <a:ext cx="35557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 sz="18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latin typeface="Montserrat bold" panose="00000800000000000000" pitchFamily="2" charset="-52"/>
              </a:rPr>
              <a:t>Количество семейных клубов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3" b="11806"/>
          <a:stretch/>
        </p:blipFill>
        <p:spPr>
          <a:xfrm>
            <a:off x="525103" y="4848844"/>
            <a:ext cx="3423785" cy="1926168"/>
          </a:xfrm>
          <a:prstGeom prst="rect">
            <a:avLst/>
          </a:prstGeom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5039765" y="5674001"/>
            <a:ext cx="6621129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dirty="0">
                <a:latin typeface="Montserrat Regular" panose="020B0604020202020204" charset="-52"/>
                <a:cs typeface="Arial" charset="0"/>
              </a:rPr>
              <a:t>План на 2021 год:</a:t>
            </a:r>
            <a:br>
              <a:rPr lang="ru-RU" altLang="ru-RU" sz="2400" dirty="0">
                <a:latin typeface="Montserrat Regular" panose="020B0604020202020204" charset="-52"/>
                <a:cs typeface="Arial" charset="0"/>
              </a:rPr>
            </a:br>
            <a:r>
              <a:rPr lang="ru-RU" altLang="ru-RU" sz="2400" dirty="0">
                <a:solidFill>
                  <a:srgbClr val="C00000"/>
                </a:solidFill>
                <a:latin typeface="Montserrat bold" panose="020B0604020202020204" charset="-52"/>
                <a:cs typeface="Arial" charset="0"/>
              </a:rPr>
              <a:t>84 000 </a:t>
            </a:r>
            <a:r>
              <a:rPr lang="ru-RU" altLang="ru-RU" sz="2400" dirty="0">
                <a:solidFill>
                  <a:prstClr val="black"/>
                </a:solidFill>
                <a:latin typeface="Montserrat Regular" panose="020B0604020202020204" charset="-52"/>
                <a:cs typeface="Arial" charset="0"/>
              </a:rPr>
              <a:t>консультаций для родителей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B528434-8C21-4469-8D6E-531EBD6846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39765" y="971924"/>
            <a:ext cx="3772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Montserrat bold" panose="020B0604020202020204" charset="-52"/>
              </a:rPr>
              <a:t>2. Родительский университет при ПГГПУ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80977" y="2944020"/>
            <a:ext cx="2485457" cy="1995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defTabSz="4889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 Regular" panose="020B0604020202020204" charset="-52"/>
              </a:rPr>
              <a:t>Дистанционные консультации</a:t>
            </a:r>
          </a:p>
          <a:p>
            <a:pPr marL="285750" lvl="1" indent="-285750" defTabSz="4889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 Regular" panose="020B0604020202020204" charset="-52"/>
              </a:rPr>
              <a:t>Специализированный сайт</a:t>
            </a:r>
          </a:p>
          <a:p>
            <a:pPr marL="285750" lvl="1" indent="-285750" defTabSz="4889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 Regular" panose="020B0604020202020204" charset="-52"/>
              </a:rPr>
              <a:t>Обучающие программы и курсы</a:t>
            </a:r>
          </a:p>
          <a:p>
            <a:pPr marL="285750" lvl="1" indent="-285750" defTabSz="4889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 Regular" panose="020B0604020202020204" charset="-52"/>
              </a:rPr>
              <a:t>Телефон доверия</a:t>
            </a:r>
          </a:p>
          <a:p>
            <a:pPr marL="285750" lvl="1" indent="-285750" defTabSz="4889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 Regular" panose="020B0604020202020204" charset="-52"/>
              </a:rPr>
              <a:t>Очные консультации специалистов</a:t>
            </a:r>
          </a:p>
        </p:txBody>
      </p:sp>
      <p:sp>
        <p:nvSpPr>
          <p:cNvPr id="17" name="Скругленный прямоугольник 39">
            <a:extLst>
              <a:ext uri="{FF2B5EF4-FFF2-40B4-BE49-F238E27FC236}">
                <a16:creationId xmlns:a16="http://schemas.microsoft.com/office/drawing/2014/main" xmlns="" id="{00FFC412-CFD9-473B-9986-472098FB2344}"/>
              </a:ext>
            </a:extLst>
          </p:cNvPr>
          <p:cNvSpPr/>
          <p:nvPr/>
        </p:nvSpPr>
        <p:spPr>
          <a:xfrm>
            <a:off x="5039765" y="2461635"/>
            <a:ext cx="2182744" cy="2863212"/>
          </a:xfrm>
          <a:prstGeom prst="roundRect">
            <a:avLst>
              <a:gd name="adj" fmla="val 2494"/>
            </a:avLst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lvl="0" indent="-17145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 Regular" panose="020B0604020202020204" charset="-52"/>
              </a:rPr>
              <a:t>Психолого-педагогическое консультирование</a:t>
            </a:r>
          </a:p>
          <a:p>
            <a:pPr marL="171450" lvl="0" indent="-17145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 Regular" panose="020B0604020202020204" charset="-52"/>
              </a:rPr>
              <a:t>Открытый лекторий для родителей</a:t>
            </a:r>
          </a:p>
          <a:p>
            <a:pPr marL="171450" lvl="0" indent="-17145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 Regular" panose="020B0604020202020204" charset="-52"/>
              </a:rPr>
              <a:t>Методическое консультирование</a:t>
            </a:r>
          </a:p>
          <a:p>
            <a:pPr marL="171450" lvl="0" indent="-17145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 Regular" panose="020B0604020202020204" charset="-52"/>
              </a:rPr>
              <a:t>Диспетчеризация</a:t>
            </a:r>
          </a:p>
        </p:txBody>
      </p:sp>
      <p:sp>
        <p:nvSpPr>
          <p:cNvPr id="18" name="Номер слайда 2">
            <a:extLst>
              <a:ext uri="{FF2B5EF4-FFF2-40B4-BE49-F238E27FC236}">
                <a16:creationId xmlns:a16="http://schemas.microsoft.com/office/drawing/2014/main" xmlns="" id="{3F8B2920-F0A1-42DC-8365-C42016B37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0E58430-FFFB-4512-9722-3B2B2F0EE9F2}" type="slidenum">
              <a:rPr lang="ru-RU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47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828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Региональная система </a:t>
            </a:r>
            <a:r>
              <a:rPr lang="ru-RU" sz="3200" dirty="0" smtClean="0">
                <a:ea typeface="Verdana" panose="020B0604030504040204" pitchFamily="34" charset="0"/>
                <a:cs typeface="Arial" panose="020B0604020202020204" pitchFamily="34" charset="0"/>
              </a:rPr>
              <a:t>работы </a:t>
            </a:r>
            <a:r>
              <a:rPr lang="ru-RU" sz="3200" dirty="0">
                <a:ea typeface="Verdana" panose="020B0604030504040204" pitchFamily="34" charset="0"/>
                <a:cs typeface="Arial" panose="020B0604020202020204" pitchFamily="34" charset="0"/>
              </a:rPr>
              <a:t>по самоопределению и профессиональной ориентации обучающихся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96788"/>
            <a:ext cx="10515600" cy="498017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B05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Концепция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 региональной системы 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по 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самоопределению 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и профессиональной ориентации 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обучающихся (приказ МОН ПК от 15.04.2021 г. № 26-01-06-379</a:t>
            </a:r>
          </a:p>
          <a:p>
            <a:r>
              <a:rPr lang="ru-RU" dirty="0">
                <a:solidFill>
                  <a:srgbClr val="00B05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Критерии и показатели 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региональной 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системы управления 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качеством образования в Пермском крае (приказ 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МОН 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ПК от 28.06.2021 №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26-01-06-704, 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09.07.2021 № 26-01-06-732 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ru-RU" dirty="0">
                <a:solidFill>
                  <a:srgbClr val="00B05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План мероприятий 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(«дорожная карта») по реализации Концепции региональной системы по самоопределению и профессиональной ориентации обучающихся в Пермском крае на 2021-2024 гг. (приказ МО ПК от 26.05.2021 № 26-01-06-592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Региональная </a:t>
            </a:r>
            <a:r>
              <a:rPr lang="ru-RU" dirty="0">
                <a:solidFill>
                  <a:srgbClr val="00B05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модель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 организации и сопровождения ранней профориентации обучающихся 6-11-х классов общеобразовательных организаций Пермского края 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(приказ 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ГАУ ДПО ИРО ПК от 26.07.21 №01.01-05/221)</a:t>
            </a:r>
          </a:p>
          <a:p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Постановление Правительства Пермского края от 31.03.2021 N 195-п 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«Об 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утверждении Порядка </a:t>
            </a:r>
            <a:r>
              <a:rPr lang="ru-RU" dirty="0">
                <a:solidFill>
                  <a:srgbClr val="00B050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предоставления грантов 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>в форме субсидий на организацию профильного обучения и профориентации </a:t>
            </a:r>
            <a:r>
              <a:rPr lang="ru-RU" dirty="0" smtClean="0">
                <a:ea typeface="Verdana" panose="020B0604030504040204" pitchFamily="34" charset="0"/>
                <a:cs typeface="Arial" panose="020B0604020202020204" pitchFamily="34" charset="0"/>
              </a:rPr>
              <a:t>обучающихся»</a:t>
            </a:r>
            <a: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ea typeface="Verdana" panose="020B0604030504040204" pitchFamily="34" charset="0"/>
                <a:cs typeface="Arial" panose="020B0604020202020204" pitchFamily="34" charset="0"/>
              </a:rPr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0727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393108" y="1928906"/>
            <a:ext cx="11193306" cy="17378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  <a:buClr>
                <a:srgbClr val="FF0000"/>
              </a:buClr>
            </a:pPr>
            <a:r>
              <a:rPr lang="ru-RU" sz="1600" b="1" spc="30" dirty="0">
                <a:solidFill>
                  <a:srgbClr val="002060"/>
                </a:solidFill>
                <a:latin typeface="Montserrat bold" panose="020B0604020202020204" charset="-52"/>
              </a:rPr>
              <a:t>НАПРАВЛЕНИЯ:</a:t>
            </a:r>
          </a:p>
          <a:p>
            <a:pPr marL="342900" indent="-342900"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профессиональное самоопределение школьников</a:t>
            </a:r>
          </a:p>
          <a:p>
            <a:pPr marL="342900" indent="-342900"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профильное предметное обучение</a:t>
            </a:r>
          </a:p>
          <a:p>
            <a:pPr marL="342900" indent="-342900"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вовлечение школьников в научно-исследовательскую и проектную деятельность</a:t>
            </a:r>
          </a:p>
          <a:p>
            <a:pPr>
              <a:buClr>
                <a:srgbClr val="FF0000"/>
              </a:buClr>
            </a:pP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 </a:t>
            </a:r>
            <a:endParaRPr lang="ru-RU" sz="1600" spc="30" dirty="0">
              <a:solidFill>
                <a:schemeClr val="accent1">
                  <a:lumMod val="75000"/>
                </a:schemeClr>
              </a:solidFill>
              <a:latin typeface="Montserrat Regular" panose="020B0604020202020204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107" y="957736"/>
            <a:ext cx="87353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spc="30" dirty="0">
                <a:solidFill>
                  <a:srgbClr val="002060"/>
                </a:solidFill>
                <a:latin typeface="Montserrat bold" panose="020B0604020202020204" charset="-52"/>
              </a:rPr>
              <a:t>УЧАСТНИКИ: </a:t>
            </a:r>
            <a:r>
              <a:rPr lang="ru-RU" sz="22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обучающиеся </a:t>
            </a:r>
            <a:r>
              <a:rPr lang="ru-RU" sz="22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10-11 классов</a:t>
            </a:r>
          </a:p>
          <a:p>
            <a:r>
              <a:rPr lang="ru-RU" sz="2000" b="1" spc="30" dirty="0">
                <a:solidFill>
                  <a:srgbClr val="002060"/>
                </a:solidFill>
                <a:latin typeface="Montserrat bold" panose="020B0604020202020204" charset="-52"/>
              </a:rPr>
              <a:t>ВУЗЫ: </a:t>
            </a:r>
            <a:r>
              <a:rPr lang="ru-RU" sz="2000" dirty="0">
                <a:latin typeface="Montserrat Regular" panose="020B0604020202020204" charset="-52"/>
              </a:rPr>
              <a:t>ПГНИУ, ПГГПУ, ПНИПУ, ПГАТУ, ВШЭ-Пермь</a:t>
            </a:r>
            <a:r>
              <a:rPr lang="ru-RU" sz="20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, ПГМУ</a:t>
            </a:r>
            <a:endParaRPr lang="ru-RU" sz="2400" dirty="0">
              <a:latin typeface="Montserrat Regular" panose="020B0604020202020204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423" y="3582308"/>
            <a:ext cx="69451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</a:pPr>
            <a:r>
              <a:rPr lang="ru-RU" sz="1600" b="1" spc="30" dirty="0">
                <a:solidFill>
                  <a:srgbClr val="002060"/>
                </a:solidFill>
                <a:latin typeface="Montserrat bold" panose="020B0604020202020204" charset="-52"/>
              </a:rPr>
              <a:t>МЕРОПРИЯТИЯ:</a:t>
            </a:r>
            <a:endParaRPr lang="ru-RU" sz="1600" spc="30" dirty="0">
              <a:solidFill>
                <a:srgbClr val="002060"/>
              </a:solidFill>
              <a:latin typeface="Montserrat bold" panose="020B0604020202020204" charset="-52"/>
            </a:endParaRPr>
          </a:p>
          <a:p>
            <a:pPr marL="342900" indent="-342900"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  <a:cs typeface="Courier New" panose="02070309020205020404" pitchFamily="49" charset="0"/>
              </a:rPr>
              <a:t>проведение </a:t>
            </a: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anose="020B0604020202020204" charset="-52"/>
                <a:cs typeface="Courier New" panose="02070309020205020404" pitchFamily="49" charset="0"/>
              </a:rPr>
              <a:t>учебных занятий 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  <a:cs typeface="Courier New" panose="02070309020205020404" pitchFamily="49" charset="0"/>
              </a:rPr>
              <a:t>по различным предметам </a:t>
            </a:r>
          </a:p>
          <a:p>
            <a:pPr marL="342900" indent="-342900"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anose="020B0604020202020204" charset="-52"/>
                <a:cs typeface="Courier New" panose="02070309020205020404" pitchFamily="49" charset="0"/>
              </a:rPr>
              <a:t>подготовка</a:t>
            </a: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  <a:cs typeface="Courier New" panose="02070309020205020404" pitchFamily="49" charset="0"/>
              </a:rPr>
              <a:t> 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  <a:cs typeface="Courier New" panose="02070309020205020404" pitchFamily="49" charset="0"/>
              </a:rPr>
              <a:t>к сдаче экзаменов, разбор материалов ЕГЭ</a:t>
            </a:r>
          </a:p>
          <a:p>
            <a:pPr marL="342900" indent="-342900"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научно-практические </a:t>
            </a: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anose="020B0604020202020204" charset="-52"/>
              </a:rPr>
              <a:t>конференции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, профессиональные </a:t>
            </a: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anose="020B0604020202020204" charset="-52"/>
              </a:rPr>
              <a:t>пробы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 и практики, </a:t>
            </a:r>
            <a:r>
              <a:rPr lang="ru-RU" sz="1600" b="1" spc="3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профориентационные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 мероприятия </a:t>
            </a:r>
          </a:p>
          <a:p>
            <a:pPr marL="342900" indent="-342900"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открытые </a:t>
            </a: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anose="020B0604020202020204" charset="-52"/>
              </a:rPr>
              <a:t>лекции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 и </a:t>
            </a: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anose="020B0604020202020204" charset="-52"/>
              </a:rPr>
              <a:t>мастер-классы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 видных ученых, </a:t>
            </a: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anose="020B0604020202020204" charset="-52"/>
              </a:rPr>
              <a:t>публичные лекции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anose="020B0604020202020204" charset="-52"/>
              </a:rPr>
              <a:t> 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ректоров, руководителей предприятий, преподавателей вузов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195595" y="3582308"/>
            <a:ext cx="4283243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</a:pPr>
            <a:r>
              <a:rPr lang="ru-RU" sz="1600" b="1" spc="30" dirty="0">
                <a:solidFill>
                  <a:srgbClr val="002060"/>
                </a:solidFill>
                <a:latin typeface="Montserrat bold" panose="020B0604020202020204" charset="-52"/>
              </a:rPr>
              <a:t>РЕЗУЛЬТАТ:</a:t>
            </a:r>
            <a:endParaRPr lang="ru-RU" sz="1600" spc="30" dirty="0">
              <a:solidFill>
                <a:schemeClr val="tx1">
                  <a:lumMod val="75000"/>
                  <a:lumOff val="25000"/>
                </a:schemeClr>
              </a:solidFill>
              <a:latin typeface="Montserrat bold" panose="020B0604020202020204" charset="-52"/>
            </a:endParaRPr>
          </a:p>
          <a:p>
            <a:pPr marL="342900" indent="-342900"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повышение </a:t>
            </a: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anose="020B0604020202020204" charset="-52"/>
              </a:rPr>
              <a:t>качества образования</a:t>
            </a:r>
          </a:p>
          <a:p>
            <a:pPr marL="342900" indent="-342900"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привлечение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 выпускников в вузы Пермского края</a:t>
            </a:r>
          </a:p>
          <a:p>
            <a:pPr marL="342900" indent="-342900">
              <a:lnSpc>
                <a:spcPts val="1800"/>
              </a:lnSpc>
              <a:spcBef>
                <a:spcPts val="12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развитие системы </a:t>
            </a:r>
            <a:r>
              <a:rPr lang="ru-RU" sz="1600" b="1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anose="020B0604020202020204" charset="-52"/>
              </a:rPr>
              <a:t>социального партнерства </a:t>
            </a:r>
            <a:r>
              <a:rPr lang="ru-RU" sz="1600" spc="3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20B0604020202020204" charset="-52"/>
              </a:rPr>
              <a:t>образовательных организаций с предприятиями и организациями региона </a:t>
            </a:r>
            <a:endParaRPr lang="ru-RU" sz="1600" b="1" spc="30" dirty="0">
              <a:solidFill>
                <a:schemeClr val="tx1">
                  <a:lumMod val="75000"/>
                  <a:lumOff val="25000"/>
                </a:schemeClr>
              </a:solidFill>
              <a:latin typeface="Montserrat Regular" panose="020B0604020202020204" charset="-52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4F59030-74AD-4B5C-B508-0AA5A2B0A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Проект «Открытый университет»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040" y="822106"/>
            <a:ext cx="3827282" cy="2708990"/>
          </a:xfrm>
          <a:prstGeom prst="rect">
            <a:avLst/>
          </a:prstGeom>
        </p:spPr>
      </p:pic>
      <p:sp>
        <p:nvSpPr>
          <p:cNvPr id="9" name="Номер слайда 2">
            <a:extLst>
              <a:ext uri="{FF2B5EF4-FFF2-40B4-BE49-F238E27FC236}">
                <a16:creationId xmlns:a16="http://schemas.microsoft.com/office/drawing/2014/main" xmlns="" id="{F070B1B0-E4A7-45C8-BA1F-397F97BBF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0E58430-FFFB-4512-9722-3B2B2F0EE9F2}" type="slidenum">
              <a:rPr lang="ru-RU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66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3431206" y="1603155"/>
            <a:ext cx="4182399" cy="1752159"/>
          </a:xfrm>
          <a:prstGeom prst="roundRect">
            <a:avLst>
              <a:gd name="adj" fmla="val 6578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C00000"/>
                </a:solidFill>
                <a:latin typeface="Montserrat bold" panose="020B0604020202020204" charset="-52"/>
              </a:rPr>
              <a:t>2021-2022 учебный год: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Школа № 6 г. Перми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Многопрофильная школа «Приоритет» г. Перми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Гимназия № 3 г. Кудымкара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Гимназия № 1 г. Соликамска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Школа № 8 г. Березники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 «Профильные медицинские классы» в школах Пермского края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58430-FFFB-4512-9722-3B2B2F0EE9F2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452539" y="5081647"/>
            <a:ext cx="855662" cy="7842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93956" y="5220751"/>
            <a:ext cx="686730" cy="7381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77975" y="5294266"/>
            <a:ext cx="712473" cy="5885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11772" y="5294266"/>
            <a:ext cx="526683" cy="491019"/>
          </a:xfrm>
          <a:prstGeom prst="rect">
            <a:avLst/>
          </a:prstGeom>
        </p:spPr>
      </p:pic>
      <p:sp>
        <p:nvSpPr>
          <p:cNvPr id="8" name="Объект 3"/>
          <p:cNvSpPr txBox="1">
            <a:spLocks/>
          </p:cNvSpPr>
          <p:nvPr/>
        </p:nvSpPr>
        <p:spPr>
          <a:xfrm>
            <a:off x="6101109" y="4739135"/>
            <a:ext cx="1733447" cy="30777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dirty="0">
                <a:latin typeface="Montserrat Regular" panose="020B0604020202020204" charset="-52"/>
              </a:rPr>
              <a:t>Оборудование</a:t>
            </a: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2412782" y="4539105"/>
            <a:ext cx="1330933" cy="7386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dirty="0">
                <a:latin typeface="Montserrat Regular" panose="020B0604020202020204" charset="-52"/>
              </a:rPr>
              <a:t>Программы обучения педагогов</a:t>
            </a:r>
          </a:p>
        </p:txBody>
      </p:sp>
      <p:sp>
        <p:nvSpPr>
          <p:cNvPr id="10" name="Объект 3"/>
          <p:cNvSpPr txBox="1">
            <a:spLocks/>
          </p:cNvSpPr>
          <p:nvPr/>
        </p:nvSpPr>
        <p:spPr>
          <a:xfrm>
            <a:off x="4200082" y="4565003"/>
            <a:ext cx="1502723" cy="7386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dirty="0">
                <a:latin typeface="Montserrat Regular" panose="020B0604020202020204" charset="-52"/>
              </a:rPr>
              <a:t>Учебно-методическая литература</a:t>
            </a:r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8197316" y="4558678"/>
            <a:ext cx="1590176" cy="7386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dirty="0">
                <a:latin typeface="Montserrat Regular" panose="020B0604020202020204" charset="-52"/>
              </a:rPr>
              <a:t>Профильный медицинский класс</a:t>
            </a:r>
          </a:p>
        </p:txBody>
      </p:sp>
      <p:sp>
        <p:nvSpPr>
          <p:cNvPr id="13" name="Плюс 12"/>
          <p:cNvSpPr/>
          <p:nvPr/>
        </p:nvSpPr>
        <p:spPr>
          <a:xfrm>
            <a:off x="5634567" y="4739135"/>
            <a:ext cx="393003" cy="288032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Montserrat Regular" panose="020B0604020202020204" charset="-52"/>
            </a:endParaRPr>
          </a:p>
        </p:txBody>
      </p:sp>
      <p:sp>
        <p:nvSpPr>
          <p:cNvPr id="14" name="Равно 13"/>
          <p:cNvSpPr/>
          <p:nvPr/>
        </p:nvSpPr>
        <p:spPr>
          <a:xfrm>
            <a:off x="7761020" y="4757798"/>
            <a:ext cx="342668" cy="291334"/>
          </a:xfrm>
          <a:prstGeom prst="mathEqual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  <a:latin typeface="Montserrat Regular" panose="020B0604020202020204" charset="-52"/>
            </a:endParaRPr>
          </a:p>
        </p:txBody>
      </p:sp>
      <p:sp>
        <p:nvSpPr>
          <p:cNvPr id="16" name="Плюс 15"/>
          <p:cNvSpPr/>
          <p:nvPr/>
        </p:nvSpPr>
        <p:spPr>
          <a:xfrm>
            <a:off x="3769083" y="4723625"/>
            <a:ext cx="393003" cy="288032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Montserrat Regular" panose="020B0604020202020204" charset="-52"/>
            </a:endParaRPr>
          </a:p>
        </p:txBody>
      </p:sp>
      <p:sp>
        <p:nvSpPr>
          <p:cNvPr id="25" name="Объект 3"/>
          <p:cNvSpPr txBox="1">
            <a:spLocks/>
          </p:cNvSpPr>
          <p:nvPr/>
        </p:nvSpPr>
        <p:spPr>
          <a:xfrm>
            <a:off x="469301" y="1377395"/>
            <a:ext cx="2901324" cy="220368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dirty="0">
                <a:latin typeface="Montserrat bold" panose="020B0604020202020204" charset="-52"/>
              </a:rPr>
              <a:t>Образовательная программа: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Обучающий модуль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Исследовательский модуль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Диагностический модуль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Модуль практических медицинских навыков</a:t>
            </a:r>
          </a:p>
        </p:txBody>
      </p:sp>
      <p:sp>
        <p:nvSpPr>
          <p:cNvPr id="26" name="Объект 3"/>
          <p:cNvSpPr txBox="1">
            <a:spLocks/>
          </p:cNvSpPr>
          <p:nvPr/>
        </p:nvSpPr>
        <p:spPr>
          <a:xfrm>
            <a:off x="746285" y="4558678"/>
            <a:ext cx="1395582" cy="7386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dirty="0">
                <a:latin typeface="Montserrat Regular" panose="020B0604020202020204" charset="-52"/>
              </a:rPr>
              <a:t>Программы обучения детей</a:t>
            </a:r>
          </a:p>
        </p:txBody>
      </p:sp>
      <p:sp>
        <p:nvSpPr>
          <p:cNvPr id="27" name="Плюс 26"/>
          <p:cNvSpPr/>
          <p:nvPr/>
        </p:nvSpPr>
        <p:spPr>
          <a:xfrm>
            <a:off x="1950047" y="4810584"/>
            <a:ext cx="393003" cy="288032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Montserrat Regular" panose="020B0604020202020204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67" y="5303667"/>
            <a:ext cx="578627" cy="51897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0546" y="4429629"/>
            <a:ext cx="1292537" cy="1279703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7834556" y="1377395"/>
            <a:ext cx="3477977" cy="2363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Montserrat bold" panose="020B0604020202020204" charset="-52"/>
              </a:rPr>
              <a:t>Специализированное оборудование:</a:t>
            </a:r>
            <a:endParaRPr lang="ru-RU" sz="1400" b="1" u="sng" dirty="0">
              <a:latin typeface="Montserrat Regular" panose="00000500000000000000" pitchFamily="2" charset="-52"/>
            </a:endParaRPr>
          </a:p>
          <a:p>
            <a:pPr marL="285750" indent="-28575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Интерактивный анатомический стол</a:t>
            </a:r>
          </a:p>
          <a:p>
            <a:pPr marL="285750" indent="-28575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Тренажеры</a:t>
            </a:r>
          </a:p>
          <a:p>
            <a:pPr marL="285750" indent="-28575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Анатомические модели</a:t>
            </a:r>
          </a:p>
          <a:p>
            <a:pPr marL="285750" indent="-28575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Микроскопы</a:t>
            </a:r>
          </a:p>
          <a:p>
            <a:pPr marL="285750" indent="-28575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Кардиограф</a:t>
            </a:r>
          </a:p>
          <a:p>
            <a:pPr marL="285750" indent="-28575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20B0604020202020204" charset="-52"/>
              </a:rPr>
              <a:t>Мобильное рабочее место врача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CC034835-BF27-4827-BEBF-40DA651F1F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 rot="1532594">
            <a:off x="10563811" y="1207955"/>
            <a:ext cx="1465371" cy="5613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Montserrat bold" panose="00000800000000000000" pitchFamily="2" charset="-52"/>
                <a:cs typeface="Courier New" panose="02070309020205020404" pitchFamily="49" charset="0"/>
              </a:rPr>
              <a:t>NEW!</a:t>
            </a:r>
            <a:endParaRPr lang="ru-RU" sz="3200" b="1" dirty="0">
              <a:solidFill>
                <a:srgbClr val="FF0000"/>
              </a:solidFill>
              <a:latin typeface="Montserrat bold" panose="00000800000000000000" pitchFamily="2" charset="-5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20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300" y="324765"/>
            <a:ext cx="5044685" cy="6484239"/>
          </a:xfrm>
          <a:prstGeom prst="rect">
            <a:avLst/>
          </a:prstGeom>
        </p:spPr>
      </p:pic>
      <p:sp>
        <p:nvSpPr>
          <p:cNvPr id="8" name="Google Shape;71;p12"/>
          <p:cNvSpPr txBox="1">
            <a:spLocks/>
          </p:cNvSpPr>
          <p:nvPr/>
        </p:nvSpPr>
        <p:spPr>
          <a:xfrm>
            <a:off x="476172" y="3356"/>
            <a:ext cx="6550269" cy="308141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121896" tIns="121896" rIns="121896" bIns="121896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Lora"/>
              <a:buNone/>
              <a:defRPr sz="3600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Lora"/>
              <a:buNone/>
              <a:defRPr sz="3600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Lora"/>
              <a:buNone/>
              <a:defRPr sz="3600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Lora"/>
              <a:buNone/>
              <a:defRPr sz="3600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Lora"/>
              <a:buNone/>
              <a:defRPr sz="3600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Lora"/>
              <a:buNone/>
              <a:defRPr sz="3600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Lora"/>
              <a:buNone/>
              <a:defRPr sz="3600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Lora"/>
              <a:buNone/>
              <a:defRPr sz="3600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Lora"/>
              <a:buNone/>
              <a:defRPr sz="3600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defRPr>
            </a:lvl9pPr>
          </a:lstStyle>
          <a:p>
            <a:pPr defTabSz="410751"/>
            <a:r>
              <a:rPr lang="ru-RU" sz="1828" kern="0" dirty="0">
                <a:solidFill>
                  <a:srgbClr val="434761"/>
                </a:solidFill>
                <a:latin typeface="Century Gothic" panose="020B0502020202020204" pitchFamily="34" charset="0"/>
              </a:rPr>
              <a:t>2021</a:t>
            </a:r>
            <a:r>
              <a:rPr lang="ru-RU" sz="1828" b="0" kern="0" dirty="0">
                <a:solidFill>
                  <a:srgbClr val="434761"/>
                </a:solidFill>
                <a:latin typeface="Century Gothic" panose="020B0502020202020204" pitchFamily="34" charset="0"/>
              </a:rPr>
              <a:t> – Пермь, Соликамск, Пермский район, Березники, Чердынь, Кудымкар</a:t>
            </a:r>
          </a:p>
          <a:p>
            <a:pPr defTabSz="410751"/>
            <a:r>
              <a:rPr lang="ru-RU" sz="1828" kern="0" dirty="0">
                <a:solidFill>
                  <a:srgbClr val="434761"/>
                </a:solidFill>
                <a:latin typeface="Century Gothic" panose="020B0502020202020204" pitchFamily="34" charset="0"/>
              </a:rPr>
              <a:t>2022</a:t>
            </a:r>
            <a:r>
              <a:rPr lang="ru-RU" sz="1828" b="0" kern="0" dirty="0">
                <a:solidFill>
                  <a:srgbClr val="434761"/>
                </a:solidFill>
                <a:latin typeface="Century Gothic" panose="020B0502020202020204" pitchFamily="34" charset="0"/>
              </a:rPr>
              <a:t> – Кунгур, Чайковский, Чусовой </a:t>
            </a:r>
          </a:p>
          <a:p>
            <a:pPr defTabSz="410751"/>
            <a:r>
              <a:rPr lang="ru-RU" sz="1828" kern="0" dirty="0">
                <a:solidFill>
                  <a:srgbClr val="434761"/>
                </a:solidFill>
                <a:latin typeface="Century Gothic" panose="020B0502020202020204" pitchFamily="34" charset="0"/>
              </a:rPr>
              <a:t>2023</a:t>
            </a:r>
            <a:r>
              <a:rPr lang="ru-RU" sz="1828" b="0" kern="0" dirty="0">
                <a:solidFill>
                  <a:srgbClr val="434761"/>
                </a:solidFill>
                <a:latin typeface="Century Gothic" panose="020B0502020202020204" pitchFamily="34" charset="0"/>
              </a:rPr>
              <a:t> – Гайны, Лысьва, Красновишерск</a:t>
            </a:r>
          </a:p>
          <a:p>
            <a:pPr defTabSz="410751"/>
            <a:endParaRPr lang="ru-RU" sz="900" b="0" kern="0" dirty="0">
              <a:solidFill>
                <a:srgbClr val="434761"/>
              </a:solidFill>
              <a:latin typeface="Century Gothic" panose="020B0502020202020204" pitchFamily="34" charset="0"/>
            </a:endParaRPr>
          </a:p>
        </p:txBody>
      </p:sp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336883" y="132348"/>
            <a:ext cx="8590295" cy="1383632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spcFirstLastPara="1" vert="horz" wrap="square" lIns="121896" tIns="121896" rIns="121896" bIns="121896" rtlCol="0" anchor="b" anchorCtr="0">
            <a:noAutofit/>
          </a:bodyPr>
          <a:lstStyle/>
          <a:p>
            <a:pPr algn="l"/>
            <a:r>
              <a:rPr lang="ru-RU" sz="2250" b="1" dirty="0">
                <a:solidFill>
                  <a:srgbClr val="434761"/>
                </a:solidFill>
                <a:latin typeface="Century Gothic" panose="020B0502020202020204" pitchFamily="34" charset="0"/>
              </a:rPr>
              <a:t>Распределенная модель профильного образования </a:t>
            </a:r>
            <a:br>
              <a:rPr lang="ru-RU" sz="2250" b="1" dirty="0">
                <a:solidFill>
                  <a:srgbClr val="434761"/>
                </a:solidFill>
                <a:latin typeface="Century Gothic" panose="020B0502020202020204" pitchFamily="34" charset="0"/>
              </a:rPr>
            </a:br>
            <a:r>
              <a:rPr lang="ru-RU" sz="2250" b="1" dirty="0">
                <a:solidFill>
                  <a:srgbClr val="434761"/>
                </a:solidFill>
                <a:latin typeface="Century Gothic" panose="020B0502020202020204" pitchFamily="34" charset="0"/>
              </a:rPr>
              <a:t>по направлению «Педагогика и Психология»</a:t>
            </a:r>
            <a:r>
              <a:rPr lang="ru-RU" sz="2250" dirty="0">
                <a:solidFill>
                  <a:srgbClr val="434761"/>
                </a:solidFill>
                <a:latin typeface="Century Gothic" panose="020B0502020202020204" pitchFamily="34" charset="0"/>
              </a:rPr>
              <a:t/>
            </a:r>
            <a:br>
              <a:rPr lang="ru-RU" sz="2250" dirty="0">
                <a:solidFill>
                  <a:srgbClr val="434761"/>
                </a:solidFill>
                <a:latin typeface="Century Gothic" panose="020B0502020202020204" pitchFamily="34" charset="0"/>
              </a:rPr>
            </a:br>
            <a:r>
              <a:rPr lang="en-US" sz="3200" b="1" dirty="0">
                <a:solidFill>
                  <a:srgbClr val="C7691B"/>
                </a:solidFill>
                <a:latin typeface="Century Gothic" panose="020B0502020202020204" pitchFamily="34" charset="0"/>
              </a:rPr>
              <a:t>P&amp;P</a:t>
            </a:r>
            <a:r>
              <a:rPr lang="ru-RU" sz="3200" b="1" dirty="0">
                <a:solidFill>
                  <a:srgbClr val="C7691B"/>
                </a:solidFill>
                <a:latin typeface="Century Gothic" panose="020B0502020202020204" pitchFamily="34" charset="0"/>
              </a:rPr>
              <a:t> КЛАСС</a:t>
            </a:r>
            <a:endParaRPr sz="3200" b="1" dirty="0">
              <a:solidFill>
                <a:srgbClr val="C7691B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E24C5112-25A3-4B91-B03C-765D87762D1C}"/>
              </a:ext>
            </a:extLst>
          </p:cNvPr>
          <p:cNvGrpSpPr/>
          <p:nvPr/>
        </p:nvGrpSpPr>
        <p:grpSpPr>
          <a:xfrm>
            <a:off x="336883" y="3115496"/>
            <a:ext cx="6250186" cy="2649244"/>
            <a:chOff x="-2964388" y="-3061"/>
            <a:chExt cx="4687782" cy="1896118"/>
          </a:xfrm>
        </p:grpSpPr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FA0BCD29-72BB-43B7-9BEF-3C83AB41F418}"/>
                </a:ext>
              </a:extLst>
            </p:cNvPr>
            <p:cNvSpPr/>
            <p:nvPr/>
          </p:nvSpPr>
          <p:spPr>
            <a:xfrm>
              <a:off x="0" y="766206"/>
              <a:ext cx="1723394" cy="1126851"/>
            </a:xfrm>
            <a:prstGeom prst="rect">
              <a:avLst/>
            </a:prstGeom>
          </p:spPr>
          <p:style>
            <a:lnRef idx="0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B2AB83DF-80D8-414B-A2E0-234DD3736F24}"/>
                </a:ext>
              </a:extLst>
            </p:cNvPr>
            <p:cNvSpPr txBox="1"/>
            <p:nvPr/>
          </p:nvSpPr>
          <p:spPr>
            <a:xfrm>
              <a:off x="-2964388" y="-3061"/>
              <a:ext cx="1138397" cy="1612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799" tIns="50799" rIns="50799" bIns="50799" numCol="1" spcCol="1270" anchor="t" anchorCtr="0">
              <a:noAutofit/>
            </a:bodyPr>
            <a:lstStyle/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400" b="1" dirty="0">
                  <a:solidFill>
                    <a:srgbClr val="C7691B"/>
                  </a:solidFill>
                  <a:latin typeface="Century Gothic" panose="020B0502020202020204" pitchFamily="34" charset="0"/>
                  <a:sym typeface="Gill Sans Light"/>
                </a:rPr>
                <a:t>январь 2021 – август 2021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400" b="1" dirty="0">
                  <a:solidFill>
                    <a:srgbClr val="434761"/>
                  </a:solidFill>
                  <a:latin typeface="Century Gothic" panose="020B0502020202020204" pitchFamily="34" charset="0"/>
                  <a:sym typeface="Gill Sans Light"/>
                </a:rPr>
                <a:t>7 СОШ: 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266" dirty="0">
                  <a:solidFill>
                    <a:srgbClr val="434761"/>
                  </a:solidFill>
                  <a:latin typeface="Century Gothic" panose="020B0502020202020204" pitchFamily="34" charset="0"/>
                  <a:sym typeface="Gill Sans Light"/>
                </a:rPr>
                <a:t>- </a:t>
              </a: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sym typeface="Gill Sans Light"/>
                </a:rPr>
                <a:t>СОШ 28, 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sym typeface="Gill Sans Light"/>
                </a:rPr>
                <a:t>- СОШ 81, 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sym typeface="Gill Sans Light"/>
                </a:rPr>
                <a:t>- СОШ 119,1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sym typeface="Gill Sans Light"/>
                </a:rPr>
                <a:t>- СОШ 27, 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sym typeface="Gill Sans Light"/>
                </a:rPr>
                <a:t>- гимназия 33, 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sym typeface="Gill Sans Light"/>
                </a:rPr>
                <a:t>- лицей 8, </a:t>
              </a:r>
              <a:b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sym typeface="Gill Sans Light"/>
                </a:rPr>
              </a:b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sym typeface="Gill Sans Light"/>
                </a:rPr>
                <a:t>- Дуплекс.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endPara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sym typeface="Gill Sans Light"/>
              </a:endParaRP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endPara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sym typeface="Gill Sans Light"/>
              </a:endParaRP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endPara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sym typeface="Gill Sans Light"/>
              </a:endParaRP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endPara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sym typeface="Gill Sans Light"/>
              </a:endParaRP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endPara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sym typeface="Gill Sans Light"/>
              </a:endParaRPr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8C05DEDA-C6BE-490F-8D08-3C3A58C8C98F}"/>
              </a:ext>
            </a:extLst>
          </p:cNvPr>
          <p:cNvGrpSpPr/>
          <p:nvPr/>
        </p:nvGrpSpPr>
        <p:grpSpPr>
          <a:xfrm>
            <a:off x="2538973" y="3115497"/>
            <a:ext cx="2648422" cy="2654150"/>
            <a:chOff x="3773796" y="-223126"/>
            <a:chExt cx="2596821" cy="1738196"/>
          </a:xfrm>
        </p:grpSpPr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xmlns="" id="{2637F3F1-BAD7-48B4-954A-9706BBCD49F2}"/>
                </a:ext>
              </a:extLst>
            </p:cNvPr>
            <p:cNvSpPr/>
            <p:nvPr/>
          </p:nvSpPr>
          <p:spPr>
            <a:xfrm>
              <a:off x="3773796" y="388219"/>
              <a:ext cx="1987496" cy="1126851"/>
            </a:xfrm>
            <a:prstGeom prst="rect">
              <a:avLst/>
            </a:prstGeom>
          </p:spPr>
          <p:style>
            <a:lnRef idx="0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419B7ABA-C366-415F-AD6A-14DC04C7B310}"/>
                </a:ext>
              </a:extLst>
            </p:cNvPr>
            <p:cNvSpPr txBox="1"/>
            <p:nvPr/>
          </p:nvSpPr>
          <p:spPr>
            <a:xfrm>
              <a:off x="4815191" y="-223126"/>
              <a:ext cx="1555426" cy="14871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799" tIns="50799" rIns="50799" bIns="50799" numCol="1" spcCol="1270" anchor="t" anchorCtr="0">
              <a:noAutofit/>
            </a:bodyPr>
            <a:lstStyle/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400" b="1" dirty="0">
                  <a:solidFill>
                    <a:srgbClr val="C7691B"/>
                  </a:solidFill>
                  <a:latin typeface="Century Gothic" panose="020B0502020202020204" pitchFamily="34" charset="0"/>
                  <a:sym typeface="Gill Sans Light"/>
                </a:rPr>
                <a:t>сентябрь 2022- август 2023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400" b="1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+ 10</a:t>
              </a:r>
              <a:r>
                <a:rPr lang="ru-RU" sz="1400" dirty="0">
                  <a:solidFill>
                    <a:prstClr val="black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 </a:t>
              </a:r>
              <a:r>
                <a:rPr lang="ru-RU" sz="1400" b="1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СОШ и 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400" b="1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ОО СПО</a:t>
              </a:r>
              <a:r>
                <a:rPr lang="ru-RU" sz="14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: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- Кунгур (Комсомольская СОШ), 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- Чайковский (СОШ</a:t>
              </a:r>
              <a:r>
                <a:rPr lang="ru-RU" sz="1300" i="1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 №7, </a:t>
              </a: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Марковская СОШ),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- Чусовой.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endPara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endParaRP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endPara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endParaRP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endPara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BC4CAD92-C6EC-4832-8B12-EEA7C77A54FF}"/>
              </a:ext>
            </a:extLst>
          </p:cNvPr>
          <p:cNvSpPr txBox="1"/>
          <p:nvPr/>
        </p:nvSpPr>
        <p:spPr>
          <a:xfrm>
            <a:off x="5312698" y="3115496"/>
            <a:ext cx="1920832" cy="252402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799" tIns="50799" rIns="50799" bIns="50799" numCol="1" spcCol="1270" anchor="t" anchorCtr="0">
            <a:noAutofit/>
          </a:bodyPr>
          <a:lstStyle/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r>
              <a:rPr lang="ru-RU" sz="1400" b="1" dirty="0">
                <a:solidFill>
                  <a:srgbClr val="C7691B"/>
                </a:solidFill>
                <a:latin typeface="Century Gothic" panose="020B0502020202020204" pitchFamily="34" charset="0"/>
                <a:sym typeface="Gill Sans Light"/>
              </a:rPr>
              <a:t>сентябрь 2023- август 2024</a:t>
            </a:r>
          </a:p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r>
              <a: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rPr>
              <a:t>+</a:t>
            </a:r>
            <a:r>
              <a:rPr lang="ru-RU" sz="1400" b="1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rPr>
              <a:t>3</a:t>
            </a:r>
            <a:r>
              <a:rPr lang="ru-RU" sz="1400" dirty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rPr>
              <a:t> </a:t>
            </a:r>
            <a:r>
              <a:rPr lang="ru-RU" sz="1400" b="1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rPr>
              <a:t>СОШ и </a:t>
            </a:r>
          </a:p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r>
              <a:rPr lang="ru-RU" sz="1400" b="1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rPr>
              <a:t>ОО СПО</a:t>
            </a:r>
            <a:r>
              <a:rPr lang="ru-RU" sz="1400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rPr>
              <a:t>:</a:t>
            </a:r>
          </a:p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r>
              <a:rPr lang="ru-RU" sz="1300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rPr>
              <a:t>- Красновишерск,</a:t>
            </a:r>
          </a:p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r>
              <a:rPr lang="ru-RU" sz="1300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rPr>
              <a:t>- Лысьва,</a:t>
            </a:r>
          </a:p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r>
              <a:rPr lang="ru-RU" sz="1300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rPr>
              <a:t>- Гайны.</a:t>
            </a:r>
          </a:p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endParaRPr lang="ru-RU" sz="1266" b="1" dirty="0">
              <a:solidFill>
                <a:srgbClr val="434761"/>
              </a:solidFill>
              <a:latin typeface="Century Gothic" panose="020B0502020202020204" pitchFamily="34" charset="0"/>
              <a:cs typeface="Times New Roman" pitchFamily="18" charset="0"/>
              <a:sym typeface="Gill Sans Light"/>
            </a:endParaRPr>
          </a:p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endParaRPr lang="ru-RU" sz="1266" b="1" dirty="0">
              <a:solidFill>
                <a:srgbClr val="434761"/>
              </a:solidFill>
              <a:latin typeface="Century Gothic" panose="020B0502020202020204" pitchFamily="34" charset="0"/>
              <a:cs typeface="Times New Roman" pitchFamily="18" charset="0"/>
              <a:sym typeface="Gill Sans Light"/>
            </a:endParaRPr>
          </a:p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endParaRPr lang="ru-RU" sz="1266" b="1" dirty="0">
              <a:solidFill>
                <a:srgbClr val="434761"/>
              </a:solidFill>
              <a:latin typeface="Century Gothic" panose="020B0502020202020204" pitchFamily="34" charset="0"/>
              <a:cs typeface="Times New Roman" pitchFamily="18" charset="0"/>
              <a:sym typeface="Gill Sans Light"/>
            </a:endParaRPr>
          </a:p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endParaRPr lang="ru-RU" sz="1266" b="1" dirty="0">
              <a:solidFill>
                <a:srgbClr val="434761"/>
              </a:solidFill>
              <a:latin typeface="Century Gothic" panose="020B0502020202020204" pitchFamily="34" charset="0"/>
              <a:cs typeface="Times New Roman" pitchFamily="18" charset="0"/>
              <a:sym typeface="Gill Sans Light"/>
            </a:endParaRPr>
          </a:p>
          <a:p>
            <a:pPr defTabSz="592647">
              <a:lnSpc>
                <a:spcPts val="1266"/>
              </a:lnSpc>
              <a:spcBef>
                <a:spcPct val="0"/>
              </a:spcBef>
              <a:spcAft>
                <a:spcPts val="422"/>
              </a:spcAft>
            </a:pPr>
            <a:endParaRPr lang="ru-RU" sz="1266" b="1" dirty="0">
              <a:solidFill>
                <a:srgbClr val="434761"/>
              </a:solidFill>
              <a:latin typeface="Century Gothic" panose="020B0502020202020204" pitchFamily="34" charset="0"/>
              <a:cs typeface="Times New Roman" pitchFamily="18" charset="0"/>
              <a:sym typeface="Gill Sans Light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93E5BC9A-2916-4BB5-9C0D-17A67D4D2A4C}"/>
              </a:ext>
            </a:extLst>
          </p:cNvPr>
          <p:cNvGrpSpPr/>
          <p:nvPr/>
        </p:nvGrpSpPr>
        <p:grpSpPr>
          <a:xfrm>
            <a:off x="1802506" y="3116179"/>
            <a:ext cx="1763831" cy="2422085"/>
            <a:chOff x="1737446" y="463852"/>
            <a:chExt cx="1989604" cy="2180221"/>
          </a:xfrm>
        </p:grpSpPr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D21D9FE6-6814-4B71-8A90-8F3A439F6A88}"/>
                </a:ext>
              </a:extLst>
            </p:cNvPr>
            <p:cNvSpPr/>
            <p:nvPr/>
          </p:nvSpPr>
          <p:spPr>
            <a:xfrm>
              <a:off x="1737446" y="463852"/>
              <a:ext cx="1989604" cy="1126851"/>
            </a:xfrm>
            <a:prstGeom prst="rect">
              <a:avLst/>
            </a:prstGeom>
          </p:spPr>
          <p:style>
            <a:lnRef idx="0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2B0E68BC-E4FB-400D-BA9C-81B87A3A1E68}"/>
                </a:ext>
              </a:extLst>
            </p:cNvPr>
            <p:cNvSpPr txBox="1"/>
            <p:nvPr/>
          </p:nvSpPr>
          <p:spPr>
            <a:xfrm>
              <a:off x="1737446" y="463852"/>
              <a:ext cx="1848260" cy="21802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0799" tIns="50799" rIns="50799" bIns="50799" numCol="1" spcCol="1270" anchor="t" anchorCtr="0">
              <a:noAutofit/>
            </a:bodyPr>
            <a:lstStyle/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400" b="1" dirty="0">
                  <a:solidFill>
                    <a:srgbClr val="C7691B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сентябрь 2021 – август 2022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400" b="1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+10 СОШ и 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400" b="1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ОО СПО</a:t>
              </a:r>
              <a:r>
                <a:rPr lang="ru-RU" sz="14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: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266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- </a:t>
              </a: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Соликамск (СОШ</a:t>
              </a:r>
              <a:r>
                <a:rPr lang="ru-RU" sz="1300" i="1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 №1</a:t>
              </a: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), 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- Чердынь,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- Пермский район(Юго-Камская СОШ),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- Кудымкар,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r>
                <a:rPr lang="ru-RU" sz="1300" dirty="0">
                  <a:solidFill>
                    <a:srgbClr val="434761"/>
                  </a:solidFill>
                  <a:latin typeface="Century Gothic" panose="020B0502020202020204" pitchFamily="34" charset="0"/>
                  <a:cs typeface="Times New Roman" pitchFamily="18" charset="0"/>
                  <a:sym typeface="Gill Sans Light"/>
                </a:rPr>
                <a:t>- Березники.</a:t>
              </a: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endPara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cs typeface="Times New Roman" pitchFamily="18" charset="0"/>
                <a:sym typeface="Gill Sans Light"/>
              </a:endParaRPr>
            </a:p>
            <a:p>
              <a:pPr defTabSz="592647">
                <a:lnSpc>
                  <a:spcPts val="1266"/>
                </a:lnSpc>
                <a:spcBef>
                  <a:spcPct val="0"/>
                </a:spcBef>
                <a:spcAft>
                  <a:spcPts val="422"/>
                </a:spcAft>
              </a:pPr>
              <a:endParaRPr lang="ru-RU" sz="1266" b="1" dirty="0">
                <a:solidFill>
                  <a:srgbClr val="434761"/>
                </a:solidFill>
                <a:latin typeface="Century Gothic" panose="020B0502020202020204" pitchFamily="34" charset="0"/>
                <a:sym typeface="Gill Sans Light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423920" y="5948872"/>
            <a:ext cx="2340705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10751"/>
            <a:r>
              <a:rPr lang="ru-RU" sz="1687" b="1" kern="0" dirty="0">
                <a:solidFill>
                  <a:srgbClr val="002060"/>
                </a:solidFill>
                <a:latin typeface="Gill Sans Light"/>
                <a:sym typeface="Gill Sans Light"/>
              </a:rPr>
              <a:t>НЕ МЕНЕЕ 30 ШКОЛ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75817" y="6296918"/>
            <a:ext cx="3531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10751"/>
            <a:r>
              <a:rPr lang="ru-RU" b="1" kern="0" dirty="0">
                <a:solidFill>
                  <a:srgbClr val="002060"/>
                </a:solidFill>
                <a:latin typeface="Gill Sans Light"/>
                <a:sym typeface="Gill Sans Light"/>
              </a:rPr>
              <a:t>РАСПРЕДЕЛЕННАЯ МОДЕЛЬ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252586" y="5509561"/>
          <a:ext cx="700824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3361">
                  <a:extLst>
                    <a:ext uri="{9D8B030D-6E8A-4147-A177-3AD203B41FA5}">
                      <a16:colId xmlns:a16="http://schemas.microsoft.com/office/drawing/2014/main" xmlns="" val="2051841447"/>
                    </a:ext>
                  </a:extLst>
                </a:gridCol>
                <a:gridCol w="1816769">
                  <a:extLst>
                    <a:ext uri="{9D8B030D-6E8A-4147-A177-3AD203B41FA5}">
                      <a16:colId xmlns:a16="http://schemas.microsoft.com/office/drawing/2014/main" xmlns="" val="1394094062"/>
                    </a:ext>
                  </a:extLst>
                </a:gridCol>
                <a:gridCol w="1753368">
                  <a:extLst>
                    <a:ext uri="{9D8B030D-6E8A-4147-A177-3AD203B41FA5}">
                      <a16:colId xmlns:a16="http://schemas.microsoft.com/office/drawing/2014/main" xmlns="" val="2183049637"/>
                    </a:ext>
                  </a:extLst>
                </a:gridCol>
                <a:gridCol w="1894750">
                  <a:extLst>
                    <a:ext uri="{9D8B030D-6E8A-4147-A177-3AD203B41FA5}">
                      <a16:colId xmlns:a16="http://schemas.microsoft.com/office/drawing/2014/main" xmlns="" val="4113857668"/>
                    </a:ext>
                  </a:extLst>
                </a:gridCol>
              </a:tblGrid>
              <a:tr h="33856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150 чел.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250 чел.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550 чел.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600 чел.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14281786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87869" y="0"/>
            <a:ext cx="865050" cy="1245592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510888" y="1435955"/>
            <a:ext cx="6110897" cy="8009"/>
          </a:xfrm>
          <a:prstGeom prst="line">
            <a:avLst/>
          </a:prstGeom>
          <a:ln w="28575">
            <a:solidFill>
              <a:srgbClr val="C769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572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2922246" y="1544222"/>
            <a:ext cx="7560608" cy="402382"/>
          </a:xfr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37" tIns="45719" rIns="91437" bIns="4571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2000" b="1" dirty="0">
                <a:latin typeface="Times New Roman" pitchFamily="18" charset="0"/>
              </a:rPr>
              <a:t>Проект «</a:t>
            </a:r>
            <a:r>
              <a:rPr lang="ru-RU" altLang="ru-RU" sz="2000" b="1" dirty="0" err="1">
                <a:latin typeface="Times New Roman" pitchFamily="18" charset="0"/>
              </a:rPr>
              <a:t>Агроклассы</a:t>
            </a:r>
            <a:r>
              <a:rPr lang="ru-RU" altLang="ru-RU" sz="2000" b="1" dirty="0">
                <a:latin typeface="Times New Roman" pitchFamily="18" charset="0"/>
              </a:rPr>
              <a:t>»</a:t>
            </a:r>
            <a:endParaRPr lang="ru-RU" altLang="ru-RU" sz="2000" b="1" dirty="0">
              <a:latin typeface="Calibri" pitchFamily="34" charset="0"/>
            </a:endParaRPr>
          </a:p>
        </p:txBody>
      </p:sp>
      <p:sp>
        <p:nvSpPr>
          <p:cNvPr id="10246" name="Прямоугольник 5"/>
          <p:cNvSpPr>
            <a:spLocks noChangeArrowheads="1"/>
          </p:cNvSpPr>
          <p:nvPr/>
        </p:nvSpPr>
        <p:spPr bwMode="auto">
          <a:xfrm>
            <a:off x="2927321" y="2007279"/>
            <a:ext cx="7561032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926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5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Проект «</a:t>
            </a:r>
            <a:r>
              <a:rPr lang="ru-RU" altLang="ru-RU" sz="1500" dirty="0" err="1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Агроклассы</a:t>
            </a:r>
            <a:r>
              <a:rPr lang="ru-RU" altLang="ru-RU" sz="15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» – </a:t>
            </a:r>
            <a:r>
              <a:rPr lang="ru-RU" altLang="ru-RU" sz="15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это площадка, в рамках которой школьники могут  определить свои перспективы с точки зрения выбора профессии и учебного заведения, в которые они будут поступать через дополнительную учебную программу</a:t>
            </a:r>
            <a:r>
              <a:rPr lang="ru-RU" altLang="ru-RU" sz="15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.</a:t>
            </a:r>
            <a:r>
              <a:rPr lang="ru-RU" altLang="ru-RU" sz="15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  В настоящее время в 15 школах Пермского края организованы 19 </a:t>
            </a:r>
            <a:r>
              <a:rPr lang="ru-RU" altLang="ru-RU" sz="15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агроклассов</a:t>
            </a:r>
            <a:r>
              <a:rPr lang="ru-RU" altLang="ru-RU" sz="15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, в которых обучается </a:t>
            </a:r>
            <a:r>
              <a:rPr lang="ru-RU" alt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491 ученик, </a:t>
            </a:r>
            <a:r>
              <a:rPr lang="ru-RU" altLang="ru-RU" sz="15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в том числе </a:t>
            </a:r>
            <a:r>
              <a:rPr lang="ru-RU" alt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371 старшеклассник</a:t>
            </a:r>
            <a:endParaRPr lang="ru-RU" altLang="ru-RU" sz="15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sym typeface="Gill Sans Light"/>
            </a:endParaRPr>
          </a:p>
          <a:p>
            <a:pPr algn="just"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  <a:sym typeface="Gill Sans Light"/>
            </a:endParaRPr>
          </a:p>
        </p:txBody>
      </p:sp>
      <p:pic>
        <p:nvPicPr>
          <p:cNvPr id="10247" name="Рисунок 24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981" flipH="1">
            <a:off x="3548044" y="3577242"/>
            <a:ext cx="550845" cy="49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Рисунок 24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981">
            <a:off x="7667756" y="3609277"/>
            <a:ext cx="715941" cy="44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Рисунок 24" descr="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981" flipH="1">
            <a:off x="5587666" y="3590875"/>
            <a:ext cx="593707" cy="49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0" name="Прямоугольник 10"/>
          <p:cNvSpPr>
            <a:spLocks noChangeArrowheads="1"/>
          </p:cNvSpPr>
          <p:nvPr/>
        </p:nvSpPr>
        <p:spPr bwMode="auto">
          <a:xfrm>
            <a:off x="1762411" y="4068268"/>
            <a:ext cx="104295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Gill Sans Light"/>
              </a:rPr>
              <a:t>Естественнонаучное            Инженерное                 Гуманитарное                    Предпринимательство     </a:t>
            </a:r>
            <a:endParaRPr lang="ru-RU" altLang="ru-RU" sz="1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Gill Sans Light"/>
            </a:endParaRPr>
          </a:p>
        </p:txBody>
      </p:sp>
      <p:sp>
        <p:nvSpPr>
          <p:cNvPr id="10251" name="Прямоугольник 11"/>
          <p:cNvSpPr>
            <a:spLocks noChangeArrowheads="1"/>
          </p:cNvSpPr>
          <p:nvPr/>
        </p:nvSpPr>
        <p:spPr bwMode="auto">
          <a:xfrm>
            <a:off x="3022695" y="4581492"/>
            <a:ext cx="74118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Элективные курсы (25 курсов):</a:t>
            </a:r>
          </a:p>
          <a:p>
            <a:pPr algn="ctr"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«Агробизнес», «Экспертиза качества продукции», </a:t>
            </a:r>
          </a:p>
          <a:p>
            <a:pPr algn="ctr"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«Экологическая химия», «Основы аграрной культуры», </a:t>
            </a:r>
          </a:p>
          <a:p>
            <a:pPr algn="ctr"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«Управление беспилотными летательными аппаратами», </a:t>
            </a:r>
          </a:p>
          <a:p>
            <a:pPr algn="ctr"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«</a:t>
            </a:r>
            <a:r>
              <a:rPr lang="ru-RU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Агромеханика</a:t>
            </a: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Gill Sans Light"/>
              </a:rPr>
              <a:t>»  и другие. </a:t>
            </a:r>
          </a:p>
        </p:txBody>
      </p:sp>
      <p:sp>
        <p:nvSpPr>
          <p:cNvPr id="10252" name="Прямоугольник 12"/>
          <p:cNvSpPr>
            <a:spLocks noChangeArrowheads="1"/>
          </p:cNvSpPr>
          <p:nvPr/>
        </p:nvSpPr>
        <p:spPr bwMode="auto">
          <a:xfrm>
            <a:off x="5172105" y="3146054"/>
            <a:ext cx="3514616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700" b="1" i="1" dirty="0">
                <a:solidFill>
                  <a:prstClr val="black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Gill Sans Light"/>
              </a:rPr>
              <a:t>Направления профильных классов</a:t>
            </a:r>
            <a:endParaRPr lang="ru-RU" altLang="ru-RU" sz="1700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Gill Sans Light"/>
            </a:endParaRPr>
          </a:p>
        </p:txBody>
      </p:sp>
      <p:sp>
        <p:nvSpPr>
          <p:cNvPr id="10253" name="TextBox 2"/>
          <p:cNvSpPr txBox="1">
            <a:spLocks noChangeArrowheads="1"/>
          </p:cNvSpPr>
          <p:nvPr/>
        </p:nvSpPr>
        <p:spPr bwMode="auto">
          <a:xfrm>
            <a:off x="3144929" y="5914952"/>
            <a:ext cx="72800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 Light"/>
              </a:rPr>
              <a:t>Ежегодное участие школьников в конкурсе научных работ «Время, вперед!» </a:t>
            </a:r>
          </a:p>
          <a:p>
            <a:pPr algn="ctr" defTabSz="914353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 Light"/>
              </a:rPr>
              <a:t>в 2020 году 20 из 37 победителей</a:t>
            </a: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 Light"/>
              </a:rPr>
              <a:t> </a:t>
            </a: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 Light"/>
              </a:rPr>
              <a:t>– ученики </a:t>
            </a:r>
            <a:r>
              <a:rPr lang="ru-RU" alt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 Light"/>
              </a:rPr>
              <a:t>агроклассов</a:t>
            </a: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 Light"/>
              </a:rPr>
              <a:t>.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830577" y="802800"/>
            <a:ext cx="12049721" cy="506291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353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2400" dirty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  <a:sym typeface="Gill Sans Light"/>
            </a:endParaRPr>
          </a:p>
          <a:p>
            <a:pPr algn="ctr" defTabSz="914353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Gill Sans Light"/>
              </a:rPr>
              <a:t>Молодежная академия «Агробизнеса и биотехнологий»</a:t>
            </a:r>
            <a:endParaRPr lang="ru-RU" altLang="ru-RU" sz="24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Gill Sans Ligh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5" r="44043"/>
          <a:stretch>
            <a:fillRect/>
          </a:stretch>
        </p:blipFill>
        <p:spPr bwMode="auto">
          <a:xfrm>
            <a:off x="1" y="-19429"/>
            <a:ext cx="1295361" cy="6859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2" t="33600" r="2667" b="36160"/>
          <a:stretch/>
        </p:blipFill>
        <p:spPr>
          <a:xfrm>
            <a:off x="1488755" y="138111"/>
            <a:ext cx="4911021" cy="899466"/>
          </a:xfrm>
          <a:prstGeom prst="rect">
            <a:avLst/>
          </a:prstGeom>
        </p:spPr>
      </p:pic>
      <p:pic>
        <p:nvPicPr>
          <p:cNvPr id="15" name="Рисунок 24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981">
            <a:off x="9648657" y="3533967"/>
            <a:ext cx="715941" cy="44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57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7"/>
          <p:cNvSpPr txBox="1">
            <a:spLocks/>
          </p:cNvSpPr>
          <p:nvPr/>
        </p:nvSpPr>
        <p:spPr>
          <a:xfrm>
            <a:off x="478254" y="228191"/>
            <a:ext cx="9761831" cy="906273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>
            <a:lvl1pPr algn="ctr" defTabSz="1240548" rtl="0" eaLnBrk="1" latinLnBrk="0" hangingPunct="1">
              <a:spcBef>
                <a:spcPct val="0"/>
              </a:spcBef>
              <a:buNone/>
              <a:defRPr sz="596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algn="l">
              <a:spcBef>
                <a:spcPts val="100"/>
              </a:spcBef>
            </a:pPr>
            <a:r>
              <a:rPr lang="ru-RU" sz="2903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СОВРЕМЕННАЯ ЕДИНАЯ ДИНАМИЧНО РАЗВИВАЮЩАЯСЯ  СИСТЕМА ОБРАЗОВАНИЯ РОССИИ</a:t>
            </a:r>
          </a:p>
        </p:txBody>
      </p:sp>
      <p:sp>
        <p:nvSpPr>
          <p:cNvPr id="3" name="object 2"/>
          <p:cNvSpPr txBox="1"/>
          <p:nvPr/>
        </p:nvSpPr>
        <p:spPr>
          <a:xfrm>
            <a:off x="2241966" y="6269833"/>
            <a:ext cx="9275814" cy="347851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sz="2177" b="1" spc="-45" dirty="0">
                <a:solidFill>
                  <a:srgbClr val="002060"/>
                </a:solidFill>
                <a:latin typeface="Arial "/>
                <a:cs typeface="Calibri"/>
              </a:rPr>
              <a:t>ГАРАНТИЯ</a:t>
            </a:r>
            <a:r>
              <a:rPr sz="2177" b="1" spc="-15" dirty="0">
                <a:solidFill>
                  <a:srgbClr val="002060"/>
                </a:solidFill>
                <a:latin typeface="Arial "/>
                <a:cs typeface="Calibri"/>
              </a:rPr>
              <a:t> </a:t>
            </a:r>
            <a:r>
              <a:rPr sz="2177" b="1" spc="-20" dirty="0">
                <a:solidFill>
                  <a:srgbClr val="002060"/>
                </a:solidFill>
                <a:latin typeface="Arial "/>
                <a:cs typeface="Calibri"/>
              </a:rPr>
              <a:t>РАВЕНСТВА</a:t>
            </a:r>
            <a:r>
              <a:rPr sz="2177" b="1" spc="-5" dirty="0">
                <a:solidFill>
                  <a:srgbClr val="002060"/>
                </a:solidFill>
                <a:latin typeface="Arial "/>
                <a:cs typeface="Calibri"/>
              </a:rPr>
              <a:t> </a:t>
            </a:r>
            <a:r>
              <a:rPr sz="2177" b="1" spc="-10" dirty="0">
                <a:solidFill>
                  <a:srgbClr val="002060"/>
                </a:solidFill>
                <a:latin typeface="Arial "/>
                <a:cs typeface="Calibri"/>
              </a:rPr>
              <a:t>РЕСУРСОВ,</a:t>
            </a:r>
            <a:r>
              <a:rPr sz="2177" b="1" dirty="0">
                <a:solidFill>
                  <a:srgbClr val="002060"/>
                </a:solidFill>
                <a:latin typeface="Arial "/>
                <a:cs typeface="Calibri"/>
              </a:rPr>
              <a:t> </a:t>
            </a:r>
            <a:r>
              <a:rPr sz="2177" b="1" spc="-15" dirty="0">
                <a:solidFill>
                  <a:srgbClr val="002060"/>
                </a:solidFill>
                <a:latin typeface="Arial "/>
                <a:cs typeface="Calibri"/>
              </a:rPr>
              <a:t>УСЛОВИЙ</a:t>
            </a:r>
            <a:r>
              <a:rPr sz="2177" b="1" dirty="0">
                <a:solidFill>
                  <a:srgbClr val="002060"/>
                </a:solidFill>
                <a:latin typeface="Arial "/>
                <a:cs typeface="Calibri"/>
              </a:rPr>
              <a:t> И</a:t>
            </a:r>
            <a:r>
              <a:rPr lang="ru-RU" sz="2177" b="1" spc="15" dirty="0">
                <a:solidFill>
                  <a:srgbClr val="002060"/>
                </a:solidFill>
                <a:latin typeface="Arial "/>
                <a:cs typeface="Calibri"/>
              </a:rPr>
              <a:t> </a:t>
            </a:r>
            <a:r>
              <a:rPr sz="2177" b="1" spc="-10" dirty="0">
                <a:solidFill>
                  <a:srgbClr val="002060"/>
                </a:solidFill>
                <a:latin typeface="Arial "/>
                <a:cs typeface="Calibri"/>
              </a:rPr>
              <a:t>ВОЗМОЖНОСТЕЙ</a:t>
            </a:r>
            <a:endParaRPr sz="2177" b="1" dirty="0">
              <a:solidFill>
                <a:srgbClr val="002060"/>
              </a:solidFill>
              <a:latin typeface="Arial "/>
              <a:cs typeface="Calibri"/>
            </a:endParaRPr>
          </a:p>
        </p:txBody>
      </p:sp>
      <p:grpSp>
        <p:nvGrpSpPr>
          <p:cNvPr id="4" name="object 3"/>
          <p:cNvGrpSpPr/>
          <p:nvPr/>
        </p:nvGrpSpPr>
        <p:grpSpPr>
          <a:xfrm>
            <a:off x="4201644" y="1374457"/>
            <a:ext cx="3690903" cy="2969060"/>
            <a:chOff x="4486655" y="1525016"/>
            <a:chExt cx="3426460" cy="2824480"/>
          </a:xfrm>
        </p:grpSpPr>
        <p:pic>
          <p:nvPicPr>
            <p:cNvPr id="5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00378" y="1534663"/>
              <a:ext cx="3384791" cy="2814837"/>
            </a:xfrm>
            <a:prstGeom prst="rect">
              <a:avLst/>
            </a:prstGeom>
          </p:spPr>
        </p:pic>
        <p:pic>
          <p:nvPicPr>
            <p:cNvPr id="6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6279" y="2005584"/>
              <a:ext cx="3386328" cy="1935480"/>
            </a:xfrm>
            <a:prstGeom prst="rect">
              <a:avLst/>
            </a:prstGeom>
          </p:spPr>
        </p:pic>
        <p:pic>
          <p:nvPicPr>
            <p:cNvPr id="7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86655" y="1525016"/>
              <a:ext cx="3304793" cy="2726944"/>
            </a:xfrm>
            <a:prstGeom prst="rect">
              <a:avLst/>
            </a:prstGeom>
          </p:spPr>
        </p:pic>
      </p:grpSp>
      <p:sp>
        <p:nvSpPr>
          <p:cNvPr id="8" name="object 7"/>
          <p:cNvSpPr txBox="1"/>
          <p:nvPr/>
        </p:nvSpPr>
        <p:spPr>
          <a:xfrm>
            <a:off x="4542595" y="1847166"/>
            <a:ext cx="2948862" cy="1923603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algn="ctr">
              <a:lnSpc>
                <a:spcPts val="2850"/>
              </a:lnSpc>
              <a:spcBef>
                <a:spcPts val="100"/>
              </a:spcBef>
            </a:pPr>
            <a:r>
              <a:rPr lang="ru-RU" sz="2177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ЕДИНЫЕ ПОДХОДЫ</a:t>
            </a:r>
          </a:p>
          <a:p>
            <a:pPr marL="12065" marR="5080" indent="-3175" algn="ctr">
              <a:lnSpc>
                <a:spcPts val="2400"/>
              </a:lnSpc>
              <a:spcBef>
                <a:spcPts val="50"/>
              </a:spcBef>
            </a:pPr>
            <a:r>
              <a:rPr sz="2177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к формированию  содержания образования,  воспитания</a:t>
            </a:r>
          </a:p>
          <a:p>
            <a:pPr algn="ctr">
              <a:lnSpc>
                <a:spcPts val="2320"/>
              </a:lnSpc>
            </a:pPr>
            <a:r>
              <a:rPr sz="2177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детей и молодежи</a:t>
            </a:r>
          </a:p>
        </p:txBody>
      </p:sp>
      <p:grpSp>
        <p:nvGrpSpPr>
          <p:cNvPr id="9" name="object 8"/>
          <p:cNvGrpSpPr/>
          <p:nvPr/>
        </p:nvGrpSpPr>
        <p:grpSpPr>
          <a:xfrm>
            <a:off x="1044090" y="2670382"/>
            <a:ext cx="3412400" cy="2835201"/>
            <a:chOff x="1167707" y="2749169"/>
            <a:chExt cx="3412490" cy="2835275"/>
          </a:xfrm>
        </p:grpSpPr>
        <p:pic>
          <p:nvPicPr>
            <p:cNvPr id="10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8908" y="2749296"/>
              <a:ext cx="3410712" cy="2834640"/>
            </a:xfrm>
            <a:prstGeom prst="rect">
              <a:avLst/>
            </a:prstGeom>
          </p:spPr>
        </p:pic>
        <p:pic>
          <p:nvPicPr>
            <p:cNvPr id="11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01140" y="3381756"/>
              <a:ext cx="2805684" cy="1630680"/>
            </a:xfrm>
            <a:prstGeom prst="rect">
              <a:avLst/>
            </a:prstGeom>
          </p:spPr>
        </p:pic>
        <p:pic>
          <p:nvPicPr>
            <p:cNvPr id="12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67707" y="2749169"/>
              <a:ext cx="3304819" cy="2726943"/>
            </a:xfrm>
            <a:prstGeom prst="rect">
              <a:avLst/>
            </a:prstGeom>
          </p:spPr>
        </p:pic>
      </p:grpSp>
      <p:sp>
        <p:nvSpPr>
          <p:cNvPr id="13" name="object 12"/>
          <p:cNvSpPr txBox="1"/>
          <p:nvPr/>
        </p:nvSpPr>
        <p:spPr>
          <a:xfrm>
            <a:off x="1518869" y="3153966"/>
            <a:ext cx="2338643" cy="1675138"/>
          </a:xfrm>
          <a:prstGeom prst="rect">
            <a:avLst/>
          </a:prstGeom>
        </p:spPr>
        <p:txBody>
          <a:bodyPr vert="horz" wrap="square" lIns="0" tIns="16509" rIns="0" bIns="0" rtlCol="0">
            <a:spAutoFit/>
          </a:bodyPr>
          <a:lstStyle/>
          <a:p>
            <a:pPr marL="12065" marR="5080" algn="ctr">
              <a:lnSpc>
                <a:spcPct val="98900"/>
              </a:lnSpc>
              <a:spcBef>
                <a:spcPts val="130"/>
              </a:spcBef>
            </a:pPr>
            <a:r>
              <a:rPr lang="ru-RU" sz="2177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ЕДИНЫЕ СТАНДАРТЫ  образовательного</a:t>
            </a:r>
            <a:r>
              <a:rPr sz="2177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  пространства страны</a:t>
            </a:r>
          </a:p>
        </p:txBody>
      </p:sp>
      <p:grpSp>
        <p:nvGrpSpPr>
          <p:cNvPr id="14" name="object 13"/>
          <p:cNvGrpSpPr/>
          <p:nvPr/>
        </p:nvGrpSpPr>
        <p:grpSpPr>
          <a:xfrm>
            <a:off x="7524349" y="2593145"/>
            <a:ext cx="3413035" cy="2834566"/>
            <a:chOff x="7648447" y="2821177"/>
            <a:chExt cx="3413125" cy="2834640"/>
          </a:xfrm>
        </p:grpSpPr>
        <p:pic>
          <p:nvPicPr>
            <p:cNvPr id="15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48955" y="2822447"/>
              <a:ext cx="3412236" cy="2833116"/>
            </a:xfrm>
            <a:prstGeom prst="rect">
              <a:avLst/>
            </a:prstGeom>
          </p:spPr>
        </p:pic>
        <p:pic>
          <p:nvPicPr>
            <p:cNvPr id="16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47303" y="3148584"/>
              <a:ext cx="2473452" cy="2240280"/>
            </a:xfrm>
            <a:prstGeom prst="rect">
              <a:avLst/>
            </a:prstGeom>
          </p:spPr>
        </p:pic>
        <p:pic>
          <p:nvPicPr>
            <p:cNvPr id="17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48447" y="2821177"/>
              <a:ext cx="3304794" cy="2726944"/>
            </a:xfrm>
            <a:prstGeom prst="rect">
              <a:avLst/>
            </a:prstGeom>
          </p:spPr>
        </p:pic>
      </p:grpSp>
      <p:sp>
        <p:nvSpPr>
          <p:cNvPr id="18" name="object 17"/>
          <p:cNvSpPr txBox="1"/>
          <p:nvPr/>
        </p:nvSpPr>
        <p:spPr>
          <a:xfrm>
            <a:off x="8050629" y="3138806"/>
            <a:ext cx="2306005" cy="2012217"/>
          </a:xfrm>
          <a:prstGeom prst="rect">
            <a:avLst/>
          </a:prstGeom>
        </p:spPr>
        <p:txBody>
          <a:bodyPr vert="horz" wrap="square" lIns="0" tIns="15239" rIns="0" bIns="0" rtlCol="0">
            <a:spAutoFit/>
          </a:bodyPr>
          <a:lstStyle/>
          <a:p>
            <a:pPr marL="15240" marR="10795" algn="ctr">
              <a:lnSpc>
                <a:spcPct val="99200"/>
              </a:lnSpc>
              <a:spcBef>
                <a:spcPts val="120"/>
              </a:spcBef>
            </a:pPr>
            <a:r>
              <a:rPr lang="ru-RU" sz="2177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ЕДИНАЯ СИСТЕМА  </a:t>
            </a:r>
            <a:r>
              <a:rPr sz="2177" b="1" dirty="0" err="1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мониторинга</a:t>
            </a:r>
            <a:r>
              <a:rPr sz="2177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  эффективности  деятельности</a:t>
            </a:r>
          </a:p>
          <a:p>
            <a:pPr marL="12700" marR="5080" algn="ctr">
              <a:spcBef>
                <a:spcPts val="5"/>
              </a:spcBef>
            </a:pPr>
            <a:r>
              <a:rPr sz="2177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образовательных  организаций</a:t>
            </a:r>
          </a:p>
        </p:txBody>
      </p:sp>
      <p:grpSp>
        <p:nvGrpSpPr>
          <p:cNvPr id="19" name="object 18"/>
          <p:cNvGrpSpPr/>
          <p:nvPr/>
        </p:nvGrpSpPr>
        <p:grpSpPr>
          <a:xfrm>
            <a:off x="1903857" y="5715142"/>
            <a:ext cx="8028730" cy="125727"/>
            <a:chOff x="2027808" y="5943256"/>
            <a:chExt cx="8028940" cy="125730"/>
          </a:xfrm>
        </p:grpSpPr>
        <p:sp>
          <p:nvSpPr>
            <p:cNvPr id="20" name="object 19"/>
            <p:cNvSpPr/>
            <p:nvPr/>
          </p:nvSpPr>
          <p:spPr>
            <a:xfrm>
              <a:off x="2027808" y="5949606"/>
              <a:ext cx="8028940" cy="0"/>
            </a:xfrm>
            <a:custGeom>
              <a:avLst/>
              <a:gdLst/>
              <a:ahLst/>
              <a:cxnLst/>
              <a:rect l="l" t="t" r="r" b="b"/>
              <a:pathLst>
                <a:path w="8028940">
                  <a:moveTo>
                    <a:pt x="0" y="0"/>
                  </a:moveTo>
                  <a:lnTo>
                    <a:pt x="8028686" y="0"/>
                  </a:lnTo>
                </a:path>
              </a:pathLst>
            </a:custGeom>
            <a:ln w="12700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endParaRPr sz="1960">
                <a:latin typeface="Arial "/>
              </a:endParaRPr>
            </a:p>
          </p:txBody>
        </p:sp>
        <p:sp>
          <p:nvSpPr>
            <p:cNvPr id="21" name="object 20"/>
            <p:cNvSpPr/>
            <p:nvPr/>
          </p:nvSpPr>
          <p:spPr>
            <a:xfrm>
              <a:off x="5748147" y="5949606"/>
              <a:ext cx="923925" cy="119380"/>
            </a:xfrm>
            <a:custGeom>
              <a:avLst/>
              <a:gdLst/>
              <a:ahLst/>
              <a:cxnLst/>
              <a:rect l="l" t="t" r="r" b="b"/>
              <a:pathLst>
                <a:path w="923925" h="119379">
                  <a:moveTo>
                    <a:pt x="923925" y="0"/>
                  </a:moveTo>
                  <a:lnTo>
                    <a:pt x="0" y="0"/>
                  </a:lnTo>
                  <a:lnTo>
                    <a:pt x="462025" y="119214"/>
                  </a:lnTo>
                  <a:lnTo>
                    <a:pt x="923925" y="0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085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1326" y="2336932"/>
            <a:ext cx="33363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Montserrat bold" panose="020B0604020202020204" charset="-52"/>
              </a:rPr>
              <a:t>Субсидии Министерства просвещения РФ:</a:t>
            </a:r>
          </a:p>
          <a:p>
            <a:r>
              <a:rPr lang="ru-RU" sz="1600" dirty="0">
                <a:solidFill>
                  <a:srgbClr val="C00000"/>
                </a:solidFill>
                <a:latin typeface="Montserrat bold" panose="020B0604020202020204" charset="-52"/>
              </a:rPr>
              <a:t>21</a:t>
            </a:r>
            <a:r>
              <a:rPr lang="ru-RU" sz="1600" dirty="0">
                <a:latin typeface="Montserrat Regular" panose="020B0604020202020204" charset="-52"/>
              </a:rPr>
              <a:t> школ – 2020 г.</a:t>
            </a:r>
          </a:p>
          <a:p>
            <a:r>
              <a:rPr lang="ru-RU" sz="1600" dirty="0">
                <a:solidFill>
                  <a:srgbClr val="C00000"/>
                </a:solidFill>
                <a:latin typeface="Montserrat bold" panose="020B0604020202020204" charset="-52"/>
              </a:rPr>
              <a:t>14</a:t>
            </a:r>
            <a:r>
              <a:rPr lang="ru-RU" sz="1600" dirty="0">
                <a:latin typeface="Montserrat Regular" panose="020B0604020202020204" charset="-52"/>
              </a:rPr>
              <a:t> школ</a:t>
            </a:r>
            <a:r>
              <a:rPr lang="ru-RU" sz="1600" dirty="0">
                <a:solidFill>
                  <a:srgbClr val="FF0000"/>
                </a:solidFill>
                <a:latin typeface="Montserrat Regular" panose="020B0604020202020204" charset="-52"/>
              </a:rPr>
              <a:t> </a:t>
            </a:r>
            <a:r>
              <a:rPr lang="ru-RU" sz="1600" dirty="0">
                <a:latin typeface="Montserrat Regular" panose="020B0604020202020204" charset="-52"/>
              </a:rPr>
              <a:t>– 2021 г.</a:t>
            </a:r>
          </a:p>
          <a:p>
            <a:r>
              <a:rPr lang="ru-RU" sz="1600" dirty="0">
                <a:solidFill>
                  <a:srgbClr val="C00000"/>
                </a:solidFill>
                <a:latin typeface="Montserrat bold" panose="020B0604020202020204" charset="-52"/>
              </a:rPr>
              <a:t>14</a:t>
            </a:r>
            <a:r>
              <a:rPr lang="ru-RU" sz="1600" dirty="0">
                <a:latin typeface="Montserrat Regular" panose="020B0604020202020204" charset="-52"/>
              </a:rPr>
              <a:t> школ</a:t>
            </a:r>
            <a:r>
              <a:rPr lang="ru-RU" sz="1600" dirty="0">
                <a:solidFill>
                  <a:srgbClr val="FF0000"/>
                </a:solidFill>
                <a:latin typeface="Montserrat Regular" panose="020B0604020202020204" charset="-52"/>
              </a:rPr>
              <a:t> </a:t>
            </a:r>
            <a:r>
              <a:rPr lang="ru-RU" sz="1600" dirty="0">
                <a:latin typeface="Montserrat Regular" panose="020B0604020202020204" charset="-52"/>
              </a:rPr>
              <a:t>– 2022 г.</a:t>
            </a:r>
          </a:p>
          <a:p>
            <a:r>
              <a:rPr lang="ru-RU" sz="1600" dirty="0">
                <a:solidFill>
                  <a:srgbClr val="C00000"/>
                </a:solidFill>
                <a:latin typeface="Montserrat bold" panose="020B0604020202020204" charset="-52"/>
              </a:rPr>
              <a:t>14</a:t>
            </a:r>
            <a:r>
              <a:rPr lang="ru-RU" sz="1600" dirty="0">
                <a:latin typeface="Montserrat Regular" panose="020B0604020202020204" charset="-52"/>
              </a:rPr>
              <a:t> школ – 2023 г.</a:t>
            </a:r>
          </a:p>
          <a:p>
            <a:r>
              <a:rPr lang="ru-RU" sz="1600" dirty="0">
                <a:solidFill>
                  <a:srgbClr val="C00000"/>
                </a:solidFill>
                <a:latin typeface="Montserrat bold" panose="020B0604020202020204" charset="-52"/>
              </a:rPr>
              <a:t>286</a:t>
            </a:r>
            <a:r>
              <a:rPr lang="ru-RU" sz="1600" dirty="0">
                <a:latin typeface="Montserrat Regular" panose="020B0604020202020204" charset="-52"/>
              </a:rPr>
              <a:t> школ –</a:t>
            </a:r>
            <a:r>
              <a:rPr lang="ru-RU" sz="1600" dirty="0">
                <a:solidFill>
                  <a:srgbClr val="FF0000"/>
                </a:solidFill>
                <a:latin typeface="Montserrat Regular" panose="020B0604020202020204" charset="-52"/>
              </a:rPr>
              <a:t> </a:t>
            </a:r>
            <a:r>
              <a:rPr lang="ru-RU" sz="1600" dirty="0">
                <a:latin typeface="Montserrat Regular" panose="020B0604020202020204" charset="-52"/>
              </a:rPr>
              <a:t>2024 г.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74385" y="1959363"/>
            <a:ext cx="6586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ontserrat Regular" panose="020B0604020202020204" charset="-52"/>
              </a:rPr>
              <a:t>Оборудование, средства обучения и воспитания для реализации программ естественно-научной и технологической направленности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74385" y="1047842"/>
            <a:ext cx="6005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ontserrat Regular" panose="020B0604020202020204" charset="-52"/>
              </a:rPr>
              <a:t>Оборудование, средства обучения и воспитания для реализации программ цифрового и гуманитарного профилей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7681" y="953792"/>
            <a:ext cx="820669" cy="820669"/>
          </a:xfrm>
          <a:prstGeom prst="rect">
            <a:avLst/>
          </a:prstGeom>
        </p:spPr>
      </p:pic>
      <p:pic>
        <p:nvPicPr>
          <p:cNvPr id="1026" name="Picture 2" descr="https://edu.kpfu.ru/pluginfile.php/399707/course/overviewfiles/%D0%A5%D0%B8%D0%BC%D0%B8%D1%8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819" y="1971005"/>
            <a:ext cx="731520" cy="74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.ytimg.com/vi/ywO6yAuZekk/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75" y="4428278"/>
            <a:ext cx="2133045" cy="89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309922" y="4686789"/>
            <a:ext cx="1681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Montserrat bold" panose="020B0604020202020204" charset="-52"/>
              </a:rPr>
              <a:t>301</a:t>
            </a:r>
            <a:r>
              <a:rPr lang="ru-RU" dirty="0">
                <a:latin typeface="Montserrat Regular" panose="020B0604020202020204" charset="-52"/>
              </a:rPr>
              <a:t> педагог</a:t>
            </a:r>
          </a:p>
        </p:txBody>
      </p:sp>
      <p:pic>
        <p:nvPicPr>
          <p:cNvPr id="1036" name="Picture 12" descr="https://doka-it.ru/assets/doka/html_templates/img/clients/b3qc2lwo466yae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07284"/>
            <a:ext cx="1775148" cy="87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281088" y="5575752"/>
            <a:ext cx="1780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Montserrat bold" panose="020B0604020202020204" charset="-52"/>
              </a:rPr>
              <a:t>12 337 </a:t>
            </a:r>
            <a:r>
              <a:rPr lang="ru-RU" dirty="0">
                <a:latin typeface="Montserrat Regular" panose="020B0604020202020204" charset="-52"/>
              </a:rPr>
              <a:t>детей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79054" y="3555583"/>
            <a:ext cx="399483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ontserrat bold" panose="020B0604020202020204" charset="-52"/>
              </a:rPr>
              <a:t>Направления деятельности: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Информатика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ОБЖ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Технология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Химия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Физика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Биология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Программы дополнительного образования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Программы социально-культурного направления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3314" y="4357586"/>
            <a:ext cx="2847081" cy="1979669"/>
          </a:xfrm>
          <a:prstGeom prst="rect">
            <a:avLst/>
          </a:prstGeom>
        </p:spPr>
      </p:pic>
      <p:pic>
        <p:nvPicPr>
          <p:cNvPr id="18" name="Picture 2" descr="https://neboweb.ru/pechersk/wp-content/uploads/57480492-1024x60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38" b="17007"/>
          <a:stretch/>
        </p:blipFill>
        <p:spPr bwMode="auto">
          <a:xfrm>
            <a:off x="197551" y="814610"/>
            <a:ext cx="3863904" cy="133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314" y="2791524"/>
            <a:ext cx="2847081" cy="1493285"/>
          </a:xfrm>
          <a:prstGeom prst="rect">
            <a:avLst/>
          </a:prstGeom>
          <a:noFill/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5CC59017-BD8A-47C7-A3C5-BB74F29588B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1326" y="271286"/>
            <a:ext cx="11383012" cy="430390"/>
          </a:xfrm>
        </p:spPr>
        <p:txBody>
          <a:bodyPr>
            <a:noAutofit/>
          </a:bodyPr>
          <a:lstStyle/>
          <a:p>
            <a:r>
              <a:rPr lang="ru-RU" sz="3200" dirty="0"/>
              <a:t>Центры «Точки роста» – новые возможности развития личности</a:t>
            </a:r>
          </a:p>
        </p:txBody>
      </p:sp>
      <p:sp>
        <p:nvSpPr>
          <p:cNvPr id="20" name="Номер слайда 2">
            <a:extLst>
              <a:ext uri="{FF2B5EF4-FFF2-40B4-BE49-F238E27FC236}">
                <a16:creationId xmlns:a16="http://schemas.microsoft.com/office/drawing/2014/main" xmlns="" id="{8E6C0414-E95C-4040-86D9-8197232EC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0E58430-FFFB-4512-9722-3B2B2F0EE9F2}" type="slidenum">
              <a:rPr lang="ru-RU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435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24475" y="4767502"/>
            <a:ext cx="6159260" cy="3966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400" b="1" dirty="0">
                <a:latin typeface="Montserrat bold" panose="00000800000000000000" pitchFamily="2" charset="-52"/>
                <a:ea typeface="+mj-ea"/>
                <a:cs typeface="+mj-cs"/>
              </a:rPr>
              <a:t>3. Поощрение одаренных детей и талантливой молодежи</a:t>
            </a:r>
            <a:r>
              <a:rPr lang="ru-RU" sz="1400" dirty="0">
                <a:latin typeface="Montserrat Regular" panose="00000500000000000000" pitchFamily="2" charset="-52"/>
                <a:ea typeface="+mj-ea"/>
                <a:cs typeface="+mj-cs"/>
              </a:rPr>
              <a:t> 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12"/>
          <a:stretch/>
        </p:blipFill>
        <p:spPr>
          <a:xfrm>
            <a:off x="406061" y="5193554"/>
            <a:ext cx="917124" cy="742719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1302030" y="5265231"/>
            <a:ext cx="5804254" cy="1084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600</a:t>
            </a:r>
            <a:r>
              <a:rPr lang="ru-RU" alt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 обладателей</a:t>
            </a:r>
            <a:r>
              <a:rPr lang="ru-RU" altLang="ru-RU" sz="1400" b="1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alt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знака отличия «Гордость Пермского края» (5 000 руб.)</a:t>
            </a:r>
          </a:p>
          <a:p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15</a:t>
            </a:r>
            <a:r>
              <a:rPr lang="ru-RU" sz="1400" b="1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призеров </a:t>
            </a:r>
            <a:r>
              <a:rPr lang="ru-RU" sz="1400" dirty="0" err="1">
                <a:solidFill>
                  <a:prstClr val="black"/>
                </a:solidFill>
                <a:latin typeface="Montserrat Regular" panose="00000500000000000000" pitchFamily="2" charset="-52"/>
              </a:rPr>
              <a:t>ВсОШ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 (50 </a:t>
            </a:r>
            <a:r>
              <a:rPr lang="ru-RU" sz="1400" dirty="0" err="1">
                <a:solidFill>
                  <a:prstClr val="black"/>
                </a:solidFill>
                <a:latin typeface="Montserrat Regular" panose="00000500000000000000" pitchFamily="2" charset="-52"/>
              </a:rPr>
              <a:t>тыс.рублей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)</a:t>
            </a:r>
          </a:p>
          <a:p>
            <a:pPr lvl="0" defTabSz="685800">
              <a:lnSpc>
                <a:spcPct val="80000"/>
              </a:lnSpc>
              <a:defRPr/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115</a:t>
            </a:r>
            <a:r>
              <a:rPr lang="ru-RU" sz="1400" b="1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400" dirty="0">
                <a:latin typeface="Montserrat Regular" panose="00000500000000000000" pitchFamily="2" charset="-52"/>
              </a:rPr>
              <a:t>победителей международных и всероссийских мероприятий (15 тыс. руб.)</a:t>
            </a:r>
          </a:p>
        </p:txBody>
      </p:sp>
      <p:pic>
        <p:nvPicPr>
          <p:cNvPr id="27" name="Picture 6" descr="https://tadviser.ru/images/d/d1/%D0%9A%D0%B2%D0%B0%D0%BD%D1%82%D0%BE%D1%80%D0%B8%D1%83%D0%BC_%D0%A4%D0%BE%D1%82%D0%BE%D0%BD%D0%B8%D0%BA%D0%B0%2C_%D0%9F%D0%B5%D1%80%D0%BC%D1%8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968" y="1485375"/>
            <a:ext cx="2537000" cy="66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3" descr="C:\Users\dnzhadaev\AppData\Local\Microsoft\Windows\Temporary Internet Files\Content.Outlook\L3N8PA2L\Машинакванториума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485" y="1793873"/>
            <a:ext cx="1199709" cy="46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4958984" y="2274249"/>
            <a:ext cx="277947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400" dirty="0">
                <a:solidFill>
                  <a:srgbClr val="C00000"/>
                </a:solidFill>
                <a:latin typeface="Montserrat bold" panose="00000800000000000000" pitchFamily="2" charset="-52"/>
              </a:rPr>
              <a:t>2 000</a:t>
            </a:r>
            <a:r>
              <a:rPr lang="ru-RU" sz="1400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детей</a:t>
            </a:r>
          </a:p>
        </p:txBody>
      </p:sp>
      <p:sp>
        <p:nvSpPr>
          <p:cNvPr id="30" name="Прямоугольник 3"/>
          <p:cNvSpPr>
            <a:spLocks noChangeArrowheads="1"/>
          </p:cNvSpPr>
          <p:nvPr/>
        </p:nvSpPr>
        <p:spPr bwMode="auto">
          <a:xfrm>
            <a:off x="2887615" y="2252858"/>
            <a:ext cx="275327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&gt;</a:t>
            </a:r>
            <a:r>
              <a:rPr lang="ru-RU" alt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1 000</a:t>
            </a:r>
            <a:r>
              <a:rPr lang="ru-RU" altLang="ru-RU" sz="1400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alt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детей</a:t>
            </a:r>
          </a:p>
        </p:txBody>
      </p:sp>
      <p:pic>
        <p:nvPicPr>
          <p:cNvPr id="31" name="Picture 2" descr="C:\Users\User\Desktop\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82" y="1413381"/>
            <a:ext cx="765356" cy="71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fdp.nntu.ru/wp-content/uploads/2019/10/doc139079108_521420446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05"/>
          <a:stretch/>
        </p:blipFill>
        <p:spPr bwMode="auto">
          <a:xfrm>
            <a:off x="6656653" y="1427079"/>
            <a:ext cx="1792943" cy="782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6924324" y="2281578"/>
            <a:ext cx="2299058" cy="30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b="1" dirty="0">
                <a:solidFill>
                  <a:srgbClr val="C00000"/>
                </a:solidFill>
                <a:latin typeface="Montserrat bold" panose="020B0604020202020204" charset="-52"/>
              </a:rPr>
              <a:t>&gt;</a:t>
            </a:r>
            <a:r>
              <a:rPr lang="ru-RU" sz="1400" b="1" dirty="0">
                <a:solidFill>
                  <a:srgbClr val="C00000"/>
                </a:solidFill>
                <a:latin typeface="Montserrat bold" panose="020B0604020202020204" charset="-52"/>
              </a:rPr>
              <a:t>4</a:t>
            </a:r>
            <a:r>
              <a:rPr lang="en-US" sz="1400" b="1" dirty="0">
                <a:solidFill>
                  <a:srgbClr val="C00000"/>
                </a:solidFill>
                <a:latin typeface="Montserrat bold" panose="020B0604020202020204" charset="-52"/>
              </a:rPr>
              <a:t>0</a:t>
            </a:r>
            <a:r>
              <a:rPr lang="ru-RU" sz="1400" b="1" dirty="0">
                <a:solidFill>
                  <a:srgbClr val="C00000"/>
                </a:solidFill>
                <a:latin typeface="Montserrat bold" panose="020B0604020202020204" charset="-52"/>
              </a:rPr>
              <a:t>0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 детей</a:t>
            </a:r>
            <a:endParaRPr lang="en-US" sz="1400" dirty="0">
              <a:solidFill>
                <a:prstClr val="black"/>
              </a:solidFill>
              <a:latin typeface="Montserrat Regular" panose="00000500000000000000" pitchFamily="2" charset="-52"/>
            </a:endParaRPr>
          </a:p>
        </p:txBody>
      </p:sp>
      <p:pic>
        <p:nvPicPr>
          <p:cNvPr id="36" name="Picture 2" descr="https://www.mck-ktits.ru/resource/img/ed_center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4" r="26239"/>
          <a:stretch/>
        </p:blipFill>
        <p:spPr bwMode="auto">
          <a:xfrm>
            <a:off x="9021890" y="1423869"/>
            <a:ext cx="771895" cy="78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9840679" y="1453796"/>
            <a:ext cx="20080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Montserrat bold" panose="00000800000000000000" pitchFamily="2" charset="-52"/>
              </a:rPr>
              <a:t>Центр цифрового образования </a:t>
            </a:r>
            <a:br>
              <a:rPr lang="ru-RU" sz="1400" b="1" dirty="0">
                <a:latin typeface="Montserrat bold" panose="00000800000000000000" pitchFamily="2" charset="-52"/>
              </a:rPr>
            </a:br>
            <a:r>
              <a:rPr lang="ru-RU" sz="1400" b="1" dirty="0">
                <a:latin typeface="Montserrat bold" panose="00000800000000000000" pitchFamily="2" charset="-52"/>
              </a:rPr>
              <a:t>«</a:t>
            </a:r>
            <a:r>
              <a:rPr lang="en-US" sz="1400" b="1" dirty="0">
                <a:latin typeface="Montserrat bold" panose="00000800000000000000" pitchFamily="2" charset="-52"/>
              </a:rPr>
              <a:t>IT-</a:t>
            </a:r>
            <a:r>
              <a:rPr lang="ru-RU" sz="1400" b="1" dirty="0">
                <a:latin typeface="Montserrat bold" panose="00000800000000000000" pitchFamily="2" charset="-52"/>
              </a:rPr>
              <a:t>куб»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0060" y="3251649"/>
            <a:ext cx="57599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 bold" panose="00000800000000000000" pitchFamily="2" charset="-52"/>
              </a:rPr>
              <a:t>2. Всероссийская олимпиада школьников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265405" y="3900065"/>
            <a:ext cx="5191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C00000"/>
                </a:solidFill>
                <a:latin typeface="Montserrat bold" panose="00000800000000000000" pitchFamily="2" charset="-52"/>
              </a:rPr>
              <a:t>46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 участников, </a:t>
            </a:r>
            <a:r>
              <a:rPr lang="ru-RU" sz="1400" dirty="0">
                <a:solidFill>
                  <a:srgbClr val="C00000"/>
                </a:solidFill>
                <a:latin typeface="Montserrat bold" panose="00000800000000000000" pitchFamily="2" charset="-52"/>
              </a:rPr>
              <a:t>15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 призеров, </a:t>
            </a:r>
            <a:r>
              <a:rPr lang="ru-RU" sz="1400" dirty="0">
                <a:solidFill>
                  <a:srgbClr val="C00000"/>
                </a:solidFill>
                <a:latin typeface="Montserrat bold" panose="00000800000000000000" pitchFamily="2" charset="-52"/>
              </a:rPr>
              <a:t>1</a:t>
            </a:r>
            <a:r>
              <a:rPr lang="ru-RU" sz="1400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победитель</a:t>
            </a: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9" cstate="print"/>
          <a:srcRect l="19173" r="18426"/>
          <a:stretch/>
        </p:blipFill>
        <p:spPr>
          <a:xfrm>
            <a:off x="264123" y="3720261"/>
            <a:ext cx="1001282" cy="913633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9021890" y="2280257"/>
            <a:ext cx="307473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&gt;</a:t>
            </a: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400 детей</a:t>
            </a:r>
            <a:endParaRPr lang="ru-RU" sz="1400" dirty="0">
              <a:solidFill>
                <a:prstClr val="black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3107" y="943493"/>
            <a:ext cx="11602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 bold" panose="00000800000000000000" pitchFamily="2" charset="-52"/>
              </a:rPr>
              <a:t>1. Использование современной инфраструктуры для развития талантов и способностей детей и молодежи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924324" y="3251649"/>
            <a:ext cx="4899712" cy="27683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1400" b="1" dirty="0">
                <a:latin typeface="Montserrat bold" panose="00000800000000000000" pitchFamily="2" charset="-52"/>
                <a:ea typeface="+mj-ea"/>
                <a:cs typeface="+mj-cs"/>
              </a:rPr>
              <a:t>4. Профильные лагеря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ru-RU" sz="1400" b="1" dirty="0">
              <a:latin typeface="Montserrat bold" panose="00000800000000000000" pitchFamily="2" charset="-52"/>
              <a:ea typeface="+mj-ea"/>
              <a:cs typeface="+mj-cs"/>
            </a:endParaRP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  <a:ea typeface="+mj-ea"/>
                <a:cs typeface="+mj-cs"/>
              </a:rPr>
              <a:t>232</a:t>
            </a:r>
            <a:r>
              <a:rPr lang="ru-RU" sz="1400" dirty="0">
                <a:latin typeface="Montserrat Regular" panose="00000500000000000000" pitchFamily="2" charset="-52"/>
                <a:ea typeface="+mj-ea"/>
                <a:cs typeface="+mj-cs"/>
              </a:rPr>
              <a:t> участника Губернаторского лагеря «Пермский Артек»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  <a:ea typeface="+mj-ea"/>
                <a:cs typeface="+mj-cs"/>
              </a:rPr>
              <a:t>298</a:t>
            </a:r>
            <a:r>
              <a:rPr lang="ru-RU" sz="1400" dirty="0">
                <a:latin typeface="Montserrat Regular" panose="00000500000000000000" pitchFamily="2" charset="-52"/>
                <a:ea typeface="+mj-ea"/>
                <a:cs typeface="+mj-cs"/>
              </a:rPr>
              <a:t> участников профильных лагерей по направлениям дополнительного образования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  <a:ea typeface="+mj-ea"/>
                <a:cs typeface="+mj-cs"/>
              </a:rPr>
              <a:t>200</a:t>
            </a:r>
            <a:r>
              <a:rPr lang="ru-RU" sz="1400" dirty="0">
                <a:latin typeface="Montserrat Regular" panose="00000500000000000000" pitchFamily="2" charset="-52"/>
                <a:ea typeface="+mj-ea"/>
                <a:cs typeface="+mj-cs"/>
              </a:rPr>
              <a:t> участников профильного лагеря РДШ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  <a:ea typeface="+mj-ea"/>
                <a:cs typeface="+mj-cs"/>
              </a:rPr>
              <a:t>150</a:t>
            </a:r>
            <a:r>
              <a:rPr lang="ru-RU" sz="1400" dirty="0">
                <a:latin typeface="Montserrat Regular" panose="00000500000000000000" pitchFamily="2" charset="-52"/>
                <a:ea typeface="+mj-ea"/>
                <a:cs typeface="+mj-cs"/>
              </a:rPr>
              <a:t> участников молодежного профильного лагеря «Отдых в стиле КВН»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  <a:ea typeface="+mj-ea"/>
                <a:cs typeface="+mj-cs"/>
              </a:rPr>
              <a:t>100</a:t>
            </a:r>
            <a:r>
              <a:rPr lang="ru-RU" sz="1400" dirty="0">
                <a:latin typeface="Montserrat Regular" panose="00000500000000000000" pitchFamily="2" charset="-52"/>
                <a:ea typeface="+mj-ea"/>
                <a:cs typeface="+mj-cs"/>
              </a:rPr>
              <a:t> участников профильного лагеря </a:t>
            </a:r>
            <a:r>
              <a:rPr lang="ru-RU" sz="1400" dirty="0" err="1">
                <a:latin typeface="Montserrat Regular" panose="00000500000000000000" pitchFamily="2" charset="-52"/>
                <a:ea typeface="+mj-ea"/>
                <a:cs typeface="+mj-cs"/>
              </a:rPr>
              <a:t>Юнармии</a:t>
            </a:r>
            <a:r>
              <a:rPr lang="ru-RU" sz="1400" dirty="0">
                <a:latin typeface="Montserrat Regular" panose="00000500000000000000" pitchFamily="2" charset="-52"/>
                <a:ea typeface="+mj-ea"/>
                <a:cs typeface="+mj-cs"/>
              </a:rPr>
              <a:t> «Наследники Великой Победы»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4581" y="2153578"/>
            <a:ext cx="290656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1 000</a:t>
            </a:r>
            <a:r>
              <a:rPr lang="ru-RU" sz="1400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детей очно</a:t>
            </a:r>
          </a:p>
          <a:p>
            <a:pPr>
              <a:lnSpc>
                <a:spcPts val="1800"/>
              </a:lnSpc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1 300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 детей заочно</a:t>
            </a:r>
            <a:endParaRPr lang="en-US" sz="1400" dirty="0">
              <a:solidFill>
                <a:prstClr val="black"/>
              </a:solidFill>
              <a:latin typeface="Montserrat Regular" panose="00000500000000000000" pitchFamily="2" charset="-52"/>
            </a:endParaRPr>
          </a:p>
          <a:p>
            <a:pPr>
              <a:lnSpc>
                <a:spcPts val="1800"/>
              </a:lnSpc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25 000</a:t>
            </a:r>
            <a:r>
              <a:rPr lang="ru-RU" sz="1400" b="1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детей дистанционно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A5D77F94-40DA-4FE4-B126-A8782AE122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74639"/>
            <a:ext cx="10634663" cy="538997"/>
          </a:xfrm>
        </p:spPr>
        <p:txBody>
          <a:bodyPr>
            <a:normAutofit fontScale="90000"/>
          </a:bodyPr>
          <a:lstStyle/>
          <a:p>
            <a:r>
              <a:rPr lang="ru-RU" dirty="0"/>
              <a:t>Расширение возможностей для самореализации и развития талантов</a:t>
            </a:r>
          </a:p>
        </p:txBody>
      </p:sp>
      <p:sp>
        <p:nvSpPr>
          <p:cNvPr id="33" name="Номер слайда 2">
            <a:extLst>
              <a:ext uri="{FF2B5EF4-FFF2-40B4-BE49-F238E27FC236}">
                <a16:creationId xmlns:a16="http://schemas.microsoft.com/office/drawing/2014/main" xmlns="" id="{EBA49949-BC32-4F40-A9D3-FFA03D46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0E58430-FFFB-4512-9722-3B2B2F0EE9F2}" type="slidenum">
              <a:rPr lang="ru-RU"/>
              <a:pPr/>
              <a:t>21</a:t>
            </a:fld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 rot="1532594">
            <a:off x="10763112" y="3562762"/>
            <a:ext cx="787079" cy="2944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Montserrat bold" panose="00000800000000000000" pitchFamily="2" charset="-52"/>
                <a:cs typeface="Courier New" panose="02070309020205020404" pitchFamily="49" charset="0"/>
              </a:rPr>
              <a:t>NEW!</a:t>
            </a:r>
            <a:endParaRPr lang="ru-RU" sz="1600" b="1" dirty="0">
              <a:solidFill>
                <a:srgbClr val="FF0000"/>
              </a:solidFill>
              <a:latin typeface="Montserrat bold" panose="00000800000000000000" pitchFamily="2" charset="-52"/>
              <a:cs typeface="Courier New" panose="02070309020205020404" pitchFamily="49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F0F6521-C9AB-4BCF-8F7F-630C49A39969}"/>
              </a:ext>
            </a:extLst>
          </p:cNvPr>
          <p:cNvSpPr txBox="1"/>
          <p:nvPr/>
        </p:nvSpPr>
        <p:spPr>
          <a:xfrm>
            <a:off x="5052540" y="1368368"/>
            <a:ext cx="1304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 bold" panose="00000800000000000000" pitchFamily="2" charset="-52"/>
              </a:rPr>
              <a:t>Мобильный </a:t>
            </a:r>
            <a:r>
              <a:rPr lang="ru-RU" sz="1200" dirty="0" err="1">
                <a:latin typeface="Montserrat bold" panose="00000800000000000000" pitchFamily="2" charset="-52"/>
              </a:rPr>
              <a:t>кванториум</a:t>
            </a:r>
            <a:endParaRPr lang="ru-RU" sz="1200" dirty="0">
              <a:latin typeface="Montserrat bold" panose="000008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8238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0003108B-388C-4302-A140-BC9D174004F7}"/>
              </a:ext>
            </a:extLst>
          </p:cNvPr>
          <p:cNvSpPr/>
          <p:nvPr/>
        </p:nvSpPr>
        <p:spPr>
          <a:xfrm>
            <a:off x="425755" y="918909"/>
            <a:ext cx="11479838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Выявление и формирование сообщества школьников с активной жизненной позицией, лидеров мнений, которые не боятся проявлять себя, учиться новому и менять мир к лучшему в своем сообществе, своей группе, школе, стране.</a:t>
            </a:r>
            <a:endParaRPr lang="ru-RU" sz="1400" b="1" dirty="0">
              <a:solidFill>
                <a:prstClr val="black"/>
              </a:solidFill>
              <a:latin typeface="Montserrat Regular" panose="00000500000000000000" pitchFamily="2" charset="-52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3" cstate="print"/>
          <a:srcRect l="8461" t="20118" r="9282" b="20639"/>
          <a:stretch/>
        </p:blipFill>
        <p:spPr>
          <a:xfrm>
            <a:off x="10471414" y="142569"/>
            <a:ext cx="1637231" cy="499212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0003108B-388C-4302-A140-BC9D174004F7}"/>
              </a:ext>
            </a:extLst>
          </p:cNvPr>
          <p:cNvSpPr/>
          <p:nvPr/>
        </p:nvSpPr>
        <p:spPr>
          <a:xfrm>
            <a:off x="425755" y="1488261"/>
            <a:ext cx="201456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Montserrat bold" panose="00000800000000000000" pitchFamily="2" charset="-52"/>
                <a:ea typeface="Verdana" panose="020B0604030504040204" pitchFamily="34" charset="0"/>
                <a:cs typeface="Verdana" panose="020B0604030504040204" pitchFamily="34" charset="0"/>
              </a:rPr>
              <a:t>Вызовы:</a:t>
            </a:r>
          </a:p>
        </p:txBody>
      </p:sp>
      <p:pic>
        <p:nvPicPr>
          <p:cNvPr id="65" name="Рисунок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543" y="2645999"/>
            <a:ext cx="2227051" cy="636091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49" y="2645999"/>
            <a:ext cx="2227051" cy="636089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49" y="3397094"/>
            <a:ext cx="2227051" cy="636087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992" y="1885969"/>
            <a:ext cx="2227051" cy="636089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130" y="2648865"/>
            <a:ext cx="2227051" cy="636089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130" y="3404983"/>
            <a:ext cx="2227051" cy="636089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68" y="4146063"/>
            <a:ext cx="2227051" cy="636087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226" y="4152955"/>
            <a:ext cx="2246585" cy="639834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393" y="1905577"/>
            <a:ext cx="2227051" cy="636087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741" y="3404984"/>
            <a:ext cx="2227051" cy="636087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59" y="1886879"/>
            <a:ext cx="2227051" cy="636087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11" y="4161702"/>
            <a:ext cx="2227051" cy="636087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0003108B-388C-4302-A140-BC9D174004F7}"/>
              </a:ext>
            </a:extLst>
          </p:cNvPr>
          <p:cNvSpPr/>
          <p:nvPr/>
        </p:nvSpPr>
        <p:spPr>
          <a:xfrm>
            <a:off x="3446945" y="5197614"/>
            <a:ext cx="281583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49 319</a:t>
            </a:r>
            <a:r>
              <a:rPr lang="ru-RU" sz="1400" b="1" dirty="0">
                <a:solidFill>
                  <a:srgbClr val="FF0000"/>
                </a:solidFill>
                <a:latin typeface="Montserrat bold" panose="00000800000000000000" pitchFamily="2" charset="-52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участников, зарегистрировавшихся на платформе Конкурса</a:t>
            </a:r>
            <a:endParaRPr lang="ru-RU" sz="1400" b="1" dirty="0">
              <a:solidFill>
                <a:prstClr val="black"/>
              </a:solidFill>
              <a:latin typeface="Montserrat Regular" panose="00000500000000000000" pitchFamily="2" charset="-52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endParaRPr lang="ru-RU" sz="1400" b="1" dirty="0">
              <a:solidFill>
                <a:srgbClr val="FF0000"/>
              </a:solidFill>
              <a:latin typeface="Montserrat Regular" panose="00000500000000000000" pitchFamily="2" charset="-52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1744" y="4894234"/>
            <a:ext cx="1295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Montserrat bold" panose="00000800000000000000" pitchFamily="2" charset="-52"/>
              </a:rPr>
              <a:t>2020 г.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46945" y="4905837"/>
            <a:ext cx="1223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Montserrat bold" panose="00000800000000000000" pitchFamily="2" charset="-52"/>
              </a:rPr>
              <a:t>2021 г.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0003108B-388C-4302-A140-BC9D174004F7}"/>
              </a:ext>
            </a:extLst>
          </p:cNvPr>
          <p:cNvSpPr/>
          <p:nvPr/>
        </p:nvSpPr>
        <p:spPr>
          <a:xfrm>
            <a:off x="523959" y="5197614"/>
            <a:ext cx="2710052" cy="1600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8 200 школьников 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Пермского края – участники заочного этапа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92</a:t>
            </a:r>
            <a:r>
              <a:rPr lang="ru-RU" sz="1400" b="1" dirty="0">
                <a:solidFill>
                  <a:srgbClr val="FF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полуфиналиста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22</a:t>
            </a:r>
            <a:r>
              <a:rPr lang="ru-RU" sz="1400" b="1" dirty="0">
                <a:solidFill>
                  <a:srgbClr val="FF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</a:rPr>
              <a:t>финалиста</a:t>
            </a:r>
            <a:endParaRPr lang="ru-RU" sz="1400" b="1" dirty="0">
              <a:solidFill>
                <a:srgbClr val="FF0000"/>
              </a:solidFill>
              <a:latin typeface="Montserrat Regular" panose="00000500000000000000" pitchFamily="2" charset="-52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endParaRPr lang="ru-RU" sz="1400" b="1" dirty="0">
              <a:solidFill>
                <a:srgbClr val="FF0000"/>
              </a:solidFill>
              <a:latin typeface="Montserrat Regular" panose="00000500000000000000" pitchFamily="2" charset="-52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Всероссийский конкурс для школьников «Большая перемена» </a:t>
            </a:r>
          </a:p>
        </p:txBody>
      </p:sp>
      <p:pic>
        <p:nvPicPr>
          <p:cNvPr id="3074" name="84450ee5-d91f-447f-91c6-f0006ad3e3e2" descr="Image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293" y="1908427"/>
            <a:ext cx="4051300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60D3809E-0EC7-40D0-91E9-327A6E915D1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29" name="Номер слайда 2">
            <a:extLst>
              <a:ext uri="{FF2B5EF4-FFF2-40B4-BE49-F238E27FC236}">
                <a16:creationId xmlns:a16="http://schemas.microsoft.com/office/drawing/2014/main" xmlns="" id="{7ADC770C-227E-4890-9F99-20DE76062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0E58430-FFFB-4512-9722-3B2B2F0EE9F2}" type="slidenum">
              <a:rPr lang="ru-RU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85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442669" y="1316090"/>
          <a:ext cx="11435565" cy="360793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464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940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05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895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35323">
                <a:tc>
                  <a:txBody>
                    <a:bodyPr/>
                    <a:lstStyle/>
                    <a:p>
                      <a:pPr marL="72000" algn="ctr" fontAlgn="ctr">
                        <a:lnSpc>
                          <a:spcPct val="9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20B0604020202020204" charset="-52"/>
                        </a:rPr>
                        <a:t>№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 fontAlgn="ctr">
                        <a:lnSpc>
                          <a:spcPct val="9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20B0604020202020204" charset="-52"/>
                        </a:rPr>
                        <a:t>Наименование проекта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 fontAlgn="ctr">
                        <a:lnSpc>
                          <a:spcPct val="9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20B0604020202020204" charset="-52"/>
                        </a:rPr>
                        <a:t>Цель проекта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 fontAlgn="ctr">
                        <a:lnSpc>
                          <a:spcPct val="9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20B0604020202020204" charset="-52"/>
                        </a:rPr>
                        <a:t>Срок реализации проекта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5323">
                <a:tc>
                  <a:txBody>
                    <a:bodyPr/>
                    <a:lstStyle/>
                    <a:p>
                      <a:pPr marL="72000" algn="ctr" fontAlgn="t">
                        <a:lnSpc>
                          <a:spcPct val="8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20B0604020202020204" charset="-52"/>
                        </a:rPr>
                        <a:t>1.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20B0604020202020204" charset="-52"/>
                        </a:rPr>
                        <a:t>Библиотека цифрового образовательного контента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effectLst/>
                        <a:latin typeface="Montserrat bold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Бесплатный доступ к верифицированному цифровому образовательному контенту различного уровня сложности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До 2030 года, далее постоянно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5492">
                <a:tc>
                  <a:txBody>
                    <a:bodyPr/>
                    <a:lstStyle/>
                    <a:p>
                      <a:pPr marL="72000" algn="ctr" fontAlgn="t">
                        <a:lnSpc>
                          <a:spcPct val="8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20B0604020202020204" charset="-52"/>
                        </a:rPr>
                        <a:t>2.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20B0604020202020204" charset="-52"/>
                        </a:rPr>
                        <a:t>Цифровое портфолио ученика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effectLst/>
                        <a:latin typeface="Montserrat bold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Формирование цифрового следа в целях личностного развития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До 2030 года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5323">
                <a:tc>
                  <a:txBody>
                    <a:bodyPr/>
                    <a:lstStyle/>
                    <a:p>
                      <a:pPr marL="72000" algn="ctr" fontAlgn="t">
                        <a:lnSpc>
                          <a:spcPct val="8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20B0604020202020204" charset="-52"/>
                        </a:rPr>
                        <a:t>3.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20B0604020202020204" charset="-52"/>
                        </a:rPr>
                        <a:t>Система управления в образовательной организации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effectLst/>
                        <a:latin typeface="Montserrat bold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Принятие управленческих решений в системе образования на основе анализа «больших данных»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До 2030 года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5492">
                <a:tc>
                  <a:txBody>
                    <a:bodyPr/>
                    <a:lstStyle/>
                    <a:p>
                      <a:pPr marL="72000" algn="ctr" fontAlgn="t">
                        <a:lnSpc>
                          <a:spcPct val="8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20B0604020202020204" charset="-52"/>
                        </a:rPr>
                        <a:t>4.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20B0604020202020204" charset="-52"/>
                        </a:rPr>
                        <a:t>Цифровой помощник ученика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effectLst/>
                        <a:latin typeface="Montserrat bold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Возможность управления собственной</a:t>
                      </a:r>
                      <a:r>
                        <a:rPr lang="ru-RU" sz="1300" u="none" strike="noStrike" baseline="0" dirty="0">
                          <a:effectLst/>
                          <a:latin typeface="Montserrat Regular" panose="020B0604020202020204" charset="-52"/>
                        </a:rPr>
                        <a:t> </a:t>
                      </a: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образовательной траекторией в соответствии с уровнем подготовки и интересами</a:t>
                      </a:r>
                      <a:endParaRPr lang="ru-RU" sz="1300" b="0" i="1" u="none" strike="noStrike" dirty="0">
                        <a:solidFill>
                          <a:srgbClr val="262626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До 2030 года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5492">
                <a:tc>
                  <a:txBody>
                    <a:bodyPr/>
                    <a:lstStyle/>
                    <a:p>
                      <a:pPr marL="72000" algn="ctr" fontAlgn="t">
                        <a:lnSpc>
                          <a:spcPct val="8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262626"/>
                          </a:solidFill>
                          <a:effectLst/>
                          <a:latin typeface="Montserrat bold" panose="020B0604020202020204" charset="-52"/>
                        </a:rPr>
                        <a:t>5.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20B0604020202020204" charset="-52"/>
                        </a:rPr>
                        <a:t>Цифровой помощник родителя</a:t>
                      </a:r>
                      <a:endParaRPr lang="ru-RU" sz="1300" b="1" i="1" u="none" strike="noStrike" dirty="0">
                        <a:solidFill>
                          <a:srgbClr val="262626"/>
                        </a:solidFill>
                        <a:effectLst/>
                        <a:latin typeface="Montserrat bold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Возможность автоматизированного подбора для ребенка образовательных организаций и образовательных программ</a:t>
                      </a:r>
                      <a:endParaRPr lang="ru-RU" sz="1300" b="0" i="1" u="none" strike="noStrike" dirty="0">
                        <a:solidFill>
                          <a:srgbClr val="262626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До 2030 года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5492">
                <a:tc>
                  <a:txBody>
                    <a:bodyPr/>
                    <a:lstStyle/>
                    <a:p>
                      <a:pPr marL="72000" algn="ctr" fontAlgn="t">
                        <a:lnSpc>
                          <a:spcPct val="8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262626"/>
                          </a:solidFill>
                          <a:effectLst/>
                          <a:latin typeface="Montserrat bold" panose="020B0604020202020204" charset="-52"/>
                        </a:rPr>
                        <a:t>6.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20B0604020202020204" charset="-52"/>
                        </a:rPr>
                        <a:t>Цифровой помощник учителя</a:t>
                      </a:r>
                      <a:endParaRPr lang="ru-RU" sz="1300" b="1" i="1" u="none" strike="noStrike" dirty="0">
                        <a:solidFill>
                          <a:srgbClr val="262626"/>
                        </a:solidFill>
                        <a:effectLst/>
                        <a:latin typeface="Montserrat bold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Возможность автоматизированного планирования рабочих программ, проверки домашних заданий, планирования повышения квалификации</a:t>
                      </a:r>
                      <a:endParaRPr lang="ru-RU" sz="1300" b="0" i="1" u="none" strike="noStrike" dirty="0">
                        <a:solidFill>
                          <a:srgbClr val="262626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До 2030 года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3107" y="934814"/>
            <a:ext cx="3831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tserrat bold" panose="020B0604020202020204" charset="-52"/>
              </a:rPr>
              <a:t>Федеральные проекты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669" y="4924028"/>
            <a:ext cx="3672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tserrat bold" panose="020B0604020202020204" charset="-52"/>
              </a:rPr>
              <a:t>Региональные проекты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442670" y="5293360"/>
          <a:ext cx="11435565" cy="91490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290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024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966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0745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9328">
                <a:tc>
                  <a:txBody>
                    <a:bodyPr/>
                    <a:lstStyle/>
                    <a:p>
                      <a:pPr marL="72000" algn="ctr" rtl="0" fontAlgn="t">
                        <a:lnSpc>
                          <a:spcPct val="9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20B0604020202020204" charset="-52"/>
                        </a:rPr>
                        <a:t>7.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rtl="0" fontAlgn="t">
                        <a:lnSpc>
                          <a:spcPct val="9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20B0604020202020204" charset="-52"/>
                        </a:rPr>
                        <a:t>Формирование персонального </a:t>
                      </a:r>
                      <a:r>
                        <a:rPr lang="ru-RU" sz="1300" b="1" u="none" strike="noStrike" dirty="0" err="1">
                          <a:effectLst/>
                          <a:latin typeface="Montserrat bold" panose="020B0604020202020204" charset="-52"/>
                        </a:rPr>
                        <a:t>датасета</a:t>
                      </a:r>
                      <a:r>
                        <a:rPr lang="ru-RU" sz="1300" b="1" u="none" strike="noStrike" dirty="0">
                          <a:effectLst/>
                          <a:latin typeface="Montserrat bold" panose="020B0604020202020204" charset="-52"/>
                        </a:rPr>
                        <a:t> школьника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effectLst/>
                        <a:latin typeface="Montserrat bold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rtl="0" fontAlgn="t">
                        <a:lnSpc>
                          <a:spcPct val="9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Индивидуализация образования</a:t>
                      </a:r>
                      <a:r>
                        <a:rPr lang="ru-RU" sz="1300" u="none" strike="noStrike" baseline="0" dirty="0">
                          <a:effectLst/>
                          <a:latin typeface="Montserrat Regular" panose="020B0604020202020204" charset="-52"/>
                        </a:rPr>
                        <a:t> </a:t>
                      </a: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с применением</a:t>
                      </a:r>
                      <a:r>
                        <a:rPr lang="ru-RU" sz="1300" u="none" strike="noStrike" baseline="0" dirty="0">
                          <a:effectLst/>
                          <a:latin typeface="Montserrat Regular" panose="020B0604020202020204" charset="-52"/>
                        </a:rPr>
                        <a:t> технологий искусственного интеллекта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9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До 2024 года, далее постоянно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9985">
                <a:tc>
                  <a:txBody>
                    <a:bodyPr/>
                    <a:lstStyle/>
                    <a:p>
                      <a:pPr marL="72000" algn="ctr" rtl="0" fontAlgn="t">
                        <a:lnSpc>
                          <a:spcPct val="9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20B0604020202020204" charset="-52"/>
                        </a:rPr>
                        <a:t>8.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rtl="0" fontAlgn="t">
                        <a:lnSpc>
                          <a:spcPct val="9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20B0604020202020204" charset="-52"/>
                        </a:rPr>
                        <a:t>Реновация образовательной среды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effectLst/>
                        <a:latin typeface="Montserrat bold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9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Оснащение образовательных организаций в соответствии со стандартом «Цифровая школа» 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9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20B0604020202020204" charset="-52"/>
                        </a:rPr>
                        <a:t>До 2030 года</a:t>
                      </a:r>
                      <a:endParaRPr lang="ru-RU" sz="1300" b="0" i="1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20B0604020202020204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D213811-F5AD-412A-BBF8-28BAF5536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741521"/>
            <a:ext cx="12192000" cy="2074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599" y="274639"/>
            <a:ext cx="11455021" cy="538997"/>
          </a:xfrm>
        </p:spPr>
        <p:txBody>
          <a:bodyPr/>
          <a:lstStyle/>
          <a:p>
            <a:r>
              <a:rPr lang="ru-RU" dirty="0"/>
              <a:t>Цифровая трансформация отрасли «Образование» Пермского края</a:t>
            </a:r>
          </a:p>
        </p:txBody>
      </p:sp>
      <p:sp>
        <p:nvSpPr>
          <p:cNvPr id="8" name="Номер слайда 2">
            <a:extLst>
              <a:ext uri="{FF2B5EF4-FFF2-40B4-BE49-F238E27FC236}">
                <a16:creationId xmlns:a16="http://schemas.microsoft.com/office/drawing/2014/main" xmlns="" id="{D835EE91-A75C-48DF-8B80-F5A3CF58E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0E58430-FFFB-4512-9722-3B2B2F0EE9F2}" type="slidenum">
              <a:rPr lang="ru-RU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26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Группа 61">
            <a:extLst>
              <a:ext uri="{FF2B5EF4-FFF2-40B4-BE49-F238E27FC236}">
                <a16:creationId xmlns:a16="http://schemas.microsoft.com/office/drawing/2014/main" xmlns="" id="{75FD00F7-9DB7-455A-BC71-A439F4DC5223}"/>
              </a:ext>
            </a:extLst>
          </p:cNvPr>
          <p:cNvGrpSpPr/>
          <p:nvPr/>
        </p:nvGrpSpPr>
        <p:grpSpPr>
          <a:xfrm>
            <a:off x="5227876" y="3146369"/>
            <a:ext cx="1080000" cy="1080000"/>
            <a:chOff x="4836000" y="2169000"/>
            <a:chExt cx="2520000" cy="2520000"/>
          </a:xfrm>
        </p:grpSpPr>
        <p:sp>
          <p:nvSpPr>
            <p:cNvPr id="63" name="Овал 62">
              <a:extLst>
                <a:ext uri="{FF2B5EF4-FFF2-40B4-BE49-F238E27FC236}">
                  <a16:creationId xmlns:a16="http://schemas.microsoft.com/office/drawing/2014/main" xmlns="" id="{26879D95-AC14-49A2-BBCD-030A2645D213}"/>
                </a:ext>
              </a:extLst>
            </p:cNvPr>
            <p:cNvSpPr/>
            <p:nvPr/>
          </p:nvSpPr>
          <p:spPr>
            <a:xfrm>
              <a:off x="5117250" y="2450250"/>
              <a:ext cx="1957500" cy="19575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64" name="Полилиния: фигура 27">
              <a:extLst>
                <a:ext uri="{FF2B5EF4-FFF2-40B4-BE49-F238E27FC236}">
                  <a16:creationId xmlns:a16="http://schemas.microsoft.com/office/drawing/2014/main" xmlns="" id="{CA96ADB6-1721-4A29-9F05-A11F4C71D915}"/>
                </a:ext>
              </a:extLst>
            </p:cNvPr>
            <p:cNvSpPr/>
            <p:nvPr/>
          </p:nvSpPr>
          <p:spPr>
            <a:xfrm>
              <a:off x="4836000" y="2169000"/>
              <a:ext cx="2520000" cy="2520000"/>
            </a:xfrm>
            <a:custGeom>
              <a:avLst/>
              <a:gdLst>
                <a:gd name="connsiteX0" fmla="*/ 1260000 w 2520000"/>
                <a:gd name="connsiteY0" fmla="*/ 0 h 2520000"/>
                <a:gd name="connsiteX1" fmla="*/ 1307651 w 2520000"/>
                <a:gd name="connsiteY1" fmla="*/ 2406 h 2520000"/>
                <a:gd name="connsiteX2" fmla="*/ 1343719 w 2520000"/>
                <a:gd name="connsiteY2" fmla="*/ 157509 h 2520000"/>
                <a:gd name="connsiteX3" fmla="*/ 1373156 w 2520000"/>
                <a:gd name="connsiteY3" fmla="*/ 158995 h 2520000"/>
                <a:gd name="connsiteX4" fmla="*/ 1464719 w 2520000"/>
                <a:gd name="connsiteY4" fmla="*/ 172969 h 2520000"/>
                <a:gd name="connsiteX5" fmla="*/ 1539823 w 2520000"/>
                <a:gd name="connsiteY5" fmla="*/ 32256 h 2520000"/>
                <a:gd name="connsiteX6" fmla="*/ 1631572 w 2520000"/>
                <a:gd name="connsiteY6" fmla="*/ 55847 h 2520000"/>
                <a:gd name="connsiteX7" fmla="*/ 1626212 w 2520000"/>
                <a:gd name="connsiteY7" fmla="*/ 216619 h 2520000"/>
                <a:gd name="connsiteX8" fmla="*/ 1690785 w 2520000"/>
                <a:gd name="connsiteY8" fmla="*/ 240253 h 2520000"/>
                <a:gd name="connsiteX9" fmla="*/ 1738743 w 2520000"/>
                <a:gd name="connsiteY9" fmla="*/ 263355 h 2520000"/>
                <a:gd name="connsiteX10" fmla="*/ 1848358 w 2520000"/>
                <a:gd name="connsiteY10" fmla="*/ 146182 h 2520000"/>
                <a:gd name="connsiteX11" fmla="*/ 1860591 w 2520000"/>
                <a:gd name="connsiteY11" fmla="*/ 152075 h 2520000"/>
                <a:gd name="connsiteX12" fmla="*/ 1930174 w 2520000"/>
                <a:gd name="connsiteY12" fmla="*/ 194348 h 2520000"/>
                <a:gd name="connsiteX13" fmla="*/ 1884010 w 2520000"/>
                <a:gd name="connsiteY13" fmla="*/ 346205 h 2520000"/>
                <a:gd name="connsiteX14" fmla="*/ 1963976 w 2520000"/>
                <a:gd name="connsiteY14" fmla="*/ 406002 h 2520000"/>
                <a:gd name="connsiteX15" fmla="*/ 1980587 w 2520000"/>
                <a:gd name="connsiteY15" fmla="*/ 421098 h 2520000"/>
                <a:gd name="connsiteX16" fmla="*/ 2115676 w 2520000"/>
                <a:gd name="connsiteY16" fmla="*/ 336982 h 2520000"/>
                <a:gd name="connsiteX17" fmla="*/ 2150955 w 2520000"/>
                <a:gd name="connsiteY17" fmla="*/ 369046 h 2520000"/>
                <a:gd name="connsiteX18" fmla="*/ 2183018 w 2520000"/>
                <a:gd name="connsiteY18" fmla="*/ 404324 h 2520000"/>
                <a:gd name="connsiteX19" fmla="*/ 2098902 w 2520000"/>
                <a:gd name="connsiteY19" fmla="*/ 539414 h 2520000"/>
                <a:gd name="connsiteX20" fmla="*/ 2113998 w 2520000"/>
                <a:gd name="connsiteY20" fmla="*/ 556024 h 2520000"/>
                <a:gd name="connsiteX21" fmla="*/ 2173796 w 2520000"/>
                <a:gd name="connsiteY21" fmla="*/ 635990 h 2520000"/>
                <a:gd name="connsiteX22" fmla="*/ 2325652 w 2520000"/>
                <a:gd name="connsiteY22" fmla="*/ 589826 h 2520000"/>
                <a:gd name="connsiteX23" fmla="*/ 2367925 w 2520000"/>
                <a:gd name="connsiteY23" fmla="*/ 659409 h 2520000"/>
                <a:gd name="connsiteX24" fmla="*/ 2373818 w 2520000"/>
                <a:gd name="connsiteY24" fmla="*/ 671642 h 2520000"/>
                <a:gd name="connsiteX25" fmla="*/ 2256645 w 2520000"/>
                <a:gd name="connsiteY25" fmla="*/ 781257 h 2520000"/>
                <a:gd name="connsiteX26" fmla="*/ 2279748 w 2520000"/>
                <a:gd name="connsiteY26" fmla="*/ 829215 h 2520000"/>
                <a:gd name="connsiteX27" fmla="*/ 2303382 w 2520000"/>
                <a:gd name="connsiteY27" fmla="*/ 893788 h 2520000"/>
                <a:gd name="connsiteX28" fmla="*/ 2464154 w 2520000"/>
                <a:gd name="connsiteY28" fmla="*/ 888428 h 2520000"/>
                <a:gd name="connsiteX29" fmla="*/ 2487745 w 2520000"/>
                <a:gd name="connsiteY29" fmla="*/ 980177 h 2520000"/>
                <a:gd name="connsiteX30" fmla="*/ 2347031 w 2520000"/>
                <a:gd name="connsiteY30" fmla="*/ 1055281 h 2520000"/>
                <a:gd name="connsiteX31" fmla="*/ 2361005 w 2520000"/>
                <a:gd name="connsiteY31" fmla="*/ 1146845 h 2520000"/>
                <a:gd name="connsiteX32" fmla="*/ 2362492 w 2520000"/>
                <a:gd name="connsiteY32" fmla="*/ 1176282 h 2520000"/>
                <a:gd name="connsiteX33" fmla="*/ 2517594 w 2520000"/>
                <a:gd name="connsiteY33" fmla="*/ 1212350 h 2520000"/>
                <a:gd name="connsiteX34" fmla="*/ 2520000 w 2520000"/>
                <a:gd name="connsiteY34" fmla="*/ 1260000 h 2520000"/>
                <a:gd name="connsiteX35" fmla="*/ 2517594 w 2520000"/>
                <a:gd name="connsiteY35" fmla="*/ 1307651 h 2520000"/>
                <a:gd name="connsiteX36" fmla="*/ 2362492 w 2520000"/>
                <a:gd name="connsiteY36" fmla="*/ 1343719 h 2520000"/>
                <a:gd name="connsiteX37" fmla="*/ 2361005 w 2520000"/>
                <a:gd name="connsiteY37" fmla="*/ 1373156 h 2520000"/>
                <a:gd name="connsiteX38" fmla="*/ 2347031 w 2520000"/>
                <a:gd name="connsiteY38" fmla="*/ 1464719 h 2520000"/>
                <a:gd name="connsiteX39" fmla="*/ 2487745 w 2520000"/>
                <a:gd name="connsiteY39" fmla="*/ 1539823 h 2520000"/>
                <a:gd name="connsiteX40" fmla="*/ 2464154 w 2520000"/>
                <a:gd name="connsiteY40" fmla="*/ 1631572 h 2520000"/>
                <a:gd name="connsiteX41" fmla="*/ 2303382 w 2520000"/>
                <a:gd name="connsiteY41" fmla="*/ 1626212 h 2520000"/>
                <a:gd name="connsiteX42" fmla="*/ 2279748 w 2520000"/>
                <a:gd name="connsiteY42" fmla="*/ 1690785 h 2520000"/>
                <a:gd name="connsiteX43" fmla="*/ 2256645 w 2520000"/>
                <a:gd name="connsiteY43" fmla="*/ 1738743 h 2520000"/>
                <a:gd name="connsiteX44" fmla="*/ 2373818 w 2520000"/>
                <a:gd name="connsiteY44" fmla="*/ 1848358 h 2520000"/>
                <a:gd name="connsiteX45" fmla="*/ 2367925 w 2520000"/>
                <a:gd name="connsiteY45" fmla="*/ 1860591 h 2520000"/>
                <a:gd name="connsiteX46" fmla="*/ 2325652 w 2520000"/>
                <a:gd name="connsiteY46" fmla="*/ 1930174 h 2520000"/>
                <a:gd name="connsiteX47" fmla="*/ 2173796 w 2520000"/>
                <a:gd name="connsiteY47" fmla="*/ 1884010 h 2520000"/>
                <a:gd name="connsiteX48" fmla="*/ 2113998 w 2520000"/>
                <a:gd name="connsiteY48" fmla="*/ 1963976 h 2520000"/>
                <a:gd name="connsiteX49" fmla="*/ 2098902 w 2520000"/>
                <a:gd name="connsiteY49" fmla="*/ 1980586 h 2520000"/>
                <a:gd name="connsiteX50" fmla="*/ 2183018 w 2520000"/>
                <a:gd name="connsiteY50" fmla="*/ 2115676 h 2520000"/>
                <a:gd name="connsiteX51" fmla="*/ 2150955 w 2520000"/>
                <a:gd name="connsiteY51" fmla="*/ 2150955 h 2520000"/>
                <a:gd name="connsiteX52" fmla="*/ 2115676 w 2520000"/>
                <a:gd name="connsiteY52" fmla="*/ 2183018 h 2520000"/>
                <a:gd name="connsiteX53" fmla="*/ 1980586 w 2520000"/>
                <a:gd name="connsiteY53" fmla="*/ 2098902 h 2520000"/>
                <a:gd name="connsiteX54" fmla="*/ 1963976 w 2520000"/>
                <a:gd name="connsiteY54" fmla="*/ 2113998 h 2520000"/>
                <a:gd name="connsiteX55" fmla="*/ 1884011 w 2520000"/>
                <a:gd name="connsiteY55" fmla="*/ 2173796 h 2520000"/>
                <a:gd name="connsiteX56" fmla="*/ 1930175 w 2520000"/>
                <a:gd name="connsiteY56" fmla="*/ 2325652 h 2520000"/>
                <a:gd name="connsiteX57" fmla="*/ 1860591 w 2520000"/>
                <a:gd name="connsiteY57" fmla="*/ 2367925 h 2520000"/>
                <a:gd name="connsiteX58" fmla="*/ 1848358 w 2520000"/>
                <a:gd name="connsiteY58" fmla="*/ 2373818 h 2520000"/>
                <a:gd name="connsiteX59" fmla="*/ 1738743 w 2520000"/>
                <a:gd name="connsiteY59" fmla="*/ 2256645 h 2520000"/>
                <a:gd name="connsiteX60" fmla="*/ 1690785 w 2520000"/>
                <a:gd name="connsiteY60" fmla="*/ 2279748 h 2520000"/>
                <a:gd name="connsiteX61" fmla="*/ 1626212 w 2520000"/>
                <a:gd name="connsiteY61" fmla="*/ 2303382 h 2520000"/>
                <a:gd name="connsiteX62" fmla="*/ 1631572 w 2520000"/>
                <a:gd name="connsiteY62" fmla="*/ 2464154 h 2520000"/>
                <a:gd name="connsiteX63" fmla="*/ 1539823 w 2520000"/>
                <a:gd name="connsiteY63" fmla="*/ 2487745 h 2520000"/>
                <a:gd name="connsiteX64" fmla="*/ 1464719 w 2520000"/>
                <a:gd name="connsiteY64" fmla="*/ 2347031 h 2520000"/>
                <a:gd name="connsiteX65" fmla="*/ 1373156 w 2520000"/>
                <a:gd name="connsiteY65" fmla="*/ 2361005 h 2520000"/>
                <a:gd name="connsiteX66" fmla="*/ 1343719 w 2520000"/>
                <a:gd name="connsiteY66" fmla="*/ 2362492 h 2520000"/>
                <a:gd name="connsiteX67" fmla="*/ 1307651 w 2520000"/>
                <a:gd name="connsiteY67" fmla="*/ 2517594 h 2520000"/>
                <a:gd name="connsiteX68" fmla="*/ 1260000 w 2520000"/>
                <a:gd name="connsiteY68" fmla="*/ 2520000 h 2520000"/>
                <a:gd name="connsiteX69" fmla="*/ 1212350 w 2520000"/>
                <a:gd name="connsiteY69" fmla="*/ 2517594 h 2520000"/>
                <a:gd name="connsiteX70" fmla="*/ 1176282 w 2520000"/>
                <a:gd name="connsiteY70" fmla="*/ 2362492 h 2520000"/>
                <a:gd name="connsiteX71" fmla="*/ 1146845 w 2520000"/>
                <a:gd name="connsiteY71" fmla="*/ 2361005 h 2520000"/>
                <a:gd name="connsiteX72" fmla="*/ 1055281 w 2520000"/>
                <a:gd name="connsiteY72" fmla="*/ 2347031 h 2520000"/>
                <a:gd name="connsiteX73" fmla="*/ 980177 w 2520000"/>
                <a:gd name="connsiteY73" fmla="*/ 2487745 h 2520000"/>
                <a:gd name="connsiteX74" fmla="*/ 888429 w 2520000"/>
                <a:gd name="connsiteY74" fmla="*/ 2464154 h 2520000"/>
                <a:gd name="connsiteX75" fmla="*/ 893788 w 2520000"/>
                <a:gd name="connsiteY75" fmla="*/ 2303382 h 2520000"/>
                <a:gd name="connsiteX76" fmla="*/ 829215 w 2520000"/>
                <a:gd name="connsiteY76" fmla="*/ 2279748 h 2520000"/>
                <a:gd name="connsiteX77" fmla="*/ 781257 w 2520000"/>
                <a:gd name="connsiteY77" fmla="*/ 2256645 h 2520000"/>
                <a:gd name="connsiteX78" fmla="*/ 671642 w 2520000"/>
                <a:gd name="connsiteY78" fmla="*/ 2373818 h 2520000"/>
                <a:gd name="connsiteX79" fmla="*/ 659409 w 2520000"/>
                <a:gd name="connsiteY79" fmla="*/ 2367925 h 2520000"/>
                <a:gd name="connsiteX80" fmla="*/ 589826 w 2520000"/>
                <a:gd name="connsiteY80" fmla="*/ 2325652 h 2520000"/>
                <a:gd name="connsiteX81" fmla="*/ 635990 w 2520000"/>
                <a:gd name="connsiteY81" fmla="*/ 2173796 h 2520000"/>
                <a:gd name="connsiteX82" fmla="*/ 556024 w 2520000"/>
                <a:gd name="connsiteY82" fmla="*/ 2113998 h 2520000"/>
                <a:gd name="connsiteX83" fmla="*/ 539414 w 2520000"/>
                <a:gd name="connsiteY83" fmla="*/ 2098902 h 2520000"/>
                <a:gd name="connsiteX84" fmla="*/ 404324 w 2520000"/>
                <a:gd name="connsiteY84" fmla="*/ 2183018 h 2520000"/>
                <a:gd name="connsiteX85" fmla="*/ 369046 w 2520000"/>
                <a:gd name="connsiteY85" fmla="*/ 2150955 h 2520000"/>
                <a:gd name="connsiteX86" fmla="*/ 336983 w 2520000"/>
                <a:gd name="connsiteY86" fmla="*/ 2115677 h 2520000"/>
                <a:gd name="connsiteX87" fmla="*/ 421099 w 2520000"/>
                <a:gd name="connsiteY87" fmla="*/ 1980586 h 2520000"/>
                <a:gd name="connsiteX88" fmla="*/ 406002 w 2520000"/>
                <a:gd name="connsiteY88" fmla="*/ 1963976 h 2520000"/>
                <a:gd name="connsiteX89" fmla="*/ 346205 w 2520000"/>
                <a:gd name="connsiteY89" fmla="*/ 1884010 h 2520000"/>
                <a:gd name="connsiteX90" fmla="*/ 194348 w 2520000"/>
                <a:gd name="connsiteY90" fmla="*/ 1930174 h 2520000"/>
                <a:gd name="connsiteX91" fmla="*/ 152075 w 2520000"/>
                <a:gd name="connsiteY91" fmla="*/ 1860591 h 2520000"/>
                <a:gd name="connsiteX92" fmla="*/ 146183 w 2520000"/>
                <a:gd name="connsiteY92" fmla="*/ 1848358 h 2520000"/>
                <a:gd name="connsiteX93" fmla="*/ 263355 w 2520000"/>
                <a:gd name="connsiteY93" fmla="*/ 1738743 h 2520000"/>
                <a:gd name="connsiteX94" fmla="*/ 240253 w 2520000"/>
                <a:gd name="connsiteY94" fmla="*/ 1690785 h 2520000"/>
                <a:gd name="connsiteX95" fmla="*/ 216619 w 2520000"/>
                <a:gd name="connsiteY95" fmla="*/ 1626212 h 2520000"/>
                <a:gd name="connsiteX96" fmla="*/ 55847 w 2520000"/>
                <a:gd name="connsiteY96" fmla="*/ 1631572 h 2520000"/>
                <a:gd name="connsiteX97" fmla="*/ 32256 w 2520000"/>
                <a:gd name="connsiteY97" fmla="*/ 1539823 h 2520000"/>
                <a:gd name="connsiteX98" fmla="*/ 172969 w 2520000"/>
                <a:gd name="connsiteY98" fmla="*/ 1464719 h 2520000"/>
                <a:gd name="connsiteX99" fmla="*/ 158995 w 2520000"/>
                <a:gd name="connsiteY99" fmla="*/ 1373156 h 2520000"/>
                <a:gd name="connsiteX100" fmla="*/ 157509 w 2520000"/>
                <a:gd name="connsiteY100" fmla="*/ 1343719 h 2520000"/>
                <a:gd name="connsiteX101" fmla="*/ 2406 w 2520000"/>
                <a:gd name="connsiteY101" fmla="*/ 1307650 h 2520000"/>
                <a:gd name="connsiteX102" fmla="*/ 0 w 2520000"/>
                <a:gd name="connsiteY102" fmla="*/ 1260000 h 2520000"/>
                <a:gd name="connsiteX103" fmla="*/ 2406 w 2520000"/>
                <a:gd name="connsiteY103" fmla="*/ 1212350 h 2520000"/>
                <a:gd name="connsiteX104" fmla="*/ 157509 w 2520000"/>
                <a:gd name="connsiteY104" fmla="*/ 1176282 h 2520000"/>
                <a:gd name="connsiteX105" fmla="*/ 158995 w 2520000"/>
                <a:gd name="connsiteY105" fmla="*/ 1146845 h 2520000"/>
                <a:gd name="connsiteX106" fmla="*/ 172969 w 2520000"/>
                <a:gd name="connsiteY106" fmla="*/ 1055281 h 2520000"/>
                <a:gd name="connsiteX107" fmla="*/ 32256 w 2520000"/>
                <a:gd name="connsiteY107" fmla="*/ 980177 h 2520000"/>
                <a:gd name="connsiteX108" fmla="*/ 55847 w 2520000"/>
                <a:gd name="connsiteY108" fmla="*/ 888428 h 2520000"/>
                <a:gd name="connsiteX109" fmla="*/ 216619 w 2520000"/>
                <a:gd name="connsiteY109" fmla="*/ 893788 h 2520000"/>
                <a:gd name="connsiteX110" fmla="*/ 240253 w 2520000"/>
                <a:gd name="connsiteY110" fmla="*/ 829215 h 2520000"/>
                <a:gd name="connsiteX111" fmla="*/ 263355 w 2520000"/>
                <a:gd name="connsiteY111" fmla="*/ 781257 h 2520000"/>
                <a:gd name="connsiteX112" fmla="*/ 146183 w 2520000"/>
                <a:gd name="connsiteY112" fmla="*/ 671642 h 2520000"/>
                <a:gd name="connsiteX113" fmla="*/ 152075 w 2520000"/>
                <a:gd name="connsiteY113" fmla="*/ 659409 h 2520000"/>
                <a:gd name="connsiteX114" fmla="*/ 194348 w 2520000"/>
                <a:gd name="connsiteY114" fmla="*/ 589826 h 2520000"/>
                <a:gd name="connsiteX115" fmla="*/ 346205 w 2520000"/>
                <a:gd name="connsiteY115" fmla="*/ 635990 h 2520000"/>
                <a:gd name="connsiteX116" fmla="*/ 406002 w 2520000"/>
                <a:gd name="connsiteY116" fmla="*/ 556024 h 2520000"/>
                <a:gd name="connsiteX117" fmla="*/ 421099 w 2520000"/>
                <a:gd name="connsiteY117" fmla="*/ 539414 h 2520000"/>
                <a:gd name="connsiteX118" fmla="*/ 336983 w 2520000"/>
                <a:gd name="connsiteY118" fmla="*/ 404324 h 2520000"/>
                <a:gd name="connsiteX119" fmla="*/ 369046 w 2520000"/>
                <a:gd name="connsiteY119" fmla="*/ 369046 h 2520000"/>
                <a:gd name="connsiteX120" fmla="*/ 404324 w 2520000"/>
                <a:gd name="connsiteY120" fmla="*/ 336982 h 2520000"/>
                <a:gd name="connsiteX121" fmla="*/ 539414 w 2520000"/>
                <a:gd name="connsiteY121" fmla="*/ 421098 h 2520000"/>
                <a:gd name="connsiteX122" fmla="*/ 556024 w 2520000"/>
                <a:gd name="connsiteY122" fmla="*/ 406002 h 2520000"/>
                <a:gd name="connsiteX123" fmla="*/ 635990 w 2520000"/>
                <a:gd name="connsiteY123" fmla="*/ 346205 h 2520000"/>
                <a:gd name="connsiteX124" fmla="*/ 589826 w 2520000"/>
                <a:gd name="connsiteY124" fmla="*/ 194348 h 2520000"/>
                <a:gd name="connsiteX125" fmla="*/ 659409 w 2520000"/>
                <a:gd name="connsiteY125" fmla="*/ 152075 h 2520000"/>
                <a:gd name="connsiteX126" fmla="*/ 671642 w 2520000"/>
                <a:gd name="connsiteY126" fmla="*/ 146182 h 2520000"/>
                <a:gd name="connsiteX127" fmla="*/ 781257 w 2520000"/>
                <a:gd name="connsiteY127" fmla="*/ 263355 h 2520000"/>
                <a:gd name="connsiteX128" fmla="*/ 829215 w 2520000"/>
                <a:gd name="connsiteY128" fmla="*/ 240253 h 2520000"/>
                <a:gd name="connsiteX129" fmla="*/ 893788 w 2520000"/>
                <a:gd name="connsiteY129" fmla="*/ 216619 h 2520000"/>
                <a:gd name="connsiteX130" fmla="*/ 888429 w 2520000"/>
                <a:gd name="connsiteY130" fmla="*/ 55847 h 2520000"/>
                <a:gd name="connsiteX131" fmla="*/ 980177 w 2520000"/>
                <a:gd name="connsiteY131" fmla="*/ 32256 h 2520000"/>
                <a:gd name="connsiteX132" fmla="*/ 1055281 w 2520000"/>
                <a:gd name="connsiteY132" fmla="*/ 172969 h 2520000"/>
                <a:gd name="connsiteX133" fmla="*/ 1146845 w 2520000"/>
                <a:gd name="connsiteY133" fmla="*/ 158995 h 2520000"/>
                <a:gd name="connsiteX134" fmla="*/ 1176282 w 2520000"/>
                <a:gd name="connsiteY134" fmla="*/ 157509 h 2520000"/>
                <a:gd name="connsiteX135" fmla="*/ 1212351 w 2520000"/>
                <a:gd name="connsiteY135" fmla="*/ 2406 h 25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2520000" h="2520000">
                  <a:moveTo>
                    <a:pt x="1260000" y="0"/>
                  </a:moveTo>
                  <a:lnTo>
                    <a:pt x="1307651" y="2406"/>
                  </a:lnTo>
                  <a:lnTo>
                    <a:pt x="1343719" y="157509"/>
                  </a:lnTo>
                  <a:lnTo>
                    <a:pt x="1373156" y="158995"/>
                  </a:lnTo>
                  <a:lnTo>
                    <a:pt x="1464719" y="172969"/>
                  </a:lnTo>
                  <a:lnTo>
                    <a:pt x="1539823" y="32256"/>
                  </a:lnTo>
                  <a:lnTo>
                    <a:pt x="1631572" y="55847"/>
                  </a:lnTo>
                  <a:lnTo>
                    <a:pt x="1626212" y="216619"/>
                  </a:lnTo>
                  <a:lnTo>
                    <a:pt x="1690785" y="240253"/>
                  </a:lnTo>
                  <a:lnTo>
                    <a:pt x="1738743" y="263355"/>
                  </a:lnTo>
                  <a:lnTo>
                    <a:pt x="1848358" y="146182"/>
                  </a:lnTo>
                  <a:lnTo>
                    <a:pt x="1860591" y="152075"/>
                  </a:lnTo>
                  <a:lnTo>
                    <a:pt x="1930174" y="194348"/>
                  </a:lnTo>
                  <a:lnTo>
                    <a:pt x="1884010" y="346205"/>
                  </a:lnTo>
                  <a:lnTo>
                    <a:pt x="1963976" y="406002"/>
                  </a:lnTo>
                  <a:lnTo>
                    <a:pt x="1980587" y="421098"/>
                  </a:lnTo>
                  <a:lnTo>
                    <a:pt x="2115676" y="336982"/>
                  </a:lnTo>
                  <a:lnTo>
                    <a:pt x="2150955" y="369046"/>
                  </a:lnTo>
                  <a:lnTo>
                    <a:pt x="2183018" y="404324"/>
                  </a:lnTo>
                  <a:lnTo>
                    <a:pt x="2098902" y="539414"/>
                  </a:lnTo>
                  <a:lnTo>
                    <a:pt x="2113998" y="556024"/>
                  </a:lnTo>
                  <a:lnTo>
                    <a:pt x="2173796" y="635990"/>
                  </a:lnTo>
                  <a:lnTo>
                    <a:pt x="2325652" y="589826"/>
                  </a:lnTo>
                  <a:lnTo>
                    <a:pt x="2367925" y="659409"/>
                  </a:lnTo>
                  <a:lnTo>
                    <a:pt x="2373818" y="671642"/>
                  </a:lnTo>
                  <a:lnTo>
                    <a:pt x="2256645" y="781257"/>
                  </a:lnTo>
                  <a:lnTo>
                    <a:pt x="2279748" y="829215"/>
                  </a:lnTo>
                  <a:lnTo>
                    <a:pt x="2303382" y="893788"/>
                  </a:lnTo>
                  <a:lnTo>
                    <a:pt x="2464154" y="888428"/>
                  </a:lnTo>
                  <a:lnTo>
                    <a:pt x="2487745" y="980177"/>
                  </a:lnTo>
                  <a:lnTo>
                    <a:pt x="2347031" y="1055281"/>
                  </a:lnTo>
                  <a:lnTo>
                    <a:pt x="2361005" y="1146845"/>
                  </a:lnTo>
                  <a:lnTo>
                    <a:pt x="2362492" y="1176282"/>
                  </a:lnTo>
                  <a:lnTo>
                    <a:pt x="2517594" y="1212350"/>
                  </a:lnTo>
                  <a:lnTo>
                    <a:pt x="2520000" y="1260000"/>
                  </a:lnTo>
                  <a:lnTo>
                    <a:pt x="2517594" y="1307651"/>
                  </a:lnTo>
                  <a:lnTo>
                    <a:pt x="2362492" y="1343719"/>
                  </a:lnTo>
                  <a:lnTo>
                    <a:pt x="2361005" y="1373156"/>
                  </a:lnTo>
                  <a:lnTo>
                    <a:pt x="2347031" y="1464719"/>
                  </a:lnTo>
                  <a:lnTo>
                    <a:pt x="2487745" y="1539823"/>
                  </a:lnTo>
                  <a:lnTo>
                    <a:pt x="2464154" y="1631572"/>
                  </a:lnTo>
                  <a:lnTo>
                    <a:pt x="2303382" y="1626212"/>
                  </a:lnTo>
                  <a:lnTo>
                    <a:pt x="2279748" y="1690785"/>
                  </a:lnTo>
                  <a:lnTo>
                    <a:pt x="2256645" y="1738743"/>
                  </a:lnTo>
                  <a:lnTo>
                    <a:pt x="2373818" y="1848358"/>
                  </a:lnTo>
                  <a:lnTo>
                    <a:pt x="2367925" y="1860591"/>
                  </a:lnTo>
                  <a:lnTo>
                    <a:pt x="2325652" y="1930174"/>
                  </a:lnTo>
                  <a:lnTo>
                    <a:pt x="2173796" y="1884010"/>
                  </a:lnTo>
                  <a:lnTo>
                    <a:pt x="2113998" y="1963976"/>
                  </a:lnTo>
                  <a:lnTo>
                    <a:pt x="2098902" y="1980586"/>
                  </a:lnTo>
                  <a:lnTo>
                    <a:pt x="2183018" y="2115676"/>
                  </a:lnTo>
                  <a:lnTo>
                    <a:pt x="2150955" y="2150955"/>
                  </a:lnTo>
                  <a:lnTo>
                    <a:pt x="2115676" y="2183018"/>
                  </a:lnTo>
                  <a:lnTo>
                    <a:pt x="1980586" y="2098902"/>
                  </a:lnTo>
                  <a:lnTo>
                    <a:pt x="1963976" y="2113998"/>
                  </a:lnTo>
                  <a:lnTo>
                    <a:pt x="1884011" y="2173796"/>
                  </a:lnTo>
                  <a:lnTo>
                    <a:pt x="1930175" y="2325652"/>
                  </a:lnTo>
                  <a:lnTo>
                    <a:pt x="1860591" y="2367925"/>
                  </a:lnTo>
                  <a:lnTo>
                    <a:pt x="1848358" y="2373818"/>
                  </a:lnTo>
                  <a:lnTo>
                    <a:pt x="1738743" y="2256645"/>
                  </a:lnTo>
                  <a:lnTo>
                    <a:pt x="1690785" y="2279748"/>
                  </a:lnTo>
                  <a:lnTo>
                    <a:pt x="1626212" y="2303382"/>
                  </a:lnTo>
                  <a:lnTo>
                    <a:pt x="1631572" y="2464154"/>
                  </a:lnTo>
                  <a:lnTo>
                    <a:pt x="1539823" y="2487745"/>
                  </a:lnTo>
                  <a:lnTo>
                    <a:pt x="1464719" y="2347031"/>
                  </a:lnTo>
                  <a:lnTo>
                    <a:pt x="1373156" y="2361005"/>
                  </a:lnTo>
                  <a:lnTo>
                    <a:pt x="1343719" y="2362492"/>
                  </a:lnTo>
                  <a:lnTo>
                    <a:pt x="1307651" y="2517594"/>
                  </a:lnTo>
                  <a:lnTo>
                    <a:pt x="1260000" y="2520000"/>
                  </a:lnTo>
                  <a:lnTo>
                    <a:pt x="1212350" y="2517594"/>
                  </a:lnTo>
                  <a:lnTo>
                    <a:pt x="1176282" y="2362492"/>
                  </a:lnTo>
                  <a:lnTo>
                    <a:pt x="1146845" y="2361005"/>
                  </a:lnTo>
                  <a:lnTo>
                    <a:pt x="1055281" y="2347031"/>
                  </a:lnTo>
                  <a:lnTo>
                    <a:pt x="980177" y="2487745"/>
                  </a:lnTo>
                  <a:lnTo>
                    <a:pt x="888429" y="2464154"/>
                  </a:lnTo>
                  <a:lnTo>
                    <a:pt x="893788" y="2303382"/>
                  </a:lnTo>
                  <a:lnTo>
                    <a:pt x="829215" y="2279748"/>
                  </a:lnTo>
                  <a:lnTo>
                    <a:pt x="781257" y="2256645"/>
                  </a:lnTo>
                  <a:lnTo>
                    <a:pt x="671642" y="2373818"/>
                  </a:lnTo>
                  <a:lnTo>
                    <a:pt x="659409" y="2367925"/>
                  </a:lnTo>
                  <a:lnTo>
                    <a:pt x="589826" y="2325652"/>
                  </a:lnTo>
                  <a:lnTo>
                    <a:pt x="635990" y="2173796"/>
                  </a:lnTo>
                  <a:lnTo>
                    <a:pt x="556024" y="2113998"/>
                  </a:lnTo>
                  <a:lnTo>
                    <a:pt x="539414" y="2098902"/>
                  </a:lnTo>
                  <a:lnTo>
                    <a:pt x="404324" y="2183018"/>
                  </a:lnTo>
                  <a:lnTo>
                    <a:pt x="369046" y="2150955"/>
                  </a:lnTo>
                  <a:lnTo>
                    <a:pt x="336983" y="2115677"/>
                  </a:lnTo>
                  <a:lnTo>
                    <a:pt x="421099" y="1980586"/>
                  </a:lnTo>
                  <a:lnTo>
                    <a:pt x="406002" y="1963976"/>
                  </a:lnTo>
                  <a:lnTo>
                    <a:pt x="346205" y="1884010"/>
                  </a:lnTo>
                  <a:lnTo>
                    <a:pt x="194348" y="1930174"/>
                  </a:lnTo>
                  <a:lnTo>
                    <a:pt x="152075" y="1860591"/>
                  </a:lnTo>
                  <a:lnTo>
                    <a:pt x="146183" y="1848358"/>
                  </a:lnTo>
                  <a:lnTo>
                    <a:pt x="263355" y="1738743"/>
                  </a:lnTo>
                  <a:lnTo>
                    <a:pt x="240253" y="1690785"/>
                  </a:lnTo>
                  <a:lnTo>
                    <a:pt x="216619" y="1626212"/>
                  </a:lnTo>
                  <a:lnTo>
                    <a:pt x="55847" y="1631572"/>
                  </a:lnTo>
                  <a:lnTo>
                    <a:pt x="32256" y="1539823"/>
                  </a:lnTo>
                  <a:lnTo>
                    <a:pt x="172969" y="1464719"/>
                  </a:lnTo>
                  <a:lnTo>
                    <a:pt x="158995" y="1373156"/>
                  </a:lnTo>
                  <a:lnTo>
                    <a:pt x="157509" y="1343719"/>
                  </a:lnTo>
                  <a:lnTo>
                    <a:pt x="2406" y="1307650"/>
                  </a:lnTo>
                  <a:lnTo>
                    <a:pt x="0" y="1260000"/>
                  </a:lnTo>
                  <a:lnTo>
                    <a:pt x="2406" y="1212350"/>
                  </a:lnTo>
                  <a:lnTo>
                    <a:pt x="157509" y="1176282"/>
                  </a:lnTo>
                  <a:lnTo>
                    <a:pt x="158995" y="1146845"/>
                  </a:lnTo>
                  <a:lnTo>
                    <a:pt x="172969" y="1055281"/>
                  </a:lnTo>
                  <a:lnTo>
                    <a:pt x="32256" y="980177"/>
                  </a:lnTo>
                  <a:lnTo>
                    <a:pt x="55847" y="888428"/>
                  </a:lnTo>
                  <a:lnTo>
                    <a:pt x="216619" y="893788"/>
                  </a:lnTo>
                  <a:lnTo>
                    <a:pt x="240253" y="829215"/>
                  </a:lnTo>
                  <a:lnTo>
                    <a:pt x="263355" y="781257"/>
                  </a:lnTo>
                  <a:lnTo>
                    <a:pt x="146183" y="671642"/>
                  </a:lnTo>
                  <a:lnTo>
                    <a:pt x="152075" y="659409"/>
                  </a:lnTo>
                  <a:lnTo>
                    <a:pt x="194348" y="589826"/>
                  </a:lnTo>
                  <a:lnTo>
                    <a:pt x="346205" y="635990"/>
                  </a:lnTo>
                  <a:lnTo>
                    <a:pt x="406002" y="556024"/>
                  </a:lnTo>
                  <a:lnTo>
                    <a:pt x="421099" y="539414"/>
                  </a:lnTo>
                  <a:lnTo>
                    <a:pt x="336983" y="404324"/>
                  </a:lnTo>
                  <a:lnTo>
                    <a:pt x="369046" y="369046"/>
                  </a:lnTo>
                  <a:lnTo>
                    <a:pt x="404324" y="336982"/>
                  </a:lnTo>
                  <a:lnTo>
                    <a:pt x="539414" y="421098"/>
                  </a:lnTo>
                  <a:lnTo>
                    <a:pt x="556024" y="406002"/>
                  </a:lnTo>
                  <a:lnTo>
                    <a:pt x="635990" y="346205"/>
                  </a:lnTo>
                  <a:lnTo>
                    <a:pt x="589826" y="194348"/>
                  </a:lnTo>
                  <a:lnTo>
                    <a:pt x="659409" y="152075"/>
                  </a:lnTo>
                  <a:lnTo>
                    <a:pt x="671642" y="146182"/>
                  </a:lnTo>
                  <a:lnTo>
                    <a:pt x="781257" y="263355"/>
                  </a:lnTo>
                  <a:lnTo>
                    <a:pt x="829215" y="240253"/>
                  </a:lnTo>
                  <a:lnTo>
                    <a:pt x="893788" y="216619"/>
                  </a:lnTo>
                  <a:lnTo>
                    <a:pt x="888429" y="55847"/>
                  </a:lnTo>
                  <a:lnTo>
                    <a:pt x="980177" y="32256"/>
                  </a:lnTo>
                  <a:lnTo>
                    <a:pt x="1055281" y="172969"/>
                  </a:lnTo>
                  <a:lnTo>
                    <a:pt x="1146845" y="158995"/>
                  </a:lnTo>
                  <a:lnTo>
                    <a:pt x="1176282" y="157509"/>
                  </a:lnTo>
                  <a:lnTo>
                    <a:pt x="1212351" y="2406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4"/>
                </a:gs>
                <a:gs pos="80000">
                  <a:schemeClr val="accent4">
                    <a:lumMod val="5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65" name="Круг: прозрачная заливка 28">
              <a:extLst>
                <a:ext uri="{FF2B5EF4-FFF2-40B4-BE49-F238E27FC236}">
                  <a16:creationId xmlns:a16="http://schemas.microsoft.com/office/drawing/2014/main" xmlns="" id="{82A37B77-65EB-44B7-8D42-222547E5DD18}"/>
                </a:ext>
              </a:extLst>
            </p:cNvPr>
            <p:cNvSpPr/>
            <p:nvPr/>
          </p:nvSpPr>
          <p:spPr>
            <a:xfrm>
              <a:off x="5117250" y="2450250"/>
              <a:ext cx="1957500" cy="1957500"/>
            </a:xfrm>
            <a:prstGeom prst="donut">
              <a:avLst>
                <a:gd name="adj" fmla="val 3194"/>
              </a:avLst>
            </a:prstGeom>
            <a:gradFill flip="none" rotWithShape="1">
              <a:gsLst>
                <a:gs pos="20000">
                  <a:schemeClr val="accent4"/>
                </a:gs>
                <a:gs pos="80000">
                  <a:schemeClr val="accent4">
                    <a:lumMod val="50000"/>
                  </a:schemeClr>
                </a:gs>
              </a:gsLst>
              <a:lin ang="17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Regular" panose="00000500000000000000" pitchFamily="2" charset="-52"/>
              </a:endParaRPr>
            </a:p>
          </p:txBody>
        </p:sp>
        <p:sp>
          <p:nvSpPr>
            <p:cNvPr id="66" name="Овал 65">
              <a:extLst>
                <a:ext uri="{FF2B5EF4-FFF2-40B4-BE49-F238E27FC236}">
                  <a16:creationId xmlns:a16="http://schemas.microsoft.com/office/drawing/2014/main" xmlns="" id="{4D8D9D56-CF02-419F-AE52-2933A8D9462E}"/>
                </a:ext>
              </a:extLst>
            </p:cNvPr>
            <p:cNvSpPr/>
            <p:nvPr/>
          </p:nvSpPr>
          <p:spPr>
            <a:xfrm>
              <a:off x="5173500" y="2506500"/>
              <a:ext cx="1845000" cy="184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67" name="Круг: прозрачная заливка 30">
              <a:extLst>
                <a:ext uri="{FF2B5EF4-FFF2-40B4-BE49-F238E27FC236}">
                  <a16:creationId xmlns:a16="http://schemas.microsoft.com/office/drawing/2014/main" xmlns="" id="{42055B3F-E538-456B-8632-D0FA48039828}"/>
                </a:ext>
              </a:extLst>
            </p:cNvPr>
            <p:cNvSpPr/>
            <p:nvPr/>
          </p:nvSpPr>
          <p:spPr>
            <a:xfrm>
              <a:off x="5173500" y="2506500"/>
              <a:ext cx="1845000" cy="1845000"/>
            </a:xfrm>
            <a:prstGeom prst="donut">
              <a:avLst>
                <a:gd name="adj" fmla="val 3194"/>
              </a:avLst>
            </a:prstGeom>
            <a:gradFill flip="none" rotWithShape="1">
              <a:gsLst>
                <a:gs pos="20000">
                  <a:schemeClr val="accent4"/>
                </a:gs>
                <a:gs pos="80000">
                  <a:schemeClr val="accent4">
                    <a:lumMod val="5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Regular" panose="00000500000000000000" pitchFamily="2" charset="-52"/>
              </a:endParaRPr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8F8C9B0-A93C-423F-86A7-DA91337B5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741521"/>
            <a:ext cx="12192000" cy="2074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Эксперимент по внедрению цифровой образовательной среды</a:t>
            </a:r>
            <a:br>
              <a:rPr lang="ru-RU" dirty="0"/>
            </a:br>
            <a:r>
              <a:rPr lang="ru-RU" sz="2000" dirty="0"/>
              <a:t>Постановление Правительства РФ от 7 декабря 2020 г. № 2040</a:t>
            </a:r>
            <a:endParaRPr lang="ru-RU" dirty="0"/>
          </a:p>
        </p:txBody>
      </p:sp>
      <p:sp>
        <p:nvSpPr>
          <p:cNvPr id="10" name="Номер слайда 2">
            <a:extLst>
              <a:ext uri="{FF2B5EF4-FFF2-40B4-BE49-F238E27FC236}">
                <a16:creationId xmlns:a16="http://schemas.microsoft.com/office/drawing/2014/main" xmlns="" id="{B675F509-68B9-4BA0-BD08-5D43EDCA8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0E58430-FFFB-4512-9722-3B2B2F0EE9F2}" type="slidenum">
              <a:rPr lang="ru-RU"/>
              <a:pPr/>
              <a:t>24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296594" y="1420801"/>
            <a:ext cx="551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ontserrat bold" panose="020B0604020202020204" charset="-52"/>
              </a:rPr>
              <a:t>Оснащение школы оборудованием</a:t>
            </a:r>
            <a:br>
              <a:rPr lang="ru-RU" dirty="0">
                <a:latin typeface="Montserrat bold" panose="020B0604020202020204" charset="-52"/>
              </a:rPr>
            </a:br>
            <a:r>
              <a:rPr lang="ru-RU" dirty="0">
                <a:latin typeface="Montserrat Regular" panose="00000500000000000000" pitchFamily="2" charset="-52"/>
              </a:rPr>
              <a:t>по стандарту </a:t>
            </a:r>
            <a:r>
              <a:rPr lang="ru-RU" dirty="0" err="1">
                <a:latin typeface="Montserrat Regular" panose="00000500000000000000" pitchFamily="2" charset="-52"/>
              </a:rPr>
              <a:t>Минпросвещения</a:t>
            </a:r>
            <a:r>
              <a:rPr lang="ru-RU" dirty="0">
                <a:latin typeface="Montserrat Regular" panose="00000500000000000000" pitchFamily="2" charset="-52"/>
              </a:rPr>
              <a:t> и </a:t>
            </a:r>
            <a:r>
              <a:rPr lang="ru-RU" dirty="0" err="1">
                <a:latin typeface="Montserrat Regular" panose="00000500000000000000" pitchFamily="2" charset="-52"/>
              </a:rPr>
              <a:t>Минцифры</a:t>
            </a:r>
            <a:r>
              <a:rPr lang="ru-RU" dirty="0">
                <a:latin typeface="Montserrat Regular" panose="00000500000000000000" pitchFamily="2" charset="-52"/>
              </a:rPr>
              <a:t> России «Цифровая школа»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-239723" y="3144946"/>
            <a:ext cx="3190889" cy="980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dirty="0">
                <a:latin typeface="Montserrat bold" panose="020B0604020202020204" charset="-52"/>
              </a:rPr>
              <a:t>Высокоскоростной интернет</a:t>
            </a:r>
          </a:p>
          <a:p>
            <a:pPr algn="r">
              <a:lnSpc>
                <a:spcPct val="80000"/>
              </a:lnSpc>
            </a:pPr>
            <a:r>
              <a:rPr lang="ru-RU" dirty="0">
                <a:latin typeface="Montserrat Regular" panose="00000500000000000000" pitchFamily="2" charset="-52"/>
              </a:rPr>
              <a:t>50 Мбит/с на селе</a:t>
            </a:r>
          </a:p>
          <a:p>
            <a:pPr algn="r">
              <a:lnSpc>
                <a:spcPct val="80000"/>
              </a:lnSpc>
            </a:pPr>
            <a:r>
              <a:rPr lang="ru-RU" dirty="0">
                <a:latin typeface="Montserrat Regular" panose="00000500000000000000" pitchFamily="2" charset="-52"/>
              </a:rPr>
              <a:t>100 Мбит/с в городе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66872" y="5268681"/>
            <a:ext cx="47999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ontserrat bold" panose="020B0604020202020204" charset="-52"/>
              </a:rPr>
              <a:t>Информационная инфраструктура</a:t>
            </a:r>
            <a:br>
              <a:rPr lang="ru-RU" dirty="0">
                <a:latin typeface="Montserrat bold" panose="020B0604020202020204" charset="-52"/>
              </a:rPr>
            </a:br>
            <a:r>
              <a:rPr lang="ru-RU" dirty="0">
                <a:latin typeface="Montserrat Regular" panose="00000500000000000000" pitchFamily="2" charset="-52"/>
              </a:rPr>
              <a:t>по стандарту </a:t>
            </a:r>
            <a:r>
              <a:rPr lang="ru-RU" dirty="0" err="1">
                <a:latin typeface="Montserrat Regular" panose="00000500000000000000" pitchFamily="2" charset="-52"/>
              </a:rPr>
              <a:t>Минпросвещения</a:t>
            </a:r>
            <a:r>
              <a:rPr lang="ru-RU" dirty="0">
                <a:latin typeface="Montserrat Regular" panose="00000500000000000000" pitchFamily="2" charset="-52"/>
              </a:rPr>
              <a:t> и </a:t>
            </a:r>
            <a:r>
              <a:rPr lang="ru-RU" dirty="0" err="1">
                <a:latin typeface="Montserrat Regular" panose="00000500000000000000" pitchFamily="2" charset="-52"/>
              </a:rPr>
              <a:t>Минцифры</a:t>
            </a:r>
            <a:r>
              <a:rPr lang="ru-RU" dirty="0">
                <a:latin typeface="Montserrat Regular" panose="00000500000000000000" pitchFamily="2" charset="-52"/>
              </a:rPr>
              <a:t> России «Цифровая школа»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42181" y="3058689"/>
            <a:ext cx="4333444" cy="1201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>
                <a:latin typeface="Montserrat bold" panose="020B0604020202020204" charset="-52"/>
              </a:rPr>
              <a:t>Подключение школы к региональным и федеральным информационным системам</a:t>
            </a:r>
            <a:endParaRPr lang="ru-RU" dirty="0">
              <a:latin typeface="Montserrat Regular" panose="00000500000000000000" pitchFamily="2" charset="-52"/>
            </a:endParaRPr>
          </a:p>
          <a:p>
            <a:pPr>
              <a:lnSpc>
                <a:spcPct val="80000"/>
              </a:lnSpc>
            </a:pPr>
            <a:r>
              <a:rPr lang="ru-RU" dirty="0">
                <a:latin typeface="Montserrat Regular" panose="00000500000000000000" pitchFamily="2" charset="-52"/>
              </a:rPr>
              <a:t>ЭПОС, </a:t>
            </a:r>
            <a:r>
              <a:rPr lang="ru-RU" dirty="0" err="1">
                <a:latin typeface="Montserrat Regular" panose="00000500000000000000" pitchFamily="2" charset="-52"/>
              </a:rPr>
              <a:t>Сферум</a:t>
            </a:r>
            <a:r>
              <a:rPr lang="ru-RU" dirty="0">
                <a:latin typeface="Montserrat Regular" panose="00000500000000000000" pitchFamily="2" charset="-52"/>
              </a:rPr>
              <a:t>, Федеральная платформа ЦОС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E9A39AC1-D8D4-4E59-BB85-487E94F75937}"/>
              </a:ext>
            </a:extLst>
          </p:cNvPr>
          <p:cNvGrpSpPr/>
          <p:nvPr/>
        </p:nvGrpSpPr>
        <p:grpSpPr>
          <a:xfrm>
            <a:off x="3525988" y="2802190"/>
            <a:ext cx="1080000" cy="1080000"/>
            <a:chOff x="4836000" y="2169000"/>
            <a:chExt cx="2520000" cy="2520000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xmlns="" id="{A0E011C6-8727-42B6-B271-F1317CD18D44}"/>
                </a:ext>
              </a:extLst>
            </p:cNvPr>
            <p:cNvSpPr/>
            <p:nvPr/>
          </p:nvSpPr>
          <p:spPr>
            <a:xfrm>
              <a:off x="5117250" y="2450250"/>
              <a:ext cx="1957500" cy="19575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21" name="Полилиния: фигура 8">
              <a:extLst>
                <a:ext uri="{FF2B5EF4-FFF2-40B4-BE49-F238E27FC236}">
                  <a16:creationId xmlns:a16="http://schemas.microsoft.com/office/drawing/2014/main" xmlns="" id="{F724F889-7FE8-45CC-8102-44C6604F95A9}"/>
                </a:ext>
              </a:extLst>
            </p:cNvPr>
            <p:cNvSpPr/>
            <p:nvPr/>
          </p:nvSpPr>
          <p:spPr>
            <a:xfrm>
              <a:off x="4836000" y="2169000"/>
              <a:ext cx="2520000" cy="2520000"/>
            </a:xfrm>
            <a:custGeom>
              <a:avLst/>
              <a:gdLst>
                <a:gd name="connsiteX0" fmla="*/ 1260000 w 2520000"/>
                <a:gd name="connsiteY0" fmla="*/ 0 h 2520000"/>
                <a:gd name="connsiteX1" fmla="*/ 1307651 w 2520000"/>
                <a:gd name="connsiteY1" fmla="*/ 2406 h 2520000"/>
                <a:gd name="connsiteX2" fmla="*/ 1343719 w 2520000"/>
                <a:gd name="connsiteY2" fmla="*/ 157509 h 2520000"/>
                <a:gd name="connsiteX3" fmla="*/ 1373156 w 2520000"/>
                <a:gd name="connsiteY3" fmla="*/ 158995 h 2520000"/>
                <a:gd name="connsiteX4" fmla="*/ 1464719 w 2520000"/>
                <a:gd name="connsiteY4" fmla="*/ 172969 h 2520000"/>
                <a:gd name="connsiteX5" fmla="*/ 1539823 w 2520000"/>
                <a:gd name="connsiteY5" fmla="*/ 32256 h 2520000"/>
                <a:gd name="connsiteX6" fmla="*/ 1631572 w 2520000"/>
                <a:gd name="connsiteY6" fmla="*/ 55847 h 2520000"/>
                <a:gd name="connsiteX7" fmla="*/ 1626212 w 2520000"/>
                <a:gd name="connsiteY7" fmla="*/ 216619 h 2520000"/>
                <a:gd name="connsiteX8" fmla="*/ 1690785 w 2520000"/>
                <a:gd name="connsiteY8" fmla="*/ 240253 h 2520000"/>
                <a:gd name="connsiteX9" fmla="*/ 1738743 w 2520000"/>
                <a:gd name="connsiteY9" fmla="*/ 263355 h 2520000"/>
                <a:gd name="connsiteX10" fmla="*/ 1848358 w 2520000"/>
                <a:gd name="connsiteY10" fmla="*/ 146182 h 2520000"/>
                <a:gd name="connsiteX11" fmla="*/ 1860591 w 2520000"/>
                <a:gd name="connsiteY11" fmla="*/ 152075 h 2520000"/>
                <a:gd name="connsiteX12" fmla="*/ 1930174 w 2520000"/>
                <a:gd name="connsiteY12" fmla="*/ 194348 h 2520000"/>
                <a:gd name="connsiteX13" fmla="*/ 1884010 w 2520000"/>
                <a:gd name="connsiteY13" fmla="*/ 346205 h 2520000"/>
                <a:gd name="connsiteX14" fmla="*/ 1963976 w 2520000"/>
                <a:gd name="connsiteY14" fmla="*/ 406002 h 2520000"/>
                <a:gd name="connsiteX15" fmla="*/ 1980587 w 2520000"/>
                <a:gd name="connsiteY15" fmla="*/ 421098 h 2520000"/>
                <a:gd name="connsiteX16" fmla="*/ 2115676 w 2520000"/>
                <a:gd name="connsiteY16" fmla="*/ 336982 h 2520000"/>
                <a:gd name="connsiteX17" fmla="*/ 2150955 w 2520000"/>
                <a:gd name="connsiteY17" fmla="*/ 369046 h 2520000"/>
                <a:gd name="connsiteX18" fmla="*/ 2183018 w 2520000"/>
                <a:gd name="connsiteY18" fmla="*/ 404324 h 2520000"/>
                <a:gd name="connsiteX19" fmla="*/ 2098902 w 2520000"/>
                <a:gd name="connsiteY19" fmla="*/ 539414 h 2520000"/>
                <a:gd name="connsiteX20" fmla="*/ 2113998 w 2520000"/>
                <a:gd name="connsiteY20" fmla="*/ 556024 h 2520000"/>
                <a:gd name="connsiteX21" fmla="*/ 2173796 w 2520000"/>
                <a:gd name="connsiteY21" fmla="*/ 635990 h 2520000"/>
                <a:gd name="connsiteX22" fmla="*/ 2325652 w 2520000"/>
                <a:gd name="connsiteY22" fmla="*/ 589826 h 2520000"/>
                <a:gd name="connsiteX23" fmla="*/ 2367925 w 2520000"/>
                <a:gd name="connsiteY23" fmla="*/ 659409 h 2520000"/>
                <a:gd name="connsiteX24" fmla="*/ 2373818 w 2520000"/>
                <a:gd name="connsiteY24" fmla="*/ 671642 h 2520000"/>
                <a:gd name="connsiteX25" fmla="*/ 2256645 w 2520000"/>
                <a:gd name="connsiteY25" fmla="*/ 781257 h 2520000"/>
                <a:gd name="connsiteX26" fmla="*/ 2279748 w 2520000"/>
                <a:gd name="connsiteY26" fmla="*/ 829215 h 2520000"/>
                <a:gd name="connsiteX27" fmla="*/ 2303382 w 2520000"/>
                <a:gd name="connsiteY27" fmla="*/ 893788 h 2520000"/>
                <a:gd name="connsiteX28" fmla="*/ 2464154 w 2520000"/>
                <a:gd name="connsiteY28" fmla="*/ 888428 h 2520000"/>
                <a:gd name="connsiteX29" fmla="*/ 2487745 w 2520000"/>
                <a:gd name="connsiteY29" fmla="*/ 980177 h 2520000"/>
                <a:gd name="connsiteX30" fmla="*/ 2347031 w 2520000"/>
                <a:gd name="connsiteY30" fmla="*/ 1055281 h 2520000"/>
                <a:gd name="connsiteX31" fmla="*/ 2361005 w 2520000"/>
                <a:gd name="connsiteY31" fmla="*/ 1146845 h 2520000"/>
                <a:gd name="connsiteX32" fmla="*/ 2362492 w 2520000"/>
                <a:gd name="connsiteY32" fmla="*/ 1176282 h 2520000"/>
                <a:gd name="connsiteX33" fmla="*/ 2517594 w 2520000"/>
                <a:gd name="connsiteY33" fmla="*/ 1212350 h 2520000"/>
                <a:gd name="connsiteX34" fmla="*/ 2520000 w 2520000"/>
                <a:gd name="connsiteY34" fmla="*/ 1260000 h 2520000"/>
                <a:gd name="connsiteX35" fmla="*/ 2517594 w 2520000"/>
                <a:gd name="connsiteY35" fmla="*/ 1307651 h 2520000"/>
                <a:gd name="connsiteX36" fmla="*/ 2362492 w 2520000"/>
                <a:gd name="connsiteY36" fmla="*/ 1343719 h 2520000"/>
                <a:gd name="connsiteX37" fmla="*/ 2361005 w 2520000"/>
                <a:gd name="connsiteY37" fmla="*/ 1373156 h 2520000"/>
                <a:gd name="connsiteX38" fmla="*/ 2347031 w 2520000"/>
                <a:gd name="connsiteY38" fmla="*/ 1464719 h 2520000"/>
                <a:gd name="connsiteX39" fmla="*/ 2487745 w 2520000"/>
                <a:gd name="connsiteY39" fmla="*/ 1539823 h 2520000"/>
                <a:gd name="connsiteX40" fmla="*/ 2464154 w 2520000"/>
                <a:gd name="connsiteY40" fmla="*/ 1631572 h 2520000"/>
                <a:gd name="connsiteX41" fmla="*/ 2303382 w 2520000"/>
                <a:gd name="connsiteY41" fmla="*/ 1626212 h 2520000"/>
                <a:gd name="connsiteX42" fmla="*/ 2279748 w 2520000"/>
                <a:gd name="connsiteY42" fmla="*/ 1690785 h 2520000"/>
                <a:gd name="connsiteX43" fmla="*/ 2256645 w 2520000"/>
                <a:gd name="connsiteY43" fmla="*/ 1738743 h 2520000"/>
                <a:gd name="connsiteX44" fmla="*/ 2373818 w 2520000"/>
                <a:gd name="connsiteY44" fmla="*/ 1848358 h 2520000"/>
                <a:gd name="connsiteX45" fmla="*/ 2367925 w 2520000"/>
                <a:gd name="connsiteY45" fmla="*/ 1860591 h 2520000"/>
                <a:gd name="connsiteX46" fmla="*/ 2325652 w 2520000"/>
                <a:gd name="connsiteY46" fmla="*/ 1930174 h 2520000"/>
                <a:gd name="connsiteX47" fmla="*/ 2173796 w 2520000"/>
                <a:gd name="connsiteY47" fmla="*/ 1884010 h 2520000"/>
                <a:gd name="connsiteX48" fmla="*/ 2113998 w 2520000"/>
                <a:gd name="connsiteY48" fmla="*/ 1963976 h 2520000"/>
                <a:gd name="connsiteX49" fmla="*/ 2098902 w 2520000"/>
                <a:gd name="connsiteY49" fmla="*/ 1980586 h 2520000"/>
                <a:gd name="connsiteX50" fmla="*/ 2183018 w 2520000"/>
                <a:gd name="connsiteY50" fmla="*/ 2115676 h 2520000"/>
                <a:gd name="connsiteX51" fmla="*/ 2150955 w 2520000"/>
                <a:gd name="connsiteY51" fmla="*/ 2150955 h 2520000"/>
                <a:gd name="connsiteX52" fmla="*/ 2115676 w 2520000"/>
                <a:gd name="connsiteY52" fmla="*/ 2183018 h 2520000"/>
                <a:gd name="connsiteX53" fmla="*/ 1980586 w 2520000"/>
                <a:gd name="connsiteY53" fmla="*/ 2098902 h 2520000"/>
                <a:gd name="connsiteX54" fmla="*/ 1963976 w 2520000"/>
                <a:gd name="connsiteY54" fmla="*/ 2113998 h 2520000"/>
                <a:gd name="connsiteX55" fmla="*/ 1884011 w 2520000"/>
                <a:gd name="connsiteY55" fmla="*/ 2173796 h 2520000"/>
                <a:gd name="connsiteX56" fmla="*/ 1930175 w 2520000"/>
                <a:gd name="connsiteY56" fmla="*/ 2325652 h 2520000"/>
                <a:gd name="connsiteX57" fmla="*/ 1860591 w 2520000"/>
                <a:gd name="connsiteY57" fmla="*/ 2367925 h 2520000"/>
                <a:gd name="connsiteX58" fmla="*/ 1848358 w 2520000"/>
                <a:gd name="connsiteY58" fmla="*/ 2373818 h 2520000"/>
                <a:gd name="connsiteX59" fmla="*/ 1738743 w 2520000"/>
                <a:gd name="connsiteY59" fmla="*/ 2256645 h 2520000"/>
                <a:gd name="connsiteX60" fmla="*/ 1690785 w 2520000"/>
                <a:gd name="connsiteY60" fmla="*/ 2279748 h 2520000"/>
                <a:gd name="connsiteX61" fmla="*/ 1626212 w 2520000"/>
                <a:gd name="connsiteY61" fmla="*/ 2303382 h 2520000"/>
                <a:gd name="connsiteX62" fmla="*/ 1631572 w 2520000"/>
                <a:gd name="connsiteY62" fmla="*/ 2464154 h 2520000"/>
                <a:gd name="connsiteX63" fmla="*/ 1539823 w 2520000"/>
                <a:gd name="connsiteY63" fmla="*/ 2487745 h 2520000"/>
                <a:gd name="connsiteX64" fmla="*/ 1464719 w 2520000"/>
                <a:gd name="connsiteY64" fmla="*/ 2347031 h 2520000"/>
                <a:gd name="connsiteX65" fmla="*/ 1373156 w 2520000"/>
                <a:gd name="connsiteY65" fmla="*/ 2361005 h 2520000"/>
                <a:gd name="connsiteX66" fmla="*/ 1343719 w 2520000"/>
                <a:gd name="connsiteY66" fmla="*/ 2362492 h 2520000"/>
                <a:gd name="connsiteX67" fmla="*/ 1307651 w 2520000"/>
                <a:gd name="connsiteY67" fmla="*/ 2517594 h 2520000"/>
                <a:gd name="connsiteX68" fmla="*/ 1260000 w 2520000"/>
                <a:gd name="connsiteY68" fmla="*/ 2520000 h 2520000"/>
                <a:gd name="connsiteX69" fmla="*/ 1212350 w 2520000"/>
                <a:gd name="connsiteY69" fmla="*/ 2517594 h 2520000"/>
                <a:gd name="connsiteX70" fmla="*/ 1176282 w 2520000"/>
                <a:gd name="connsiteY70" fmla="*/ 2362492 h 2520000"/>
                <a:gd name="connsiteX71" fmla="*/ 1146845 w 2520000"/>
                <a:gd name="connsiteY71" fmla="*/ 2361005 h 2520000"/>
                <a:gd name="connsiteX72" fmla="*/ 1055281 w 2520000"/>
                <a:gd name="connsiteY72" fmla="*/ 2347031 h 2520000"/>
                <a:gd name="connsiteX73" fmla="*/ 980177 w 2520000"/>
                <a:gd name="connsiteY73" fmla="*/ 2487745 h 2520000"/>
                <a:gd name="connsiteX74" fmla="*/ 888429 w 2520000"/>
                <a:gd name="connsiteY74" fmla="*/ 2464154 h 2520000"/>
                <a:gd name="connsiteX75" fmla="*/ 893788 w 2520000"/>
                <a:gd name="connsiteY75" fmla="*/ 2303382 h 2520000"/>
                <a:gd name="connsiteX76" fmla="*/ 829215 w 2520000"/>
                <a:gd name="connsiteY76" fmla="*/ 2279748 h 2520000"/>
                <a:gd name="connsiteX77" fmla="*/ 781257 w 2520000"/>
                <a:gd name="connsiteY77" fmla="*/ 2256645 h 2520000"/>
                <a:gd name="connsiteX78" fmla="*/ 671642 w 2520000"/>
                <a:gd name="connsiteY78" fmla="*/ 2373818 h 2520000"/>
                <a:gd name="connsiteX79" fmla="*/ 659409 w 2520000"/>
                <a:gd name="connsiteY79" fmla="*/ 2367925 h 2520000"/>
                <a:gd name="connsiteX80" fmla="*/ 589826 w 2520000"/>
                <a:gd name="connsiteY80" fmla="*/ 2325652 h 2520000"/>
                <a:gd name="connsiteX81" fmla="*/ 635990 w 2520000"/>
                <a:gd name="connsiteY81" fmla="*/ 2173796 h 2520000"/>
                <a:gd name="connsiteX82" fmla="*/ 556024 w 2520000"/>
                <a:gd name="connsiteY82" fmla="*/ 2113998 h 2520000"/>
                <a:gd name="connsiteX83" fmla="*/ 539414 w 2520000"/>
                <a:gd name="connsiteY83" fmla="*/ 2098902 h 2520000"/>
                <a:gd name="connsiteX84" fmla="*/ 404324 w 2520000"/>
                <a:gd name="connsiteY84" fmla="*/ 2183018 h 2520000"/>
                <a:gd name="connsiteX85" fmla="*/ 369046 w 2520000"/>
                <a:gd name="connsiteY85" fmla="*/ 2150955 h 2520000"/>
                <a:gd name="connsiteX86" fmla="*/ 336983 w 2520000"/>
                <a:gd name="connsiteY86" fmla="*/ 2115677 h 2520000"/>
                <a:gd name="connsiteX87" fmla="*/ 421099 w 2520000"/>
                <a:gd name="connsiteY87" fmla="*/ 1980586 h 2520000"/>
                <a:gd name="connsiteX88" fmla="*/ 406002 w 2520000"/>
                <a:gd name="connsiteY88" fmla="*/ 1963976 h 2520000"/>
                <a:gd name="connsiteX89" fmla="*/ 346205 w 2520000"/>
                <a:gd name="connsiteY89" fmla="*/ 1884010 h 2520000"/>
                <a:gd name="connsiteX90" fmla="*/ 194348 w 2520000"/>
                <a:gd name="connsiteY90" fmla="*/ 1930174 h 2520000"/>
                <a:gd name="connsiteX91" fmla="*/ 152075 w 2520000"/>
                <a:gd name="connsiteY91" fmla="*/ 1860591 h 2520000"/>
                <a:gd name="connsiteX92" fmla="*/ 146183 w 2520000"/>
                <a:gd name="connsiteY92" fmla="*/ 1848358 h 2520000"/>
                <a:gd name="connsiteX93" fmla="*/ 263355 w 2520000"/>
                <a:gd name="connsiteY93" fmla="*/ 1738743 h 2520000"/>
                <a:gd name="connsiteX94" fmla="*/ 240253 w 2520000"/>
                <a:gd name="connsiteY94" fmla="*/ 1690785 h 2520000"/>
                <a:gd name="connsiteX95" fmla="*/ 216619 w 2520000"/>
                <a:gd name="connsiteY95" fmla="*/ 1626212 h 2520000"/>
                <a:gd name="connsiteX96" fmla="*/ 55847 w 2520000"/>
                <a:gd name="connsiteY96" fmla="*/ 1631572 h 2520000"/>
                <a:gd name="connsiteX97" fmla="*/ 32256 w 2520000"/>
                <a:gd name="connsiteY97" fmla="*/ 1539823 h 2520000"/>
                <a:gd name="connsiteX98" fmla="*/ 172969 w 2520000"/>
                <a:gd name="connsiteY98" fmla="*/ 1464719 h 2520000"/>
                <a:gd name="connsiteX99" fmla="*/ 158995 w 2520000"/>
                <a:gd name="connsiteY99" fmla="*/ 1373156 h 2520000"/>
                <a:gd name="connsiteX100" fmla="*/ 157509 w 2520000"/>
                <a:gd name="connsiteY100" fmla="*/ 1343719 h 2520000"/>
                <a:gd name="connsiteX101" fmla="*/ 2406 w 2520000"/>
                <a:gd name="connsiteY101" fmla="*/ 1307650 h 2520000"/>
                <a:gd name="connsiteX102" fmla="*/ 0 w 2520000"/>
                <a:gd name="connsiteY102" fmla="*/ 1260000 h 2520000"/>
                <a:gd name="connsiteX103" fmla="*/ 2406 w 2520000"/>
                <a:gd name="connsiteY103" fmla="*/ 1212350 h 2520000"/>
                <a:gd name="connsiteX104" fmla="*/ 157509 w 2520000"/>
                <a:gd name="connsiteY104" fmla="*/ 1176282 h 2520000"/>
                <a:gd name="connsiteX105" fmla="*/ 158995 w 2520000"/>
                <a:gd name="connsiteY105" fmla="*/ 1146845 h 2520000"/>
                <a:gd name="connsiteX106" fmla="*/ 172969 w 2520000"/>
                <a:gd name="connsiteY106" fmla="*/ 1055281 h 2520000"/>
                <a:gd name="connsiteX107" fmla="*/ 32256 w 2520000"/>
                <a:gd name="connsiteY107" fmla="*/ 980177 h 2520000"/>
                <a:gd name="connsiteX108" fmla="*/ 55847 w 2520000"/>
                <a:gd name="connsiteY108" fmla="*/ 888428 h 2520000"/>
                <a:gd name="connsiteX109" fmla="*/ 216619 w 2520000"/>
                <a:gd name="connsiteY109" fmla="*/ 893788 h 2520000"/>
                <a:gd name="connsiteX110" fmla="*/ 240253 w 2520000"/>
                <a:gd name="connsiteY110" fmla="*/ 829215 h 2520000"/>
                <a:gd name="connsiteX111" fmla="*/ 263355 w 2520000"/>
                <a:gd name="connsiteY111" fmla="*/ 781257 h 2520000"/>
                <a:gd name="connsiteX112" fmla="*/ 146183 w 2520000"/>
                <a:gd name="connsiteY112" fmla="*/ 671642 h 2520000"/>
                <a:gd name="connsiteX113" fmla="*/ 152075 w 2520000"/>
                <a:gd name="connsiteY113" fmla="*/ 659409 h 2520000"/>
                <a:gd name="connsiteX114" fmla="*/ 194348 w 2520000"/>
                <a:gd name="connsiteY114" fmla="*/ 589826 h 2520000"/>
                <a:gd name="connsiteX115" fmla="*/ 346205 w 2520000"/>
                <a:gd name="connsiteY115" fmla="*/ 635990 h 2520000"/>
                <a:gd name="connsiteX116" fmla="*/ 406002 w 2520000"/>
                <a:gd name="connsiteY116" fmla="*/ 556024 h 2520000"/>
                <a:gd name="connsiteX117" fmla="*/ 421099 w 2520000"/>
                <a:gd name="connsiteY117" fmla="*/ 539414 h 2520000"/>
                <a:gd name="connsiteX118" fmla="*/ 336983 w 2520000"/>
                <a:gd name="connsiteY118" fmla="*/ 404324 h 2520000"/>
                <a:gd name="connsiteX119" fmla="*/ 369046 w 2520000"/>
                <a:gd name="connsiteY119" fmla="*/ 369046 h 2520000"/>
                <a:gd name="connsiteX120" fmla="*/ 404324 w 2520000"/>
                <a:gd name="connsiteY120" fmla="*/ 336982 h 2520000"/>
                <a:gd name="connsiteX121" fmla="*/ 539414 w 2520000"/>
                <a:gd name="connsiteY121" fmla="*/ 421098 h 2520000"/>
                <a:gd name="connsiteX122" fmla="*/ 556024 w 2520000"/>
                <a:gd name="connsiteY122" fmla="*/ 406002 h 2520000"/>
                <a:gd name="connsiteX123" fmla="*/ 635990 w 2520000"/>
                <a:gd name="connsiteY123" fmla="*/ 346205 h 2520000"/>
                <a:gd name="connsiteX124" fmla="*/ 589826 w 2520000"/>
                <a:gd name="connsiteY124" fmla="*/ 194348 h 2520000"/>
                <a:gd name="connsiteX125" fmla="*/ 659409 w 2520000"/>
                <a:gd name="connsiteY125" fmla="*/ 152075 h 2520000"/>
                <a:gd name="connsiteX126" fmla="*/ 671642 w 2520000"/>
                <a:gd name="connsiteY126" fmla="*/ 146182 h 2520000"/>
                <a:gd name="connsiteX127" fmla="*/ 781257 w 2520000"/>
                <a:gd name="connsiteY127" fmla="*/ 263355 h 2520000"/>
                <a:gd name="connsiteX128" fmla="*/ 829215 w 2520000"/>
                <a:gd name="connsiteY128" fmla="*/ 240253 h 2520000"/>
                <a:gd name="connsiteX129" fmla="*/ 893788 w 2520000"/>
                <a:gd name="connsiteY129" fmla="*/ 216619 h 2520000"/>
                <a:gd name="connsiteX130" fmla="*/ 888429 w 2520000"/>
                <a:gd name="connsiteY130" fmla="*/ 55847 h 2520000"/>
                <a:gd name="connsiteX131" fmla="*/ 980177 w 2520000"/>
                <a:gd name="connsiteY131" fmla="*/ 32256 h 2520000"/>
                <a:gd name="connsiteX132" fmla="*/ 1055281 w 2520000"/>
                <a:gd name="connsiteY132" fmla="*/ 172969 h 2520000"/>
                <a:gd name="connsiteX133" fmla="*/ 1146845 w 2520000"/>
                <a:gd name="connsiteY133" fmla="*/ 158995 h 2520000"/>
                <a:gd name="connsiteX134" fmla="*/ 1176282 w 2520000"/>
                <a:gd name="connsiteY134" fmla="*/ 157509 h 2520000"/>
                <a:gd name="connsiteX135" fmla="*/ 1212351 w 2520000"/>
                <a:gd name="connsiteY135" fmla="*/ 2406 h 25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2520000" h="2520000">
                  <a:moveTo>
                    <a:pt x="1260000" y="0"/>
                  </a:moveTo>
                  <a:lnTo>
                    <a:pt x="1307651" y="2406"/>
                  </a:lnTo>
                  <a:lnTo>
                    <a:pt x="1343719" y="157509"/>
                  </a:lnTo>
                  <a:lnTo>
                    <a:pt x="1373156" y="158995"/>
                  </a:lnTo>
                  <a:lnTo>
                    <a:pt x="1464719" y="172969"/>
                  </a:lnTo>
                  <a:lnTo>
                    <a:pt x="1539823" y="32256"/>
                  </a:lnTo>
                  <a:lnTo>
                    <a:pt x="1631572" y="55847"/>
                  </a:lnTo>
                  <a:lnTo>
                    <a:pt x="1626212" y="216619"/>
                  </a:lnTo>
                  <a:lnTo>
                    <a:pt x="1690785" y="240253"/>
                  </a:lnTo>
                  <a:lnTo>
                    <a:pt x="1738743" y="263355"/>
                  </a:lnTo>
                  <a:lnTo>
                    <a:pt x="1848358" y="146182"/>
                  </a:lnTo>
                  <a:lnTo>
                    <a:pt x="1860591" y="152075"/>
                  </a:lnTo>
                  <a:lnTo>
                    <a:pt x="1930174" y="194348"/>
                  </a:lnTo>
                  <a:lnTo>
                    <a:pt x="1884010" y="346205"/>
                  </a:lnTo>
                  <a:lnTo>
                    <a:pt x="1963976" y="406002"/>
                  </a:lnTo>
                  <a:lnTo>
                    <a:pt x="1980587" y="421098"/>
                  </a:lnTo>
                  <a:lnTo>
                    <a:pt x="2115676" y="336982"/>
                  </a:lnTo>
                  <a:lnTo>
                    <a:pt x="2150955" y="369046"/>
                  </a:lnTo>
                  <a:lnTo>
                    <a:pt x="2183018" y="404324"/>
                  </a:lnTo>
                  <a:lnTo>
                    <a:pt x="2098902" y="539414"/>
                  </a:lnTo>
                  <a:lnTo>
                    <a:pt x="2113998" y="556024"/>
                  </a:lnTo>
                  <a:lnTo>
                    <a:pt x="2173796" y="635990"/>
                  </a:lnTo>
                  <a:lnTo>
                    <a:pt x="2325652" y="589826"/>
                  </a:lnTo>
                  <a:lnTo>
                    <a:pt x="2367925" y="659409"/>
                  </a:lnTo>
                  <a:lnTo>
                    <a:pt x="2373818" y="671642"/>
                  </a:lnTo>
                  <a:lnTo>
                    <a:pt x="2256645" y="781257"/>
                  </a:lnTo>
                  <a:lnTo>
                    <a:pt x="2279748" y="829215"/>
                  </a:lnTo>
                  <a:lnTo>
                    <a:pt x="2303382" y="893788"/>
                  </a:lnTo>
                  <a:lnTo>
                    <a:pt x="2464154" y="888428"/>
                  </a:lnTo>
                  <a:lnTo>
                    <a:pt x="2487745" y="980177"/>
                  </a:lnTo>
                  <a:lnTo>
                    <a:pt x="2347031" y="1055281"/>
                  </a:lnTo>
                  <a:lnTo>
                    <a:pt x="2361005" y="1146845"/>
                  </a:lnTo>
                  <a:lnTo>
                    <a:pt x="2362492" y="1176282"/>
                  </a:lnTo>
                  <a:lnTo>
                    <a:pt x="2517594" y="1212350"/>
                  </a:lnTo>
                  <a:lnTo>
                    <a:pt x="2520000" y="1260000"/>
                  </a:lnTo>
                  <a:lnTo>
                    <a:pt x="2517594" y="1307651"/>
                  </a:lnTo>
                  <a:lnTo>
                    <a:pt x="2362492" y="1343719"/>
                  </a:lnTo>
                  <a:lnTo>
                    <a:pt x="2361005" y="1373156"/>
                  </a:lnTo>
                  <a:lnTo>
                    <a:pt x="2347031" y="1464719"/>
                  </a:lnTo>
                  <a:lnTo>
                    <a:pt x="2487745" y="1539823"/>
                  </a:lnTo>
                  <a:lnTo>
                    <a:pt x="2464154" y="1631572"/>
                  </a:lnTo>
                  <a:lnTo>
                    <a:pt x="2303382" y="1626212"/>
                  </a:lnTo>
                  <a:lnTo>
                    <a:pt x="2279748" y="1690785"/>
                  </a:lnTo>
                  <a:lnTo>
                    <a:pt x="2256645" y="1738743"/>
                  </a:lnTo>
                  <a:lnTo>
                    <a:pt x="2373818" y="1848358"/>
                  </a:lnTo>
                  <a:lnTo>
                    <a:pt x="2367925" y="1860591"/>
                  </a:lnTo>
                  <a:lnTo>
                    <a:pt x="2325652" y="1930174"/>
                  </a:lnTo>
                  <a:lnTo>
                    <a:pt x="2173796" y="1884010"/>
                  </a:lnTo>
                  <a:lnTo>
                    <a:pt x="2113998" y="1963976"/>
                  </a:lnTo>
                  <a:lnTo>
                    <a:pt x="2098902" y="1980586"/>
                  </a:lnTo>
                  <a:lnTo>
                    <a:pt x="2183018" y="2115676"/>
                  </a:lnTo>
                  <a:lnTo>
                    <a:pt x="2150955" y="2150955"/>
                  </a:lnTo>
                  <a:lnTo>
                    <a:pt x="2115676" y="2183018"/>
                  </a:lnTo>
                  <a:lnTo>
                    <a:pt x="1980586" y="2098902"/>
                  </a:lnTo>
                  <a:lnTo>
                    <a:pt x="1963976" y="2113998"/>
                  </a:lnTo>
                  <a:lnTo>
                    <a:pt x="1884011" y="2173796"/>
                  </a:lnTo>
                  <a:lnTo>
                    <a:pt x="1930175" y="2325652"/>
                  </a:lnTo>
                  <a:lnTo>
                    <a:pt x="1860591" y="2367925"/>
                  </a:lnTo>
                  <a:lnTo>
                    <a:pt x="1848358" y="2373818"/>
                  </a:lnTo>
                  <a:lnTo>
                    <a:pt x="1738743" y="2256645"/>
                  </a:lnTo>
                  <a:lnTo>
                    <a:pt x="1690785" y="2279748"/>
                  </a:lnTo>
                  <a:lnTo>
                    <a:pt x="1626212" y="2303382"/>
                  </a:lnTo>
                  <a:lnTo>
                    <a:pt x="1631572" y="2464154"/>
                  </a:lnTo>
                  <a:lnTo>
                    <a:pt x="1539823" y="2487745"/>
                  </a:lnTo>
                  <a:lnTo>
                    <a:pt x="1464719" y="2347031"/>
                  </a:lnTo>
                  <a:lnTo>
                    <a:pt x="1373156" y="2361005"/>
                  </a:lnTo>
                  <a:lnTo>
                    <a:pt x="1343719" y="2362492"/>
                  </a:lnTo>
                  <a:lnTo>
                    <a:pt x="1307651" y="2517594"/>
                  </a:lnTo>
                  <a:lnTo>
                    <a:pt x="1260000" y="2520000"/>
                  </a:lnTo>
                  <a:lnTo>
                    <a:pt x="1212350" y="2517594"/>
                  </a:lnTo>
                  <a:lnTo>
                    <a:pt x="1176282" y="2362492"/>
                  </a:lnTo>
                  <a:lnTo>
                    <a:pt x="1146845" y="2361005"/>
                  </a:lnTo>
                  <a:lnTo>
                    <a:pt x="1055281" y="2347031"/>
                  </a:lnTo>
                  <a:lnTo>
                    <a:pt x="980177" y="2487745"/>
                  </a:lnTo>
                  <a:lnTo>
                    <a:pt x="888429" y="2464154"/>
                  </a:lnTo>
                  <a:lnTo>
                    <a:pt x="893788" y="2303382"/>
                  </a:lnTo>
                  <a:lnTo>
                    <a:pt x="829215" y="2279748"/>
                  </a:lnTo>
                  <a:lnTo>
                    <a:pt x="781257" y="2256645"/>
                  </a:lnTo>
                  <a:lnTo>
                    <a:pt x="671642" y="2373818"/>
                  </a:lnTo>
                  <a:lnTo>
                    <a:pt x="659409" y="2367925"/>
                  </a:lnTo>
                  <a:lnTo>
                    <a:pt x="589826" y="2325652"/>
                  </a:lnTo>
                  <a:lnTo>
                    <a:pt x="635990" y="2173796"/>
                  </a:lnTo>
                  <a:lnTo>
                    <a:pt x="556024" y="2113998"/>
                  </a:lnTo>
                  <a:lnTo>
                    <a:pt x="539414" y="2098902"/>
                  </a:lnTo>
                  <a:lnTo>
                    <a:pt x="404324" y="2183018"/>
                  </a:lnTo>
                  <a:lnTo>
                    <a:pt x="369046" y="2150955"/>
                  </a:lnTo>
                  <a:lnTo>
                    <a:pt x="336983" y="2115677"/>
                  </a:lnTo>
                  <a:lnTo>
                    <a:pt x="421099" y="1980586"/>
                  </a:lnTo>
                  <a:lnTo>
                    <a:pt x="406002" y="1963976"/>
                  </a:lnTo>
                  <a:lnTo>
                    <a:pt x="346205" y="1884010"/>
                  </a:lnTo>
                  <a:lnTo>
                    <a:pt x="194348" y="1930174"/>
                  </a:lnTo>
                  <a:lnTo>
                    <a:pt x="152075" y="1860591"/>
                  </a:lnTo>
                  <a:lnTo>
                    <a:pt x="146183" y="1848358"/>
                  </a:lnTo>
                  <a:lnTo>
                    <a:pt x="263355" y="1738743"/>
                  </a:lnTo>
                  <a:lnTo>
                    <a:pt x="240253" y="1690785"/>
                  </a:lnTo>
                  <a:lnTo>
                    <a:pt x="216619" y="1626212"/>
                  </a:lnTo>
                  <a:lnTo>
                    <a:pt x="55847" y="1631572"/>
                  </a:lnTo>
                  <a:lnTo>
                    <a:pt x="32256" y="1539823"/>
                  </a:lnTo>
                  <a:lnTo>
                    <a:pt x="172969" y="1464719"/>
                  </a:lnTo>
                  <a:lnTo>
                    <a:pt x="158995" y="1373156"/>
                  </a:lnTo>
                  <a:lnTo>
                    <a:pt x="157509" y="1343719"/>
                  </a:lnTo>
                  <a:lnTo>
                    <a:pt x="2406" y="1307650"/>
                  </a:lnTo>
                  <a:lnTo>
                    <a:pt x="0" y="1260000"/>
                  </a:lnTo>
                  <a:lnTo>
                    <a:pt x="2406" y="1212350"/>
                  </a:lnTo>
                  <a:lnTo>
                    <a:pt x="157509" y="1176282"/>
                  </a:lnTo>
                  <a:lnTo>
                    <a:pt x="158995" y="1146845"/>
                  </a:lnTo>
                  <a:lnTo>
                    <a:pt x="172969" y="1055281"/>
                  </a:lnTo>
                  <a:lnTo>
                    <a:pt x="32256" y="980177"/>
                  </a:lnTo>
                  <a:lnTo>
                    <a:pt x="55847" y="888428"/>
                  </a:lnTo>
                  <a:lnTo>
                    <a:pt x="216619" y="893788"/>
                  </a:lnTo>
                  <a:lnTo>
                    <a:pt x="240253" y="829215"/>
                  </a:lnTo>
                  <a:lnTo>
                    <a:pt x="263355" y="781257"/>
                  </a:lnTo>
                  <a:lnTo>
                    <a:pt x="146183" y="671642"/>
                  </a:lnTo>
                  <a:lnTo>
                    <a:pt x="152075" y="659409"/>
                  </a:lnTo>
                  <a:lnTo>
                    <a:pt x="194348" y="589826"/>
                  </a:lnTo>
                  <a:lnTo>
                    <a:pt x="346205" y="635990"/>
                  </a:lnTo>
                  <a:lnTo>
                    <a:pt x="406002" y="556024"/>
                  </a:lnTo>
                  <a:lnTo>
                    <a:pt x="421099" y="539414"/>
                  </a:lnTo>
                  <a:lnTo>
                    <a:pt x="336983" y="404324"/>
                  </a:lnTo>
                  <a:lnTo>
                    <a:pt x="369046" y="369046"/>
                  </a:lnTo>
                  <a:lnTo>
                    <a:pt x="404324" y="336982"/>
                  </a:lnTo>
                  <a:lnTo>
                    <a:pt x="539414" y="421098"/>
                  </a:lnTo>
                  <a:lnTo>
                    <a:pt x="556024" y="406002"/>
                  </a:lnTo>
                  <a:lnTo>
                    <a:pt x="635990" y="346205"/>
                  </a:lnTo>
                  <a:lnTo>
                    <a:pt x="589826" y="194348"/>
                  </a:lnTo>
                  <a:lnTo>
                    <a:pt x="659409" y="152075"/>
                  </a:lnTo>
                  <a:lnTo>
                    <a:pt x="671642" y="146182"/>
                  </a:lnTo>
                  <a:lnTo>
                    <a:pt x="781257" y="263355"/>
                  </a:lnTo>
                  <a:lnTo>
                    <a:pt x="829215" y="240253"/>
                  </a:lnTo>
                  <a:lnTo>
                    <a:pt x="893788" y="216619"/>
                  </a:lnTo>
                  <a:lnTo>
                    <a:pt x="888429" y="55847"/>
                  </a:lnTo>
                  <a:lnTo>
                    <a:pt x="980177" y="32256"/>
                  </a:lnTo>
                  <a:lnTo>
                    <a:pt x="1055281" y="172969"/>
                  </a:lnTo>
                  <a:lnTo>
                    <a:pt x="1146845" y="158995"/>
                  </a:lnTo>
                  <a:lnTo>
                    <a:pt x="1176282" y="157509"/>
                  </a:lnTo>
                  <a:lnTo>
                    <a:pt x="1212351" y="2406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1"/>
                </a:gs>
                <a:gs pos="80000">
                  <a:schemeClr val="accent1">
                    <a:lumMod val="5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22" name="Круг: прозрачная заливка 9">
              <a:extLst>
                <a:ext uri="{FF2B5EF4-FFF2-40B4-BE49-F238E27FC236}">
                  <a16:creationId xmlns:a16="http://schemas.microsoft.com/office/drawing/2014/main" xmlns="" id="{E4606C36-B520-48D1-A06C-279FE43DAD7B}"/>
                </a:ext>
              </a:extLst>
            </p:cNvPr>
            <p:cNvSpPr/>
            <p:nvPr/>
          </p:nvSpPr>
          <p:spPr>
            <a:xfrm>
              <a:off x="5117250" y="2450250"/>
              <a:ext cx="1957500" cy="1957500"/>
            </a:xfrm>
            <a:prstGeom prst="donut">
              <a:avLst>
                <a:gd name="adj" fmla="val 3194"/>
              </a:avLst>
            </a:prstGeom>
            <a:gradFill flip="none" rotWithShape="1">
              <a:gsLst>
                <a:gs pos="20000">
                  <a:schemeClr val="accent1"/>
                </a:gs>
                <a:gs pos="80000">
                  <a:schemeClr val="accent1">
                    <a:lumMod val="50000"/>
                  </a:schemeClr>
                </a:gs>
              </a:gsLst>
              <a:lin ang="17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Regular" panose="00000500000000000000" pitchFamily="2" charset="-52"/>
              </a:endParaRPr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xmlns="" id="{E8155D0B-F727-4FF2-8370-B6A415AB6C7C}"/>
                </a:ext>
              </a:extLst>
            </p:cNvPr>
            <p:cNvSpPr/>
            <p:nvPr/>
          </p:nvSpPr>
          <p:spPr>
            <a:xfrm>
              <a:off x="5173500" y="2506500"/>
              <a:ext cx="1845000" cy="184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24" name="Круг: прозрачная заливка 11">
              <a:extLst>
                <a:ext uri="{FF2B5EF4-FFF2-40B4-BE49-F238E27FC236}">
                  <a16:creationId xmlns:a16="http://schemas.microsoft.com/office/drawing/2014/main" xmlns="" id="{F6804F8F-5203-45BC-AEDA-16D36A78AF03}"/>
                </a:ext>
              </a:extLst>
            </p:cNvPr>
            <p:cNvSpPr/>
            <p:nvPr/>
          </p:nvSpPr>
          <p:spPr>
            <a:xfrm>
              <a:off x="5173500" y="2506500"/>
              <a:ext cx="1845000" cy="1845000"/>
            </a:xfrm>
            <a:prstGeom prst="donut">
              <a:avLst>
                <a:gd name="adj" fmla="val 3194"/>
              </a:avLst>
            </a:prstGeom>
            <a:gradFill flip="none" rotWithShape="1">
              <a:gsLst>
                <a:gs pos="20000">
                  <a:schemeClr val="accent1"/>
                </a:gs>
                <a:gs pos="80000">
                  <a:schemeClr val="accent1">
                    <a:lumMod val="5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Regular" panose="00000500000000000000" pitchFamily="2" charset="-52"/>
              </a:endParaRP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453F089B-F415-4C7E-A43D-DFED2586EC3B}"/>
              </a:ext>
            </a:extLst>
          </p:cNvPr>
          <p:cNvGrpSpPr/>
          <p:nvPr/>
        </p:nvGrpSpPr>
        <p:grpSpPr>
          <a:xfrm>
            <a:off x="4292519" y="3462726"/>
            <a:ext cx="1080000" cy="1080000"/>
            <a:chOff x="4836000" y="2169000"/>
            <a:chExt cx="2520000" cy="2520000"/>
          </a:xfrm>
        </p:grpSpPr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xmlns="" id="{1972A762-50D6-4A48-ACAE-F0145C26FB2A}"/>
                </a:ext>
              </a:extLst>
            </p:cNvPr>
            <p:cNvSpPr/>
            <p:nvPr/>
          </p:nvSpPr>
          <p:spPr>
            <a:xfrm>
              <a:off x="5117250" y="2450250"/>
              <a:ext cx="1957500" cy="19575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27" name="Полилиния: фигура 15">
              <a:extLst>
                <a:ext uri="{FF2B5EF4-FFF2-40B4-BE49-F238E27FC236}">
                  <a16:creationId xmlns:a16="http://schemas.microsoft.com/office/drawing/2014/main" xmlns="" id="{C3E90262-52FA-4C60-94B9-F834AE3FA64C}"/>
                </a:ext>
              </a:extLst>
            </p:cNvPr>
            <p:cNvSpPr/>
            <p:nvPr/>
          </p:nvSpPr>
          <p:spPr>
            <a:xfrm>
              <a:off x="4836000" y="2169000"/>
              <a:ext cx="2520000" cy="2520000"/>
            </a:xfrm>
            <a:custGeom>
              <a:avLst/>
              <a:gdLst>
                <a:gd name="connsiteX0" fmla="*/ 1260000 w 2520000"/>
                <a:gd name="connsiteY0" fmla="*/ 0 h 2520000"/>
                <a:gd name="connsiteX1" fmla="*/ 1307651 w 2520000"/>
                <a:gd name="connsiteY1" fmla="*/ 2406 h 2520000"/>
                <a:gd name="connsiteX2" fmla="*/ 1343719 w 2520000"/>
                <a:gd name="connsiteY2" fmla="*/ 157509 h 2520000"/>
                <a:gd name="connsiteX3" fmla="*/ 1373156 w 2520000"/>
                <a:gd name="connsiteY3" fmla="*/ 158995 h 2520000"/>
                <a:gd name="connsiteX4" fmla="*/ 1464719 w 2520000"/>
                <a:gd name="connsiteY4" fmla="*/ 172969 h 2520000"/>
                <a:gd name="connsiteX5" fmla="*/ 1539823 w 2520000"/>
                <a:gd name="connsiteY5" fmla="*/ 32256 h 2520000"/>
                <a:gd name="connsiteX6" fmla="*/ 1631572 w 2520000"/>
                <a:gd name="connsiteY6" fmla="*/ 55847 h 2520000"/>
                <a:gd name="connsiteX7" fmla="*/ 1626212 w 2520000"/>
                <a:gd name="connsiteY7" fmla="*/ 216619 h 2520000"/>
                <a:gd name="connsiteX8" fmla="*/ 1690785 w 2520000"/>
                <a:gd name="connsiteY8" fmla="*/ 240253 h 2520000"/>
                <a:gd name="connsiteX9" fmla="*/ 1738743 w 2520000"/>
                <a:gd name="connsiteY9" fmla="*/ 263355 h 2520000"/>
                <a:gd name="connsiteX10" fmla="*/ 1848358 w 2520000"/>
                <a:gd name="connsiteY10" fmla="*/ 146182 h 2520000"/>
                <a:gd name="connsiteX11" fmla="*/ 1860591 w 2520000"/>
                <a:gd name="connsiteY11" fmla="*/ 152075 h 2520000"/>
                <a:gd name="connsiteX12" fmla="*/ 1930174 w 2520000"/>
                <a:gd name="connsiteY12" fmla="*/ 194348 h 2520000"/>
                <a:gd name="connsiteX13" fmla="*/ 1884010 w 2520000"/>
                <a:gd name="connsiteY13" fmla="*/ 346205 h 2520000"/>
                <a:gd name="connsiteX14" fmla="*/ 1963976 w 2520000"/>
                <a:gd name="connsiteY14" fmla="*/ 406002 h 2520000"/>
                <a:gd name="connsiteX15" fmla="*/ 1980587 w 2520000"/>
                <a:gd name="connsiteY15" fmla="*/ 421098 h 2520000"/>
                <a:gd name="connsiteX16" fmla="*/ 2115676 w 2520000"/>
                <a:gd name="connsiteY16" fmla="*/ 336982 h 2520000"/>
                <a:gd name="connsiteX17" fmla="*/ 2150955 w 2520000"/>
                <a:gd name="connsiteY17" fmla="*/ 369046 h 2520000"/>
                <a:gd name="connsiteX18" fmla="*/ 2183018 w 2520000"/>
                <a:gd name="connsiteY18" fmla="*/ 404324 h 2520000"/>
                <a:gd name="connsiteX19" fmla="*/ 2098902 w 2520000"/>
                <a:gd name="connsiteY19" fmla="*/ 539414 h 2520000"/>
                <a:gd name="connsiteX20" fmla="*/ 2113998 w 2520000"/>
                <a:gd name="connsiteY20" fmla="*/ 556024 h 2520000"/>
                <a:gd name="connsiteX21" fmla="*/ 2173796 w 2520000"/>
                <a:gd name="connsiteY21" fmla="*/ 635990 h 2520000"/>
                <a:gd name="connsiteX22" fmla="*/ 2325652 w 2520000"/>
                <a:gd name="connsiteY22" fmla="*/ 589826 h 2520000"/>
                <a:gd name="connsiteX23" fmla="*/ 2367925 w 2520000"/>
                <a:gd name="connsiteY23" fmla="*/ 659409 h 2520000"/>
                <a:gd name="connsiteX24" fmla="*/ 2373818 w 2520000"/>
                <a:gd name="connsiteY24" fmla="*/ 671642 h 2520000"/>
                <a:gd name="connsiteX25" fmla="*/ 2256645 w 2520000"/>
                <a:gd name="connsiteY25" fmla="*/ 781257 h 2520000"/>
                <a:gd name="connsiteX26" fmla="*/ 2279748 w 2520000"/>
                <a:gd name="connsiteY26" fmla="*/ 829215 h 2520000"/>
                <a:gd name="connsiteX27" fmla="*/ 2303382 w 2520000"/>
                <a:gd name="connsiteY27" fmla="*/ 893788 h 2520000"/>
                <a:gd name="connsiteX28" fmla="*/ 2464154 w 2520000"/>
                <a:gd name="connsiteY28" fmla="*/ 888428 h 2520000"/>
                <a:gd name="connsiteX29" fmla="*/ 2487745 w 2520000"/>
                <a:gd name="connsiteY29" fmla="*/ 980177 h 2520000"/>
                <a:gd name="connsiteX30" fmla="*/ 2347031 w 2520000"/>
                <a:gd name="connsiteY30" fmla="*/ 1055281 h 2520000"/>
                <a:gd name="connsiteX31" fmla="*/ 2361005 w 2520000"/>
                <a:gd name="connsiteY31" fmla="*/ 1146845 h 2520000"/>
                <a:gd name="connsiteX32" fmla="*/ 2362492 w 2520000"/>
                <a:gd name="connsiteY32" fmla="*/ 1176282 h 2520000"/>
                <a:gd name="connsiteX33" fmla="*/ 2517594 w 2520000"/>
                <a:gd name="connsiteY33" fmla="*/ 1212350 h 2520000"/>
                <a:gd name="connsiteX34" fmla="*/ 2520000 w 2520000"/>
                <a:gd name="connsiteY34" fmla="*/ 1260000 h 2520000"/>
                <a:gd name="connsiteX35" fmla="*/ 2517594 w 2520000"/>
                <a:gd name="connsiteY35" fmla="*/ 1307651 h 2520000"/>
                <a:gd name="connsiteX36" fmla="*/ 2362492 w 2520000"/>
                <a:gd name="connsiteY36" fmla="*/ 1343719 h 2520000"/>
                <a:gd name="connsiteX37" fmla="*/ 2361005 w 2520000"/>
                <a:gd name="connsiteY37" fmla="*/ 1373156 h 2520000"/>
                <a:gd name="connsiteX38" fmla="*/ 2347031 w 2520000"/>
                <a:gd name="connsiteY38" fmla="*/ 1464719 h 2520000"/>
                <a:gd name="connsiteX39" fmla="*/ 2487745 w 2520000"/>
                <a:gd name="connsiteY39" fmla="*/ 1539823 h 2520000"/>
                <a:gd name="connsiteX40" fmla="*/ 2464154 w 2520000"/>
                <a:gd name="connsiteY40" fmla="*/ 1631572 h 2520000"/>
                <a:gd name="connsiteX41" fmla="*/ 2303382 w 2520000"/>
                <a:gd name="connsiteY41" fmla="*/ 1626212 h 2520000"/>
                <a:gd name="connsiteX42" fmla="*/ 2279748 w 2520000"/>
                <a:gd name="connsiteY42" fmla="*/ 1690785 h 2520000"/>
                <a:gd name="connsiteX43" fmla="*/ 2256645 w 2520000"/>
                <a:gd name="connsiteY43" fmla="*/ 1738743 h 2520000"/>
                <a:gd name="connsiteX44" fmla="*/ 2373818 w 2520000"/>
                <a:gd name="connsiteY44" fmla="*/ 1848358 h 2520000"/>
                <a:gd name="connsiteX45" fmla="*/ 2367925 w 2520000"/>
                <a:gd name="connsiteY45" fmla="*/ 1860591 h 2520000"/>
                <a:gd name="connsiteX46" fmla="*/ 2325652 w 2520000"/>
                <a:gd name="connsiteY46" fmla="*/ 1930174 h 2520000"/>
                <a:gd name="connsiteX47" fmla="*/ 2173796 w 2520000"/>
                <a:gd name="connsiteY47" fmla="*/ 1884010 h 2520000"/>
                <a:gd name="connsiteX48" fmla="*/ 2113998 w 2520000"/>
                <a:gd name="connsiteY48" fmla="*/ 1963976 h 2520000"/>
                <a:gd name="connsiteX49" fmla="*/ 2098902 w 2520000"/>
                <a:gd name="connsiteY49" fmla="*/ 1980586 h 2520000"/>
                <a:gd name="connsiteX50" fmla="*/ 2183018 w 2520000"/>
                <a:gd name="connsiteY50" fmla="*/ 2115676 h 2520000"/>
                <a:gd name="connsiteX51" fmla="*/ 2150955 w 2520000"/>
                <a:gd name="connsiteY51" fmla="*/ 2150955 h 2520000"/>
                <a:gd name="connsiteX52" fmla="*/ 2115676 w 2520000"/>
                <a:gd name="connsiteY52" fmla="*/ 2183018 h 2520000"/>
                <a:gd name="connsiteX53" fmla="*/ 1980586 w 2520000"/>
                <a:gd name="connsiteY53" fmla="*/ 2098902 h 2520000"/>
                <a:gd name="connsiteX54" fmla="*/ 1963976 w 2520000"/>
                <a:gd name="connsiteY54" fmla="*/ 2113998 h 2520000"/>
                <a:gd name="connsiteX55" fmla="*/ 1884011 w 2520000"/>
                <a:gd name="connsiteY55" fmla="*/ 2173796 h 2520000"/>
                <a:gd name="connsiteX56" fmla="*/ 1930175 w 2520000"/>
                <a:gd name="connsiteY56" fmla="*/ 2325652 h 2520000"/>
                <a:gd name="connsiteX57" fmla="*/ 1860591 w 2520000"/>
                <a:gd name="connsiteY57" fmla="*/ 2367925 h 2520000"/>
                <a:gd name="connsiteX58" fmla="*/ 1848358 w 2520000"/>
                <a:gd name="connsiteY58" fmla="*/ 2373818 h 2520000"/>
                <a:gd name="connsiteX59" fmla="*/ 1738743 w 2520000"/>
                <a:gd name="connsiteY59" fmla="*/ 2256645 h 2520000"/>
                <a:gd name="connsiteX60" fmla="*/ 1690785 w 2520000"/>
                <a:gd name="connsiteY60" fmla="*/ 2279748 h 2520000"/>
                <a:gd name="connsiteX61" fmla="*/ 1626212 w 2520000"/>
                <a:gd name="connsiteY61" fmla="*/ 2303382 h 2520000"/>
                <a:gd name="connsiteX62" fmla="*/ 1631572 w 2520000"/>
                <a:gd name="connsiteY62" fmla="*/ 2464154 h 2520000"/>
                <a:gd name="connsiteX63" fmla="*/ 1539823 w 2520000"/>
                <a:gd name="connsiteY63" fmla="*/ 2487745 h 2520000"/>
                <a:gd name="connsiteX64" fmla="*/ 1464719 w 2520000"/>
                <a:gd name="connsiteY64" fmla="*/ 2347031 h 2520000"/>
                <a:gd name="connsiteX65" fmla="*/ 1373156 w 2520000"/>
                <a:gd name="connsiteY65" fmla="*/ 2361005 h 2520000"/>
                <a:gd name="connsiteX66" fmla="*/ 1343719 w 2520000"/>
                <a:gd name="connsiteY66" fmla="*/ 2362492 h 2520000"/>
                <a:gd name="connsiteX67" fmla="*/ 1307651 w 2520000"/>
                <a:gd name="connsiteY67" fmla="*/ 2517594 h 2520000"/>
                <a:gd name="connsiteX68" fmla="*/ 1260000 w 2520000"/>
                <a:gd name="connsiteY68" fmla="*/ 2520000 h 2520000"/>
                <a:gd name="connsiteX69" fmla="*/ 1212350 w 2520000"/>
                <a:gd name="connsiteY69" fmla="*/ 2517594 h 2520000"/>
                <a:gd name="connsiteX70" fmla="*/ 1176282 w 2520000"/>
                <a:gd name="connsiteY70" fmla="*/ 2362492 h 2520000"/>
                <a:gd name="connsiteX71" fmla="*/ 1146845 w 2520000"/>
                <a:gd name="connsiteY71" fmla="*/ 2361005 h 2520000"/>
                <a:gd name="connsiteX72" fmla="*/ 1055281 w 2520000"/>
                <a:gd name="connsiteY72" fmla="*/ 2347031 h 2520000"/>
                <a:gd name="connsiteX73" fmla="*/ 980177 w 2520000"/>
                <a:gd name="connsiteY73" fmla="*/ 2487745 h 2520000"/>
                <a:gd name="connsiteX74" fmla="*/ 888429 w 2520000"/>
                <a:gd name="connsiteY74" fmla="*/ 2464154 h 2520000"/>
                <a:gd name="connsiteX75" fmla="*/ 893788 w 2520000"/>
                <a:gd name="connsiteY75" fmla="*/ 2303382 h 2520000"/>
                <a:gd name="connsiteX76" fmla="*/ 829215 w 2520000"/>
                <a:gd name="connsiteY76" fmla="*/ 2279748 h 2520000"/>
                <a:gd name="connsiteX77" fmla="*/ 781257 w 2520000"/>
                <a:gd name="connsiteY77" fmla="*/ 2256645 h 2520000"/>
                <a:gd name="connsiteX78" fmla="*/ 671642 w 2520000"/>
                <a:gd name="connsiteY78" fmla="*/ 2373818 h 2520000"/>
                <a:gd name="connsiteX79" fmla="*/ 659409 w 2520000"/>
                <a:gd name="connsiteY79" fmla="*/ 2367925 h 2520000"/>
                <a:gd name="connsiteX80" fmla="*/ 589826 w 2520000"/>
                <a:gd name="connsiteY80" fmla="*/ 2325652 h 2520000"/>
                <a:gd name="connsiteX81" fmla="*/ 635990 w 2520000"/>
                <a:gd name="connsiteY81" fmla="*/ 2173796 h 2520000"/>
                <a:gd name="connsiteX82" fmla="*/ 556024 w 2520000"/>
                <a:gd name="connsiteY82" fmla="*/ 2113998 h 2520000"/>
                <a:gd name="connsiteX83" fmla="*/ 539414 w 2520000"/>
                <a:gd name="connsiteY83" fmla="*/ 2098902 h 2520000"/>
                <a:gd name="connsiteX84" fmla="*/ 404324 w 2520000"/>
                <a:gd name="connsiteY84" fmla="*/ 2183018 h 2520000"/>
                <a:gd name="connsiteX85" fmla="*/ 369046 w 2520000"/>
                <a:gd name="connsiteY85" fmla="*/ 2150955 h 2520000"/>
                <a:gd name="connsiteX86" fmla="*/ 336983 w 2520000"/>
                <a:gd name="connsiteY86" fmla="*/ 2115677 h 2520000"/>
                <a:gd name="connsiteX87" fmla="*/ 421099 w 2520000"/>
                <a:gd name="connsiteY87" fmla="*/ 1980586 h 2520000"/>
                <a:gd name="connsiteX88" fmla="*/ 406002 w 2520000"/>
                <a:gd name="connsiteY88" fmla="*/ 1963976 h 2520000"/>
                <a:gd name="connsiteX89" fmla="*/ 346205 w 2520000"/>
                <a:gd name="connsiteY89" fmla="*/ 1884010 h 2520000"/>
                <a:gd name="connsiteX90" fmla="*/ 194348 w 2520000"/>
                <a:gd name="connsiteY90" fmla="*/ 1930174 h 2520000"/>
                <a:gd name="connsiteX91" fmla="*/ 152075 w 2520000"/>
                <a:gd name="connsiteY91" fmla="*/ 1860591 h 2520000"/>
                <a:gd name="connsiteX92" fmla="*/ 146183 w 2520000"/>
                <a:gd name="connsiteY92" fmla="*/ 1848358 h 2520000"/>
                <a:gd name="connsiteX93" fmla="*/ 263355 w 2520000"/>
                <a:gd name="connsiteY93" fmla="*/ 1738743 h 2520000"/>
                <a:gd name="connsiteX94" fmla="*/ 240253 w 2520000"/>
                <a:gd name="connsiteY94" fmla="*/ 1690785 h 2520000"/>
                <a:gd name="connsiteX95" fmla="*/ 216619 w 2520000"/>
                <a:gd name="connsiteY95" fmla="*/ 1626212 h 2520000"/>
                <a:gd name="connsiteX96" fmla="*/ 55847 w 2520000"/>
                <a:gd name="connsiteY96" fmla="*/ 1631572 h 2520000"/>
                <a:gd name="connsiteX97" fmla="*/ 32256 w 2520000"/>
                <a:gd name="connsiteY97" fmla="*/ 1539823 h 2520000"/>
                <a:gd name="connsiteX98" fmla="*/ 172969 w 2520000"/>
                <a:gd name="connsiteY98" fmla="*/ 1464719 h 2520000"/>
                <a:gd name="connsiteX99" fmla="*/ 158995 w 2520000"/>
                <a:gd name="connsiteY99" fmla="*/ 1373156 h 2520000"/>
                <a:gd name="connsiteX100" fmla="*/ 157509 w 2520000"/>
                <a:gd name="connsiteY100" fmla="*/ 1343719 h 2520000"/>
                <a:gd name="connsiteX101" fmla="*/ 2406 w 2520000"/>
                <a:gd name="connsiteY101" fmla="*/ 1307650 h 2520000"/>
                <a:gd name="connsiteX102" fmla="*/ 0 w 2520000"/>
                <a:gd name="connsiteY102" fmla="*/ 1260000 h 2520000"/>
                <a:gd name="connsiteX103" fmla="*/ 2406 w 2520000"/>
                <a:gd name="connsiteY103" fmla="*/ 1212350 h 2520000"/>
                <a:gd name="connsiteX104" fmla="*/ 157509 w 2520000"/>
                <a:gd name="connsiteY104" fmla="*/ 1176282 h 2520000"/>
                <a:gd name="connsiteX105" fmla="*/ 158995 w 2520000"/>
                <a:gd name="connsiteY105" fmla="*/ 1146845 h 2520000"/>
                <a:gd name="connsiteX106" fmla="*/ 172969 w 2520000"/>
                <a:gd name="connsiteY106" fmla="*/ 1055281 h 2520000"/>
                <a:gd name="connsiteX107" fmla="*/ 32256 w 2520000"/>
                <a:gd name="connsiteY107" fmla="*/ 980177 h 2520000"/>
                <a:gd name="connsiteX108" fmla="*/ 55847 w 2520000"/>
                <a:gd name="connsiteY108" fmla="*/ 888428 h 2520000"/>
                <a:gd name="connsiteX109" fmla="*/ 216619 w 2520000"/>
                <a:gd name="connsiteY109" fmla="*/ 893788 h 2520000"/>
                <a:gd name="connsiteX110" fmla="*/ 240253 w 2520000"/>
                <a:gd name="connsiteY110" fmla="*/ 829215 h 2520000"/>
                <a:gd name="connsiteX111" fmla="*/ 263355 w 2520000"/>
                <a:gd name="connsiteY111" fmla="*/ 781257 h 2520000"/>
                <a:gd name="connsiteX112" fmla="*/ 146183 w 2520000"/>
                <a:gd name="connsiteY112" fmla="*/ 671642 h 2520000"/>
                <a:gd name="connsiteX113" fmla="*/ 152075 w 2520000"/>
                <a:gd name="connsiteY113" fmla="*/ 659409 h 2520000"/>
                <a:gd name="connsiteX114" fmla="*/ 194348 w 2520000"/>
                <a:gd name="connsiteY114" fmla="*/ 589826 h 2520000"/>
                <a:gd name="connsiteX115" fmla="*/ 346205 w 2520000"/>
                <a:gd name="connsiteY115" fmla="*/ 635990 h 2520000"/>
                <a:gd name="connsiteX116" fmla="*/ 406002 w 2520000"/>
                <a:gd name="connsiteY116" fmla="*/ 556024 h 2520000"/>
                <a:gd name="connsiteX117" fmla="*/ 421099 w 2520000"/>
                <a:gd name="connsiteY117" fmla="*/ 539414 h 2520000"/>
                <a:gd name="connsiteX118" fmla="*/ 336983 w 2520000"/>
                <a:gd name="connsiteY118" fmla="*/ 404324 h 2520000"/>
                <a:gd name="connsiteX119" fmla="*/ 369046 w 2520000"/>
                <a:gd name="connsiteY119" fmla="*/ 369046 h 2520000"/>
                <a:gd name="connsiteX120" fmla="*/ 404324 w 2520000"/>
                <a:gd name="connsiteY120" fmla="*/ 336982 h 2520000"/>
                <a:gd name="connsiteX121" fmla="*/ 539414 w 2520000"/>
                <a:gd name="connsiteY121" fmla="*/ 421098 h 2520000"/>
                <a:gd name="connsiteX122" fmla="*/ 556024 w 2520000"/>
                <a:gd name="connsiteY122" fmla="*/ 406002 h 2520000"/>
                <a:gd name="connsiteX123" fmla="*/ 635990 w 2520000"/>
                <a:gd name="connsiteY123" fmla="*/ 346205 h 2520000"/>
                <a:gd name="connsiteX124" fmla="*/ 589826 w 2520000"/>
                <a:gd name="connsiteY124" fmla="*/ 194348 h 2520000"/>
                <a:gd name="connsiteX125" fmla="*/ 659409 w 2520000"/>
                <a:gd name="connsiteY125" fmla="*/ 152075 h 2520000"/>
                <a:gd name="connsiteX126" fmla="*/ 671642 w 2520000"/>
                <a:gd name="connsiteY126" fmla="*/ 146182 h 2520000"/>
                <a:gd name="connsiteX127" fmla="*/ 781257 w 2520000"/>
                <a:gd name="connsiteY127" fmla="*/ 263355 h 2520000"/>
                <a:gd name="connsiteX128" fmla="*/ 829215 w 2520000"/>
                <a:gd name="connsiteY128" fmla="*/ 240253 h 2520000"/>
                <a:gd name="connsiteX129" fmla="*/ 893788 w 2520000"/>
                <a:gd name="connsiteY129" fmla="*/ 216619 h 2520000"/>
                <a:gd name="connsiteX130" fmla="*/ 888429 w 2520000"/>
                <a:gd name="connsiteY130" fmla="*/ 55847 h 2520000"/>
                <a:gd name="connsiteX131" fmla="*/ 980177 w 2520000"/>
                <a:gd name="connsiteY131" fmla="*/ 32256 h 2520000"/>
                <a:gd name="connsiteX132" fmla="*/ 1055281 w 2520000"/>
                <a:gd name="connsiteY132" fmla="*/ 172969 h 2520000"/>
                <a:gd name="connsiteX133" fmla="*/ 1146845 w 2520000"/>
                <a:gd name="connsiteY133" fmla="*/ 158995 h 2520000"/>
                <a:gd name="connsiteX134" fmla="*/ 1176282 w 2520000"/>
                <a:gd name="connsiteY134" fmla="*/ 157509 h 2520000"/>
                <a:gd name="connsiteX135" fmla="*/ 1212351 w 2520000"/>
                <a:gd name="connsiteY135" fmla="*/ 2406 h 25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2520000" h="2520000">
                  <a:moveTo>
                    <a:pt x="1260000" y="0"/>
                  </a:moveTo>
                  <a:lnTo>
                    <a:pt x="1307651" y="2406"/>
                  </a:lnTo>
                  <a:lnTo>
                    <a:pt x="1343719" y="157509"/>
                  </a:lnTo>
                  <a:lnTo>
                    <a:pt x="1373156" y="158995"/>
                  </a:lnTo>
                  <a:lnTo>
                    <a:pt x="1464719" y="172969"/>
                  </a:lnTo>
                  <a:lnTo>
                    <a:pt x="1539823" y="32256"/>
                  </a:lnTo>
                  <a:lnTo>
                    <a:pt x="1631572" y="55847"/>
                  </a:lnTo>
                  <a:lnTo>
                    <a:pt x="1626212" y="216619"/>
                  </a:lnTo>
                  <a:lnTo>
                    <a:pt x="1690785" y="240253"/>
                  </a:lnTo>
                  <a:lnTo>
                    <a:pt x="1738743" y="263355"/>
                  </a:lnTo>
                  <a:lnTo>
                    <a:pt x="1848358" y="146182"/>
                  </a:lnTo>
                  <a:lnTo>
                    <a:pt x="1860591" y="152075"/>
                  </a:lnTo>
                  <a:lnTo>
                    <a:pt x="1930174" y="194348"/>
                  </a:lnTo>
                  <a:lnTo>
                    <a:pt x="1884010" y="346205"/>
                  </a:lnTo>
                  <a:lnTo>
                    <a:pt x="1963976" y="406002"/>
                  </a:lnTo>
                  <a:lnTo>
                    <a:pt x="1980587" y="421098"/>
                  </a:lnTo>
                  <a:lnTo>
                    <a:pt x="2115676" y="336982"/>
                  </a:lnTo>
                  <a:lnTo>
                    <a:pt x="2150955" y="369046"/>
                  </a:lnTo>
                  <a:lnTo>
                    <a:pt x="2183018" y="404324"/>
                  </a:lnTo>
                  <a:lnTo>
                    <a:pt x="2098902" y="539414"/>
                  </a:lnTo>
                  <a:lnTo>
                    <a:pt x="2113998" y="556024"/>
                  </a:lnTo>
                  <a:lnTo>
                    <a:pt x="2173796" y="635990"/>
                  </a:lnTo>
                  <a:lnTo>
                    <a:pt x="2325652" y="589826"/>
                  </a:lnTo>
                  <a:lnTo>
                    <a:pt x="2367925" y="659409"/>
                  </a:lnTo>
                  <a:lnTo>
                    <a:pt x="2373818" y="671642"/>
                  </a:lnTo>
                  <a:lnTo>
                    <a:pt x="2256645" y="781257"/>
                  </a:lnTo>
                  <a:lnTo>
                    <a:pt x="2279748" y="829215"/>
                  </a:lnTo>
                  <a:lnTo>
                    <a:pt x="2303382" y="893788"/>
                  </a:lnTo>
                  <a:lnTo>
                    <a:pt x="2464154" y="888428"/>
                  </a:lnTo>
                  <a:lnTo>
                    <a:pt x="2487745" y="980177"/>
                  </a:lnTo>
                  <a:lnTo>
                    <a:pt x="2347031" y="1055281"/>
                  </a:lnTo>
                  <a:lnTo>
                    <a:pt x="2361005" y="1146845"/>
                  </a:lnTo>
                  <a:lnTo>
                    <a:pt x="2362492" y="1176282"/>
                  </a:lnTo>
                  <a:lnTo>
                    <a:pt x="2517594" y="1212350"/>
                  </a:lnTo>
                  <a:lnTo>
                    <a:pt x="2520000" y="1260000"/>
                  </a:lnTo>
                  <a:lnTo>
                    <a:pt x="2517594" y="1307651"/>
                  </a:lnTo>
                  <a:lnTo>
                    <a:pt x="2362492" y="1343719"/>
                  </a:lnTo>
                  <a:lnTo>
                    <a:pt x="2361005" y="1373156"/>
                  </a:lnTo>
                  <a:lnTo>
                    <a:pt x="2347031" y="1464719"/>
                  </a:lnTo>
                  <a:lnTo>
                    <a:pt x="2487745" y="1539823"/>
                  </a:lnTo>
                  <a:lnTo>
                    <a:pt x="2464154" y="1631572"/>
                  </a:lnTo>
                  <a:lnTo>
                    <a:pt x="2303382" y="1626212"/>
                  </a:lnTo>
                  <a:lnTo>
                    <a:pt x="2279748" y="1690785"/>
                  </a:lnTo>
                  <a:lnTo>
                    <a:pt x="2256645" y="1738743"/>
                  </a:lnTo>
                  <a:lnTo>
                    <a:pt x="2373818" y="1848358"/>
                  </a:lnTo>
                  <a:lnTo>
                    <a:pt x="2367925" y="1860591"/>
                  </a:lnTo>
                  <a:lnTo>
                    <a:pt x="2325652" y="1930174"/>
                  </a:lnTo>
                  <a:lnTo>
                    <a:pt x="2173796" y="1884010"/>
                  </a:lnTo>
                  <a:lnTo>
                    <a:pt x="2113998" y="1963976"/>
                  </a:lnTo>
                  <a:lnTo>
                    <a:pt x="2098902" y="1980586"/>
                  </a:lnTo>
                  <a:lnTo>
                    <a:pt x="2183018" y="2115676"/>
                  </a:lnTo>
                  <a:lnTo>
                    <a:pt x="2150955" y="2150955"/>
                  </a:lnTo>
                  <a:lnTo>
                    <a:pt x="2115676" y="2183018"/>
                  </a:lnTo>
                  <a:lnTo>
                    <a:pt x="1980586" y="2098902"/>
                  </a:lnTo>
                  <a:lnTo>
                    <a:pt x="1963976" y="2113998"/>
                  </a:lnTo>
                  <a:lnTo>
                    <a:pt x="1884011" y="2173796"/>
                  </a:lnTo>
                  <a:lnTo>
                    <a:pt x="1930175" y="2325652"/>
                  </a:lnTo>
                  <a:lnTo>
                    <a:pt x="1860591" y="2367925"/>
                  </a:lnTo>
                  <a:lnTo>
                    <a:pt x="1848358" y="2373818"/>
                  </a:lnTo>
                  <a:lnTo>
                    <a:pt x="1738743" y="2256645"/>
                  </a:lnTo>
                  <a:lnTo>
                    <a:pt x="1690785" y="2279748"/>
                  </a:lnTo>
                  <a:lnTo>
                    <a:pt x="1626212" y="2303382"/>
                  </a:lnTo>
                  <a:lnTo>
                    <a:pt x="1631572" y="2464154"/>
                  </a:lnTo>
                  <a:lnTo>
                    <a:pt x="1539823" y="2487745"/>
                  </a:lnTo>
                  <a:lnTo>
                    <a:pt x="1464719" y="2347031"/>
                  </a:lnTo>
                  <a:lnTo>
                    <a:pt x="1373156" y="2361005"/>
                  </a:lnTo>
                  <a:lnTo>
                    <a:pt x="1343719" y="2362492"/>
                  </a:lnTo>
                  <a:lnTo>
                    <a:pt x="1307651" y="2517594"/>
                  </a:lnTo>
                  <a:lnTo>
                    <a:pt x="1260000" y="2520000"/>
                  </a:lnTo>
                  <a:lnTo>
                    <a:pt x="1212350" y="2517594"/>
                  </a:lnTo>
                  <a:lnTo>
                    <a:pt x="1176282" y="2362492"/>
                  </a:lnTo>
                  <a:lnTo>
                    <a:pt x="1146845" y="2361005"/>
                  </a:lnTo>
                  <a:lnTo>
                    <a:pt x="1055281" y="2347031"/>
                  </a:lnTo>
                  <a:lnTo>
                    <a:pt x="980177" y="2487745"/>
                  </a:lnTo>
                  <a:lnTo>
                    <a:pt x="888429" y="2464154"/>
                  </a:lnTo>
                  <a:lnTo>
                    <a:pt x="893788" y="2303382"/>
                  </a:lnTo>
                  <a:lnTo>
                    <a:pt x="829215" y="2279748"/>
                  </a:lnTo>
                  <a:lnTo>
                    <a:pt x="781257" y="2256645"/>
                  </a:lnTo>
                  <a:lnTo>
                    <a:pt x="671642" y="2373818"/>
                  </a:lnTo>
                  <a:lnTo>
                    <a:pt x="659409" y="2367925"/>
                  </a:lnTo>
                  <a:lnTo>
                    <a:pt x="589826" y="2325652"/>
                  </a:lnTo>
                  <a:lnTo>
                    <a:pt x="635990" y="2173796"/>
                  </a:lnTo>
                  <a:lnTo>
                    <a:pt x="556024" y="2113998"/>
                  </a:lnTo>
                  <a:lnTo>
                    <a:pt x="539414" y="2098902"/>
                  </a:lnTo>
                  <a:lnTo>
                    <a:pt x="404324" y="2183018"/>
                  </a:lnTo>
                  <a:lnTo>
                    <a:pt x="369046" y="2150955"/>
                  </a:lnTo>
                  <a:lnTo>
                    <a:pt x="336983" y="2115677"/>
                  </a:lnTo>
                  <a:lnTo>
                    <a:pt x="421099" y="1980586"/>
                  </a:lnTo>
                  <a:lnTo>
                    <a:pt x="406002" y="1963976"/>
                  </a:lnTo>
                  <a:lnTo>
                    <a:pt x="346205" y="1884010"/>
                  </a:lnTo>
                  <a:lnTo>
                    <a:pt x="194348" y="1930174"/>
                  </a:lnTo>
                  <a:lnTo>
                    <a:pt x="152075" y="1860591"/>
                  </a:lnTo>
                  <a:lnTo>
                    <a:pt x="146183" y="1848358"/>
                  </a:lnTo>
                  <a:lnTo>
                    <a:pt x="263355" y="1738743"/>
                  </a:lnTo>
                  <a:lnTo>
                    <a:pt x="240253" y="1690785"/>
                  </a:lnTo>
                  <a:lnTo>
                    <a:pt x="216619" y="1626212"/>
                  </a:lnTo>
                  <a:lnTo>
                    <a:pt x="55847" y="1631572"/>
                  </a:lnTo>
                  <a:lnTo>
                    <a:pt x="32256" y="1539823"/>
                  </a:lnTo>
                  <a:lnTo>
                    <a:pt x="172969" y="1464719"/>
                  </a:lnTo>
                  <a:lnTo>
                    <a:pt x="158995" y="1373156"/>
                  </a:lnTo>
                  <a:lnTo>
                    <a:pt x="157509" y="1343719"/>
                  </a:lnTo>
                  <a:lnTo>
                    <a:pt x="2406" y="1307650"/>
                  </a:lnTo>
                  <a:lnTo>
                    <a:pt x="0" y="1260000"/>
                  </a:lnTo>
                  <a:lnTo>
                    <a:pt x="2406" y="1212350"/>
                  </a:lnTo>
                  <a:lnTo>
                    <a:pt x="157509" y="1176282"/>
                  </a:lnTo>
                  <a:lnTo>
                    <a:pt x="158995" y="1146845"/>
                  </a:lnTo>
                  <a:lnTo>
                    <a:pt x="172969" y="1055281"/>
                  </a:lnTo>
                  <a:lnTo>
                    <a:pt x="32256" y="980177"/>
                  </a:lnTo>
                  <a:lnTo>
                    <a:pt x="55847" y="888428"/>
                  </a:lnTo>
                  <a:lnTo>
                    <a:pt x="216619" y="893788"/>
                  </a:lnTo>
                  <a:lnTo>
                    <a:pt x="240253" y="829215"/>
                  </a:lnTo>
                  <a:lnTo>
                    <a:pt x="263355" y="781257"/>
                  </a:lnTo>
                  <a:lnTo>
                    <a:pt x="146183" y="671642"/>
                  </a:lnTo>
                  <a:lnTo>
                    <a:pt x="152075" y="659409"/>
                  </a:lnTo>
                  <a:lnTo>
                    <a:pt x="194348" y="589826"/>
                  </a:lnTo>
                  <a:lnTo>
                    <a:pt x="346205" y="635990"/>
                  </a:lnTo>
                  <a:lnTo>
                    <a:pt x="406002" y="556024"/>
                  </a:lnTo>
                  <a:lnTo>
                    <a:pt x="421099" y="539414"/>
                  </a:lnTo>
                  <a:lnTo>
                    <a:pt x="336983" y="404324"/>
                  </a:lnTo>
                  <a:lnTo>
                    <a:pt x="369046" y="369046"/>
                  </a:lnTo>
                  <a:lnTo>
                    <a:pt x="404324" y="336982"/>
                  </a:lnTo>
                  <a:lnTo>
                    <a:pt x="539414" y="421098"/>
                  </a:lnTo>
                  <a:lnTo>
                    <a:pt x="556024" y="406002"/>
                  </a:lnTo>
                  <a:lnTo>
                    <a:pt x="635990" y="346205"/>
                  </a:lnTo>
                  <a:lnTo>
                    <a:pt x="589826" y="194348"/>
                  </a:lnTo>
                  <a:lnTo>
                    <a:pt x="659409" y="152075"/>
                  </a:lnTo>
                  <a:lnTo>
                    <a:pt x="671642" y="146182"/>
                  </a:lnTo>
                  <a:lnTo>
                    <a:pt x="781257" y="263355"/>
                  </a:lnTo>
                  <a:lnTo>
                    <a:pt x="829215" y="240253"/>
                  </a:lnTo>
                  <a:lnTo>
                    <a:pt x="893788" y="216619"/>
                  </a:lnTo>
                  <a:lnTo>
                    <a:pt x="888429" y="55847"/>
                  </a:lnTo>
                  <a:lnTo>
                    <a:pt x="980177" y="32256"/>
                  </a:lnTo>
                  <a:lnTo>
                    <a:pt x="1055281" y="172969"/>
                  </a:lnTo>
                  <a:lnTo>
                    <a:pt x="1146845" y="158995"/>
                  </a:lnTo>
                  <a:lnTo>
                    <a:pt x="1176282" y="157509"/>
                  </a:lnTo>
                  <a:lnTo>
                    <a:pt x="1212351" y="2406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2"/>
                </a:gs>
                <a:gs pos="80000">
                  <a:schemeClr val="accent2">
                    <a:lumMod val="5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28" name="Круг: прозрачная заливка 16">
              <a:extLst>
                <a:ext uri="{FF2B5EF4-FFF2-40B4-BE49-F238E27FC236}">
                  <a16:creationId xmlns:a16="http://schemas.microsoft.com/office/drawing/2014/main" xmlns="" id="{505028C9-234B-4ADB-B6E8-8ECCB80882B5}"/>
                </a:ext>
              </a:extLst>
            </p:cNvPr>
            <p:cNvSpPr/>
            <p:nvPr/>
          </p:nvSpPr>
          <p:spPr>
            <a:xfrm>
              <a:off x="5117250" y="2450250"/>
              <a:ext cx="1957500" cy="1957500"/>
            </a:xfrm>
            <a:prstGeom prst="donut">
              <a:avLst>
                <a:gd name="adj" fmla="val 3194"/>
              </a:avLst>
            </a:prstGeom>
            <a:gradFill flip="none" rotWithShape="1">
              <a:gsLst>
                <a:gs pos="20000">
                  <a:schemeClr val="accent2"/>
                </a:gs>
                <a:gs pos="80000">
                  <a:schemeClr val="accent2">
                    <a:lumMod val="50000"/>
                  </a:schemeClr>
                </a:gs>
              </a:gsLst>
              <a:lin ang="17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Regular" panose="00000500000000000000" pitchFamily="2" charset="-52"/>
              </a:endParaRPr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xmlns="" id="{8345482A-A8CE-4CB0-92FE-1485568D8173}"/>
                </a:ext>
              </a:extLst>
            </p:cNvPr>
            <p:cNvSpPr/>
            <p:nvPr/>
          </p:nvSpPr>
          <p:spPr>
            <a:xfrm>
              <a:off x="5173500" y="2506500"/>
              <a:ext cx="1845000" cy="184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30" name="Круг: прозрачная заливка 18">
              <a:extLst>
                <a:ext uri="{FF2B5EF4-FFF2-40B4-BE49-F238E27FC236}">
                  <a16:creationId xmlns:a16="http://schemas.microsoft.com/office/drawing/2014/main" xmlns="" id="{4915ABBE-2FE2-4493-90A7-98C8F8622876}"/>
                </a:ext>
              </a:extLst>
            </p:cNvPr>
            <p:cNvSpPr/>
            <p:nvPr/>
          </p:nvSpPr>
          <p:spPr>
            <a:xfrm>
              <a:off x="5173500" y="2506500"/>
              <a:ext cx="1845000" cy="1845000"/>
            </a:xfrm>
            <a:prstGeom prst="donut">
              <a:avLst>
                <a:gd name="adj" fmla="val 3194"/>
              </a:avLst>
            </a:prstGeom>
            <a:gradFill flip="none" rotWithShape="1">
              <a:gsLst>
                <a:gs pos="20000">
                  <a:schemeClr val="accent2"/>
                </a:gs>
                <a:gs pos="80000">
                  <a:schemeClr val="accent2">
                    <a:lumMod val="5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Regular" panose="00000500000000000000" pitchFamily="2" charset="-52"/>
              </a:endParaRP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20B09094-B066-463A-91FE-8549BAC1A1CA}"/>
              </a:ext>
            </a:extLst>
          </p:cNvPr>
          <p:cNvGrpSpPr/>
          <p:nvPr/>
        </p:nvGrpSpPr>
        <p:grpSpPr>
          <a:xfrm>
            <a:off x="6180133" y="2829310"/>
            <a:ext cx="1080000" cy="1080000"/>
            <a:chOff x="4836000" y="2169000"/>
            <a:chExt cx="2520000" cy="2520000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B5FD9F65-0BDF-4437-BA5E-49ADBF921CF6}"/>
                </a:ext>
              </a:extLst>
            </p:cNvPr>
            <p:cNvSpPr/>
            <p:nvPr/>
          </p:nvSpPr>
          <p:spPr>
            <a:xfrm>
              <a:off x="5117250" y="2450250"/>
              <a:ext cx="1957500" cy="19575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33" name="Полилиния: фигура 21">
              <a:extLst>
                <a:ext uri="{FF2B5EF4-FFF2-40B4-BE49-F238E27FC236}">
                  <a16:creationId xmlns:a16="http://schemas.microsoft.com/office/drawing/2014/main" xmlns="" id="{252609D5-82AF-4E04-8D2B-41D1D39B5144}"/>
                </a:ext>
              </a:extLst>
            </p:cNvPr>
            <p:cNvSpPr/>
            <p:nvPr/>
          </p:nvSpPr>
          <p:spPr>
            <a:xfrm>
              <a:off x="4836000" y="2169000"/>
              <a:ext cx="2520000" cy="2520000"/>
            </a:xfrm>
            <a:custGeom>
              <a:avLst/>
              <a:gdLst>
                <a:gd name="connsiteX0" fmla="*/ 1260000 w 2520000"/>
                <a:gd name="connsiteY0" fmla="*/ 0 h 2520000"/>
                <a:gd name="connsiteX1" fmla="*/ 1307651 w 2520000"/>
                <a:gd name="connsiteY1" fmla="*/ 2406 h 2520000"/>
                <a:gd name="connsiteX2" fmla="*/ 1343719 w 2520000"/>
                <a:gd name="connsiteY2" fmla="*/ 157509 h 2520000"/>
                <a:gd name="connsiteX3" fmla="*/ 1373156 w 2520000"/>
                <a:gd name="connsiteY3" fmla="*/ 158995 h 2520000"/>
                <a:gd name="connsiteX4" fmla="*/ 1464719 w 2520000"/>
                <a:gd name="connsiteY4" fmla="*/ 172969 h 2520000"/>
                <a:gd name="connsiteX5" fmla="*/ 1539823 w 2520000"/>
                <a:gd name="connsiteY5" fmla="*/ 32256 h 2520000"/>
                <a:gd name="connsiteX6" fmla="*/ 1631572 w 2520000"/>
                <a:gd name="connsiteY6" fmla="*/ 55847 h 2520000"/>
                <a:gd name="connsiteX7" fmla="*/ 1626212 w 2520000"/>
                <a:gd name="connsiteY7" fmla="*/ 216619 h 2520000"/>
                <a:gd name="connsiteX8" fmla="*/ 1690785 w 2520000"/>
                <a:gd name="connsiteY8" fmla="*/ 240253 h 2520000"/>
                <a:gd name="connsiteX9" fmla="*/ 1738743 w 2520000"/>
                <a:gd name="connsiteY9" fmla="*/ 263355 h 2520000"/>
                <a:gd name="connsiteX10" fmla="*/ 1848358 w 2520000"/>
                <a:gd name="connsiteY10" fmla="*/ 146182 h 2520000"/>
                <a:gd name="connsiteX11" fmla="*/ 1860591 w 2520000"/>
                <a:gd name="connsiteY11" fmla="*/ 152075 h 2520000"/>
                <a:gd name="connsiteX12" fmla="*/ 1930174 w 2520000"/>
                <a:gd name="connsiteY12" fmla="*/ 194348 h 2520000"/>
                <a:gd name="connsiteX13" fmla="*/ 1884010 w 2520000"/>
                <a:gd name="connsiteY13" fmla="*/ 346205 h 2520000"/>
                <a:gd name="connsiteX14" fmla="*/ 1963976 w 2520000"/>
                <a:gd name="connsiteY14" fmla="*/ 406002 h 2520000"/>
                <a:gd name="connsiteX15" fmla="*/ 1980587 w 2520000"/>
                <a:gd name="connsiteY15" fmla="*/ 421098 h 2520000"/>
                <a:gd name="connsiteX16" fmla="*/ 2115676 w 2520000"/>
                <a:gd name="connsiteY16" fmla="*/ 336982 h 2520000"/>
                <a:gd name="connsiteX17" fmla="*/ 2150955 w 2520000"/>
                <a:gd name="connsiteY17" fmla="*/ 369046 h 2520000"/>
                <a:gd name="connsiteX18" fmla="*/ 2183018 w 2520000"/>
                <a:gd name="connsiteY18" fmla="*/ 404324 h 2520000"/>
                <a:gd name="connsiteX19" fmla="*/ 2098902 w 2520000"/>
                <a:gd name="connsiteY19" fmla="*/ 539414 h 2520000"/>
                <a:gd name="connsiteX20" fmla="*/ 2113998 w 2520000"/>
                <a:gd name="connsiteY20" fmla="*/ 556024 h 2520000"/>
                <a:gd name="connsiteX21" fmla="*/ 2173796 w 2520000"/>
                <a:gd name="connsiteY21" fmla="*/ 635990 h 2520000"/>
                <a:gd name="connsiteX22" fmla="*/ 2325652 w 2520000"/>
                <a:gd name="connsiteY22" fmla="*/ 589826 h 2520000"/>
                <a:gd name="connsiteX23" fmla="*/ 2367925 w 2520000"/>
                <a:gd name="connsiteY23" fmla="*/ 659409 h 2520000"/>
                <a:gd name="connsiteX24" fmla="*/ 2373818 w 2520000"/>
                <a:gd name="connsiteY24" fmla="*/ 671642 h 2520000"/>
                <a:gd name="connsiteX25" fmla="*/ 2256645 w 2520000"/>
                <a:gd name="connsiteY25" fmla="*/ 781257 h 2520000"/>
                <a:gd name="connsiteX26" fmla="*/ 2279748 w 2520000"/>
                <a:gd name="connsiteY26" fmla="*/ 829215 h 2520000"/>
                <a:gd name="connsiteX27" fmla="*/ 2303382 w 2520000"/>
                <a:gd name="connsiteY27" fmla="*/ 893788 h 2520000"/>
                <a:gd name="connsiteX28" fmla="*/ 2464154 w 2520000"/>
                <a:gd name="connsiteY28" fmla="*/ 888428 h 2520000"/>
                <a:gd name="connsiteX29" fmla="*/ 2487745 w 2520000"/>
                <a:gd name="connsiteY29" fmla="*/ 980177 h 2520000"/>
                <a:gd name="connsiteX30" fmla="*/ 2347031 w 2520000"/>
                <a:gd name="connsiteY30" fmla="*/ 1055281 h 2520000"/>
                <a:gd name="connsiteX31" fmla="*/ 2361005 w 2520000"/>
                <a:gd name="connsiteY31" fmla="*/ 1146845 h 2520000"/>
                <a:gd name="connsiteX32" fmla="*/ 2362492 w 2520000"/>
                <a:gd name="connsiteY32" fmla="*/ 1176282 h 2520000"/>
                <a:gd name="connsiteX33" fmla="*/ 2517594 w 2520000"/>
                <a:gd name="connsiteY33" fmla="*/ 1212350 h 2520000"/>
                <a:gd name="connsiteX34" fmla="*/ 2520000 w 2520000"/>
                <a:gd name="connsiteY34" fmla="*/ 1260000 h 2520000"/>
                <a:gd name="connsiteX35" fmla="*/ 2517594 w 2520000"/>
                <a:gd name="connsiteY35" fmla="*/ 1307651 h 2520000"/>
                <a:gd name="connsiteX36" fmla="*/ 2362492 w 2520000"/>
                <a:gd name="connsiteY36" fmla="*/ 1343719 h 2520000"/>
                <a:gd name="connsiteX37" fmla="*/ 2361005 w 2520000"/>
                <a:gd name="connsiteY37" fmla="*/ 1373156 h 2520000"/>
                <a:gd name="connsiteX38" fmla="*/ 2347031 w 2520000"/>
                <a:gd name="connsiteY38" fmla="*/ 1464719 h 2520000"/>
                <a:gd name="connsiteX39" fmla="*/ 2487745 w 2520000"/>
                <a:gd name="connsiteY39" fmla="*/ 1539823 h 2520000"/>
                <a:gd name="connsiteX40" fmla="*/ 2464154 w 2520000"/>
                <a:gd name="connsiteY40" fmla="*/ 1631572 h 2520000"/>
                <a:gd name="connsiteX41" fmla="*/ 2303382 w 2520000"/>
                <a:gd name="connsiteY41" fmla="*/ 1626212 h 2520000"/>
                <a:gd name="connsiteX42" fmla="*/ 2279748 w 2520000"/>
                <a:gd name="connsiteY42" fmla="*/ 1690785 h 2520000"/>
                <a:gd name="connsiteX43" fmla="*/ 2256645 w 2520000"/>
                <a:gd name="connsiteY43" fmla="*/ 1738743 h 2520000"/>
                <a:gd name="connsiteX44" fmla="*/ 2373818 w 2520000"/>
                <a:gd name="connsiteY44" fmla="*/ 1848358 h 2520000"/>
                <a:gd name="connsiteX45" fmla="*/ 2367925 w 2520000"/>
                <a:gd name="connsiteY45" fmla="*/ 1860591 h 2520000"/>
                <a:gd name="connsiteX46" fmla="*/ 2325652 w 2520000"/>
                <a:gd name="connsiteY46" fmla="*/ 1930174 h 2520000"/>
                <a:gd name="connsiteX47" fmla="*/ 2173796 w 2520000"/>
                <a:gd name="connsiteY47" fmla="*/ 1884010 h 2520000"/>
                <a:gd name="connsiteX48" fmla="*/ 2113998 w 2520000"/>
                <a:gd name="connsiteY48" fmla="*/ 1963976 h 2520000"/>
                <a:gd name="connsiteX49" fmla="*/ 2098902 w 2520000"/>
                <a:gd name="connsiteY49" fmla="*/ 1980586 h 2520000"/>
                <a:gd name="connsiteX50" fmla="*/ 2183018 w 2520000"/>
                <a:gd name="connsiteY50" fmla="*/ 2115676 h 2520000"/>
                <a:gd name="connsiteX51" fmla="*/ 2150955 w 2520000"/>
                <a:gd name="connsiteY51" fmla="*/ 2150955 h 2520000"/>
                <a:gd name="connsiteX52" fmla="*/ 2115676 w 2520000"/>
                <a:gd name="connsiteY52" fmla="*/ 2183018 h 2520000"/>
                <a:gd name="connsiteX53" fmla="*/ 1980586 w 2520000"/>
                <a:gd name="connsiteY53" fmla="*/ 2098902 h 2520000"/>
                <a:gd name="connsiteX54" fmla="*/ 1963976 w 2520000"/>
                <a:gd name="connsiteY54" fmla="*/ 2113998 h 2520000"/>
                <a:gd name="connsiteX55" fmla="*/ 1884011 w 2520000"/>
                <a:gd name="connsiteY55" fmla="*/ 2173796 h 2520000"/>
                <a:gd name="connsiteX56" fmla="*/ 1930175 w 2520000"/>
                <a:gd name="connsiteY56" fmla="*/ 2325652 h 2520000"/>
                <a:gd name="connsiteX57" fmla="*/ 1860591 w 2520000"/>
                <a:gd name="connsiteY57" fmla="*/ 2367925 h 2520000"/>
                <a:gd name="connsiteX58" fmla="*/ 1848358 w 2520000"/>
                <a:gd name="connsiteY58" fmla="*/ 2373818 h 2520000"/>
                <a:gd name="connsiteX59" fmla="*/ 1738743 w 2520000"/>
                <a:gd name="connsiteY59" fmla="*/ 2256645 h 2520000"/>
                <a:gd name="connsiteX60" fmla="*/ 1690785 w 2520000"/>
                <a:gd name="connsiteY60" fmla="*/ 2279748 h 2520000"/>
                <a:gd name="connsiteX61" fmla="*/ 1626212 w 2520000"/>
                <a:gd name="connsiteY61" fmla="*/ 2303382 h 2520000"/>
                <a:gd name="connsiteX62" fmla="*/ 1631572 w 2520000"/>
                <a:gd name="connsiteY62" fmla="*/ 2464154 h 2520000"/>
                <a:gd name="connsiteX63" fmla="*/ 1539823 w 2520000"/>
                <a:gd name="connsiteY63" fmla="*/ 2487745 h 2520000"/>
                <a:gd name="connsiteX64" fmla="*/ 1464719 w 2520000"/>
                <a:gd name="connsiteY64" fmla="*/ 2347031 h 2520000"/>
                <a:gd name="connsiteX65" fmla="*/ 1373156 w 2520000"/>
                <a:gd name="connsiteY65" fmla="*/ 2361005 h 2520000"/>
                <a:gd name="connsiteX66" fmla="*/ 1343719 w 2520000"/>
                <a:gd name="connsiteY66" fmla="*/ 2362492 h 2520000"/>
                <a:gd name="connsiteX67" fmla="*/ 1307651 w 2520000"/>
                <a:gd name="connsiteY67" fmla="*/ 2517594 h 2520000"/>
                <a:gd name="connsiteX68" fmla="*/ 1260000 w 2520000"/>
                <a:gd name="connsiteY68" fmla="*/ 2520000 h 2520000"/>
                <a:gd name="connsiteX69" fmla="*/ 1212350 w 2520000"/>
                <a:gd name="connsiteY69" fmla="*/ 2517594 h 2520000"/>
                <a:gd name="connsiteX70" fmla="*/ 1176282 w 2520000"/>
                <a:gd name="connsiteY70" fmla="*/ 2362492 h 2520000"/>
                <a:gd name="connsiteX71" fmla="*/ 1146845 w 2520000"/>
                <a:gd name="connsiteY71" fmla="*/ 2361005 h 2520000"/>
                <a:gd name="connsiteX72" fmla="*/ 1055281 w 2520000"/>
                <a:gd name="connsiteY72" fmla="*/ 2347031 h 2520000"/>
                <a:gd name="connsiteX73" fmla="*/ 980177 w 2520000"/>
                <a:gd name="connsiteY73" fmla="*/ 2487745 h 2520000"/>
                <a:gd name="connsiteX74" fmla="*/ 888429 w 2520000"/>
                <a:gd name="connsiteY74" fmla="*/ 2464154 h 2520000"/>
                <a:gd name="connsiteX75" fmla="*/ 893788 w 2520000"/>
                <a:gd name="connsiteY75" fmla="*/ 2303382 h 2520000"/>
                <a:gd name="connsiteX76" fmla="*/ 829215 w 2520000"/>
                <a:gd name="connsiteY76" fmla="*/ 2279748 h 2520000"/>
                <a:gd name="connsiteX77" fmla="*/ 781257 w 2520000"/>
                <a:gd name="connsiteY77" fmla="*/ 2256645 h 2520000"/>
                <a:gd name="connsiteX78" fmla="*/ 671642 w 2520000"/>
                <a:gd name="connsiteY78" fmla="*/ 2373818 h 2520000"/>
                <a:gd name="connsiteX79" fmla="*/ 659409 w 2520000"/>
                <a:gd name="connsiteY79" fmla="*/ 2367925 h 2520000"/>
                <a:gd name="connsiteX80" fmla="*/ 589826 w 2520000"/>
                <a:gd name="connsiteY80" fmla="*/ 2325652 h 2520000"/>
                <a:gd name="connsiteX81" fmla="*/ 635990 w 2520000"/>
                <a:gd name="connsiteY81" fmla="*/ 2173796 h 2520000"/>
                <a:gd name="connsiteX82" fmla="*/ 556024 w 2520000"/>
                <a:gd name="connsiteY82" fmla="*/ 2113998 h 2520000"/>
                <a:gd name="connsiteX83" fmla="*/ 539414 w 2520000"/>
                <a:gd name="connsiteY83" fmla="*/ 2098902 h 2520000"/>
                <a:gd name="connsiteX84" fmla="*/ 404324 w 2520000"/>
                <a:gd name="connsiteY84" fmla="*/ 2183018 h 2520000"/>
                <a:gd name="connsiteX85" fmla="*/ 369046 w 2520000"/>
                <a:gd name="connsiteY85" fmla="*/ 2150955 h 2520000"/>
                <a:gd name="connsiteX86" fmla="*/ 336983 w 2520000"/>
                <a:gd name="connsiteY86" fmla="*/ 2115677 h 2520000"/>
                <a:gd name="connsiteX87" fmla="*/ 421099 w 2520000"/>
                <a:gd name="connsiteY87" fmla="*/ 1980586 h 2520000"/>
                <a:gd name="connsiteX88" fmla="*/ 406002 w 2520000"/>
                <a:gd name="connsiteY88" fmla="*/ 1963976 h 2520000"/>
                <a:gd name="connsiteX89" fmla="*/ 346205 w 2520000"/>
                <a:gd name="connsiteY89" fmla="*/ 1884010 h 2520000"/>
                <a:gd name="connsiteX90" fmla="*/ 194348 w 2520000"/>
                <a:gd name="connsiteY90" fmla="*/ 1930174 h 2520000"/>
                <a:gd name="connsiteX91" fmla="*/ 152075 w 2520000"/>
                <a:gd name="connsiteY91" fmla="*/ 1860591 h 2520000"/>
                <a:gd name="connsiteX92" fmla="*/ 146183 w 2520000"/>
                <a:gd name="connsiteY92" fmla="*/ 1848358 h 2520000"/>
                <a:gd name="connsiteX93" fmla="*/ 263355 w 2520000"/>
                <a:gd name="connsiteY93" fmla="*/ 1738743 h 2520000"/>
                <a:gd name="connsiteX94" fmla="*/ 240253 w 2520000"/>
                <a:gd name="connsiteY94" fmla="*/ 1690785 h 2520000"/>
                <a:gd name="connsiteX95" fmla="*/ 216619 w 2520000"/>
                <a:gd name="connsiteY95" fmla="*/ 1626212 h 2520000"/>
                <a:gd name="connsiteX96" fmla="*/ 55847 w 2520000"/>
                <a:gd name="connsiteY96" fmla="*/ 1631572 h 2520000"/>
                <a:gd name="connsiteX97" fmla="*/ 32256 w 2520000"/>
                <a:gd name="connsiteY97" fmla="*/ 1539823 h 2520000"/>
                <a:gd name="connsiteX98" fmla="*/ 172969 w 2520000"/>
                <a:gd name="connsiteY98" fmla="*/ 1464719 h 2520000"/>
                <a:gd name="connsiteX99" fmla="*/ 158995 w 2520000"/>
                <a:gd name="connsiteY99" fmla="*/ 1373156 h 2520000"/>
                <a:gd name="connsiteX100" fmla="*/ 157509 w 2520000"/>
                <a:gd name="connsiteY100" fmla="*/ 1343719 h 2520000"/>
                <a:gd name="connsiteX101" fmla="*/ 2406 w 2520000"/>
                <a:gd name="connsiteY101" fmla="*/ 1307650 h 2520000"/>
                <a:gd name="connsiteX102" fmla="*/ 0 w 2520000"/>
                <a:gd name="connsiteY102" fmla="*/ 1260000 h 2520000"/>
                <a:gd name="connsiteX103" fmla="*/ 2406 w 2520000"/>
                <a:gd name="connsiteY103" fmla="*/ 1212350 h 2520000"/>
                <a:gd name="connsiteX104" fmla="*/ 157509 w 2520000"/>
                <a:gd name="connsiteY104" fmla="*/ 1176282 h 2520000"/>
                <a:gd name="connsiteX105" fmla="*/ 158995 w 2520000"/>
                <a:gd name="connsiteY105" fmla="*/ 1146845 h 2520000"/>
                <a:gd name="connsiteX106" fmla="*/ 172969 w 2520000"/>
                <a:gd name="connsiteY106" fmla="*/ 1055281 h 2520000"/>
                <a:gd name="connsiteX107" fmla="*/ 32256 w 2520000"/>
                <a:gd name="connsiteY107" fmla="*/ 980177 h 2520000"/>
                <a:gd name="connsiteX108" fmla="*/ 55847 w 2520000"/>
                <a:gd name="connsiteY108" fmla="*/ 888428 h 2520000"/>
                <a:gd name="connsiteX109" fmla="*/ 216619 w 2520000"/>
                <a:gd name="connsiteY109" fmla="*/ 893788 h 2520000"/>
                <a:gd name="connsiteX110" fmla="*/ 240253 w 2520000"/>
                <a:gd name="connsiteY110" fmla="*/ 829215 h 2520000"/>
                <a:gd name="connsiteX111" fmla="*/ 263355 w 2520000"/>
                <a:gd name="connsiteY111" fmla="*/ 781257 h 2520000"/>
                <a:gd name="connsiteX112" fmla="*/ 146183 w 2520000"/>
                <a:gd name="connsiteY112" fmla="*/ 671642 h 2520000"/>
                <a:gd name="connsiteX113" fmla="*/ 152075 w 2520000"/>
                <a:gd name="connsiteY113" fmla="*/ 659409 h 2520000"/>
                <a:gd name="connsiteX114" fmla="*/ 194348 w 2520000"/>
                <a:gd name="connsiteY114" fmla="*/ 589826 h 2520000"/>
                <a:gd name="connsiteX115" fmla="*/ 346205 w 2520000"/>
                <a:gd name="connsiteY115" fmla="*/ 635990 h 2520000"/>
                <a:gd name="connsiteX116" fmla="*/ 406002 w 2520000"/>
                <a:gd name="connsiteY116" fmla="*/ 556024 h 2520000"/>
                <a:gd name="connsiteX117" fmla="*/ 421099 w 2520000"/>
                <a:gd name="connsiteY117" fmla="*/ 539414 h 2520000"/>
                <a:gd name="connsiteX118" fmla="*/ 336983 w 2520000"/>
                <a:gd name="connsiteY118" fmla="*/ 404324 h 2520000"/>
                <a:gd name="connsiteX119" fmla="*/ 369046 w 2520000"/>
                <a:gd name="connsiteY119" fmla="*/ 369046 h 2520000"/>
                <a:gd name="connsiteX120" fmla="*/ 404324 w 2520000"/>
                <a:gd name="connsiteY120" fmla="*/ 336982 h 2520000"/>
                <a:gd name="connsiteX121" fmla="*/ 539414 w 2520000"/>
                <a:gd name="connsiteY121" fmla="*/ 421098 h 2520000"/>
                <a:gd name="connsiteX122" fmla="*/ 556024 w 2520000"/>
                <a:gd name="connsiteY122" fmla="*/ 406002 h 2520000"/>
                <a:gd name="connsiteX123" fmla="*/ 635990 w 2520000"/>
                <a:gd name="connsiteY123" fmla="*/ 346205 h 2520000"/>
                <a:gd name="connsiteX124" fmla="*/ 589826 w 2520000"/>
                <a:gd name="connsiteY124" fmla="*/ 194348 h 2520000"/>
                <a:gd name="connsiteX125" fmla="*/ 659409 w 2520000"/>
                <a:gd name="connsiteY125" fmla="*/ 152075 h 2520000"/>
                <a:gd name="connsiteX126" fmla="*/ 671642 w 2520000"/>
                <a:gd name="connsiteY126" fmla="*/ 146182 h 2520000"/>
                <a:gd name="connsiteX127" fmla="*/ 781257 w 2520000"/>
                <a:gd name="connsiteY127" fmla="*/ 263355 h 2520000"/>
                <a:gd name="connsiteX128" fmla="*/ 829215 w 2520000"/>
                <a:gd name="connsiteY128" fmla="*/ 240253 h 2520000"/>
                <a:gd name="connsiteX129" fmla="*/ 893788 w 2520000"/>
                <a:gd name="connsiteY129" fmla="*/ 216619 h 2520000"/>
                <a:gd name="connsiteX130" fmla="*/ 888429 w 2520000"/>
                <a:gd name="connsiteY130" fmla="*/ 55847 h 2520000"/>
                <a:gd name="connsiteX131" fmla="*/ 980177 w 2520000"/>
                <a:gd name="connsiteY131" fmla="*/ 32256 h 2520000"/>
                <a:gd name="connsiteX132" fmla="*/ 1055281 w 2520000"/>
                <a:gd name="connsiteY132" fmla="*/ 172969 h 2520000"/>
                <a:gd name="connsiteX133" fmla="*/ 1146845 w 2520000"/>
                <a:gd name="connsiteY133" fmla="*/ 158995 h 2520000"/>
                <a:gd name="connsiteX134" fmla="*/ 1176282 w 2520000"/>
                <a:gd name="connsiteY134" fmla="*/ 157509 h 2520000"/>
                <a:gd name="connsiteX135" fmla="*/ 1212351 w 2520000"/>
                <a:gd name="connsiteY135" fmla="*/ 2406 h 25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2520000" h="2520000">
                  <a:moveTo>
                    <a:pt x="1260000" y="0"/>
                  </a:moveTo>
                  <a:lnTo>
                    <a:pt x="1307651" y="2406"/>
                  </a:lnTo>
                  <a:lnTo>
                    <a:pt x="1343719" y="157509"/>
                  </a:lnTo>
                  <a:lnTo>
                    <a:pt x="1373156" y="158995"/>
                  </a:lnTo>
                  <a:lnTo>
                    <a:pt x="1464719" y="172969"/>
                  </a:lnTo>
                  <a:lnTo>
                    <a:pt x="1539823" y="32256"/>
                  </a:lnTo>
                  <a:lnTo>
                    <a:pt x="1631572" y="55847"/>
                  </a:lnTo>
                  <a:lnTo>
                    <a:pt x="1626212" y="216619"/>
                  </a:lnTo>
                  <a:lnTo>
                    <a:pt x="1690785" y="240253"/>
                  </a:lnTo>
                  <a:lnTo>
                    <a:pt x="1738743" y="263355"/>
                  </a:lnTo>
                  <a:lnTo>
                    <a:pt x="1848358" y="146182"/>
                  </a:lnTo>
                  <a:lnTo>
                    <a:pt x="1860591" y="152075"/>
                  </a:lnTo>
                  <a:lnTo>
                    <a:pt x="1930174" y="194348"/>
                  </a:lnTo>
                  <a:lnTo>
                    <a:pt x="1884010" y="346205"/>
                  </a:lnTo>
                  <a:lnTo>
                    <a:pt x="1963976" y="406002"/>
                  </a:lnTo>
                  <a:lnTo>
                    <a:pt x="1980587" y="421098"/>
                  </a:lnTo>
                  <a:lnTo>
                    <a:pt x="2115676" y="336982"/>
                  </a:lnTo>
                  <a:lnTo>
                    <a:pt x="2150955" y="369046"/>
                  </a:lnTo>
                  <a:lnTo>
                    <a:pt x="2183018" y="404324"/>
                  </a:lnTo>
                  <a:lnTo>
                    <a:pt x="2098902" y="539414"/>
                  </a:lnTo>
                  <a:lnTo>
                    <a:pt x="2113998" y="556024"/>
                  </a:lnTo>
                  <a:lnTo>
                    <a:pt x="2173796" y="635990"/>
                  </a:lnTo>
                  <a:lnTo>
                    <a:pt x="2325652" y="589826"/>
                  </a:lnTo>
                  <a:lnTo>
                    <a:pt x="2367925" y="659409"/>
                  </a:lnTo>
                  <a:lnTo>
                    <a:pt x="2373818" y="671642"/>
                  </a:lnTo>
                  <a:lnTo>
                    <a:pt x="2256645" y="781257"/>
                  </a:lnTo>
                  <a:lnTo>
                    <a:pt x="2279748" y="829215"/>
                  </a:lnTo>
                  <a:lnTo>
                    <a:pt x="2303382" y="893788"/>
                  </a:lnTo>
                  <a:lnTo>
                    <a:pt x="2464154" y="888428"/>
                  </a:lnTo>
                  <a:lnTo>
                    <a:pt x="2487745" y="980177"/>
                  </a:lnTo>
                  <a:lnTo>
                    <a:pt x="2347031" y="1055281"/>
                  </a:lnTo>
                  <a:lnTo>
                    <a:pt x="2361005" y="1146845"/>
                  </a:lnTo>
                  <a:lnTo>
                    <a:pt x="2362492" y="1176282"/>
                  </a:lnTo>
                  <a:lnTo>
                    <a:pt x="2517594" y="1212350"/>
                  </a:lnTo>
                  <a:lnTo>
                    <a:pt x="2520000" y="1260000"/>
                  </a:lnTo>
                  <a:lnTo>
                    <a:pt x="2517594" y="1307651"/>
                  </a:lnTo>
                  <a:lnTo>
                    <a:pt x="2362492" y="1343719"/>
                  </a:lnTo>
                  <a:lnTo>
                    <a:pt x="2361005" y="1373156"/>
                  </a:lnTo>
                  <a:lnTo>
                    <a:pt x="2347031" y="1464719"/>
                  </a:lnTo>
                  <a:lnTo>
                    <a:pt x="2487745" y="1539823"/>
                  </a:lnTo>
                  <a:lnTo>
                    <a:pt x="2464154" y="1631572"/>
                  </a:lnTo>
                  <a:lnTo>
                    <a:pt x="2303382" y="1626212"/>
                  </a:lnTo>
                  <a:lnTo>
                    <a:pt x="2279748" y="1690785"/>
                  </a:lnTo>
                  <a:lnTo>
                    <a:pt x="2256645" y="1738743"/>
                  </a:lnTo>
                  <a:lnTo>
                    <a:pt x="2373818" y="1848358"/>
                  </a:lnTo>
                  <a:lnTo>
                    <a:pt x="2367925" y="1860591"/>
                  </a:lnTo>
                  <a:lnTo>
                    <a:pt x="2325652" y="1930174"/>
                  </a:lnTo>
                  <a:lnTo>
                    <a:pt x="2173796" y="1884010"/>
                  </a:lnTo>
                  <a:lnTo>
                    <a:pt x="2113998" y="1963976"/>
                  </a:lnTo>
                  <a:lnTo>
                    <a:pt x="2098902" y="1980586"/>
                  </a:lnTo>
                  <a:lnTo>
                    <a:pt x="2183018" y="2115676"/>
                  </a:lnTo>
                  <a:lnTo>
                    <a:pt x="2150955" y="2150955"/>
                  </a:lnTo>
                  <a:lnTo>
                    <a:pt x="2115676" y="2183018"/>
                  </a:lnTo>
                  <a:lnTo>
                    <a:pt x="1980586" y="2098902"/>
                  </a:lnTo>
                  <a:lnTo>
                    <a:pt x="1963976" y="2113998"/>
                  </a:lnTo>
                  <a:lnTo>
                    <a:pt x="1884011" y="2173796"/>
                  </a:lnTo>
                  <a:lnTo>
                    <a:pt x="1930175" y="2325652"/>
                  </a:lnTo>
                  <a:lnTo>
                    <a:pt x="1860591" y="2367925"/>
                  </a:lnTo>
                  <a:lnTo>
                    <a:pt x="1848358" y="2373818"/>
                  </a:lnTo>
                  <a:lnTo>
                    <a:pt x="1738743" y="2256645"/>
                  </a:lnTo>
                  <a:lnTo>
                    <a:pt x="1690785" y="2279748"/>
                  </a:lnTo>
                  <a:lnTo>
                    <a:pt x="1626212" y="2303382"/>
                  </a:lnTo>
                  <a:lnTo>
                    <a:pt x="1631572" y="2464154"/>
                  </a:lnTo>
                  <a:lnTo>
                    <a:pt x="1539823" y="2487745"/>
                  </a:lnTo>
                  <a:lnTo>
                    <a:pt x="1464719" y="2347031"/>
                  </a:lnTo>
                  <a:lnTo>
                    <a:pt x="1373156" y="2361005"/>
                  </a:lnTo>
                  <a:lnTo>
                    <a:pt x="1343719" y="2362492"/>
                  </a:lnTo>
                  <a:lnTo>
                    <a:pt x="1307651" y="2517594"/>
                  </a:lnTo>
                  <a:lnTo>
                    <a:pt x="1260000" y="2520000"/>
                  </a:lnTo>
                  <a:lnTo>
                    <a:pt x="1212350" y="2517594"/>
                  </a:lnTo>
                  <a:lnTo>
                    <a:pt x="1176282" y="2362492"/>
                  </a:lnTo>
                  <a:lnTo>
                    <a:pt x="1146845" y="2361005"/>
                  </a:lnTo>
                  <a:lnTo>
                    <a:pt x="1055281" y="2347031"/>
                  </a:lnTo>
                  <a:lnTo>
                    <a:pt x="980177" y="2487745"/>
                  </a:lnTo>
                  <a:lnTo>
                    <a:pt x="888429" y="2464154"/>
                  </a:lnTo>
                  <a:lnTo>
                    <a:pt x="893788" y="2303382"/>
                  </a:lnTo>
                  <a:lnTo>
                    <a:pt x="829215" y="2279748"/>
                  </a:lnTo>
                  <a:lnTo>
                    <a:pt x="781257" y="2256645"/>
                  </a:lnTo>
                  <a:lnTo>
                    <a:pt x="671642" y="2373818"/>
                  </a:lnTo>
                  <a:lnTo>
                    <a:pt x="659409" y="2367925"/>
                  </a:lnTo>
                  <a:lnTo>
                    <a:pt x="589826" y="2325652"/>
                  </a:lnTo>
                  <a:lnTo>
                    <a:pt x="635990" y="2173796"/>
                  </a:lnTo>
                  <a:lnTo>
                    <a:pt x="556024" y="2113998"/>
                  </a:lnTo>
                  <a:lnTo>
                    <a:pt x="539414" y="2098902"/>
                  </a:lnTo>
                  <a:lnTo>
                    <a:pt x="404324" y="2183018"/>
                  </a:lnTo>
                  <a:lnTo>
                    <a:pt x="369046" y="2150955"/>
                  </a:lnTo>
                  <a:lnTo>
                    <a:pt x="336983" y="2115677"/>
                  </a:lnTo>
                  <a:lnTo>
                    <a:pt x="421099" y="1980586"/>
                  </a:lnTo>
                  <a:lnTo>
                    <a:pt x="406002" y="1963976"/>
                  </a:lnTo>
                  <a:lnTo>
                    <a:pt x="346205" y="1884010"/>
                  </a:lnTo>
                  <a:lnTo>
                    <a:pt x="194348" y="1930174"/>
                  </a:lnTo>
                  <a:lnTo>
                    <a:pt x="152075" y="1860591"/>
                  </a:lnTo>
                  <a:lnTo>
                    <a:pt x="146183" y="1848358"/>
                  </a:lnTo>
                  <a:lnTo>
                    <a:pt x="263355" y="1738743"/>
                  </a:lnTo>
                  <a:lnTo>
                    <a:pt x="240253" y="1690785"/>
                  </a:lnTo>
                  <a:lnTo>
                    <a:pt x="216619" y="1626212"/>
                  </a:lnTo>
                  <a:lnTo>
                    <a:pt x="55847" y="1631572"/>
                  </a:lnTo>
                  <a:lnTo>
                    <a:pt x="32256" y="1539823"/>
                  </a:lnTo>
                  <a:lnTo>
                    <a:pt x="172969" y="1464719"/>
                  </a:lnTo>
                  <a:lnTo>
                    <a:pt x="158995" y="1373156"/>
                  </a:lnTo>
                  <a:lnTo>
                    <a:pt x="157509" y="1343719"/>
                  </a:lnTo>
                  <a:lnTo>
                    <a:pt x="2406" y="1307650"/>
                  </a:lnTo>
                  <a:lnTo>
                    <a:pt x="0" y="1260000"/>
                  </a:lnTo>
                  <a:lnTo>
                    <a:pt x="2406" y="1212350"/>
                  </a:lnTo>
                  <a:lnTo>
                    <a:pt x="157509" y="1176282"/>
                  </a:lnTo>
                  <a:lnTo>
                    <a:pt x="158995" y="1146845"/>
                  </a:lnTo>
                  <a:lnTo>
                    <a:pt x="172969" y="1055281"/>
                  </a:lnTo>
                  <a:lnTo>
                    <a:pt x="32256" y="980177"/>
                  </a:lnTo>
                  <a:lnTo>
                    <a:pt x="55847" y="888428"/>
                  </a:lnTo>
                  <a:lnTo>
                    <a:pt x="216619" y="893788"/>
                  </a:lnTo>
                  <a:lnTo>
                    <a:pt x="240253" y="829215"/>
                  </a:lnTo>
                  <a:lnTo>
                    <a:pt x="263355" y="781257"/>
                  </a:lnTo>
                  <a:lnTo>
                    <a:pt x="146183" y="671642"/>
                  </a:lnTo>
                  <a:lnTo>
                    <a:pt x="152075" y="659409"/>
                  </a:lnTo>
                  <a:lnTo>
                    <a:pt x="194348" y="589826"/>
                  </a:lnTo>
                  <a:lnTo>
                    <a:pt x="346205" y="635990"/>
                  </a:lnTo>
                  <a:lnTo>
                    <a:pt x="406002" y="556024"/>
                  </a:lnTo>
                  <a:lnTo>
                    <a:pt x="421099" y="539414"/>
                  </a:lnTo>
                  <a:lnTo>
                    <a:pt x="336983" y="404324"/>
                  </a:lnTo>
                  <a:lnTo>
                    <a:pt x="369046" y="369046"/>
                  </a:lnTo>
                  <a:lnTo>
                    <a:pt x="404324" y="336982"/>
                  </a:lnTo>
                  <a:lnTo>
                    <a:pt x="539414" y="421098"/>
                  </a:lnTo>
                  <a:lnTo>
                    <a:pt x="556024" y="406002"/>
                  </a:lnTo>
                  <a:lnTo>
                    <a:pt x="635990" y="346205"/>
                  </a:lnTo>
                  <a:lnTo>
                    <a:pt x="589826" y="194348"/>
                  </a:lnTo>
                  <a:lnTo>
                    <a:pt x="659409" y="152075"/>
                  </a:lnTo>
                  <a:lnTo>
                    <a:pt x="671642" y="146182"/>
                  </a:lnTo>
                  <a:lnTo>
                    <a:pt x="781257" y="263355"/>
                  </a:lnTo>
                  <a:lnTo>
                    <a:pt x="829215" y="240253"/>
                  </a:lnTo>
                  <a:lnTo>
                    <a:pt x="893788" y="216619"/>
                  </a:lnTo>
                  <a:lnTo>
                    <a:pt x="888429" y="55847"/>
                  </a:lnTo>
                  <a:lnTo>
                    <a:pt x="980177" y="32256"/>
                  </a:lnTo>
                  <a:lnTo>
                    <a:pt x="1055281" y="172969"/>
                  </a:lnTo>
                  <a:lnTo>
                    <a:pt x="1146845" y="158995"/>
                  </a:lnTo>
                  <a:lnTo>
                    <a:pt x="1176282" y="157509"/>
                  </a:lnTo>
                  <a:lnTo>
                    <a:pt x="1212351" y="2406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3"/>
                </a:gs>
                <a:gs pos="80000">
                  <a:schemeClr val="accent3">
                    <a:lumMod val="5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34" name="Круг: прозрачная заливка 22">
              <a:extLst>
                <a:ext uri="{FF2B5EF4-FFF2-40B4-BE49-F238E27FC236}">
                  <a16:creationId xmlns:a16="http://schemas.microsoft.com/office/drawing/2014/main" xmlns="" id="{FB4C28EB-22D8-4B3D-97D4-CA8FE1F688DF}"/>
                </a:ext>
              </a:extLst>
            </p:cNvPr>
            <p:cNvSpPr/>
            <p:nvPr/>
          </p:nvSpPr>
          <p:spPr>
            <a:xfrm>
              <a:off x="5117250" y="2450250"/>
              <a:ext cx="1957500" cy="1957500"/>
            </a:xfrm>
            <a:prstGeom prst="donut">
              <a:avLst>
                <a:gd name="adj" fmla="val 3194"/>
              </a:avLst>
            </a:prstGeom>
            <a:gradFill flip="none" rotWithShape="1">
              <a:gsLst>
                <a:gs pos="20000">
                  <a:schemeClr val="accent3"/>
                </a:gs>
                <a:gs pos="80000">
                  <a:schemeClr val="accent3">
                    <a:lumMod val="50000"/>
                  </a:schemeClr>
                </a:gs>
              </a:gsLst>
              <a:lin ang="17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Regular" panose="00000500000000000000" pitchFamily="2" charset="-52"/>
              </a:endParaRPr>
            </a:p>
          </p:txBody>
        </p:sp>
        <p:sp>
          <p:nvSpPr>
            <p:cNvPr id="35" name="Овал 34">
              <a:extLst>
                <a:ext uri="{FF2B5EF4-FFF2-40B4-BE49-F238E27FC236}">
                  <a16:creationId xmlns:a16="http://schemas.microsoft.com/office/drawing/2014/main" xmlns="" id="{3C064428-B298-4DD7-AE23-A04BDDD4632A}"/>
                </a:ext>
              </a:extLst>
            </p:cNvPr>
            <p:cNvSpPr/>
            <p:nvPr/>
          </p:nvSpPr>
          <p:spPr>
            <a:xfrm>
              <a:off x="5173500" y="2506500"/>
              <a:ext cx="1845000" cy="184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 Regular" panose="00000500000000000000" pitchFamily="2" charset="-52"/>
              </a:endParaRPr>
            </a:p>
          </p:txBody>
        </p:sp>
        <p:sp>
          <p:nvSpPr>
            <p:cNvPr id="36" name="Круг: прозрачная заливка 24">
              <a:extLst>
                <a:ext uri="{FF2B5EF4-FFF2-40B4-BE49-F238E27FC236}">
                  <a16:creationId xmlns:a16="http://schemas.microsoft.com/office/drawing/2014/main" xmlns="" id="{708567B2-2B4D-4CCB-9548-E36F8D699828}"/>
                </a:ext>
              </a:extLst>
            </p:cNvPr>
            <p:cNvSpPr/>
            <p:nvPr/>
          </p:nvSpPr>
          <p:spPr>
            <a:xfrm>
              <a:off x="5173500" y="2506500"/>
              <a:ext cx="1845000" cy="1845000"/>
            </a:xfrm>
            <a:prstGeom prst="donut">
              <a:avLst>
                <a:gd name="adj" fmla="val 3194"/>
              </a:avLst>
            </a:prstGeom>
            <a:gradFill flip="none" rotWithShape="1">
              <a:gsLst>
                <a:gs pos="20000">
                  <a:schemeClr val="accent3"/>
                </a:gs>
                <a:gs pos="80000">
                  <a:schemeClr val="accent3">
                    <a:lumMod val="5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  <a:latin typeface="Montserrat Regular" panose="00000500000000000000" pitchFamily="2" charset="-5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-482023" y="4645830"/>
            <a:ext cx="4649002" cy="758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dirty="0">
                <a:solidFill>
                  <a:srgbClr val="108AC9"/>
                </a:solidFill>
                <a:latin typeface="Montserrat bold" panose="020B0604020202020204" charset="-52"/>
              </a:rPr>
              <a:t>Тематические курсы по формированию цифровых компетенций </a:t>
            </a:r>
            <a:endParaRPr lang="ru-RU" dirty="0">
              <a:solidFill>
                <a:srgbClr val="108AC9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42998" y="4327795"/>
            <a:ext cx="4649002" cy="980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>
                <a:solidFill>
                  <a:srgbClr val="108AC9"/>
                </a:solidFill>
                <a:latin typeface="Montserrat bold" panose="020B0604020202020204" charset="-52"/>
              </a:rPr>
              <a:t>Муниципальные и межмуниципальные конференции, форумы и </a:t>
            </a:r>
            <a:r>
              <a:rPr lang="ru-RU" dirty="0" err="1">
                <a:solidFill>
                  <a:srgbClr val="108AC9"/>
                </a:solidFill>
                <a:latin typeface="Montserrat bold" panose="020B0604020202020204" charset="-52"/>
              </a:rPr>
              <a:t>хакатоны</a:t>
            </a:r>
            <a:r>
              <a:rPr lang="ru-RU" dirty="0">
                <a:solidFill>
                  <a:srgbClr val="108AC9"/>
                </a:solidFill>
                <a:latin typeface="Montserrat bold" panose="020B0604020202020204" charset="-52"/>
              </a:rPr>
              <a:t> по информационным технологиям</a:t>
            </a:r>
            <a:endParaRPr lang="ru-RU" dirty="0">
              <a:solidFill>
                <a:srgbClr val="108AC9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7652" y="1683724"/>
            <a:ext cx="4649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rgbClr val="108AC9"/>
                </a:solidFill>
                <a:latin typeface="Montserrat bold" panose="020B0604020202020204" charset="-52"/>
              </a:rPr>
              <a:t>Включение ИКТ-модуля в курсы повышения квалификации</a:t>
            </a:r>
            <a:endParaRPr lang="ru-RU" dirty="0">
              <a:solidFill>
                <a:srgbClr val="108AC9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579061" y="2338671"/>
            <a:ext cx="4095569" cy="537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err="1">
                <a:solidFill>
                  <a:srgbClr val="108AC9"/>
                </a:solidFill>
                <a:latin typeface="Montserrat bold" panose="020B0604020202020204" charset="-52"/>
              </a:rPr>
              <a:t>Вебинары</a:t>
            </a:r>
            <a:r>
              <a:rPr lang="ru-RU" dirty="0">
                <a:solidFill>
                  <a:srgbClr val="108AC9"/>
                </a:solidFill>
                <a:latin typeface="Montserrat bold" panose="020B0604020202020204" charset="-52"/>
              </a:rPr>
              <a:t> по использованию ЭПОС и </a:t>
            </a:r>
            <a:r>
              <a:rPr lang="ru-RU" dirty="0" err="1">
                <a:solidFill>
                  <a:srgbClr val="108AC9"/>
                </a:solidFill>
                <a:latin typeface="Montserrat bold" panose="020B0604020202020204" charset="-52"/>
              </a:rPr>
              <a:t>Сферум</a:t>
            </a:r>
            <a:endParaRPr lang="ru-RU" dirty="0">
              <a:solidFill>
                <a:srgbClr val="108AC9"/>
              </a:solidFill>
              <a:latin typeface="Montserrat Regular" panose="00000500000000000000" pitchFamily="2" charset="-52"/>
            </a:endParaRP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03997" flipH="1">
            <a:off x="3250153" y="2413584"/>
            <a:ext cx="792740" cy="1146437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43521" y="3826262"/>
            <a:ext cx="916957" cy="1299968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25136" flipH="1">
            <a:off x="5615814" y="3705490"/>
            <a:ext cx="649908" cy="989459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01638">
            <a:off x="6430614" y="2227525"/>
            <a:ext cx="907036" cy="136107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5716058" y="2368903"/>
            <a:ext cx="0" cy="9208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832519" y="4082319"/>
            <a:ext cx="0" cy="11017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6818028" y="3459331"/>
            <a:ext cx="7241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2945661" y="3564410"/>
            <a:ext cx="11203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6855873" y="2550492"/>
            <a:ext cx="7241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166979" y="4542726"/>
            <a:ext cx="0" cy="9208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3298785" y="2366235"/>
            <a:ext cx="2021" cy="4928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5923448" y="4465333"/>
            <a:ext cx="16556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326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/>
          </p:nvPr>
        </p:nvGraphicFramePr>
        <p:xfrm>
          <a:off x="393107" y="927564"/>
          <a:ext cx="10512722" cy="1193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0A4C0ECA-B29B-472A-8115-14E636600B2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74005" y="2092318"/>
          <a:ext cx="11243989" cy="46112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29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75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73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1665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69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758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7896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0258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73092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3776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1" u="none" strike="noStrike" dirty="0">
                          <a:effectLst/>
                          <a:latin typeface="Montserrat bold" panose="00000800000000000000" pitchFamily="2" charset="-52"/>
                        </a:rPr>
                        <a:t>№ п/п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1" u="none" strike="noStrike" dirty="0">
                          <a:effectLst/>
                          <a:latin typeface="Montserrat bold" panose="00000800000000000000" pitchFamily="2" charset="-52"/>
                        </a:rPr>
                        <a:t>Территория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1" u="none" strike="noStrike" dirty="0">
                          <a:effectLst/>
                          <a:latin typeface="Montserrat bold" panose="00000800000000000000" pitchFamily="2" charset="-52"/>
                        </a:rPr>
                        <a:t>% на 25.08.2021 г.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0000800000000000000" pitchFamily="2" charset="-52"/>
                        </a:rPr>
                        <a:t>Планируется к подключению в 2021 г. учебных корпусов*, ед.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1" u="none" strike="noStrike" dirty="0">
                          <a:effectLst/>
                          <a:latin typeface="Montserrat bold" panose="00000800000000000000" pitchFamily="2" charset="-52"/>
                        </a:rPr>
                        <a:t>№ п/п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1" u="none" strike="noStrike" dirty="0">
                          <a:effectLst/>
                          <a:latin typeface="Montserrat bold" panose="00000800000000000000" pitchFamily="2" charset="-52"/>
                        </a:rPr>
                        <a:t>Территория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1" u="none" strike="noStrike" dirty="0">
                          <a:effectLst/>
                          <a:latin typeface="Montserrat bold" panose="00000800000000000000" pitchFamily="2" charset="-52"/>
                        </a:rPr>
                        <a:t>% на 25.08.2021 г.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0000800000000000000" pitchFamily="2" charset="-52"/>
                        </a:rPr>
                        <a:t>Планируется к подключению в 2021 г. учебных корпусов*, ед.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 dirty="0"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Березовский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 dirty="0">
                          <a:effectLst/>
                          <a:latin typeface="Montserrat Regular" panose="00000500000000000000" pitchFamily="2" charset="-52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Верещагинский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90,5%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Большесосновский МР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25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Сивинский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88,9%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 ЗАТО Звездный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 dirty="0">
                          <a:effectLst/>
                          <a:latin typeface="Montserrat Regular" panose="00000500000000000000" pitchFamily="2" charset="-52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Кудымкарский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88,5%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Добрянский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27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 «Город Кизел»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87,5%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Еловский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28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Губахинский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87,5%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Ильинский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29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Соликамский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87,5%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Карагайский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30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Чусовской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87,5%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Кишертский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 dirty="0">
                          <a:effectLst/>
                          <a:latin typeface="Montserrat Regular" panose="00000500000000000000" pitchFamily="2" charset="-52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Бардымский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87,0%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Косинский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32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МО «Суксунский ГО»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84,6%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Краснокамский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33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Гремячинский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83,3%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11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Лысьвенский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34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Горнозаводский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81,8%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12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Октябрьский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35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Ординский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81,8%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13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Оханский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36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 «Город Кудымкар»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77,8%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14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Очерский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37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Кунгурский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77,3%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15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Пермский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38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Чернушинский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77,3%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16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Юсьвинский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100,0%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39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Юрлинский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76,9%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17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 «Город Березники»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96,8%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40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Осинский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70,6%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18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Пермский МР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96,8%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41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Нытвенский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69,6%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19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Чайковский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96,4%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42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Гайнский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68,8%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20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Куединский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95,5%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43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Кочевский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66,7%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21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Красновишерский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91,7%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 dirty="0">
                          <a:effectLst/>
                          <a:latin typeface="Montserrat Regular" panose="00000500000000000000" pitchFamily="2" charset="-52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Чердынский ГО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66,7%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22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Александровский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90,9%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 dirty="0">
                          <a:effectLst/>
                          <a:latin typeface="Montserrat Regular" panose="00000500000000000000" pitchFamily="2" charset="-52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Частинский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37,5%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55727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u="none" strike="noStrike">
                          <a:effectLst/>
                          <a:latin typeface="Montserrat Regular" panose="00000500000000000000" pitchFamily="2" charset="-52"/>
                        </a:rPr>
                        <a:t>23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Уинский МО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90,9%</a:t>
                      </a:r>
                    </a:p>
                  </a:txBody>
                  <a:tcPr marL="72000" marR="72000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Montserrat bold" panose="00000800000000000000" pitchFamily="2" charset="-52"/>
                        </a:rPr>
                        <a:t>Общий итог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Montserrat bold" panose="00000800000000000000" pitchFamily="2" charset="-52"/>
                        </a:rPr>
                        <a:t>90,4%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Montserrat bold" panose="00000800000000000000" pitchFamily="2" charset="-52"/>
                        </a:rPr>
                        <a:t>85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8B91105-88DF-4192-A0ED-7A512DAFB6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0" y="741521"/>
            <a:ext cx="12192000" cy="20747"/>
          </a:xfrm>
          <a:prstGeom prst="rect">
            <a:avLst/>
          </a:prstGeom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24475EE3-8690-487B-8E43-F08E83B83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107" y="82988"/>
            <a:ext cx="11379793" cy="667160"/>
          </a:xfrm>
        </p:spPr>
        <p:txBody>
          <a:bodyPr>
            <a:normAutofit fontScale="90000"/>
          </a:bodyPr>
          <a:lstStyle/>
          <a:p>
            <a:r>
              <a:rPr lang="ru-RU" dirty="0"/>
              <a:t>Подключение зданий школ к высокоскоростному доступу к сети «Интернет»</a:t>
            </a:r>
          </a:p>
        </p:txBody>
      </p:sp>
      <p:sp>
        <p:nvSpPr>
          <p:cNvPr id="9" name="Номер слайда 1">
            <a:extLst>
              <a:ext uri="{FF2B5EF4-FFF2-40B4-BE49-F238E27FC236}">
                <a16:creationId xmlns:a16="http://schemas.microsoft.com/office/drawing/2014/main" xmlns="" id="{98698165-4276-40B0-898A-624763DB3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C76BF5-6797-4368-A849-6872AFD36D71}" type="slidenum">
              <a:rPr lang="ru-RU" altLang="ru-RU">
                <a:solidFill>
                  <a:srgbClr val="898989"/>
                </a:solidFill>
                <a:latin typeface="PT Sans" panose="020B0703020203020204" pitchFamily="34" charset="-52"/>
              </a:rPr>
              <a:pPr eaLnBrk="1" hangingPunct="1"/>
              <a:t>25</a:t>
            </a:fld>
            <a:endParaRPr lang="ru-RU" altLang="ru-RU" dirty="0">
              <a:solidFill>
                <a:srgbClr val="898989"/>
              </a:solidFill>
              <a:latin typeface="PT Sans" panose="020B0703020203020204" pitchFamily="34" charset="-5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761F903-88CC-400D-9A15-5C4C8385203C}"/>
              </a:ext>
            </a:extLst>
          </p:cNvPr>
          <p:cNvSpPr txBox="1"/>
          <p:nvPr/>
        </p:nvSpPr>
        <p:spPr>
          <a:xfrm>
            <a:off x="939874" y="6659596"/>
            <a:ext cx="24016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latin typeface="Montserrat Regular" panose="00000500000000000000" pitchFamily="2" charset="-52"/>
              </a:rPr>
              <a:t>* Без учета мастерских и спортзалов</a:t>
            </a:r>
          </a:p>
        </p:txBody>
      </p:sp>
    </p:spTree>
    <p:extLst>
      <p:ext uri="{BB962C8B-B14F-4D97-AF65-F5344CB8AC3E}">
        <p14:creationId xmlns:p14="http://schemas.microsoft.com/office/powerpoint/2010/main" val="410974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29929" y="2107499"/>
            <a:ext cx="2866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tserrat bold" panose="020B0604020202020204" charset="-52"/>
              </a:rPr>
              <a:t>2020 год </a:t>
            </a:r>
            <a:r>
              <a:rPr lang="ru-RU" dirty="0">
                <a:latin typeface="Montserrat Regular" panose="00000500000000000000" pitchFamily="2" charset="-52"/>
              </a:rPr>
              <a:t>– </a:t>
            </a:r>
            <a:r>
              <a:rPr lang="ru-RU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101 школа</a:t>
            </a:r>
            <a:endParaRPr lang="ru-RU" dirty="0">
              <a:latin typeface="Montserrat bold" panose="00000800000000000000" pitchFamily="2" charset="-52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BC0F2F47-D4FD-42CD-9D05-2FB227CD4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107" y="133964"/>
            <a:ext cx="10960693" cy="667160"/>
          </a:xfrm>
        </p:spPr>
        <p:txBody>
          <a:bodyPr>
            <a:normAutofit fontScale="90000"/>
          </a:bodyPr>
          <a:lstStyle/>
          <a:p>
            <a:r>
              <a:rPr lang="ru-RU" dirty="0"/>
              <a:t>Оснащение образовательных организаций компьютерной</a:t>
            </a:r>
            <a:br>
              <a:rPr lang="ru-RU" dirty="0"/>
            </a:br>
            <a:r>
              <a:rPr lang="ru-RU" dirty="0"/>
              <a:t>и презентационной техникой</a:t>
            </a:r>
          </a:p>
        </p:txBody>
      </p:sp>
      <p:sp>
        <p:nvSpPr>
          <p:cNvPr id="21" name="Номер слайда 8">
            <a:extLst>
              <a:ext uri="{FF2B5EF4-FFF2-40B4-BE49-F238E27FC236}">
                <a16:creationId xmlns:a16="http://schemas.microsoft.com/office/drawing/2014/main" xmlns="" id="{CBE3191A-900E-41D4-9B1B-E8D6C9466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z="1200" smtClean="0"/>
              <a:pPr>
                <a:defRPr/>
              </a:pPr>
              <a:t>26</a:t>
            </a:fld>
            <a:endParaRPr lang="ru-RU" altLang="ru-RU" sz="1200" dirty="0"/>
          </a:p>
        </p:txBody>
      </p:sp>
      <p:pic>
        <p:nvPicPr>
          <p:cNvPr id="18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905575" y="1903276"/>
            <a:ext cx="3895725" cy="17367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40C01D4-258B-4CA2-80E2-4F207709C13C}"/>
              </a:ext>
            </a:extLst>
          </p:cNvPr>
          <p:cNvSpPr txBox="1"/>
          <p:nvPr/>
        </p:nvSpPr>
        <p:spPr>
          <a:xfrm>
            <a:off x="467652" y="4982142"/>
            <a:ext cx="6094562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Montserrat bold" panose="00000800000000000000" pitchFamily="2" charset="-52"/>
                <a:cs typeface="Calibri" panose="020F0502020204030204" pitchFamily="34" charset="0"/>
              </a:rPr>
              <a:t>2020 г.:</a:t>
            </a:r>
            <a:r>
              <a:rPr lang="ru-RU" sz="1800" b="1" dirty="0">
                <a:solidFill>
                  <a:srgbClr val="C00000"/>
                </a:solidFill>
                <a:latin typeface="Montserrat bold" panose="00000800000000000000" pitchFamily="2" charset="-52"/>
                <a:cs typeface="Calibri" panose="020F0502020204030204" pitchFamily="34" charset="0"/>
              </a:rPr>
              <a:t> 178</a:t>
            </a:r>
            <a:r>
              <a:rPr lang="ru-RU" sz="1800" dirty="0">
                <a:solidFill>
                  <a:srgbClr val="C00000"/>
                </a:solidFill>
                <a:latin typeface="Montserrat Regular" panose="00000500000000000000" pitchFamily="2" charset="-52"/>
                <a:cs typeface="Calibri" panose="020F0502020204030204" pitchFamily="34" charset="0"/>
              </a:rPr>
              <a:t> </a:t>
            </a:r>
            <a:r>
              <a:rPr lang="ru-RU" sz="1800" dirty="0">
                <a:latin typeface="Montserrat Regular" panose="00000500000000000000" pitchFamily="2" charset="-52"/>
                <a:cs typeface="Calibri" panose="020F0502020204030204" pitchFamily="34" charset="0"/>
              </a:rPr>
              <a:t>школ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  <a:cs typeface="Calibri" panose="020F0502020204030204" pitchFamily="34" charset="0"/>
              </a:rPr>
              <a:t>Планшеты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  <a:cs typeface="Calibri" panose="020F0502020204030204" pitchFamily="34" charset="0"/>
              </a:rPr>
              <a:t>Ноутбуки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  <a:cs typeface="Calibri" panose="020F0502020204030204" pitchFamily="34" charset="0"/>
              </a:rPr>
              <a:t>Проекторы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  <a:cs typeface="Calibri" panose="020F0502020204030204" pitchFamily="34" charset="0"/>
              </a:rPr>
              <a:t>Компьютеры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858E464-6E89-4F89-98A6-370664B59A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078" y="5907056"/>
            <a:ext cx="1395185" cy="65108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DFBC82A-0010-4A32-83FC-ECACAE8A4B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01" y="5095818"/>
            <a:ext cx="758282" cy="81123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4BF4800-9F50-4E6B-9937-53542D13F2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732" y="5029226"/>
            <a:ext cx="977663" cy="8811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D4623A7-E359-4FCC-87D9-E19F520A77B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078" y="5031652"/>
            <a:ext cx="1459813" cy="881139"/>
          </a:xfrm>
          <a:prstGeom prst="rect">
            <a:avLst/>
          </a:prstGeom>
        </p:spPr>
      </p:pic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64B45199-0FFD-410D-A2D5-EAAEE03CD970}"/>
              </a:ext>
            </a:extLst>
          </p:cNvPr>
          <p:cNvCxnSpPr/>
          <p:nvPr/>
        </p:nvCxnSpPr>
        <p:spPr>
          <a:xfrm>
            <a:off x="529929" y="4464935"/>
            <a:ext cx="1091565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xmlns="" id="{4B5901FF-493E-44B6-A3C5-B4AF2EA4F647}"/>
              </a:ext>
            </a:extLst>
          </p:cNvPr>
          <p:cNvCxnSpPr>
            <a:cxnSpLocks/>
          </p:cNvCxnSpPr>
          <p:nvPr/>
        </p:nvCxnSpPr>
        <p:spPr>
          <a:xfrm flipH="1">
            <a:off x="6900318" y="2976047"/>
            <a:ext cx="0" cy="1024609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4B5901FF-493E-44B6-A3C5-B4AF2EA4F647}"/>
              </a:ext>
            </a:extLst>
          </p:cNvPr>
          <p:cNvCxnSpPr>
            <a:cxnSpLocks/>
          </p:cNvCxnSpPr>
          <p:nvPr/>
        </p:nvCxnSpPr>
        <p:spPr>
          <a:xfrm flipH="1">
            <a:off x="6198471" y="2295565"/>
            <a:ext cx="0" cy="1703577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4B5901FF-493E-44B6-A3C5-B4AF2EA4F647}"/>
              </a:ext>
            </a:extLst>
          </p:cNvPr>
          <p:cNvCxnSpPr>
            <a:cxnSpLocks/>
          </p:cNvCxnSpPr>
          <p:nvPr/>
        </p:nvCxnSpPr>
        <p:spPr>
          <a:xfrm flipH="1">
            <a:off x="4456801" y="3377088"/>
            <a:ext cx="0" cy="425292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31688D4-1DCB-4037-AA14-16C4A5BA5D12}"/>
              </a:ext>
            </a:extLst>
          </p:cNvPr>
          <p:cNvSpPr txBox="1"/>
          <p:nvPr/>
        </p:nvSpPr>
        <p:spPr>
          <a:xfrm>
            <a:off x="3887461" y="3810947"/>
            <a:ext cx="80790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ysClr val="windowText" lastClr="000000"/>
                </a:solidFill>
                <a:latin typeface="Montserrat Regular" panose="00000500000000000000" pitchFamily="2" charset="-52"/>
                <a:cs typeface="Arial" panose="020B0604020202020204" pitchFamily="34" charset="0"/>
              </a:rPr>
              <a:t>Ноутбук</a:t>
            </a:r>
            <a:endParaRPr lang="ru-RU" sz="1100" dirty="0">
              <a:solidFill>
                <a:sysClr val="windowText" lastClr="000000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0DC28F72-AF7B-42AF-A0BF-60C6BE8C8A06}"/>
              </a:ext>
            </a:extLst>
          </p:cNvPr>
          <p:cNvSpPr txBox="1"/>
          <p:nvPr/>
        </p:nvSpPr>
        <p:spPr>
          <a:xfrm>
            <a:off x="5410023" y="4039558"/>
            <a:ext cx="98497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ysClr val="windowText" lastClr="000000"/>
                </a:solidFill>
                <a:latin typeface="Montserrat Regular" panose="00000500000000000000" pitchFamily="2" charset="-52"/>
                <a:cs typeface="Arial" panose="020B0604020202020204" pitchFamily="34" charset="0"/>
              </a:rPr>
              <a:t>IP </a:t>
            </a:r>
            <a:r>
              <a:rPr lang="ru-RU" sz="1100" dirty="0">
                <a:solidFill>
                  <a:sysClr val="windowText" lastClr="000000"/>
                </a:solidFill>
                <a:latin typeface="Montserrat Regular" panose="00000500000000000000" pitchFamily="2" charset="-52"/>
                <a:cs typeface="Arial" panose="020B0604020202020204" pitchFamily="34" charset="0"/>
              </a:rPr>
              <a:t>камера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3A8EDA9-2C7F-41DA-A5CC-859FF96C64C7}"/>
              </a:ext>
            </a:extLst>
          </p:cNvPr>
          <p:cNvSpPr txBox="1"/>
          <p:nvPr/>
        </p:nvSpPr>
        <p:spPr>
          <a:xfrm>
            <a:off x="6272995" y="4032379"/>
            <a:ext cx="21478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ysClr val="windowText" lastClr="000000"/>
                </a:solidFill>
                <a:latin typeface="Montserrat Regular" panose="00000500000000000000" pitchFamily="2" charset="-52"/>
                <a:cs typeface="Arial" panose="020B0604020202020204" pitchFamily="34" charset="0"/>
              </a:rPr>
              <a:t>Интерактивный комплекс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420377" y="1491829"/>
            <a:ext cx="3568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tserrat bold" panose="020B0604020202020204" charset="-52"/>
              </a:rPr>
              <a:t>2021 год </a:t>
            </a:r>
            <a:r>
              <a:rPr lang="ru-RU" dirty="0">
                <a:latin typeface="Montserrat Regular" panose="00000500000000000000" pitchFamily="2" charset="-52"/>
              </a:rPr>
              <a:t>– </a:t>
            </a:r>
            <a:r>
              <a:rPr lang="ru-RU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164 школы</a:t>
            </a:r>
          </a:p>
          <a:p>
            <a:r>
              <a:rPr lang="ru-RU" dirty="0">
                <a:latin typeface="Montserrat bold" panose="020B0604020202020204" charset="-52"/>
              </a:rPr>
              <a:t>2022 год </a:t>
            </a:r>
            <a:r>
              <a:rPr lang="ru-RU" dirty="0">
                <a:latin typeface="Montserrat Regular" panose="00000500000000000000" pitchFamily="2" charset="-52"/>
              </a:rPr>
              <a:t>– </a:t>
            </a:r>
            <a:r>
              <a:rPr lang="ru-RU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98 школ</a:t>
            </a:r>
          </a:p>
          <a:p>
            <a:r>
              <a:rPr lang="ru-RU" dirty="0">
                <a:latin typeface="Montserrat bold" panose="020B0604020202020204" charset="-52"/>
              </a:rPr>
              <a:t>2024 год </a:t>
            </a:r>
            <a:r>
              <a:rPr lang="ru-RU" b="1" dirty="0">
                <a:latin typeface="Montserrat Regular" panose="020B0604020202020204" charset="-52"/>
              </a:rPr>
              <a:t>– </a:t>
            </a:r>
            <a:r>
              <a:rPr lang="ru-RU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118 школ и СПО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40C01D4-258B-4CA2-80E2-4F207709C13C}"/>
              </a:ext>
            </a:extLst>
          </p:cNvPr>
          <p:cNvSpPr txBox="1"/>
          <p:nvPr/>
        </p:nvSpPr>
        <p:spPr>
          <a:xfrm>
            <a:off x="7912943" y="4982142"/>
            <a:ext cx="387681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Montserrat bold" panose="00000800000000000000" pitchFamily="2" charset="-52"/>
                <a:cs typeface="Calibri" panose="020F0502020204030204" pitchFamily="34" charset="0"/>
              </a:rPr>
              <a:t>2021 г.: </a:t>
            </a:r>
            <a:r>
              <a:rPr lang="ru-RU" b="1" dirty="0">
                <a:solidFill>
                  <a:srgbClr val="C00000"/>
                </a:solidFill>
                <a:latin typeface="Montserrat bold" panose="00000800000000000000" pitchFamily="2" charset="-52"/>
                <a:cs typeface="Calibri" panose="020F0502020204030204" pitchFamily="34" charset="0"/>
              </a:rPr>
              <a:t>84</a:t>
            </a:r>
            <a:r>
              <a:rPr lang="ru-RU" dirty="0">
                <a:latin typeface="Montserrat Regular" panose="00000500000000000000" pitchFamily="2" charset="-52"/>
                <a:cs typeface="Calibri" panose="020F0502020204030204" pitchFamily="34" charset="0"/>
              </a:rPr>
              <a:t> школы + </a:t>
            </a:r>
            <a:r>
              <a:rPr lang="ru-RU" dirty="0">
                <a:solidFill>
                  <a:srgbClr val="C00000"/>
                </a:solidFill>
                <a:latin typeface="Montserrat bold" panose="020B0604020202020204" charset="-52"/>
                <a:cs typeface="Calibri" panose="020F0502020204030204" pitchFamily="34" charset="0"/>
              </a:rPr>
              <a:t>67</a:t>
            </a:r>
            <a:r>
              <a:rPr lang="ru-RU" dirty="0">
                <a:latin typeface="Montserrat Regular" panose="00000500000000000000" pitchFamily="2" charset="-52"/>
                <a:cs typeface="Calibri" panose="020F0502020204030204" pitchFamily="34" charset="0"/>
              </a:rPr>
              <a:t> СПО и филиалов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  <a:cs typeface="Calibri" panose="020F0502020204030204" pitchFamily="34" charset="0"/>
              </a:rPr>
              <a:t>Ноутбуки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  <a:cs typeface="Calibri" panose="020F0502020204030204" pitchFamily="34" charset="0"/>
              </a:rPr>
              <a:t>Проекторы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  <a:cs typeface="Calibri" panose="020F0502020204030204" pitchFamily="34" charset="0"/>
              </a:rPr>
              <a:t>Интерактивные комплексы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  <a:cs typeface="Calibri" panose="020F0502020204030204" pitchFamily="34" charset="0"/>
              </a:rPr>
              <a:t>Серверы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0262" y="4488699"/>
            <a:ext cx="7452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Montserrat bold" panose="00000800000000000000" pitchFamily="2" charset="-52"/>
              </a:rPr>
              <a:t>Поставка оборудования </a:t>
            </a:r>
            <a:r>
              <a:rPr lang="ru-RU" b="1" dirty="0">
                <a:latin typeface="Montserrat bold" panose="00000800000000000000" pitchFamily="2" charset="-52"/>
                <a:cs typeface="Calibri" panose="020F0502020204030204" pitchFamily="34" charset="0"/>
              </a:rPr>
              <a:t>за счет регионального бюджета:</a:t>
            </a:r>
            <a:endParaRPr lang="en-US" b="1" dirty="0">
              <a:solidFill>
                <a:srgbClr val="C00000"/>
              </a:solidFill>
              <a:latin typeface="Montserrat bold" panose="00000800000000000000" pitchFamily="2" charset="-52"/>
              <a:cs typeface="Calibri" panose="020F0502020204030204" pitchFamily="34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529929" y="2485183"/>
            <a:ext cx="3232437" cy="152349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600" b="1" dirty="0">
                <a:latin typeface="Montserrat bold" panose="00000800000000000000" pitchFamily="2" charset="-52"/>
                <a:cs typeface="Times New Roman" panose="02020603050405020304" pitchFamily="18" charset="0"/>
              </a:rPr>
              <a:t>Комплект оборудования:</a:t>
            </a:r>
            <a:endParaRPr lang="en-US" altLang="ru-RU" sz="1600" b="1" dirty="0">
              <a:latin typeface="Montserrat bold" panose="00000800000000000000" pitchFamily="2" charset="-5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Интерактивная LED панель + ноутбук</a:t>
            </a:r>
            <a:b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</a:b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(2 комплекта)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Ноутбуки для управленческого персонала (6 шт.)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Комплект ноутбуков мобильного класса (13-37 шт.)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Многофункциональное устройство</a:t>
            </a: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8317740" y="2462606"/>
            <a:ext cx="3390122" cy="152349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600" b="1" dirty="0">
                <a:latin typeface="Montserrat bold" panose="00000800000000000000" pitchFamily="2" charset="-52"/>
                <a:cs typeface="Times New Roman" panose="02020603050405020304" pitchFamily="18" charset="0"/>
              </a:rPr>
              <a:t>Комплект оборудования:</a:t>
            </a:r>
            <a:endParaRPr lang="en-US" altLang="ru-RU" sz="1600" b="1" dirty="0">
              <a:latin typeface="Montserrat bold" panose="00000800000000000000" pitchFamily="2" charset="-5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Интерактивная</a:t>
            </a:r>
            <a:r>
              <a:rPr lang="en-US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 LED </a:t>
            </a: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панель + ноутбук</a:t>
            </a:r>
            <a:r>
              <a:rPr lang="en-US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/>
            </a:r>
            <a:br>
              <a:rPr lang="en-US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</a:b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(3 комплекта)</a:t>
            </a:r>
            <a:r>
              <a:rPr lang="en-US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/ либо </a:t>
            </a:r>
            <a:r>
              <a:rPr lang="en-US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SMART-</a:t>
            </a: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ТВ + ноутбук (6 комплектов)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Комплект н</a:t>
            </a:r>
            <a:r>
              <a:rPr lang="en-US" altLang="ru-RU" sz="1100" b="0" dirty="0" err="1">
                <a:latin typeface="Montserrat Regular" panose="00000500000000000000" pitchFamily="2" charset="-52"/>
                <a:cs typeface="Times New Roman" panose="02020603050405020304" pitchFamily="18" charset="0"/>
              </a:rPr>
              <a:t>оутбук</a:t>
            </a:r>
            <a:r>
              <a:rPr lang="ru-RU" altLang="ru-RU" sz="1100" b="0" dirty="0" err="1">
                <a:latin typeface="Montserrat Regular" panose="00000500000000000000" pitchFamily="2" charset="-52"/>
                <a:cs typeface="Times New Roman" panose="02020603050405020304" pitchFamily="18" charset="0"/>
              </a:rPr>
              <a:t>ов</a:t>
            </a:r>
            <a:r>
              <a:rPr lang="en-US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en-US" altLang="ru-RU" sz="1100" b="0" dirty="0" err="1">
                <a:latin typeface="Montserrat Regular" panose="00000500000000000000" pitchFamily="2" charset="-52"/>
                <a:cs typeface="Times New Roman" panose="02020603050405020304" pitchFamily="18" charset="0"/>
              </a:rPr>
              <a:t>мобильного</a:t>
            </a:r>
            <a:r>
              <a:rPr lang="en-US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en-US" altLang="ru-RU" sz="1100" b="0" dirty="0" err="1">
                <a:latin typeface="Montserrat Regular" panose="00000500000000000000" pitchFamily="2" charset="-52"/>
                <a:cs typeface="Times New Roman" panose="02020603050405020304" pitchFamily="18" charset="0"/>
              </a:rPr>
              <a:t>класса</a:t>
            </a: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 (14 шт.)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ru-RU" altLang="ru-RU" sz="1100" b="0" dirty="0">
                <a:latin typeface="Montserrat Regular" panose="00000500000000000000" pitchFamily="2" charset="-52"/>
              </a:rPr>
              <a:t>Сервер, </a:t>
            </a:r>
            <a:r>
              <a:rPr lang="en-US" altLang="ru-RU" sz="1100" b="0" dirty="0">
                <a:latin typeface="Montserrat Regular" panose="00000500000000000000" pitchFamily="2" charset="-52"/>
              </a:rPr>
              <a:t>IP-</a:t>
            </a:r>
            <a:r>
              <a:rPr lang="ru-RU" altLang="ru-RU" sz="1100" b="0" dirty="0">
                <a:latin typeface="Montserrat Regular" panose="00000500000000000000" pitchFamily="2" charset="-52"/>
              </a:rPr>
              <a:t>камеры, м</a:t>
            </a:r>
            <a:r>
              <a:rPr lang="ru-RU" altLang="ru-RU" sz="1100" b="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ногофункциональные устройства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FBE70314-3D79-419F-8D12-38F6042848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0" y="925589"/>
            <a:ext cx="12192000" cy="2074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B4B9498D-76A1-42AE-93F3-8572BF27961C}"/>
              </a:ext>
            </a:extLst>
          </p:cNvPr>
          <p:cNvSpPr txBox="1"/>
          <p:nvPr/>
        </p:nvSpPr>
        <p:spPr>
          <a:xfrm>
            <a:off x="529929" y="1149705"/>
            <a:ext cx="7890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Montserrat bold" panose="00000800000000000000" pitchFamily="2" charset="-52"/>
              </a:rPr>
              <a:t>Поставка оборудования для создания цифровой образовательной среды за счет федерального бюджета:</a:t>
            </a:r>
          </a:p>
        </p:txBody>
      </p:sp>
      <p:pic>
        <p:nvPicPr>
          <p:cNvPr id="35" name="Picture 2" descr="Китай 1080P образования smart плата сенсорного экрана с подвижной ..."/>
          <p:cNvPicPr/>
          <p:nvPr/>
        </p:nvPicPr>
        <p:blipFill>
          <a:blip r:embed="rId9" cstate="print"/>
          <a:stretch/>
        </p:blipFill>
        <p:spPr>
          <a:xfrm>
            <a:off x="6359519" y="5029226"/>
            <a:ext cx="1370053" cy="1591586"/>
          </a:xfrm>
          <a:prstGeom prst="rect">
            <a:avLst/>
          </a:prstGeom>
          <a:ln>
            <a:noFill/>
          </a:ln>
        </p:spPr>
      </p:pic>
      <p:pic>
        <p:nvPicPr>
          <p:cNvPr id="36" name="Рисунок 31"/>
          <p:cNvPicPr/>
          <p:nvPr/>
        </p:nvPicPr>
        <p:blipFill rotWithShape="1">
          <a:blip r:embed="rId10"/>
          <a:srcRect t="20815" b="25180"/>
          <a:stretch/>
        </p:blipFill>
        <p:spPr>
          <a:xfrm>
            <a:off x="4371006" y="5970021"/>
            <a:ext cx="1923885" cy="52515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503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6421618"/>
              </p:ext>
            </p:extLst>
          </p:nvPr>
        </p:nvGraphicFramePr>
        <p:xfrm>
          <a:off x="238357" y="779544"/>
          <a:ext cx="11715285" cy="58765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76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86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52575">
                  <a:extLst>
                    <a:ext uri="{9D8B030D-6E8A-4147-A177-3AD203B41FA5}">
                      <a16:colId xmlns:a16="http://schemas.microsoft.com/office/drawing/2014/main" xmlns="" val="3582383462"/>
                    </a:ext>
                  </a:extLst>
                </a:gridCol>
                <a:gridCol w="2857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42817">
                  <a:extLst>
                    <a:ext uri="{9D8B030D-6E8A-4147-A177-3AD203B41FA5}">
                      <a16:colId xmlns:a16="http://schemas.microsoft.com/office/drawing/2014/main" xmlns="" val="2904577468"/>
                    </a:ext>
                  </a:extLst>
                </a:gridCol>
              </a:tblGrid>
              <a:tr h="766583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0000800000000000000" pitchFamily="2" charset="-52"/>
                        </a:rPr>
                        <a:t>№ п/п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0000800000000000000" pitchFamily="2" charset="-52"/>
                        </a:rPr>
                        <a:t>Территория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0000800000000000000" pitchFamily="2" charset="-52"/>
                        </a:rPr>
                        <a:t>Количество школ, получивших и получающих компьютерное оборудование в 2019-2021 гг.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0000800000000000000" pitchFamily="2" charset="-52"/>
                        </a:rPr>
                        <a:t>Кол-во единиц компьютерной техники (ПК, ноутбук, планшет)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0000800000000000000" pitchFamily="2" charset="-52"/>
                        </a:rPr>
                        <a:t>№ п/п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0000800000000000000" pitchFamily="2" charset="-52"/>
                        </a:rPr>
                        <a:t>Территория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0000800000000000000" pitchFamily="2" charset="-52"/>
                        </a:rPr>
                        <a:t>Количество школ, получивших и получающих компьютерное оборудование в 2019-2021 гг.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 bold" panose="00000800000000000000" pitchFamily="2" charset="-52"/>
                        </a:rPr>
                        <a:t>Кол-во единиц компьютерной техники (ПК, ноутбук, планшет)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Александровский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130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0000500000000000000" pitchFamily="2" charset="-52"/>
                        </a:rPr>
                        <a:t>24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Куединский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270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Бардымский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329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25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Кунгурский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634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Берёзовский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145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26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Лысьвенский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292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Большесосновский МР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264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27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Нытвенский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230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Верещагинский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173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28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Октябрьский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179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Гайнский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149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29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Ординский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120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7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 город Березники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669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Осинский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152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 dirty="0">
                          <a:effectLst/>
                          <a:latin typeface="Montserrat Regular" panose="00000500000000000000" pitchFamily="2" charset="-52"/>
                        </a:rPr>
                        <a:t>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 город Губаха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153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Оханский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9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 город Кизел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126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Очёрский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144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 город Кудымкар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200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33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Пермский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4 542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 ЗАТО Звёздный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34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Пермский МР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517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Горнозаводский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154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35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Сивинский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13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Гремячинский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36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Соликамский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386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14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Добрянский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256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37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Суксунский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155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15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Еловский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153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38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Уинский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112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16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Ильинский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164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39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Чайковский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611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17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Карагайский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133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40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Частинский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121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18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Кишертский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41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Чердынский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131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19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Косинский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42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Чернушинский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382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20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Кочёвский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43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Чусовской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288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21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Красновишерский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137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44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Юрлинский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32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22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Краснокамский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249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45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Юсьвинский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163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210364"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23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Кудымкарский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178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u="none" strike="noStrike">
                          <a:effectLst/>
                          <a:latin typeface="Montserrat Regular" panose="00000500000000000000" pitchFamily="2" charset="-52"/>
                        </a:rPr>
                        <a:t> 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Краевое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20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91646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Montserrat Regular" panose="00000500000000000000" pitchFamily="2" charset="-52"/>
                      </a:endParaRPr>
                    </a:p>
                  </a:txBody>
                  <a:tcPr marL="72000" marR="72000" marT="0" marB="0" anchor="b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ru-RU" sz="1300" b="1" u="none" strike="noStrike">
                          <a:effectLst/>
                          <a:latin typeface="Montserrat bold" panose="00000800000000000000" pitchFamily="2" charset="-52"/>
                        </a:rPr>
                        <a:t>Общий итог</a:t>
                      </a:r>
                      <a:endParaRPr lang="ru-RU" sz="1300" b="1" i="0" u="none" strike="noStrike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b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ru-RU" sz="1300" b="1" u="none" strike="noStrike" dirty="0">
                          <a:effectLst/>
                          <a:latin typeface="Montserrat bold" panose="00000800000000000000" pitchFamily="2" charset="-52"/>
                        </a:rPr>
                        <a:t>444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 panose="00000800000000000000" pitchFamily="2" charset="-52"/>
                      </a:endParaRPr>
                    </a:p>
                  </a:txBody>
                  <a:tcPr marL="72000" marR="72000" marT="0" marB="0" anchor="b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 Regular" panose="00000500000000000000" pitchFamily="2" charset="-52"/>
                        </a:rPr>
                        <a:t>13 764</a:t>
                      </a:r>
                    </a:p>
                  </a:txBody>
                  <a:tcPr marL="72000" marR="72000" marT="0" marB="0" anchor="b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94834E2-A942-4C29-8405-9B19481E3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741521"/>
            <a:ext cx="12192000" cy="20747"/>
          </a:xfrm>
          <a:prstGeom prst="rect">
            <a:avLst/>
          </a:prstGeom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4769FD21-CAFF-42C7-9419-EEDDCC65F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107" y="82988"/>
            <a:ext cx="11341693" cy="667160"/>
          </a:xfrm>
        </p:spPr>
        <p:txBody>
          <a:bodyPr>
            <a:normAutofit fontScale="90000"/>
          </a:bodyPr>
          <a:lstStyle/>
          <a:p>
            <a:r>
              <a:rPr lang="ru-RU" dirty="0"/>
              <a:t>Оснащение школ компьютерной и презентационной техникой в 2019-2021 гг.</a:t>
            </a:r>
          </a:p>
        </p:txBody>
      </p:sp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xmlns="" id="{35B1A2B6-C485-42EA-BA52-A7C08F977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439150" y="6592449"/>
            <a:ext cx="27432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C76BF5-6797-4368-A849-6872AFD36D71}" type="slidenum">
              <a:rPr lang="ru-RU" altLang="ru-RU">
                <a:solidFill>
                  <a:srgbClr val="898989"/>
                </a:solidFill>
                <a:latin typeface="PT Sans" panose="020B0703020203020204" pitchFamily="34" charset="-52"/>
              </a:rPr>
              <a:pPr eaLnBrk="1" hangingPunct="1"/>
              <a:t>27</a:t>
            </a:fld>
            <a:endParaRPr lang="ru-RU" altLang="ru-RU" dirty="0">
              <a:solidFill>
                <a:srgbClr val="898989"/>
              </a:solidFill>
              <a:latin typeface="PT Sans" panose="020B07030202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1144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291343-BADB-4795-9224-FCC2E5CBE28D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  <p:sp>
        <p:nvSpPr>
          <p:cNvPr id="27" name="TextBox 26"/>
          <p:cNvSpPr txBox="1"/>
          <p:nvPr/>
        </p:nvSpPr>
        <p:spPr>
          <a:xfrm>
            <a:off x="393107" y="1244981"/>
            <a:ext cx="5110337" cy="5098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80000"/>
              </a:lnSpc>
              <a:spcBef>
                <a:spcPts val="1200"/>
              </a:spcBef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Montserrat bold" panose="00000800000000000000" pitchFamily="2" charset="-52"/>
              </a:rPr>
              <a:t>Мероприятия по развитию ЭПОС на 2021-2022 годы: </a:t>
            </a:r>
          </a:p>
          <a:p>
            <a:pPr marL="380990" lvl="1" indent="-38099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0000500000000000000" pitchFamily="2" charset="-52"/>
              </a:rPr>
              <a:t>Интеграция </a:t>
            </a:r>
            <a:r>
              <a:rPr lang="ru-RU" sz="1400" dirty="0" err="1">
                <a:latin typeface="Montserrat bold" panose="00000800000000000000" pitchFamily="2" charset="-52"/>
              </a:rPr>
              <a:t>ЭПОС.Библиотеки</a:t>
            </a:r>
            <a:r>
              <a:rPr lang="ru-RU" sz="1400" dirty="0">
                <a:latin typeface="Montserrat bold" panose="00000800000000000000" pitchFamily="2" charset="-52"/>
              </a:rPr>
              <a:t> </a:t>
            </a:r>
            <a:r>
              <a:rPr lang="ru-RU" sz="1400" dirty="0">
                <a:latin typeface="Montserrat Regular" panose="00000500000000000000" pitchFamily="2" charset="-52"/>
              </a:rPr>
              <a:t>с внешними образовательными платформами, в т.ч. в части дошкольного образования</a:t>
            </a:r>
          </a:p>
          <a:p>
            <a:pPr marL="380990" indent="-38099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0000500000000000000" pitchFamily="2" charset="-52"/>
              </a:rPr>
              <a:t>Интеграция со </a:t>
            </a:r>
            <a:r>
              <a:rPr lang="ru-RU" sz="1400" dirty="0" err="1">
                <a:latin typeface="Montserrat bold" panose="00000800000000000000" pitchFamily="2" charset="-52"/>
              </a:rPr>
              <a:t>Сферум</a:t>
            </a:r>
            <a:r>
              <a:rPr lang="ru-RU" sz="1400" dirty="0">
                <a:latin typeface="Montserrat Regular" panose="00000500000000000000" pitchFamily="2" charset="-52"/>
              </a:rPr>
              <a:t> и </a:t>
            </a:r>
            <a:r>
              <a:rPr lang="ru-RU" sz="1400" dirty="0">
                <a:latin typeface="Montserrat bold" panose="00000800000000000000" pitchFamily="2" charset="-52"/>
              </a:rPr>
              <a:t>федеральной платформой Цифровой образовательной среды</a:t>
            </a:r>
          </a:p>
          <a:p>
            <a:pPr marL="380990" indent="-38099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0000500000000000000" pitchFamily="2" charset="-52"/>
              </a:rPr>
              <a:t>Создание модуля «</a:t>
            </a:r>
            <a:r>
              <a:rPr lang="ru-RU" sz="1400" dirty="0" err="1">
                <a:latin typeface="Montserrat bold" panose="00000800000000000000" pitchFamily="2" charset="-52"/>
              </a:rPr>
              <a:t>ЭПОС.Олимпиады</a:t>
            </a:r>
            <a:r>
              <a:rPr lang="ru-RU" sz="1400" dirty="0">
                <a:latin typeface="Montserrat Regular" panose="00000500000000000000" pitchFamily="2" charset="-52"/>
              </a:rPr>
              <a:t>»</a:t>
            </a:r>
            <a:endParaRPr lang="en-US" sz="1400" dirty="0">
              <a:latin typeface="Montserrat Regular" panose="00000500000000000000" pitchFamily="2" charset="-52"/>
            </a:endParaRPr>
          </a:p>
          <a:p>
            <a:pPr marL="380990" indent="-38099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0000500000000000000" pitchFamily="2" charset="-52"/>
              </a:rPr>
              <a:t>Конструктор </a:t>
            </a:r>
            <a:r>
              <a:rPr lang="ru-RU" sz="1400" dirty="0">
                <a:latin typeface="Montserrat bold" panose="00000800000000000000" pitchFamily="2" charset="-52"/>
              </a:rPr>
              <a:t>типового сайта </a:t>
            </a:r>
            <a:r>
              <a:rPr lang="ru-RU" sz="1400" dirty="0">
                <a:latin typeface="Montserrat Regular" panose="00000500000000000000" pitchFamily="2" charset="-52"/>
              </a:rPr>
              <a:t>школы</a:t>
            </a:r>
          </a:p>
          <a:p>
            <a:pPr marL="380990" indent="-38099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0000500000000000000" pitchFamily="2" charset="-52"/>
              </a:rPr>
              <a:t>Развитие модуля «</a:t>
            </a:r>
            <a:r>
              <a:rPr lang="ru-RU" sz="1400" dirty="0">
                <a:latin typeface="Montserrat bold" panose="00000800000000000000" pitchFamily="2" charset="-52"/>
              </a:rPr>
              <a:t>ЭПОС.СПО</a:t>
            </a:r>
            <a:r>
              <a:rPr lang="ru-RU" sz="1400" dirty="0">
                <a:latin typeface="Montserrat Regular" panose="00000500000000000000" pitchFamily="2" charset="-52"/>
              </a:rPr>
              <a:t>»</a:t>
            </a:r>
          </a:p>
          <a:p>
            <a:pPr marL="380990" indent="-38099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0000500000000000000" pitchFamily="2" charset="-52"/>
              </a:rPr>
              <a:t>Создание модулей «</a:t>
            </a:r>
            <a:r>
              <a:rPr lang="ru-RU" sz="1400" dirty="0" err="1">
                <a:latin typeface="Montserrat bold" panose="00000800000000000000" pitchFamily="2" charset="-52"/>
              </a:rPr>
              <a:t>ЭПОС.Абитуриент</a:t>
            </a:r>
            <a:r>
              <a:rPr lang="ru-RU" sz="1400" dirty="0">
                <a:latin typeface="Montserrat Regular" panose="00000500000000000000" pitchFamily="2" charset="-52"/>
              </a:rPr>
              <a:t>» и «</a:t>
            </a:r>
            <a:r>
              <a:rPr lang="ru-RU" sz="1400" dirty="0" err="1">
                <a:latin typeface="Montserrat bold" panose="00000800000000000000" pitchFamily="2" charset="-52"/>
              </a:rPr>
              <a:t>ЭПОС.Работодатель</a:t>
            </a:r>
            <a:r>
              <a:rPr lang="ru-RU" sz="1400" dirty="0">
                <a:latin typeface="Montserrat Regular" panose="00000500000000000000" pitchFamily="2" charset="-52"/>
              </a:rPr>
              <a:t>»</a:t>
            </a:r>
          </a:p>
          <a:p>
            <a:pPr marL="380990" indent="-38099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0000500000000000000" pitchFamily="2" charset="-52"/>
              </a:rPr>
              <a:t>Развитие сервиса </a:t>
            </a:r>
            <a:r>
              <a:rPr lang="ru-RU" sz="1400" dirty="0">
                <a:latin typeface="Montserrat bold" panose="00000800000000000000" pitchFamily="2" charset="-52"/>
              </a:rPr>
              <a:t>автоматизированного расписания</a:t>
            </a:r>
          </a:p>
          <a:p>
            <a:pPr marL="380990" indent="-38099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0000500000000000000" pitchFamily="2" charset="-52"/>
              </a:rPr>
              <a:t>Развитие сервисов ЭПОС для автоматизации массовых социально-значимых услуг (</a:t>
            </a:r>
            <a:r>
              <a:rPr lang="ru-RU" sz="1400" dirty="0">
                <a:latin typeface="Montserrat bold" panose="00000800000000000000" pitchFamily="2" charset="-52"/>
              </a:rPr>
              <a:t>компенсация части родительской платы </a:t>
            </a:r>
            <a:r>
              <a:rPr lang="ru-RU" sz="1400" dirty="0">
                <a:latin typeface="Montserrat Regular" panose="00000500000000000000" pitchFamily="2" charset="-52"/>
              </a:rPr>
              <a:t>и др.)</a:t>
            </a:r>
          </a:p>
          <a:p>
            <a:pPr marL="380990" indent="-38099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 Regular" panose="00000500000000000000" pitchFamily="2" charset="-52"/>
              </a:rPr>
              <a:t>Интеграция с </a:t>
            </a:r>
            <a:r>
              <a:rPr lang="ru-RU" sz="1400" dirty="0">
                <a:latin typeface="Montserrat bold" panose="00000800000000000000" pitchFamily="2" charset="-52"/>
              </a:rPr>
              <a:t>финансовыми системами </a:t>
            </a:r>
            <a:r>
              <a:rPr lang="ru-RU" sz="1400" dirty="0">
                <a:latin typeface="Montserrat Regular" panose="00000500000000000000" pitchFamily="2" charset="-52"/>
              </a:rPr>
              <a:t>Пермского края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7DBD072-7505-46AD-9029-8538280FC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741521"/>
            <a:ext cx="12192000" cy="20747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C6C806E5-DE38-47F7-81AA-CB551C3BC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Электронная Пермская Образовательная Система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445A9AE-8657-44C0-BF29-2E7A4E413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127657" y="255885"/>
            <a:ext cx="1619250" cy="16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3444" y="2056727"/>
            <a:ext cx="6329830" cy="319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5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9D42920-468A-4580-8A88-0725F5243C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-1865"/>
          <a:stretch/>
        </p:blipFill>
        <p:spPr>
          <a:xfrm>
            <a:off x="7561072" y="3868882"/>
            <a:ext cx="4075769" cy="252237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753A8DF-E8AB-4495-82B4-81ACCBC37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188" y="997312"/>
            <a:ext cx="4184653" cy="27797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8CE9DBE-7246-448C-B709-B28F3C4E6006}"/>
              </a:ext>
            </a:extLst>
          </p:cNvPr>
          <p:cNvSpPr txBox="1"/>
          <p:nvPr/>
        </p:nvSpPr>
        <p:spPr>
          <a:xfrm>
            <a:off x="555159" y="988127"/>
            <a:ext cx="662281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1800" b="1" dirty="0" err="1">
                <a:latin typeface="Montserrat bold" panose="020B0604020202020204" charset="-52"/>
              </a:rPr>
              <a:t>Сферум</a:t>
            </a:r>
            <a:r>
              <a:rPr lang="ru-RU" sz="1800" dirty="0">
                <a:latin typeface="Montserrat bold" panose="020B0604020202020204" charset="-52"/>
              </a:rPr>
              <a:t> </a:t>
            </a:r>
            <a:r>
              <a:rPr lang="ru-RU" sz="1800" dirty="0">
                <a:latin typeface="Montserrat Regular" panose="020B0604020202020204" charset="-52"/>
              </a:rPr>
              <a:t>– федеральная платформа для коммуникации в формате чатов и ВКС,</a:t>
            </a:r>
            <a:br>
              <a:rPr lang="ru-RU" sz="1800" dirty="0">
                <a:latin typeface="Montserrat Regular" panose="020B0604020202020204" charset="-52"/>
              </a:rPr>
            </a:br>
            <a:r>
              <a:rPr lang="ru-RU" sz="1800" dirty="0">
                <a:latin typeface="Montserrat Regular" panose="020B0604020202020204" charset="-52"/>
              </a:rPr>
              <a:t>аналог </a:t>
            </a:r>
            <a:r>
              <a:rPr lang="en-US" sz="1800" dirty="0">
                <a:latin typeface="Montserrat Regular" panose="020B0604020202020204" charset="-52"/>
              </a:rPr>
              <a:t>Zoom </a:t>
            </a:r>
            <a:r>
              <a:rPr lang="ru-RU" sz="1800" dirty="0">
                <a:latin typeface="Montserrat Regular" panose="020B0604020202020204" charset="-52"/>
              </a:rPr>
              <a:t>и других подобных платформ</a:t>
            </a:r>
          </a:p>
          <a:p>
            <a:pPr marL="0" indent="0">
              <a:buNone/>
            </a:pPr>
            <a:endParaRPr lang="ru-RU" dirty="0">
              <a:latin typeface="Montserrat Regular" panose="020B0604020202020204" charset="-52"/>
            </a:endParaRPr>
          </a:p>
          <a:p>
            <a:pPr marL="0" indent="0">
              <a:buNone/>
            </a:pPr>
            <a:r>
              <a:rPr lang="ru-RU" dirty="0">
                <a:latin typeface="Montserrat Regular" panose="020B0604020202020204" charset="-52"/>
              </a:rPr>
              <a:t>На 25.08.2021 к </a:t>
            </a:r>
            <a:r>
              <a:rPr lang="ru-RU" dirty="0" err="1">
                <a:latin typeface="Montserrat Regular" panose="020B0604020202020204" charset="-52"/>
              </a:rPr>
              <a:t>Сферум</a:t>
            </a:r>
            <a:r>
              <a:rPr lang="ru-RU" dirty="0">
                <a:latin typeface="Montserrat Regular" panose="020B0604020202020204" charset="-52"/>
              </a:rPr>
              <a:t> подключены: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C00000"/>
                </a:solidFill>
                <a:latin typeface="Montserrat bold" panose="00000800000000000000" pitchFamily="2" charset="-52"/>
              </a:rPr>
              <a:t>682</a:t>
            </a:r>
            <a:r>
              <a:rPr lang="ru-RU" dirty="0">
                <a:latin typeface="Montserrat Regular" panose="020B0604020202020204" charset="-52"/>
              </a:rPr>
              <a:t> школ и филиалов (активны </a:t>
            </a:r>
            <a:r>
              <a:rPr lang="ru-RU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77,5%</a:t>
            </a:r>
            <a:r>
              <a:rPr lang="ru-RU" dirty="0">
                <a:latin typeface="Montserrat Regular" panose="00000500000000000000" pitchFamily="2" charset="-52"/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C00000"/>
                </a:solidFill>
                <a:latin typeface="Montserrat bold" panose="00000800000000000000" pitchFamily="2" charset="-52"/>
              </a:rPr>
              <a:t>45</a:t>
            </a:r>
            <a:r>
              <a:rPr lang="ru-RU" dirty="0">
                <a:latin typeface="Montserrat Regular" panose="020B0604020202020204" charset="-52"/>
              </a:rPr>
              <a:t> управлений образования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Montserrat Regular" panose="020B0604020202020204" charset="-52"/>
              </a:rPr>
              <a:t>Министерство образования и науки Пермского края</a:t>
            </a:r>
            <a:endParaRPr lang="en-US" dirty="0">
              <a:latin typeface="Montserrat Regular" panose="020B0604020202020204" charset="-52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5A06EB56-7207-498F-8EBC-D9429C009403}"/>
              </a:ext>
            </a:extLst>
          </p:cNvPr>
          <p:cNvSpPr txBox="1">
            <a:spLocks/>
          </p:cNvSpPr>
          <p:nvPr/>
        </p:nvSpPr>
        <p:spPr bwMode="auto">
          <a:xfrm>
            <a:off x="555159" y="4012070"/>
            <a:ext cx="6753225" cy="325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>
                <a:solidFill>
                  <a:schemeClr val="tx1"/>
                </a:solidFill>
                <a:latin typeface="Montserrat bold" panose="020B0604020202020204" charset="-52"/>
              </a:rPr>
              <a:t>Возможные сценарии использования</a:t>
            </a:r>
            <a:r>
              <a:rPr lang="en-US" sz="2000" b="1" dirty="0">
                <a:solidFill>
                  <a:schemeClr val="tx1"/>
                </a:solidFill>
                <a:latin typeface="Montserrat bold" panose="020B0604020202020204" charset="-52"/>
              </a:rPr>
              <a:t>:</a:t>
            </a:r>
            <a:endParaRPr lang="ru-RU" sz="2000" b="1" dirty="0">
              <a:solidFill>
                <a:schemeClr val="tx1"/>
              </a:solidFill>
              <a:latin typeface="Montserrat bold" panose="020B0604020202020204" charset="-52"/>
            </a:endParaRPr>
          </a:p>
        </p:txBody>
      </p:sp>
      <p:sp>
        <p:nvSpPr>
          <p:cNvPr id="13" name="Объект 2">
            <a:extLst>
              <a:ext uri="{FF2B5EF4-FFF2-40B4-BE49-F238E27FC236}">
                <a16:creationId xmlns="" xmlns:a16="http://schemas.microsoft.com/office/drawing/2014/main" id="{0538429D-91BA-4DF9-8F01-1DC0109CF276}"/>
              </a:ext>
            </a:extLst>
          </p:cNvPr>
          <p:cNvSpPr txBox="1">
            <a:spLocks/>
          </p:cNvSpPr>
          <p:nvPr/>
        </p:nvSpPr>
        <p:spPr bwMode="auto">
          <a:xfrm>
            <a:off x="585308" y="4338037"/>
            <a:ext cx="6499413" cy="242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Проведение совещаний на уровне школы, муниципалитета</a:t>
            </a:r>
          </a:p>
          <a:p>
            <a:pPr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Проведение онлайн или гибридного обучения детей в классе</a:t>
            </a:r>
          </a:p>
          <a:p>
            <a:pPr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Проведение родительских собраний</a:t>
            </a:r>
          </a:p>
          <a:p>
            <a:pPr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Мессенджер для школ</a:t>
            </a:r>
          </a:p>
          <a:p>
            <a:pPr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Трансляция мероприятий</a:t>
            </a:r>
            <a:endParaRPr lang="ru-RU" sz="1600" i="1" dirty="0">
              <a:solidFill>
                <a:schemeClr val="accent1"/>
              </a:solidFill>
              <a:latin typeface="Montserrat Regular" panose="020B0604020202020204" charset="-52"/>
            </a:endParaRPr>
          </a:p>
          <a:p>
            <a:pPr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Сетевое взаимодействие и профессиональное развитие учителей</a:t>
            </a:r>
          </a:p>
          <a:p>
            <a:pPr>
              <a:lnSpc>
                <a:spcPct val="8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20B0604020202020204" charset="-52"/>
              </a:rPr>
              <a:t>и др.</a:t>
            </a:r>
            <a:endParaRPr lang="ru-RU" sz="1600" i="1" dirty="0">
              <a:latin typeface="Montserrat Regular" panose="020B0604020202020204" charset="-52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C7CDBD43-1F87-4F74-B77F-ADF6E4E498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0" y="741521"/>
            <a:ext cx="12192000" cy="2074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Информационно-коммуникационная образовательная платформа «</a:t>
            </a:r>
            <a:r>
              <a:rPr lang="ru-RU" dirty="0" err="1"/>
              <a:t>Сферум</a:t>
            </a:r>
            <a:r>
              <a:rPr lang="ru-RU" dirty="0"/>
              <a:t>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6052" t="5281" r="68167" b="89757"/>
          <a:stretch/>
        </p:blipFill>
        <p:spPr>
          <a:xfrm>
            <a:off x="9598956" y="829325"/>
            <a:ext cx="2134260" cy="573581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A479C8F-FE20-469F-A459-3B40C40AA8FE}"/>
              </a:ext>
            </a:extLst>
          </p:cNvPr>
          <p:cNvSpPr/>
          <p:nvPr/>
        </p:nvSpPr>
        <p:spPr>
          <a:xfrm rot="1538094">
            <a:off x="11213799" y="610829"/>
            <a:ext cx="966354" cy="43956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Montserrat bold" panose="00000800000000000000" pitchFamily="2" charset="-52"/>
              </a:rPr>
              <a:t>! </a:t>
            </a:r>
            <a:r>
              <a:rPr lang="en-US" b="1" dirty="0">
                <a:solidFill>
                  <a:srgbClr val="FF0000"/>
                </a:solidFill>
                <a:latin typeface="Montserrat bold" panose="00000800000000000000" pitchFamily="2" charset="-52"/>
              </a:rPr>
              <a:t>NEW</a:t>
            </a:r>
            <a:endParaRPr lang="ru-RU" b="1" dirty="0">
              <a:solidFill>
                <a:srgbClr val="FF0000"/>
              </a:solidFill>
              <a:latin typeface="Montserrat bold" panose="000008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630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/>
          <p:cNvSpPr txBox="1"/>
          <p:nvPr/>
        </p:nvSpPr>
        <p:spPr>
          <a:xfrm>
            <a:off x="786624" y="1282197"/>
            <a:ext cx="641334" cy="403699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540" b="1" spc="-10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2021</a:t>
            </a:r>
            <a:endParaRPr sz="2540" dirty="0">
              <a:solidFill>
                <a:srgbClr val="1F377B"/>
              </a:solidFill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10640194" y="1282197"/>
            <a:ext cx="641334" cy="403699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540" b="1" spc="-10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2022</a:t>
            </a:r>
            <a:endParaRPr sz="2540">
              <a:solidFill>
                <a:srgbClr val="1F377B"/>
              </a:solidFill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4" name="object 6"/>
          <p:cNvGrpSpPr/>
          <p:nvPr/>
        </p:nvGrpSpPr>
        <p:grpSpPr>
          <a:xfrm>
            <a:off x="402359" y="3431033"/>
            <a:ext cx="3457484" cy="1369659"/>
            <a:chOff x="402209" y="3431032"/>
            <a:chExt cx="3457575" cy="1369695"/>
          </a:xfrm>
        </p:grpSpPr>
        <p:sp>
          <p:nvSpPr>
            <p:cNvPr id="5" name="object 7"/>
            <p:cNvSpPr/>
            <p:nvPr/>
          </p:nvSpPr>
          <p:spPr>
            <a:xfrm>
              <a:off x="1610233" y="3668471"/>
              <a:ext cx="136525" cy="1132840"/>
            </a:xfrm>
            <a:custGeom>
              <a:avLst/>
              <a:gdLst/>
              <a:ahLst/>
              <a:cxnLst/>
              <a:rect l="l" t="t" r="r" b="b"/>
              <a:pathLst>
                <a:path w="136525" h="1132839">
                  <a:moveTo>
                    <a:pt x="136448" y="0"/>
                  </a:moveTo>
                  <a:lnTo>
                    <a:pt x="0" y="0"/>
                  </a:lnTo>
                  <a:lnTo>
                    <a:pt x="0" y="1132255"/>
                  </a:lnTo>
                  <a:lnTo>
                    <a:pt x="136448" y="1132255"/>
                  </a:lnTo>
                  <a:lnTo>
                    <a:pt x="136448" y="0"/>
                  </a:lnTo>
                  <a:close/>
                </a:path>
              </a:pathLst>
            </a:custGeom>
            <a:solidFill>
              <a:srgbClr val="ABB0BE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6" name="object 8"/>
            <p:cNvSpPr/>
            <p:nvPr/>
          </p:nvSpPr>
          <p:spPr>
            <a:xfrm>
              <a:off x="414909" y="3443732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3340989" y="0"/>
                  </a:moveTo>
                  <a:lnTo>
                    <a:pt x="90970" y="0"/>
                  </a:lnTo>
                  <a:lnTo>
                    <a:pt x="55560" y="7155"/>
                  </a:lnTo>
                  <a:lnTo>
                    <a:pt x="26644" y="26669"/>
                  </a:lnTo>
                  <a:lnTo>
                    <a:pt x="7148" y="55614"/>
                  </a:lnTo>
                  <a:lnTo>
                    <a:pt x="0" y="91058"/>
                  </a:lnTo>
                  <a:lnTo>
                    <a:pt x="0" y="818768"/>
                  </a:lnTo>
                  <a:lnTo>
                    <a:pt x="7148" y="854140"/>
                  </a:lnTo>
                  <a:lnTo>
                    <a:pt x="26644" y="883046"/>
                  </a:lnTo>
                  <a:lnTo>
                    <a:pt x="55560" y="902547"/>
                  </a:lnTo>
                  <a:lnTo>
                    <a:pt x="90970" y="909700"/>
                  </a:lnTo>
                  <a:lnTo>
                    <a:pt x="3340989" y="909700"/>
                  </a:lnTo>
                  <a:lnTo>
                    <a:pt x="3376360" y="902547"/>
                  </a:lnTo>
                  <a:lnTo>
                    <a:pt x="3405266" y="883046"/>
                  </a:lnTo>
                  <a:lnTo>
                    <a:pt x="3424767" y="854140"/>
                  </a:lnTo>
                  <a:lnTo>
                    <a:pt x="3431920" y="818768"/>
                  </a:lnTo>
                  <a:lnTo>
                    <a:pt x="3431920" y="91058"/>
                  </a:lnTo>
                  <a:lnTo>
                    <a:pt x="3424767" y="55614"/>
                  </a:lnTo>
                  <a:lnTo>
                    <a:pt x="3405266" y="26670"/>
                  </a:lnTo>
                  <a:lnTo>
                    <a:pt x="3376360" y="7155"/>
                  </a:lnTo>
                  <a:lnTo>
                    <a:pt x="33409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7" name="object 9"/>
            <p:cNvSpPr/>
            <p:nvPr/>
          </p:nvSpPr>
          <p:spPr>
            <a:xfrm>
              <a:off x="414909" y="3443732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0" y="91058"/>
                  </a:moveTo>
                  <a:lnTo>
                    <a:pt x="7148" y="55614"/>
                  </a:lnTo>
                  <a:lnTo>
                    <a:pt x="26644" y="26669"/>
                  </a:lnTo>
                  <a:lnTo>
                    <a:pt x="55560" y="7155"/>
                  </a:lnTo>
                  <a:lnTo>
                    <a:pt x="90970" y="0"/>
                  </a:lnTo>
                  <a:lnTo>
                    <a:pt x="3340989" y="0"/>
                  </a:lnTo>
                  <a:lnTo>
                    <a:pt x="3376360" y="7155"/>
                  </a:lnTo>
                  <a:lnTo>
                    <a:pt x="3405266" y="26670"/>
                  </a:lnTo>
                  <a:lnTo>
                    <a:pt x="3424767" y="55614"/>
                  </a:lnTo>
                  <a:lnTo>
                    <a:pt x="3431920" y="91058"/>
                  </a:lnTo>
                  <a:lnTo>
                    <a:pt x="3431920" y="818768"/>
                  </a:lnTo>
                  <a:lnTo>
                    <a:pt x="3424767" y="854140"/>
                  </a:lnTo>
                  <a:lnTo>
                    <a:pt x="3405266" y="883046"/>
                  </a:lnTo>
                  <a:lnTo>
                    <a:pt x="3376360" y="902547"/>
                  </a:lnTo>
                  <a:lnTo>
                    <a:pt x="3340989" y="909700"/>
                  </a:lnTo>
                  <a:lnTo>
                    <a:pt x="90970" y="909700"/>
                  </a:lnTo>
                  <a:lnTo>
                    <a:pt x="55560" y="902547"/>
                  </a:lnTo>
                  <a:lnTo>
                    <a:pt x="26644" y="883046"/>
                  </a:lnTo>
                  <a:lnTo>
                    <a:pt x="7148" y="854140"/>
                  </a:lnTo>
                  <a:lnTo>
                    <a:pt x="0" y="818768"/>
                  </a:lnTo>
                  <a:lnTo>
                    <a:pt x="0" y="91058"/>
                  </a:lnTo>
                  <a:close/>
                </a:path>
              </a:pathLst>
            </a:custGeom>
            <a:ln w="25399">
              <a:solidFill>
                <a:srgbClr val="1B4170"/>
              </a:solidFill>
            </a:ln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object 10"/>
          <p:cNvSpPr txBox="1"/>
          <p:nvPr/>
        </p:nvSpPr>
        <p:spPr>
          <a:xfrm>
            <a:off x="462694" y="3518519"/>
            <a:ext cx="3462869" cy="263469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ru-RU" sz="1633" b="1" spc="-5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14</a:t>
            </a:r>
            <a:r>
              <a:rPr lang="ru-RU" sz="1633" b="1" spc="-15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lang="ru-RU" sz="1633" b="1" spc="-5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ПРИМЕРНЫХ</a:t>
            </a:r>
            <a:r>
              <a:rPr lang="ru-RU" sz="1633" b="1" spc="5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lang="ru-RU" sz="1633" b="1" spc="-5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РАБОЧИХ</a:t>
            </a:r>
            <a:r>
              <a:rPr lang="ru-RU" sz="1633" b="1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lang="ru-RU" sz="1633" b="1" spc="-5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ПРОГРАММ</a:t>
            </a:r>
            <a:endParaRPr lang="ru-RU" sz="1633" b="1" dirty="0">
              <a:solidFill>
                <a:srgbClr val="1F377B"/>
              </a:solidFill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9" name="object 11"/>
          <p:cNvSpPr txBox="1"/>
          <p:nvPr/>
        </p:nvSpPr>
        <p:spPr>
          <a:xfrm>
            <a:off x="868005" y="3740903"/>
            <a:ext cx="2525328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по</a:t>
            </a:r>
            <a:r>
              <a:rPr sz="1600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учебным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предметам</a:t>
            </a:r>
            <a:r>
              <a:rPr sz="1600" spc="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НОО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10" name="object 12"/>
          <p:cNvSpPr txBox="1"/>
          <p:nvPr/>
        </p:nvSpPr>
        <p:spPr>
          <a:xfrm>
            <a:off x="1649846" y="3964926"/>
            <a:ext cx="960729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1-4</a:t>
            </a:r>
            <a:r>
              <a:rPr sz="1600" b="1" spc="-6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классы</a:t>
            </a:r>
            <a:endParaRPr sz="1600" dirty="0"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11" name="object 13"/>
          <p:cNvGrpSpPr/>
          <p:nvPr/>
        </p:nvGrpSpPr>
        <p:grpSpPr>
          <a:xfrm>
            <a:off x="402359" y="4568161"/>
            <a:ext cx="3457484" cy="1369659"/>
            <a:chOff x="402209" y="4568190"/>
            <a:chExt cx="3457575" cy="1369695"/>
          </a:xfrm>
        </p:grpSpPr>
        <p:sp>
          <p:nvSpPr>
            <p:cNvPr id="12" name="object 14"/>
            <p:cNvSpPr/>
            <p:nvPr/>
          </p:nvSpPr>
          <p:spPr>
            <a:xfrm>
              <a:off x="1610233" y="4805515"/>
              <a:ext cx="136525" cy="1132840"/>
            </a:xfrm>
            <a:custGeom>
              <a:avLst/>
              <a:gdLst/>
              <a:ahLst/>
              <a:cxnLst/>
              <a:rect l="l" t="t" r="r" b="b"/>
              <a:pathLst>
                <a:path w="136525" h="1132839">
                  <a:moveTo>
                    <a:pt x="136448" y="0"/>
                  </a:moveTo>
                  <a:lnTo>
                    <a:pt x="0" y="0"/>
                  </a:lnTo>
                  <a:lnTo>
                    <a:pt x="0" y="1132255"/>
                  </a:lnTo>
                  <a:lnTo>
                    <a:pt x="136448" y="1132255"/>
                  </a:lnTo>
                  <a:lnTo>
                    <a:pt x="136448" y="0"/>
                  </a:lnTo>
                  <a:close/>
                </a:path>
              </a:pathLst>
            </a:custGeom>
            <a:solidFill>
              <a:srgbClr val="ABB0BE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13" name="object 15"/>
            <p:cNvSpPr/>
            <p:nvPr/>
          </p:nvSpPr>
          <p:spPr>
            <a:xfrm>
              <a:off x="414909" y="4580890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3340989" y="0"/>
                  </a:moveTo>
                  <a:lnTo>
                    <a:pt x="90970" y="0"/>
                  </a:lnTo>
                  <a:lnTo>
                    <a:pt x="55560" y="7135"/>
                  </a:lnTo>
                  <a:lnTo>
                    <a:pt x="26644" y="26606"/>
                  </a:lnTo>
                  <a:lnTo>
                    <a:pt x="7148" y="55506"/>
                  </a:lnTo>
                  <a:lnTo>
                    <a:pt x="0" y="90932"/>
                  </a:lnTo>
                  <a:lnTo>
                    <a:pt x="0" y="818642"/>
                  </a:lnTo>
                  <a:lnTo>
                    <a:pt x="7148" y="854067"/>
                  </a:lnTo>
                  <a:lnTo>
                    <a:pt x="26644" y="882967"/>
                  </a:lnTo>
                  <a:lnTo>
                    <a:pt x="55560" y="902438"/>
                  </a:lnTo>
                  <a:lnTo>
                    <a:pt x="90970" y="909574"/>
                  </a:lnTo>
                  <a:lnTo>
                    <a:pt x="3340989" y="909574"/>
                  </a:lnTo>
                  <a:lnTo>
                    <a:pt x="3376360" y="902438"/>
                  </a:lnTo>
                  <a:lnTo>
                    <a:pt x="3405266" y="882967"/>
                  </a:lnTo>
                  <a:lnTo>
                    <a:pt x="3424767" y="854067"/>
                  </a:lnTo>
                  <a:lnTo>
                    <a:pt x="3431920" y="818642"/>
                  </a:lnTo>
                  <a:lnTo>
                    <a:pt x="3431920" y="90932"/>
                  </a:lnTo>
                  <a:lnTo>
                    <a:pt x="3424767" y="55506"/>
                  </a:lnTo>
                  <a:lnTo>
                    <a:pt x="3405266" y="26606"/>
                  </a:lnTo>
                  <a:lnTo>
                    <a:pt x="3376360" y="7135"/>
                  </a:lnTo>
                  <a:lnTo>
                    <a:pt x="33409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14" name="object 16"/>
            <p:cNvSpPr/>
            <p:nvPr/>
          </p:nvSpPr>
          <p:spPr>
            <a:xfrm>
              <a:off x="414909" y="4580890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0" y="90932"/>
                  </a:moveTo>
                  <a:lnTo>
                    <a:pt x="7148" y="55506"/>
                  </a:lnTo>
                  <a:lnTo>
                    <a:pt x="26644" y="26606"/>
                  </a:lnTo>
                  <a:lnTo>
                    <a:pt x="55560" y="7135"/>
                  </a:lnTo>
                  <a:lnTo>
                    <a:pt x="90970" y="0"/>
                  </a:lnTo>
                  <a:lnTo>
                    <a:pt x="3340989" y="0"/>
                  </a:lnTo>
                  <a:lnTo>
                    <a:pt x="3376360" y="7135"/>
                  </a:lnTo>
                  <a:lnTo>
                    <a:pt x="3405266" y="26606"/>
                  </a:lnTo>
                  <a:lnTo>
                    <a:pt x="3424767" y="55506"/>
                  </a:lnTo>
                  <a:lnTo>
                    <a:pt x="3431920" y="90932"/>
                  </a:lnTo>
                  <a:lnTo>
                    <a:pt x="3431920" y="818642"/>
                  </a:lnTo>
                  <a:lnTo>
                    <a:pt x="3424767" y="854067"/>
                  </a:lnTo>
                  <a:lnTo>
                    <a:pt x="3405266" y="882967"/>
                  </a:lnTo>
                  <a:lnTo>
                    <a:pt x="3376360" y="902438"/>
                  </a:lnTo>
                  <a:lnTo>
                    <a:pt x="3340989" y="909574"/>
                  </a:lnTo>
                  <a:lnTo>
                    <a:pt x="90970" y="909574"/>
                  </a:lnTo>
                  <a:lnTo>
                    <a:pt x="55560" y="902438"/>
                  </a:lnTo>
                  <a:lnTo>
                    <a:pt x="26644" y="882967"/>
                  </a:lnTo>
                  <a:lnTo>
                    <a:pt x="7148" y="854067"/>
                  </a:lnTo>
                  <a:lnTo>
                    <a:pt x="0" y="818642"/>
                  </a:lnTo>
                  <a:lnTo>
                    <a:pt x="0" y="90932"/>
                  </a:lnTo>
                  <a:close/>
                </a:path>
              </a:pathLst>
            </a:custGeom>
            <a:ln w="25400">
              <a:solidFill>
                <a:srgbClr val="1B4170"/>
              </a:solidFill>
            </a:ln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</p:grpSp>
      <p:sp>
        <p:nvSpPr>
          <p:cNvPr id="15" name="object 17"/>
          <p:cNvSpPr txBox="1"/>
          <p:nvPr/>
        </p:nvSpPr>
        <p:spPr>
          <a:xfrm>
            <a:off x="472411" y="4625315"/>
            <a:ext cx="3631266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ru-RU" sz="1600" b="1" spc="-5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21</a:t>
            </a:r>
            <a:r>
              <a:rPr lang="ru-RU" sz="1600" b="1" spc="-10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lang="ru-RU" sz="1600" b="1" spc="-5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ПРИМЕРНАЯ</a:t>
            </a:r>
            <a:r>
              <a:rPr lang="ru-RU" sz="1600" b="1" spc="10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lang="ru-RU" sz="1600" b="1" spc="-5" dirty="0">
                <a:solidFill>
                  <a:srgbClr val="1F377B"/>
                </a:solidFill>
                <a:latin typeface="Arial Narrow" panose="020B0606020202030204" pitchFamily="34" charset="0"/>
                <a:cs typeface="Calibri"/>
              </a:rPr>
              <a:t>РАБОЧАЯ ПРОГРАММА</a:t>
            </a:r>
            <a:endParaRPr lang="ru-RU" sz="1600" b="1" dirty="0">
              <a:solidFill>
                <a:srgbClr val="1F377B"/>
              </a:solidFill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16" name="object 18"/>
          <p:cNvSpPr txBox="1"/>
          <p:nvPr/>
        </p:nvSpPr>
        <p:spPr>
          <a:xfrm>
            <a:off x="864956" y="4878031"/>
            <a:ext cx="2532949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по</a:t>
            </a:r>
            <a:r>
              <a:rPr sz="1600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учебным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предметам</a:t>
            </a:r>
            <a:r>
              <a:rPr sz="1600" spc="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ООО</a:t>
            </a:r>
            <a:endParaRPr sz="1600" dirty="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17" name="object 19"/>
          <p:cNvSpPr txBox="1"/>
          <p:nvPr/>
        </p:nvSpPr>
        <p:spPr>
          <a:xfrm>
            <a:off x="1649846" y="5102053"/>
            <a:ext cx="960729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5-9</a:t>
            </a:r>
            <a:r>
              <a:rPr sz="1600" b="1" spc="-6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классы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18" name="object 20"/>
          <p:cNvGrpSpPr/>
          <p:nvPr/>
        </p:nvGrpSpPr>
        <p:grpSpPr>
          <a:xfrm>
            <a:off x="402359" y="5705186"/>
            <a:ext cx="5203053" cy="935331"/>
            <a:chOff x="402209" y="5705246"/>
            <a:chExt cx="5203190" cy="935355"/>
          </a:xfrm>
        </p:grpSpPr>
        <p:sp>
          <p:nvSpPr>
            <p:cNvPr id="19" name="object 21"/>
            <p:cNvSpPr/>
            <p:nvPr/>
          </p:nvSpPr>
          <p:spPr>
            <a:xfrm>
              <a:off x="1683892" y="5871971"/>
              <a:ext cx="3921760" cy="136525"/>
            </a:xfrm>
            <a:custGeom>
              <a:avLst/>
              <a:gdLst/>
              <a:ahLst/>
              <a:cxnLst/>
              <a:rect l="l" t="t" r="r" b="b"/>
              <a:pathLst>
                <a:path w="3921760" h="136525">
                  <a:moveTo>
                    <a:pt x="3921252" y="0"/>
                  </a:moveTo>
                  <a:lnTo>
                    <a:pt x="0" y="0"/>
                  </a:lnTo>
                  <a:lnTo>
                    <a:pt x="0" y="136448"/>
                  </a:lnTo>
                  <a:lnTo>
                    <a:pt x="3921252" y="136448"/>
                  </a:lnTo>
                  <a:lnTo>
                    <a:pt x="3921252" y="0"/>
                  </a:lnTo>
                  <a:close/>
                </a:path>
              </a:pathLst>
            </a:custGeom>
            <a:solidFill>
              <a:srgbClr val="ABB0BE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20" name="object 22"/>
            <p:cNvSpPr/>
            <p:nvPr/>
          </p:nvSpPr>
          <p:spPr>
            <a:xfrm>
              <a:off x="414909" y="5717946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3340989" y="0"/>
                  </a:moveTo>
                  <a:lnTo>
                    <a:pt x="90970" y="0"/>
                  </a:lnTo>
                  <a:lnTo>
                    <a:pt x="55560" y="7146"/>
                  </a:lnTo>
                  <a:lnTo>
                    <a:pt x="26644" y="26638"/>
                  </a:lnTo>
                  <a:lnTo>
                    <a:pt x="7148" y="55549"/>
                  </a:lnTo>
                  <a:lnTo>
                    <a:pt x="0" y="90957"/>
                  </a:lnTo>
                  <a:lnTo>
                    <a:pt x="0" y="818692"/>
                  </a:lnTo>
                  <a:lnTo>
                    <a:pt x="7148" y="854102"/>
                  </a:lnTo>
                  <a:lnTo>
                    <a:pt x="26644" y="883018"/>
                  </a:lnTo>
                  <a:lnTo>
                    <a:pt x="55560" y="902513"/>
                  </a:lnTo>
                  <a:lnTo>
                    <a:pt x="90970" y="909662"/>
                  </a:lnTo>
                  <a:lnTo>
                    <a:pt x="3340989" y="909662"/>
                  </a:lnTo>
                  <a:lnTo>
                    <a:pt x="3376360" y="902513"/>
                  </a:lnTo>
                  <a:lnTo>
                    <a:pt x="3405266" y="883018"/>
                  </a:lnTo>
                  <a:lnTo>
                    <a:pt x="3424767" y="854102"/>
                  </a:lnTo>
                  <a:lnTo>
                    <a:pt x="3431920" y="818692"/>
                  </a:lnTo>
                  <a:lnTo>
                    <a:pt x="3431920" y="90957"/>
                  </a:lnTo>
                  <a:lnTo>
                    <a:pt x="3424767" y="55549"/>
                  </a:lnTo>
                  <a:lnTo>
                    <a:pt x="3405266" y="26638"/>
                  </a:lnTo>
                  <a:lnTo>
                    <a:pt x="3376360" y="7146"/>
                  </a:lnTo>
                  <a:lnTo>
                    <a:pt x="33409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21" name="object 23"/>
            <p:cNvSpPr/>
            <p:nvPr/>
          </p:nvSpPr>
          <p:spPr>
            <a:xfrm>
              <a:off x="414909" y="5717946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0" y="90957"/>
                  </a:moveTo>
                  <a:lnTo>
                    <a:pt x="7148" y="55549"/>
                  </a:lnTo>
                  <a:lnTo>
                    <a:pt x="26644" y="26638"/>
                  </a:lnTo>
                  <a:lnTo>
                    <a:pt x="55560" y="7146"/>
                  </a:lnTo>
                  <a:lnTo>
                    <a:pt x="90970" y="0"/>
                  </a:lnTo>
                  <a:lnTo>
                    <a:pt x="3340989" y="0"/>
                  </a:lnTo>
                  <a:lnTo>
                    <a:pt x="3376360" y="7146"/>
                  </a:lnTo>
                  <a:lnTo>
                    <a:pt x="3405266" y="26638"/>
                  </a:lnTo>
                  <a:lnTo>
                    <a:pt x="3424767" y="55549"/>
                  </a:lnTo>
                  <a:lnTo>
                    <a:pt x="3431920" y="90957"/>
                  </a:lnTo>
                  <a:lnTo>
                    <a:pt x="3431920" y="818692"/>
                  </a:lnTo>
                  <a:lnTo>
                    <a:pt x="3424767" y="854102"/>
                  </a:lnTo>
                  <a:lnTo>
                    <a:pt x="3405266" y="883018"/>
                  </a:lnTo>
                  <a:lnTo>
                    <a:pt x="3376360" y="902513"/>
                  </a:lnTo>
                  <a:lnTo>
                    <a:pt x="3340989" y="909662"/>
                  </a:lnTo>
                  <a:lnTo>
                    <a:pt x="90970" y="909662"/>
                  </a:lnTo>
                  <a:lnTo>
                    <a:pt x="55560" y="902513"/>
                  </a:lnTo>
                  <a:lnTo>
                    <a:pt x="26644" y="883018"/>
                  </a:lnTo>
                  <a:lnTo>
                    <a:pt x="7148" y="854102"/>
                  </a:lnTo>
                  <a:lnTo>
                    <a:pt x="0" y="818692"/>
                  </a:lnTo>
                  <a:lnTo>
                    <a:pt x="0" y="90957"/>
                  </a:lnTo>
                  <a:close/>
                </a:path>
              </a:pathLst>
            </a:custGeom>
            <a:ln w="25400">
              <a:solidFill>
                <a:srgbClr val="1B4170"/>
              </a:solidFill>
            </a:ln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</p:grpSp>
      <p:sp>
        <p:nvSpPr>
          <p:cNvPr id="22" name="object 24"/>
          <p:cNvSpPr txBox="1"/>
          <p:nvPr/>
        </p:nvSpPr>
        <p:spPr>
          <a:xfrm>
            <a:off x="817714" y="5792762"/>
            <a:ext cx="2627561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Универсальный</a:t>
            </a:r>
            <a:r>
              <a:rPr sz="1600" spc="3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тематический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23" name="object 25"/>
          <p:cNvSpPr txBox="1"/>
          <p:nvPr/>
        </p:nvSpPr>
        <p:spPr>
          <a:xfrm>
            <a:off x="677510" y="6014956"/>
            <a:ext cx="2905683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классификатор 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для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контента </a:t>
            </a:r>
            <a:r>
              <a:rPr sz="1600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ЦОС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24" name="object 26"/>
          <p:cNvSpPr txBox="1"/>
          <p:nvPr/>
        </p:nvSpPr>
        <p:spPr>
          <a:xfrm>
            <a:off x="941156" y="6239588"/>
            <a:ext cx="2379282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Все</a:t>
            </a:r>
            <a:r>
              <a:rPr sz="1600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предметы,</a:t>
            </a:r>
            <a:r>
              <a:rPr sz="1600" spc="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1-11 классы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25" name="object 27"/>
          <p:cNvGrpSpPr/>
          <p:nvPr/>
        </p:nvGrpSpPr>
        <p:grpSpPr>
          <a:xfrm>
            <a:off x="4334430" y="4805478"/>
            <a:ext cx="3457484" cy="1835102"/>
            <a:chOff x="4334383" y="4805514"/>
            <a:chExt cx="3457575" cy="1835150"/>
          </a:xfrm>
        </p:grpSpPr>
        <p:sp>
          <p:nvSpPr>
            <p:cNvPr id="26" name="object 28"/>
            <p:cNvSpPr/>
            <p:nvPr/>
          </p:nvSpPr>
          <p:spPr>
            <a:xfrm>
              <a:off x="5542407" y="4805514"/>
              <a:ext cx="136525" cy="1132840"/>
            </a:xfrm>
            <a:custGeom>
              <a:avLst/>
              <a:gdLst/>
              <a:ahLst/>
              <a:cxnLst/>
              <a:rect l="l" t="t" r="r" b="b"/>
              <a:pathLst>
                <a:path w="136525" h="1132839">
                  <a:moveTo>
                    <a:pt x="136448" y="0"/>
                  </a:moveTo>
                  <a:lnTo>
                    <a:pt x="0" y="0"/>
                  </a:lnTo>
                  <a:lnTo>
                    <a:pt x="0" y="1132255"/>
                  </a:lnTo>
                  <a:lnTo>
                    <a:pt x="136448" y="1132255"/>
                  </a:lnTo>
                  <a:lnTo>
                    <a:pt x="136448" y="0"/>
                  </a:lnTo>
                  <a:close/>
                </a:path>
              </a:pathLst>
            </a:custGeom>
            <a:solidFill>
              <a:srgbClr val="ABB0BE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27" name="object 29"/>
            <p:cNvSpPr/>
            <p:nvPr/>
          </p:nvSpPr>
          <p:spPr>
            <a:xfrm>
              <a:off x="4347083" y="5717946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3340989" y="0"/>
                  </a:moveTo>
                  <a:lnTo>
                    <a:pt x="91058" y="0"/>
                  </a:lnTo>
                  <a:lnTo>
                    <a:pt x="55614" y="7146"/>
                  </a:lnTo>
                  <a:lnTo>
                    <a:pt x="26670" y="26638"/>
                  </a:lnTo>
                  <a:lnTo>
                    <a:pt x="7155" y="55549"/>
                  </a:lnTo>
                  <a:lnTo>
                    <a:pt x="0" y="90957"/>
                  </a:lnTo>
                  <a:lnTo>
                    <a:pt x="0" y="818692"/>
                  </a:lnTo>
                  <a:lnTo>
                    <a:pt x="7155" y="854102"/>
                  </a:lnTo>
                  <a:lnTo>
                    <a:pt x="26669" y="883018"/>
                  </a:lnTo>
                  <a:lnTo>
                    <a:pt x="55614" y="902513"/>
                  </a:lnTo>
                  <a:lnTo>
                    <a:pt x="91058" y="909662"/>
                  </a:lnTo>
                  <a:lnTo>
                    <a:pt x="3340989" y="909662"/>
                  </a:lnTo>
                  <a:lnTo>
                    <a:pt x="3376414" y="902513"/>
                  </a:lnTo>
                  <a:lnTo>
                    <a:pt x="3405314" y="883018"/>
                  </a:lnTo>
                  <a:lnTo>
                    <a:pt x="3424785" y="854102"/>
                  </a:lnTo>
                  <a:lnTo>
                    <a:pt x="3431920" y="818692"/>
                  </a:lnTo>
                  <a:lnTo>
                    <a:pt x="3431920" y="90957"/>
                  </a:lnTo>
                  <a:lnTo>
                    <a:pt x="3424785" y="55549"/>
                  </a:lnTo>
                  <a:lnTo>
                    <a:pt x="3405314" y="26638"/>
                  </a:lnTo>
                  <a:lnTo>
                    <a:pt x="3376414" y="7146"/>
                  </a:lnTo>
                  <a:lnTo>
                    <a:pt x="33409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28" name="object 30"/>
            <p:cNvSpPr/>
            <p:nvPr/>
          </p:nvSpPr>
          <p:spPr>
            <a:xfrm>
              <a:off x="4347083" y="5717946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0" y="90957"/>
                  </a:moveTo>
                  <a:lnTo>
                    <a:pt x="7155" y="55549"/>
                  </a:lnTo>
                  <a:lnTo>
                    <a:pt x="26670" y="26638"/>
                  </a:lnTo>
                  <a:lnTo>
                    <a:pt x="55614" y="7146"/>
                  </a:lnTo>
                  <a:lnTo>
                    <a:pt x="91058" y="0"/>
                  </a:lnTo>
                  <a:lnTo>
                    <a:pt x="3340989" y="0"/>
                  </a:lnTo>
                  <a:lnTo>
                    <a:pt x="3376414" y="7146"/>
                  </a:lnTo>
                  <a:lnTo>
                    <a:pt x="3405314" y="26638"/>
                  </a:lnTo>
                  <a:lnTo>
                    <a:pt x="3424785" y="55549"/>
                  </a:lnTo>
                  <a:lnTo>
                    <a:pt x="3431920" y="90957"/>
                  </a:lnTo>
                  <a:lnTo>
                    <a:pt x="3431920" y="818692"/>
                  </a:lnTo>
                  <a:lnTo>
                    <a:pt x="3424785" y="854102"/>
                  </a:lnTo>
                  <a:lnTo>
                    <a:pt x="3405314" y="883018"/>
                  </a:lnTo>
                  <a:lnTo>
                    <a:pt x="3376414" y="902513"/>
                  </a:lnTo>
                  <a:lnTo>
                    <a:pt x="3340989" y="909662"/>
                  </a:lnTo>
                  <a:lnTo>
                    <a:pt x="91058" y="909662"/>
                  </a:lnTo>
                  <a:lnTo>
                    <a:pt x="55614" y="902513"/>
                  </a:lnTo>
                  <a:lnTo>
                    <a:pt x="26669" y="883018"/>
                  </a:lnTo>
                  <a:lnTo>
                    <a:pt x="7155" y="854102"/>
                  </a:lnTo>
                  <a:lnTo>
                    <a:pt x="0" y="818692"/>
                  </a:lnTo>
                  <a:lnTo>
                    <a:pt x="0" y="90957"/>
                  </a:lnTo>
                  <a:close/>
                </a:path>
              </a:pathLst>
            </a:custGeom>
            <a:ln w="25400">
              <a:solidFill>
                <a:srgbClr val="1B4170"/>
              </a:solidFill>
            </a:ln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</p:grpSp>
      <p:sp>
        <p:nvSpPr>
          <p:cNvPr id="29" name="object 31"/>
          <p:cNvSpPr txBox="1"/>
          <p:nvPr/>
        </p:nvSpPr>
        <p:spPr>
          <a:xfrm>
            <a:off x="4734850" y="5792762"/>
            <a:ext cx="2657405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Апробация рабочих программ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30" name="object 32"/>
          <p:cNvSpPr txBox="1"/>
          <p:nvPr/>
        </p:nvSpPr>
        <p:spPr>
          <a:xfrm>
            <a:off x="5210327" y="6014956"/>
            <a:ext cx="1704930" cy="473847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algn="ctr">
              <a:lnSpc>
                <a:spcPts val="1845"/>
              </a:lnSpc>
              <a:spcBef>
                <a:spcPts val="95"/>
              </a:spcBef>
            </a:pP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с</a:t>
            </a:r>
            <a:r>
              <a:rPr sz="1600" spc="-2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1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сентября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2021</a:t>
            </a:r>
            <a:r>
              <a:rPr sz="1600" spc="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4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г.</a:t>
            </a:r>
            <a:endParaRPr sz="1600">
              <a:latin typeface="Arial Narrow" panose="020B0606020202030204" pitchFamily="34" charset="0"/>
              <a:cs typeface="Calibri"/>
            </a:endParaRPr>
          </a:p>
          <a:p>
            <a:pPr algn="ctr">
              <a:lnSpc>
                <a:spcPts val="1845"/>
              </a:lnSpc>
            </a:pP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25</a:t>
            </a:r>
            <a:r>
              <a:rPr sz="1600" b="1" spc="-2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субъектов</a:t>
            </a:r>
            <a:r>
              <a:rPr sz="1600" b="1" spc="-2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РФ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31" name="object 33"/>
          <p:cNvGrpSpPr/>
          <p:nvPr/>
        </p:nvGrpSpPr>
        <p:grpSpPr>
          <a:xfrm>
            <a:off x="4334430" y="3668465"/>
            <a:ext cx="3457484" cy="1835102"/>
            <a:chOff x="4334383" y="3668471"/>
            <a:chExt cx="3457575" cy="1835150"/>
          </a:xfrm>
        </p:grpSpPr>
        <p:sp>
          <p:nvSpPr>
            <p:cNvPr id="32" name="object 34"/>
            <p:cNvSpPr/>
            <p:nvPr/>
          </p:nvSpPr>
          <p:spPr>
            <a:xfrm>
              <a:off x="5542407" y="3668471"/>
              <a:ext cx="136525" cy="1132840"/>
            </a:xfrm>
            <a:custGeom>
              <a:avLst/>
              <a:gdLst/>
              <a:ahLst/>
              <a:cxnLst/>
              <a:rect l="l" t="t" r="r" b="b"/>
              <a:pathLst>
                <a:path w="136525" h="1132839">
                  <a:moveTo>
                    <a:pt x="136448" y="0"/>
                  </a:moveTo>
                  <a:lnTo>
                    <a:pt x="0" y="0"/>
                  </a:lnTo>
                  <a:lnTo>
                    <a:pt x="0" y="1132255"/>
                  </a:lnTo>
                  <a:lnTo>
                    <a:pt x="136448" y="1132255"/>
                  </a:lnTo>
                  <a:lnTo>
                    <a:pt x="136448" y="0"/>
                  </a:lnTo>
                  <a:close/>
                </a:path>
              </a:pathLst>
            </a:custGeom>
            <a:solidFill>
              <a:srgbClr val="ABB0BE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33" name="object 35"/>
            <p:cNvSpPr/>
            <p:nvPr/>
          </p:nvSpPr>
          <p:spPr>
            <a:xfrm>
              <a:off x="4347083" y="4580889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3340989" y="0"/>
                  </a:moveTo>
                  <a:lnTo>
                    <a:pt x="91058" y="0"/>
                  </a:lnTo>
                  <a:lnTo>
                    <a:pt x="55614" y="7135"/>
                  </a:lnTo>
                  <a:lnTo>
                    <a:pt x="26670" y="26606"/>
                  </a:lnTo>
                  <a:lnTo>
                    <a:pt x="7155" y="55506"/>
                  </a:lnTo>
                  <a:lnTo>
                    <a:pt x="0" y="90932"/>
                  </a:lnTo>
                  <a:lnTo>
                    <a:pt x="0" y="818642"/>
                  </a:lnTo>
                  <a:lnTo>
                    <a:pt x="7155" y="854067"/>
                  </a:lnTo>
                  <a:lnTo>
                    <a:pt x="26669" y="882967"/>
                  </a:lnTo>
                  <a:lnTo>
                    <a:pt x="55614" y="902438"/>
                  </a:lnTo>
                  <a:lnTo>
                    <a:pt x="91058" y="909574"/>
                  </a:lnTo>
                  <a:lnTo>
                    <a:pt x="3340989" y="909574"/>
                  </a:lnTo>
                  <a:lnTo>
                    <a:pt x="3376414" y="902438"/>
                  </a:lnTo>
                  <a:lnTo>
                    <a:pt x="3405314" y="882967"/>
                  </a:lnTo>
                  <a:lnTo>
                    <a:pt x="3424785" y="854067"/>
                  </a:lnTo>
                  <a:lnTo>
                    <a:pt x="3431920" y="818642"/>
                  </a:lnTo>
                  <a:lnTo>
                    <a:pt x="3431920" y="90932"/>
                  </a:lnTo>
                  <a:lnTo>
                    <a:pt x="3424785" y="55506"/>
                  </a:lnTo>
                  <a:lnTo>
                    <a:pt x="3405314" y="26606"/>
                  </a:lnTo>
                  <a:lnTo>
                    <a:pt x="3376414" y="7135"/>
                  </a:lnTo>
                  <a:lnTo>
                    <a:pt x="33409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34" name="object 36"/>
            <p:cNvSpPr/>
            <p:nvPr/>
          </p:nvSpPr>
          <p:spPr>
            <a:xfrm>
              <a:off x="4347083" y="4580889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0" y="90932"/>
                  </a:moveTo>
                  <a:lnTo>
                    <a:pt x="7155" y="55506"/>
                  </a:lnTo>
                  <a:lnTo>
                    <a:pt x="26670" y="26606"/>
                  </a:lnTo>
                  <a:lnTo>
                    <a:pt x="55614" y="7135"/>
                  </a:lnTo>
                  <a:lnTo>
                    <a:pt x="91058" y="0"/>
                  </a:lnTo>
                  <a:lnTo>
                    <a:pt x="3340989" y="0"/>
                  </a:lnTo>
                  <a:lnTo>
                    <a:pt x="3376414" y="7135"/>
                  </a:lnTo>
                  <a:lnTo>
                    <a:pt x="3405314" y="26606"/>
                  </a:lnTo>
                  <a:lnTo>
                    <a:pt x="3424785" y="55506"/>
                  </a:lnTo>
                  <a:lnTo>
                    <a:pt x="3431920" y="90932"/>
                  </a:lnTo>
                  <a:lnTo>
                    <a:pt x="3431920" y="818642"/>
                  </a:lnTo>
                  <a:lnTo>
                    <a:pt x="3424785" y="854067"/>
                  </a:lnTo>
                  <a:lnTo>
                    <a:pt x="3405314" y="882967"/>
                  </a:lnTo>
                  <a:lnTo>
                    <a:pt x="3376414" y="902438"/>
                  </a:lnTo>
                  <a:lnTo>
                    <a:pt x="3340989" y="909574"/>
                  </a:lnTo>
                  <a:lnTo>
                    <a:pt x="91058" y="909574"/>
                  </a:lnTo>
                  <a:lnTo>
                    <a:pt x="55614" y="902438"/>
                  </a:lnTo>
                  <a:lnTo>
                    <a:pt x="26669" y="882967"/>
                  </a:lnTo>
                  <a:lnTo>
                    <a:pt x="7155" y="854067"/>
                  </a:lnTo>
                  <a:lnTo>
                    <a:pt x="0" y="818642"/>
                  </a:lnTo>
                  <a:lnTo>
                    <a:pt x="0" y="90932"/>
                  </a:lnTo>
                  <a:close/>
                </a:path>
              </a:pathLst>
            </a:custGeom>
            <a:ln w="25400">
              <a:solidFill>
                <a:srgbClr val="1B4170"/>
              </a:solidFill>
            </a:ln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</p:grpSp>
      <p:sp>
        <p:nvSpPr>
          <p:cNvPr id="35" name="object 37"/>
          <p:cNvSpPr txBox="1"/>
          <p:nvPr/>
        </p:nvSpPr>
        <p:spPr>
          <a:xfrm>
            <a:off x="5134128" y="4655533"/>
            <a:ext cx="1856056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Серия</a:t>
            </a:r>
            <a:r>
              <a:rPr sz="1600" spc="-4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всероссийских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36" name="object 38"/>
          <p:cNvSpPr txBox="1"/>
          <p:nvPr/>
        </p:nvSpPr>
        <p:spPr>
          <a:xfrm>
            <a:off x="4672366" y="4878031"/>
            <a:ext cx="2781227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просветительских</a:t>
            </a:r>
            <a:r>
              <a:rPr sz="1600" spc="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мероприятий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37" name="object 39"/>
          <p:cNvSpPr txBox="1"/>
          <p:nvPr/>
        </p:nvSpPr>
        <p:spPr>
          <a:xfrm>
            <a:off x="5149366" y="5102053"/>
            <a:ext cx="1828116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b="1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&gt;300</a:t>
            </a:r>
            <a:r>
              <a:rPr sz="1600" b="1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000 </a:t>
            </a: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участников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38" name="object 40"/>
          <p:cNvGrpSpPr/>
          <p:nvPr/>
        </p:nvGrpSpPr>
        <p:grpSpPr>
          <a:xfrm>
            <a:off x="4334430" y="3431032"/>
            <a:ext cx="5203053" cy="935331"/>
            <a:chOff x="4334383" y="3431032"/>
            <a:chExt cx="5203190" cy="935355"/>
          </a:xfrm>
        </p:grpSpPr>
        <p:sp>
          <p:nvSpPr>
            <p:cNvPr id="39" name="object 41"/>
            <p:cNvSpPr/>
            <p:nvPr/>
          </p:nvSpPr>
          <p:spPr>
            <a:xfrm>
              <a:off x="5616067" y="3597859"/>
              <a:ext cx="3921760" cy="136525"/>
            </a:xfrm>
            <a:custGeom>
              <a:avLst/>
              <a:gdLst/>
              <a:ahLst/>
              <a:cxnLst/>
              <a:rect l="l" t="t" r="r" b="b"/>
              <a:pathLst>
                <a:path w="3921759" h="136525">
                  <a:moveTo>
                    <a:pt x="3921252" y="0"/>
                  </a:moveTo>
                  <a:lnTo>
                    <a:pt x="0" y="0"/>
                  </a:lnTo>
                  <a:lnTo>
                    <a:pt x="0" y="136448"/>
                  </a:lnTo>
                  <a:lnTo>
                    <a:pt x="3921252" y="136448"/>
                  </a:lnTo>
                  <a:lnTo>
                    <a:pt x="3921252" y="0"/>
                  </a:lnTo>
                  <a:close/>
                </a:path>
              </a:pathLst>
            </a:custGeom>
            <a:solidFill>
              <a:srgbClr val="ABB0BE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40" name="object 42"/>
            <p:cNvSpPr/>
            <p:nvPr/>
          </p:nvSpPr>
          <p:spPr>
            <a:xfrm>
              <a:off x="4347083" y="3443732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3340989" y="0"/>
                  </a:moveTo>
                  <a:lnTo>
                    <a:pt x="91058" y="0"/>
                  </a:lnTo>
                  <a:lnTo>
                    <a:pt x="55614" y="7155"/>
                  </a:lnTo>
                  <a:lnTo>
                    <a:pt x="26670" y="26669"/>
                  </a:lnTo>
                  <a:lnTo>
                    <a:pt x="7155" y="55614"/>
                  </a:lnTo>
                  <a:lnTo>
                    <a:pt x="0" y="91058"/>
                  </a:lnTo>
                  <a:lnTo>
                    <a:pt x="0" y="818768"/>
                  </a:lnTo>
                  <a:lnTo>
                    <a:pt x="7155" y="854140"/>
                  </a:lnTo>
                  <a:lnTo>
                    <a:pt x="26669" y="883046"/>
                  </a:lnTo>
                  <a:lnTo>
                    <a:pt x="55614" y="902547"/>
                  </a:lnTo>
                  <a:lnTo>
                    <a:pt x="91058" y="909700"/>
                  </a:lnTo>
                  <a:lnTo>
                    <a:pt x="3340989" y="909700"/>
                  </a:lnTo>
                  <a:lnTo>
                    <a:pt x="3376414" y="902547"/>
                  </a:lnTo>
                  <a:lnTo>
                    <a:pt x="3405314" y="883046"/>
                  </a:lnTo>
                  <a:lnTo>
                    <a:pt x="3424785" y="854140"/>
                  </a:lnTo>
                  <a:lnTo>
                    <a:pt x="3431920" y="818768"/>
                  </a:lnTo>
                  <a:lnTo>
                    <a:pt x="3431920" y="91058"/>
                  </a:lnTo>
                  <a:lnTo>
                    <a:pt x="3424785" y="55614"/>
                  </a:lnTo>
                  <a:lnTo>
                    <a:pt x="3405314" y="26670"/>
                  </a:lnTo>
                  <a:lnTo>
                    <a:pt x="3376414" y="7155"/>
                  </a:lnTo>
                  <a:lnTo>
                    <a:pt x="33409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41" name="object 43"/>
            <p:cNvSpPr/>
            <p:nvPr/>
          </p:nvSpPr>
          <p:spPr>
            <a:xfrm>
              <a:off x="4347083" y="3443732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0" y="91058"/>
                  </a:moveTo>
                  <a:lnTo>
                    <a:pt x="7155" y="55614"/>
                  </a:lnTo>
                  <a:lnTo>
                    <a:pt x="26670" y="26669"/>
                  </a:lnTo>
                  <a:lnTo>
                    <a:pt x="55614" y="7155"/>
                  </a:lnTo>
                  <a:lnTo>
                    <a:pt x="91058" y="0"/>
                  </a:lnTo>
                  <a:lnTo>
                    <a:pt x="3340989" y="0"/>
                  </a:lnTo>
                  <a:lnTo>
                    <a:pt x="3376414" y="7155"/>
                  </a:lnTo>
                  <a:lnTo>
                    <a:pt x="3405314" y="26670"/>
                  </a:lnTo>
                  <a:lnTo>
                    <a:pt x="3424785" y="55614"/>
                  </a:lnTo>
                  <a:lnTo>
                    <a:pt x="3431920" y="91058"/>
                  </a:lnTo>
                  <a:lnTo>
                    <a:pt x="3431920" y="818768"/>
                  </a:lnTo>
                  <a:lnTo>
                    <a:pt x="3424785" y="854140"/>
                  </a:lnTo>
                  <a:lnTo>
                    <a:pt x="3405314" y="883046"/>
                  </a:lnTo>
                  <a:lnTo>
                    <a:pt x="3376414" y="902547"/>
                  </a:lnTo>
                  <a:lnTo>
                    <a:pt x="3340989" y="909700"/>
                  </a:lnTo>
                  <a:lnTo>
                    <a:pt x="91058" y="909700"/>
                  </a:lnTo>
                  <a:lnTo>
                    <a:pt x="55614" y="902547"/>
                  </a:lnTo>
                  <a:lnTo>
                    <a:pt x="26669" y="883046"/>
                  </a:lnTo>
                  <a:lnTo>
                    <a:pt x="7155" y="854140"/>
                  </a:lnTo>
                  <a:lnTo>
                    <a:pt x="0" y="818768"/>
                  </a:lnTo>
                  <a:lnTo>
                    <a:pt x="0" y="91058"/>
                  </a:lnTo>
                  <a:close/>
                </a:path>
              </a:pathLst>
            </a:custGeom>
            <a:ln w="25399">
              <a:solidFill>
                <a:srgbClr val="1B4170"/>
              </a:solidFill>
            </a:ln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</p:grpSp>
      <p:sp>
        <p:nvSpPr>
          <p:cNvPr id="42" name="object 44"/>
          <p:cNvSpPr txBox="1"/>
          <p:nvPr/>
        </p:nvSpPr>
        <p:spPr>
          <a:xfrm>
            <a:off x="4619030" y="3518406"/>
            <a:ext cx="2888539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Всероссийские</a:t>
            </a:r>
            <a:r>
              <a:rPr sz="1600" spc="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образовательные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43" name="object 45"/>
          <p:cNvSpPr txBox="1"/>
          <p:nvPr/>
        </p:nvSpPr>
        <p:spPr>
          <a:xfrm>
            <a:off x="4763806" y="3740903"/>
            <a:ext cx="2600257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события,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Федеральные</a:t>
            </a:r>
            <a:r>
              <a:rPr sz="1600" spc="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уроки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44" name="object 46"/>
          <p:cNvSpPr txBox="1"/>
          <p:nvPr/>
        </p:nvSpPr>
        <p:spPr>
          <a:xfrm>
            <a:off x="5463302" y="3964926"/>
            <a:ext cx="1200118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b="1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&gt;40</a:t>
            </a:r>
            <a:r>
              <a:rPr sz="1600" b="1" spc="-2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000</a:t>
            </a:r>
            <a:r>
              <a:rPr sz="1600" b="1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школ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45" name="object 47"/>
          <p:cNvGrpSpPr/>
          <p:nvPr/>
        </p:nvGrpSpPr>
        <p:grpSpPr>
          <a:xfrm>
            <a:off x="8266627" y="3431033"/>
            <a:ext cx="3457484" cy="1369659"/>
            <a:chOff x="8266683" y="3431032"/>
            <a:chExt cx="3457575" cy="1369695"/>
          </a:xfrm>
        </p:grpSpPr>
        <p:sp>
          <p:nvSpPr>
            <p:cNvPr id="46" name="object 48"/>
            <p:cNvSpPr/>
            <p:nvPr/>
          </p:nvSpPr>
          <p:spPr>
            <a:xfrm>
              <a:off x="9474707" y="3668471"/>
              <a:ext cx="136525" cy="1132840"/>
            </a:xfrm>
            <a:custGeom>
              <a:avLst/>
              <a:gdLst/>
              <a:ahLst/>
              <a:cxnLst/>
              <a:rect l="l" t="t" r="r" b="b"/>
              <a:pathLst>
                <a:path w="136525" h="1132839">
                  <a:moveTo>
                    <a:pt x="136448" y="0"/>
                  </a:moveTo>
                  <a:lnTo>
                    <a:pt x="0" y="0"/>
                  </a:lnTo>
                  <a:lnTo>
                    <a:pt x="0" y="1132255"/>
                  </a:lnTo>
                  <a:lnTo>
                    <a:pt x="136448" y="1132255"/>
                  </a:lnTo>
                  <a:lnTo>
                    <a:pt x="136448" y="0"/>
                  </a:lnTo>
                  <a:close/>
                </a:path>
              </a:pathLst>
            </a:custGeom>
            <a:solidFill>
              <a:srgbClr val="ABB0BE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47" name="object 49"/>
            <p:cNvSpPr/>
            <p:nvPr/>
          </p:nvSpPr>
          <p:spPr>
            <a:xfrm>
              <a:off x="8279383" y="3443732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3340862" y="0"/>
                  </a:moveTo>
                  <a:lnTo>
                    <a:pt x="90932" y="0"/>
                  </a:lnTo>
                  <a:lnTo>
                    <a:pt x="55506" y="7155"/>
                  </a:lnTo>
                  <a:lnTo>
                    <a:pt x="26606" y="26669"/>
                  </a:lnTo>
                  <a:lnTo>
                    <a:pt x="7135" y="55614"/>
                  </a:lnTo>
                  <a:lnTo>
                    <a:pt x="0" y="91058"/>
                  </a:lnTo>
                  <a:lnTo>
                    <a:pt x="0" y="818768"/>
                  </a:lnTo>
                  <a:lnTo>
                    <a:pt x="7135" y="854140"/>
                  </a:lnTo>
                  <a:lnTo>
                    <a:pt x="26606" y="883046"/>
                  </a:lnTo>
                  <a:lnTo>
                    <a:pt x="55506" y="902547"/>
                  </a:lnTo>
                  <a:lnTo>
                    <a:pt x="90932" y="909700"/>
                  </a:lnTo>
                  <a:lnTo>
                    <a:pt x="3340862" y="909700"/>
                  </a:lnTo>
                  <a:lnTo>
                    <a:pt x="3376306" y="902547"/>
                  </a:lnTo>
                  <a:lnTo>
                    <a:pt x="3405251" y="883046"/>
                  </a:lnTo>
                  <a:lnTo>
                    <a:pt x="3424765" y="854140"/>
                  </a:lnTo>
                  <a:lnTo>
                    <a:pt x="3431921" y="818768"/>
                  </a:lnTo>
                  <a:lnTo>
                    <a:pt x="3431921" y="91058"/>
                  </a:lnTo>
                  <a:lnTo>
                    <a:pt x="3424765" y="55614"/>
                  </a:lnTo>
                  <a:lnTo>
                    <a:pt x="3405251" y="26670"/>
                  </a:lnTo>
                  <a:lnTo>
                    <a:pt x="3376306" y="7155"/>
                  </a:lnTo>
                  <a:lnTo>
                    <a:pt x="33408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48" name="object 50"/>
            <p:cNvSpPr/>
            <p:nvPr/>
          </p:nvSpPr>
          <p:spPr>
            <a:xfrm>
              <a:off x="8279383" y="3443732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0" y="91058"/>
                  </a:moveTo>
                  <a:lnTo>
                    <a:pt x="7135" y="55614"/>
                  </a:lnTo>
                  <a:lnTo>
                    <a:pt x="26606" y="26669"/>
                  </a:lnTo>
                  <a:lnTo>
                    <a:pt x="55506" y="7155"/>
                  </a:lnTo>
                  <a:lnTo>
                    <a:pt x="90932" y="0"/>
                  </a:lnTo>
                  <a:lnTo>
                    <a:pt x="3340862" y="0"/>
                  </a:lnTo>
                  <a:lnTo>
                    <a:pt x="3376306" y="7155"/>
                  </a:lnTo>
                  <a:lnTo>
                    <a:pt x="3405251" y="26670"/>
                  </a:lnTo>
                  <a:lnTo>
                    <a:pt x="3424765" y="55614"/>
                  </a:lnTo>
                  <a:lnTo>
                    <a:pt x="3431921" y="91058"/>
                  </a:lnTo>
                  <a:lnTo>
                    <a:pt x="3431921" y="818768"/>
                  </a:lnTo>
                  <a:lnTo>
                    <a:pt x="3424765" y="854140"/>
                  </a:lnTo>
                  <a:lnTo>
                    <a:pt x="3405251" y="883046"/>
                  </a:lnTo>
                  <a:lnTo>
                    <a:pt x="3376306" y="902547"/>
                  </a:lnTo>
                  <a:lnTo>
                    <a:pt x="3340862" y="909700"/>
                  </a:lnTo>
                  <a:lnTo>
                    <a:pt x="90932" y="909700"/>
                  </a:lnTo>
                  <a:lnTo>
                    <a:pt x="55506" y="902547"/>
                  </a:lnTo>
                  <a:lnTo>
                    <a:pt x="26606" y="883046"/>
                  </a:lnTo>
                  <a:lnTo>
                    <a:pt x="7135" y="854140"/>
                  </a:lnTo>
                  <a:lnTo>
                    <a:pt x="0" y="818768"/>
                  </a:lnTo>
                  <a:lnTo>
                    <a:pt x="0" y="91058"/>
                  </a:lnTo>
                  <a:close/>
                </a:path>
              </a:pathLst>
            </a:custGeom>
            <a:ln w="25400">
              <a:solidFill>
                <a:srgbClr val="1B4170"/>
              </a:solidFill>
            </a:ln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</p:grpSp>
      <p:sp>
        <p:nvSpPr>
          <p:cNvPr id="49" name="object 51"/>
          <p:cNvSpPr txBox="1"/>
          <p:nvPr/>
        </p:nvSpPr>
        <p:spPr>
          <a:xfrm>
            <a:off x="8803315" y="3406217"/>
            <a:ext cx="2385632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Адресная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помощь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школам: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50" name="object 52"/>
          <p:cNvSpPr txBox="1"/>
          <p:nvPr/>
        </p:nvSpPr>
        <p:spPr>
          <a:xfrm>
            <a:off x="8987714" y="3629400"/>
            <a:ext cx="2014803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методические</a:t>
            </a:r>
            <a:r>
              <a:rPr sz="1600" spc="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пособия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51" name="object 53"/>
          <p:cNvSpPr txBox="1"/>
          <p:nvPr/>
        </p:nvSpPr>
        <p:spPr>
          <a:xfrm>
            <a:off x="8444804" y="3853423"/>
            <a:ext cx="3103164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+</a:t>
            </a:r>
            <a:r>
              <a:rPr sz="160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серия</a:t>
            </a:r>
            <a:r>
              <a:rPr sz="160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методических</a:t>
            </a:r>
            <a:r>
              <a:rPr sz="1600" spc="4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видеоуроков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52" name="object 54"/>
          <p:cNvSpPr txBox="1"/>
          <p:nvPr/>
        </p:nvSpPr>
        <p:spPr>
          <a:xfrm>
            <a:off x="9447951" y="4075921"/>
            <a:ext cx="1096616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&gt;9</a:t>
            </a:r>
            <a:r>
              <a:rPr sz="1600" b="1" spc="-3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000</a:t>
            </a:r>
            <a:r>
              <a:rPr sz="1600" b="1" spc="-2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школ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53" name="object 55"/>
          <p:cNvGrpSpPr/>
          <p:nvPr/>
        </p:nvGrpSpPr>
        <p:grpSpPr>
          <a:xfrm>
            <a:off x="8266627" y="4568161"/>
            <a:ext cx="3457484" cy="1369659"/>
            <a:chOff x="8266683" y="4568190"/>
            <a:chExt cx="3457575" cy="1369695"/>
          </a:xfrm>
        </p:grpSpPr>
        <p:sp>
          <p:nvSpPr>
            <p:cNvPr id="54" name="object 56"/>
            <p:cNvSpPr/>
            <p:nvPr/>
          </p:nvSpPr>
          <p:spPr>
            <a:xfrm>
              <a:off x="9474707" y="4805515"/>
              <a:ext cx="136525" cy="1132840"/>
            </a:xfrm>
            <a:custGeom>
              <a:avLst/>
              <a:gdLst/>
              <a:ahLst/>
              <a:cxnLst/>
              <a:rect l="l" t="t" r="r" b="b"/>
              <a:pathLst>
                <a:path w="136525" h="1132839">
                  <a:moveTo>
                    <a:pt x="136448" y="0"/>
                  </a:moveTo>
                  <a:lnTo>
                    <a:pt x="0" y="0"/>
                  </a:lnTo>
                  <a:lnTo>
                    <a:pt x="0" y="1132255"/>
                  </a:lnTo>
                  <a:lnTo>
                    <a:pt x="136448" y="1132255"/>
                  </a:lnTo>
                  <a:lnTo>
                    <a:pt x="136448" y="0"/>
                  </a:lnTo>
                  <a:close/>
                </a:path>
              </a:pathLst>
            </a:custGeom>
            <a:solidFill>
              <a:srgbClr val="ABB0BE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55" name="object 57"/>
            <p:cNvSpPr/>
            <p:nvPr/>
          </p:nvSpPr>
          <p:spPr>
            <a:xfrm>
              <a:off x="8279383" y="4580890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3340862" y="0"/>
                  </a:moveTo>
                  <a:lnTo>
                    <a:pt x="90932" y="0"/>
                  </a:lnTo>
                  <a:lnTo>
                    <a:pt x="55506" y="7135"/>
                  </a:lnTo>
                  <a:lnTo>
                    <a:pt x="26606" y="26606"/>
                  </a:lnTo>
                  <a:lnTo>
                    <a:pt x="7135" y="55506"/>
                  </a:lnTo>
                  <a:lnTo>
                    <a:pt x="0" y="90932"/>
                  </a:lnTo>
                  <a:lnTo>
                    <a:pt x="0" y="818642"/>
                  </a:lnTo>
                  <a:lnTo>
                    <a:pt x="7135" y="854067"/>
                  </a:lnTo>
                  <a:lnTo>
                    <a:pt x="26606" y="882967"/>
                  </a:lnTo>
                  <a:lnTo>
                    <a:pt x="55506" y="902438"/>
                  </a:lnTo>
                  <a:lnTo>
                    <a:pt x="90932" y="909574"/>
                  </a:lnTo>
                  <a:lnTo>
                    <a:pt x="3340862" y="909574"/>
                  </a:lnTo>
                  <a:lnTo>
                    <a:pt x="3376306" y="902438"/>
                  </a:lnTo>
                  <a:lnTo>
                    <a:pt x="3405251" y="882967"/>
                  </a:lnTo>
                  <a:lnTo>
                    <a:pt x="3424765" y="854067"/>
                  </a:lnTo>
                  <a:lnTo>
                    <a:pt x="3431921" y="818642"/>
                  </a:lnTo>
                  <a:lnTo>
                    <a:pt x="3431921" y="90932"/>
                  </a:lnTo>
                  <a:lnTo>
                    <a:pt x="3424765" y="55506"/>
                  </a:lnTo>
                  <a:lnTo>
                    <a:pt x="3405251" y="26606"/>
                  </a:lnTo>
                  <a:lnTo>
                    <a:pt x="3376306" y="7135"/>
                  </a:lnTo>
                  <a:lnTo>
                    <a:pt x="33408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56" name="object 58"/>
            <p:cNvSpPr/>
            <p:nvPr/>
          </p:nvSpPr>
          <p:spPr>
            <a:xfrm>
              <a:off x="8279383" y="4580890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0" y="90932"/>
                  </a:moveTo>
                  <a:lnTo>
                    <a:pt x="7135" y="55506"/>
                  </a:lnTo>
                  <a:lnTo>
                    <a:pt x="26606" y="26606"/>
                  </a:lnTo>
                  <a:lnTo>
                    <a:pt x="55506" y="7135"/>
                  </a:lnTo>
                  <a:lnTo>
                    <a:pt x="90932" y="0"/>
                  </a:lnTo>
                  <a:lnTo>
                    <a:pt x="3340862" y="0"/>
                  </a:lnTo>
                  <a:lnTo>
                    <a:pt x="3376306" y="7135"/>
                  </a:lnTo>
                  <a:lnTo>
                    <a:pt x="3405251" y="26606"/>
                  </a:lnTo>
                  <a:lnTo>
                    <a:pt x="3424765" y="55506"/>
                  </a:lnTo>
                  <a:lnTo>
                    <a:pt x="3431921" y="90932"/>
                  </a:lnTo>
                  <a:lnTo>
                    <a:pt x="3431921" y="818642"/>
                  </a:lnTo>
                  <a:lnTo>
                    <a:pt x="3424765" y="854067"/>
                  </a:lnTo>
                  <a:lnTo>
                    <a:pt x="3405251" y="882967"/>
                  </a:lnTo>
                  <a:lnTo>
                    <a:pt x="3376306" y="902438"/>
                  </a:lnTo>
                  <a:lnTo>
                    <a:pt x="3340862" y="909574"/>
                  </a:lnTo>
                  <a:lnTo>
                    <a:pt x="90932" y="909574"/>
                  </a:lnTo>
                  <a:lnTo>
                    <a:pt x="55506" y="902438"/>
                  </a:lnTo>
                  <a:lnTo>
                    <a:pt x="26606" y="882967"/>
                  </a:lnTo>
                  <a:lnTo>
                    <a:pt x="7135" y="854067"/>
                  </a:lnTo>
                  <a:lnTo>
                    <a:pt x="0" y="818642"/>
                  </a:lnTo>
                  <a:lnTo>
                    <a:pt x="0" y="90932"/>
                  </a:lnTo>
                  <a:close/>
                </a:path>
              </a:pathLst>
            </a:custGeom>
            <a:ln w="25400">
              <a:solidFill>
                <a:srgbClr val="1B4170"/>
              </a:solidFill>
            </a:ln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</p:grpSp>
      <p:sp>
        <p:nvSpPr>
          <p:cNvPr id="57" name="object 59"/>
          <p:cNvSpPr txBox="1"/>
          <p:nvPr/>
        </p:nvSpPr>
        <p:spPr>
          <a:xfrm>
            <a:off x="8728640" y="4655533"/>
            <a:ext cx="2534219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Портал</a:t>
            </a:r>
            <a:r>
              <a:rPr sz="1600" spc="-2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«Единое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содержание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58" name="object 60"/>
          <p:cNvSpPr txBox="1"/>
          <p:nvPr/>
        </p:nvSpPr>
        <p:spPr>
          <a:xfrm>
            <a:off x="9027337" y="4878031"/>
            <a:ext cx="1936699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общего</a:t>
            </a:r>
            <a:r>
              <a:rPr sz="1600" spc="-7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образования»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59" name="object 61"/>
          <p:cNvSpPr txBox="1"/>
          <p:nvPr/>
        </p:nvSpPr>
        <p:spPr>
          <a:xfrm>
            <a:off x="9361084" y="5102053"/>
            <a:ext cx="1269332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b="1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  <a:hlinkClick r:id="rId2"/>
              </a:rPr>
              <a:t>www.edsoo.ru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60" name="object 62"/>
          <p:cNvGrpSpPr/>
          <p:nvPr/>
        </p:nvGrpSpPr>
        <p:grpSpPr>
          <a:xfrm>
            <a:off x="8266627" y="5705186"/>
            <a:ext cx="3457484" cy="935331"/>
            <a:chOff x="8266683" y="5705246"/>
            <a:chExt cx="3457575" cy="935355"/>
          </a:xfrm>
        </p:grpSpPr>
        <p:sp>
          <p:nvSpPr>
            <p:cNvPr id="61" name="object 63"/>
            <p:cNvSpPr/>
            <p:nvPr/>
          </p:nvSpPr>
          <p:spPr>
            <a:xfrm>
              <a:off x="8279383" y="5717946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3340862" y="0"/>
                  </a:moveTo>
                  <a:lnTo>
                    <a:pt x="90932" y="0"/>
                  </a:lnTo>
                  <a:lnTo>
                    <a:pt x="55506" y="7146"/>
                  </a:lnTo>
                  <a:lnTo>
                    <a:pt x="26606" y="26638"/>
                  </a:lnTo>
                  <a:lnTo>
                    <a:pt x="7135" y="55549"/>
                  </a:lnTo>
                  <a:lnTo>
                    <a:pt x="0" y="90957"/>
                  </a:lnTo>
                  <a:lnTo>
                    <a:pt x="0" y="818692"/>
                  </a:lnTo>
                  <a:lnTo>
                    <a:pt x="7135" y="854102"/>
                  </a:lnTo>
                  <a:lnTo>
                    <a:pt x="26606" y="883018"/>
                  </a:lnTo>
                  <a:lnTo>
                    <a:pt x="55506" y="902513"/>
                  </a:lnTo>
                  <a:lnTo>
                    <a:pt x="90932" y="909662"/>
                  </a:lnTo>
                  <a:lnTo>
                    <a:pt x="3340862" y="909662"/>
                  </a:lnTo>
                  <a:lnTo>
                    <a:pt x="3376306" y="902513"/>
                  </a:lnTo>
                  <a:lnTo>
                    <a:pt x="3405251" y="883018"/>
                  </a:lnTo>
                  <a:lnTo>
                    <a:pt x="3424765" y="854102"/>
                  </a:lnTo>
                  <a:lnTo>
                    <a:pt x="3431921" y="818692"/>
                  </a:lnTo>
                  <a:lnTo>
                    <a:pt x="3431921" y="90957"/>
                  </a:lnTo>
                  <a:lnTo>
                    <a:pt x="3424765" y="55549"/>
                  </a:lnTo>
                  <a:lnTo>
                    <a:pt x="3405251" y="26638"/>
                  </a:lnTo>
                  <a:lnTo>
                    <a:pt x="3376306" y="7146"/>
                  </a:lnTo>
                  <a:lnTo>
                    <a:pt x="33408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  <p:sp>
          <p:nvSpPr>
            <p:cNvPr id="62" name="object 64"/>
            <p:cNvSpPr/>
            <p:nvPr/>
          </p:nvSpPr>
          <p:spPr>
            <a:xfrm>
              <a:off x="8279383" y="5717946"/>
              <a:ext cx="3432175" cy="909955"/>
            </a:xfrm>
            <a:custGeom>
              <a:avLst/>
              <a:gdLst/>
              <a:ahLst/>
              <a:cxnLst/>
              <a:rect l="l" t="t" r="r" b="b"/>
              <a:pathLst>
                <a:path w="3432175" h="909954">
                  <a:moveTo>
                    <a:pt x="0" y="90957"/>
                  </a:moveTo>
                  <a:lnTo>
                    <a:pt x="7135" y="55549"/>
                  </a:lnTo>
                  <a:lnTo>
                    <a:pt x="26606" y="26638"/>
                  </a:lnTo>
                  <a:lnTo>
                    <a:pt x="55506" y="7146"/>
                  </a:lnTo>
                  <a:lnTo>
                    <a:pt x="90932" y="0"/>
                  </a:lnTo>
                  <a:lnTo>
                    <a:pt x="3340862" y="0"/>
                  </a:lnTo>
                  <a:lnTo>
                    <a:pt x="3376306" y="7146"/>
                  </a:lnTo>
                  <a:lnTo>
                    <a:pt x="3405251" y="26638"/>
                  </a:lnTo>
                  <a:lnTo>
                    <a:pt x="3424765" y="55549"/>
                  </a:lnTo>
                  <a:lnTo>
                    <a:pt x="3431921" y="90957"/>
                  </a:lnTo>
                  <a:lnTo>
                    <a:pt x="3431921" y="818692"/>
                  </a:lnTo>
                  <a:lnTo>
                    <a:pt x="3424765" y="854102"/>
                  </a:lnTo>
                  <a:lnTo>
                    <a:pt x="3405251" y="883018"/>
                  </a:lnTo>
                  <a:lnTo>
                    <a:pt x="3376306" y="902513"/>
                  </a:lnTo>
                  <a:lnTo>
                    <a:pt x="3340862" y="909662"/>
                  </a:lnTo>
                  <a:lnTo>
                    <a:pt x="90932" y="909662"/>
                  </a:lnTo>
                  <a:lnTo>
                    <a:pt x="55506" y="902513"/>
                  </a:lnTo>
                  <a:lnTo>
                    <a:pt x="26606" y="883018"/>
                  </a:lnTo>
                  <a:lnTo>
                    <a:pt x="7135" y="854102"/>
                  </a:lnTo>
                  <a:lnTo>
                    <a:pt x="0" y="818692"/>
                  </a:lnTo>
                  <a:lnTo>
                    <a:pt x="0" y="90957"/>
                  </a:lnTo>
                  <a:close/>
                </a:path>
              </a:pathLst>
            </a:custGeom>
            <a:ln w="25400">
              <a:solidFill>
                <a:srgbClr val="1B4170"/>
              </a:solidFill>
            </a:ln>
          </p:spPr>
          <p:txBody>
            <a:bodyPr wrap="square" lIns="0" tIns="0" rIns="0" bIns="0" rtlCol="0"/>
            <a:lstStyle/>
            <a:p>
              <a:endParaRPr sz="1960">
                <a:latin typeface="Arial Narrow" panose="020B0606020202030204" pitchFamily="34" charset="0"/>
              </a:endParaRPr>
            </a:p>
          </p:txBody>
        </p:sp>
      </p:grpSp>
      <p:sp>
        <p:nvSpPr>
          <p:cNvPr id="63" name="object 65"/>
          <p:cNvSpPr txBox="1"/>
          <p:nvPr/>
        </p:nvSpPr>
        <p:spPr>
          <a:xfrm>
            <a:off x="8685589" y="5792762"/>
            <a:ext cx="2619306" cy="258403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3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«Горячая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линия»</a:t>
            </a:r>
            <a:r>
              <a:rPr sz="1600" spc="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по вопросам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64" name="object 66"/>
          <p:cNvSpPr txBox="1"/>
          <p:nvPr/>
        </p:nvSpPr>
        <p:spPr>
          <a:xfrm>
            <a:off x="8873418" y="6014957"/>
            <a:ext cx="2245936" cy="473847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12700">
              <a:lnSpc>
                <a:spcPts val="1845"/>
              </a:lnSpc>
              <a:spcBef>
                <a:spcPts val="95"/>
              </a:spcBef>
            </a:pPr>
            <a:r>
              <a:rPr sz="1600" spc="-1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содержания</a:t>
            </a:r>
            <a:r>
              <a:rPr sz="1600" spc="-3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образования</a:t>
            </a:r>
            <a:endParaRPr sz="1600">
              <a:latin typeface="Arial Narrow" panose="020B0606020202030204" pitchFamily="34" charset="0"/>
              <a:cs typeface="Calibri"/>
            </a:endParaRPr>
          </a:p>
          <a:p>
            <a:pPr marL="52070">
              <a:lnSpc>
                <a:spcPts val="1845"/>
              </a:lnSpc>
            </a:pPr>
            <a:r>
              <a:rPr sz="1600" spc="-3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Телефон:</a:t>
            </a:r>
            <a:r>
              <a:rPr sz="1600" spc="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8</a:t>
            </a:r>
            <a:r>
              <a:rPr sz="1600" b="1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800</a:t>
            </a:r>
            <a:r>
              <a:rPr sz="1600" b="1" spc="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200</a:t>
            </a:r>
            <a:r>
              <a:rPr sz="1600" b="1" spc="10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Arial Narrow" panose="020B0606020202030204" pitchFamily="34" charset="0"/>
                <a:cs typeface="Calibri"/>
              </a:rPr>
              <a:t>91 25</a:t>
            </a:r>
            <a:endParaRPr sz="1600">
              <a:latin typeface="Arial Narrow" panose="020B0606020202030204" pitchFamily="34" charset="0"/>
              <a:cs typeface="Calibri"/>
            </a:endParaRPr>
          </a:p>
        </p:txBody>
      </p:sp>
      <p:sp>
        <p:nvSpPr>
          <p:cNvPr id="65" name="object 67"/>
          <p:cNvSpPr/>
          <p:nvPr/>
        </p:nvSpPr>
        <p:spPr>
          <a:xfrm>
            <a:off x="521940" y="1920787"/>
            <a:ext cx="2755192" cy="1102331"/>
          </a:xfrm>
          <a:custGeom>
            <a:avLst/>
            <a:gdLst/>
            <a:ahLst/>
            <a:cxnLst/>
            <a:rect l="l" t="t" r="r" b="b"/>
            <a:pathLst>
              <a:path w="2755265" h="1102360">
                <a:moveTo>
                  <a:pt x="0" y="0"/>
                </a:moveTo>
                <a:lnTo>
                  <a:pt x="2204008" y="0"/>
                </a:lnTo>
                <a:lnTo>
                  <a:pt x="2754934" y="550926"/>
                </a:lnTo>
                <a:lnTo>
                  <a:pt x="2204008" y="1101978"/>
                </a:lnTo>
                <a:lnTo>
                  <a:pt x="0" y="1101978"/>
                </a:lnTo>
                <a:lnTo>
                  <a:pt x="550989" y="550926"/>
                </a:lnTo>
                <a:lnTo>
                  <a:pt x="0" y="0"/>
                </a:lnTo>
                <a:close/>
              </a:path>
            </a:pathLst>
          </a:custGeom>
          <a:ln w="28575">
            <a:solidFill>
              <a:srgbClr val="1F377B"/>
            </a:solidFill>
          </a:ln>
        </p:spPr>
        <p:txBody>
          <a:bodyPr wrap="square" lIns="0" tIns="0" rIns="0" bIns="0" rtlCol="0"/>
          <a:lstStyle/>
          <a:p>
            <a:endParaRPr sz="1960" b="1">
              <a:solidFill>
                <a:srgbClr val="16152E"/>
              </a:solidFill>
              <a:latin typeface="Arial Narrow" panose="020B0606020202030204" pitchFamily="34" charset="0"/>
            </a:endParaRPr>
          </a:p>
        </p:txBody>
      </p:sp>
      <p:sp>
        <p:nvSpPr>
          <p:cNvPr id="66" name="object 68"/>
          <p:cNvSpPr txBox="1"/>
          <p:nvPr/>
        </p:nvSpPr>
        <p:spPr>
          <a:xfrm>
            <a:off x="1330322" y="2044179"/>
            <a:ext cx="1184879" cy="792717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45720" marR="5080" indent="-33655" algn="just">
              <a:lnSpc>
                <a:spcPct val="91400"/>
              </a:lnSpc>
              <a:spcBef>
                <a:spcPts val="285"/>
              </a:spcBef>
            </a:pPr>
            <a:r>
              <a:rPr b="1" spc="-10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О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бно</a:t>
            </a:r>
            <a:r>
              <a:rPr b="1" spc="-1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в</a:t>
            </a:r>
            <a:r>
              <a:rPr b="1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ле</a:t>
            </a:r>
            <a:r>
              <a:rPr b="1" spc="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н</a:t>
            </a:r>
            <a:r>
              <a:rPr b="1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ы  </a:t>
            </a:r>
            <a:r>
              <a:rPr b="1" spc="-1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ФГОС </a:t>
            </a:r>
            <a:r>
              <a:rPr b="1" spc="-10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НОО, </a:t>
            </a:r>
            <a:r>
              <a:rPr b="1" spc="-39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1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ФГОС</a:t>
            </a:r>
            <a:r>
              <a:rPr b="1" spc="-4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ООО</a:t>
            </a:r>
            <a:endParaRPr b="1">
              <a:solidFill>
                <a:srgbClr val="16152E"/>
              </a:solidFill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67" name="object 69"/>
          <p:cNvGrpSpPr/>
          <p:nvPr/>
        </p:nvGrpSpPr>
        <p:grpSpPr>
          <a:xfrm>
            <a:off x="2969597" y="1889039"/>
            <a:ext cx="2790752" cy="1165830"/>
            <a:chOff x="2969514" y="1888998"/>
            <a:chExt cx="2790825" cy="1165860"/>
          </a:xfrm>
        </p:grpSpPr>
        <p:sp>
          <p:nvSpPr>
            <p:cNvPr id="68" name="object 70"/>
            <p:cNvSpPr/>
            <p:nvPr/>
          </p:nvSpPr>
          <p:spPr>
            <a:xfrm>
              <a:off x="3001264" y="1920748"/>
              <a:ext cx="2727325" cy="1102360"/>
            </a:xfrm>
            <a:custGeom>
              <a:avLst/>
              <a:gdLst/>
              <a:ahLst/>
              <a:cxnLst/>
              <a:rect l="l" t="t" r="r" b="b"/>
              <a:pathLst>
                <a:path w="2727325" h="1102360">
                  <a:moveTo>
                    <a:pt x="2176145" y="0"/>
                  </a:moveTo>
                  <a:lnTo>
                    <a:pt x="0" y="0"/>
                  </a:lnTo>
                  <a:lnTo>
                    <a:pt x="551052" y="550926"/>
                  </a:lnTo>
                  <a:lnTo>
                    <a:pt x="0" y="1101978"/>
                  </a:lnTo>
                  <a:lnTo>
                    <a:pt x="2176145" y="1101978"/>
                  </a:lnTo>
                  <a:lnTo>
                    <a:pt x="2727198" y="550926"/>
                  </a:lnTo>
                  <a:lnTo>
                    <a:pt x="2176145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1F377B"/>
              </a:solidFill>
            </a:ln>
          </p:spPr>
          <p:txBody>
            <a:bodyPr wrap="square" lIns="0" tIns="0" rIns="0" bIns="0" rtlCol="0"/>
            <a:lstStyle/>
            <a:p>
              <a:endParaRPr sz="1960" b="1">
                <a:solidFill>
                  <a:srgbClr val="16152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9" name="object 71"/>
            <p:cNvSpPr/>
            <p:nvPr/>
          </p:nvSpPr>
          <p:spPr>
            <a:xfrm>
              <a:off x="3001264" y="1920748"/>
              <a:ext cx="2727325" cy="1102360"/>
            </a:xfrm>
            <a:custGeom>
              <a:avLst/>
              <a:gdLst/>
              <a:ahLst/>
              <a:cxnLst/>
              <a:rect l="l" t="t" r="r" b="b"/>
              <a:pathLst>
                <a:path w="2727325" h="1102360">
                  <a:moveTo>
                    <a:pt x="0" y="0"/>
                  </a:moveTo>
                  <a:lnTo>
                    <a:pt x="2176145" y="0"/>
                  </a:lnTo>
                  <a:lnTo>
                    <a:pt x="2727198" y="550926"/>
                  </a:lnTo>
                  <a:lnTo>
                    <a:pt x="2176145" y="1101978"/>
                  </a:lnTo>
                  <a:lnTo>
                    <a:pt x="0" y="1101978"/>
                  </a:lnTo>
                  <a:lnTo>
                    <a:pt x="551052" y="550926"/>
                  </a:lnTo>
                  <a:lnTo>
                    <a:pt x="0" y="0"/>
                  </a:lnTo>
                  <a:close/>
                </a:path>
              </a:pathLst>
            </a:custGeom>
            <a:ln w="28575">
              <a:solidFill>
                <a:srgbClr val="1F377B"/>
              </a:solidFill>
            </a:ln>
          </p:spPr>
          <p:txBody>
            <a:bodyPr wrap="square" lIns="0" tIns="0" rIns="0" bIns="0" rtlCol="0"/>
            <a:lstStyle/>
            <a:p>
              <a:endParaRPr sz="1960" b="1">
                <a:solidFill>
                  <a:srgbClr val="16152E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70" name="object 72"/>
          <p:cNvSpPr txBox="1"/>
          <p:nvPr/>
        </p:nvSpPr>
        <p:spPr>
          <a:xfrm>
            <a:off x="3775137" y="1952029"/>
            <a:ext cx="1224883" cy="961543"/>
          </a:xfrm>
          <a:prstGeom prst="rect">
            <a:avLst/>
          </a:prstGeom>
        </p:spPr>
        <p:txBody>
          <a:bodyPr vert="horz" wrap="square" lIns="0" tIns="63498" rIns="0" bIns="0" rtlCol="0">
            <a:spAutoFit/>
          </a:bodyPr>
          <a:lstStyle/>
          <a:p>
            <a:pPr marL="12700" marR="5080" indent="1905" algn="ctr">
              <a:lnSpc>
                <a:spcPct val="81300"/>
              </a:lnSpc>
              <a:spcBef>
                <a:spcPts val="500"/>
              </a:spcBef>
            </a:pP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Обновлены </a:t>
            </a:r>
            <a:r>
              <a:rPr b="1" spc="-39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10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П</a:t>
            </a:r>
            <a:r>
              <a:rPr b="1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ри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м</a:t>
            </a:r>
            <a:r>
              <a:rPr b="1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ер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н</a:t>
            </a:r>
            <a:r>
              <a:rPr b="1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ые  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ООП </a:t>
            </a:r>
            <a:r>
              <a:rPr b="1" spc="-1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НОО, </a:t>
            </a:r>
            <a:r>
              <a:rPr b="1" spc="-10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ООП</a:t>
            </a:r>
            <a:r>
              <a:rPr b="1" spc="-1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ООО</a:t>
            </a:r>
            <a:endParaRPr b="1">
              <a:solidFill>
                <a:srgbClr val="16152E"/>
              </a:solidFill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71" name="object 73"/>
          <p:cNvGrpSpPr/>
          <p:nvPr/>
        </p:nvGrpSpPr>
        <p:grpSpPr>
          <a:xfrm>
            <a:off x="5421139" y="1889039"/>
            <a:ext cx="3625755" cy="1165830"/>
            <a:chOff x="5421121" y="1888998"/>
            <a:chExt cx="3625850" cy="1165860"/>
          </a:xfrm>
        </p:grpSpPr>
        <p:sp>
          <p:nvSpPr>
            <p:cNvPr id="72" name="object 74"/>
            <p:cNvSpPr/>
            <p:nvPr/>
          </p:nvSpPr>
          <p:spPr>
            <a:xfrm>
              <a:off x="5452871" y="1920748"/>
              <a:ext cx="3562350" cy="1102360"/>
            </a:xfrm>
            <a:custGeom>
              <a:avLst/>
              <a:gdLst/>
              <a:ahLst/>
              <a:cxnLst/>
              <a:rect l="l" t="t" r="r" b="b"/>
              <a:pathLst>
                <a:path w="3562350" h="1102360">
                  <a:moveTo>
                    <a:pt x="3011043" y="0"/>
                  </a:moveTo>
                  <a:lnTo>
                    <a:pt x="0" y="0"/>
                  </a:lnTo>
                  <a:lnTo>
                    <a:pt x="551052" y="550926"/>
                  </a:lnTo>
                  <a:lnTo>
                    <a:pt x="0" y="1101978"/>
                  </a:lnTo>
                  <a:lnTo>
                    <a:pt x="3011043" y="1101978"/>
                  </a:lnTo>
                  <a:lnTo>
                    <a:pt x="3562096" y="550926"/>
                  </a:lnTo>
                  <a:lnTo>
                    <a:pt x="3011043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1F377B"/>
              </a:solidFill>
            </a:ln>
          </p:spPr>
          <p:txBody>
            <a:bodyPr wrap="square" lIns="0" tIns="0" rIns="0" bIns="0" rtlCol="0"/>
            <a:lstStyle/>
            <a:p>
              <a:endParaRPr sz="1960" b="1">
                <a:solidFill>
                  <a:srgbClr val="16152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3" name="object 75"/>
            <p:cNvSpPr/>
            <p:nvPr/>
          </p:nvSpPr>
          <p:spPr>
            <a:xfrm>
              <a:off x="5452871" y="1920748"/>
              <a:ext cx="3562350" cy="1102360"/>
            </a:xfrm>
            <a:custGeom>
              <a:avLst/>
              <a:gdLst/>
              <a:ahLst/>
              <a:cxnLst/>
              <a:rect l="l" t="t" r="r" b="b"/>
              <a:pathLst>
                <a:path w="3562350" h="1102360">
                  <a:moveTo>
                    <a:pt x="0" y="0"/>
                  </a:moveTo>
                  <a:lnTo>
                    <a:pt x="3011043" y="0"/>
                  </a:lnTo>
                  <a:lnTo>
                    <a:pt x="3562096" y="550926"/>
                  </a:lnTo>
                  <a:lnTo>
                    <a:pt x="3011043" y="1101978"/>
                  </a:lnTo>
                  <a:lnTo>
                    <a:pt x="0" y="1101978"/>
                  </a:lnTo>
                  <a:lnTo>
                    <a:pt x="551052" y="550926"/>
                  </a:lnTo>
                  <a:lnTo>
                    <a:pt x="0" y="0"/>
                  </a:lnTo>
                  <a:close/>
                </a:path>
              </a:pathLst>
            </a:custGeom>
            <a:ln w="28575">
              <a:solidFill>
                <a:srgbClr val="1F377B"/>
              </a:solidFill>
            </a:ln>
          </p:spPr>
          <p:txBody>
            <a:bodyPr wrap="square" lIns="0" tIns="0" rIns="0" bIns="0" rtlCol="0"/>
            <a:lstStyle/>
            <a:p>
              <a:endParaRPr sz="1960" b="1">
                <a:solidFill>
                  <a:srgbClr val="16152E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74" name="object 76"/>
          <p:cNvSpPr txBox="1"/>
          <p:nvPr/>
        </p:nvSpPr>
        <p:spPr>
          <a:xfrm>
            <a:off x="6153657" y="1952029"/>
            <a:ext cx="2208472" cy="961543"/>
          </a:xfrm>
          <a:prstGeom prst="rect">
            <a:avLst/>
          </a:prstGeom>
        </p:spPr>
        <p:txBody>
          <a:bodyPr vert="horz" wrap="square" lIns="0" tIns="63498" rIns="0" bIns="0" rtlCol="0">
            <a:spAutoFit/>
          </a:bodyPr>
          <a:lstStyle/>
          <a:p>
            <a:pPr marL="12700" marR="5080" indent="1270" algn="ctr">
              <a:lnSpc>
                <a:spcPct val="81300"/>
              </a:lnSpc>
              <a:spcBef>
                <a:spcPts val="500"/>
              </a:spcBef>
            </a:pP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Организована </a:t>
            </a:r>
            <a:r>
              <a:rPr b="1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10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методическая 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1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поддержка </a:t>
            </a:r>
            <a:r>
              <a:rPr b="1" spc="-10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педагогов </a:t>
            </a:r>
            <a:r>
              <a:rPr b="1" spc="-39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и</a:t>
            </a:r>
            <a:r>
              <a:rPr b="1" spc="-20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семей</a:t>
            </a:r>
            <a:r>
              <a:rPr b="1" spc="-2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с</a:t>
            </a:r>
            <a:r>
              <a:rPr b="1" spc="-1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детьми</a:t>
            </a:r>
            <a:endParaRPr b="1">
              <a:solidFill>
                <a:srgbClr val="16152E"/>
              </a:solidFill>
              <a:latin typeface="Arial Narrow" panose="020B0606020202030204" pitchFamily="34" charset="0"/>
              <a:cs typeface="Calibri"/>
            </a:endParaRPr>
          </a:p>
        </p:txBody>
      </p:sp>
      <p:grpSp>
        <p:nvGrpSpPr>
          <p:cNvPr id="75" name="object 77"/>
          <p:cNvGrpSpPr/>
          <p:nvPr/>
        </p:nvGrpSpPr>
        <p:grpSpPr>
          <a:xfrm>
            <a:off x="8726736" y="1908088"/>
            <a:ext cx="2780592" cy="1127731"/>
            <a:chOff x="8726805" y="1908048"/>
            <a:chExt cx="2780665" cy="1127760"/>
          </a:xfrm>
        </p:grpSpPr>
        <p:sp>
          <p:nvSpPr>
            <p:cNvPr id="76" name="object 78"/>
            <p:cNvSpPr/>
            <p:nvPr/>
          </p:nvSpPr>
          <p:spPr>
            <a:xfrm>
              <a:off x="8739505" y="1920748"/>
              <a:ext cx="2755265" cy="1102360"/>
            </a:xfrm>
            <a:custGeom>
              <a:avLst/>
              <a:gdLst/>
              <a:ahLst/>
              <a:cxnLst/>
              <a:rect l="l" t="t" r="r" b="b"/>
              <a:pathLst>
                <a:path w="2755265" h="1102360">
                  <a:moveTo>
                    <a:pt x="2203958" y="0"/>
                  </a:moveTo>
                  <a:lnTo>
                    <a:pt x="0" y="0"/>
                  </a:lnTo>
                  <a:lnTo>
                    <a:pt x="550926" y="550926"/>
                  </a:lnTo>
                  <a:lnTo>
                    <a:pt x="0" y="1101978"/>
                  </a:lnTo>
                  <a:lnTo>
                    <a:pt x="2203958" y="1101978"/>
                  </a:lnTo>
                  <a:lnTo>
                    <a:pt x="2754884" y="550926"/>
                  </a:lnTo>
                  <a:lnTo>
                    <a:pt x="2203958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70C0"/>
              </a:solidFill>
            </a:ln>
          </p:spPr>
          <p:txBody>
            <a:bodyPr wrap="square" lIns="0" tIns="0" rIns="0" bIns="0" rtlCol="0"/>
            <a:lstStyle/>
            <a:p>
              <a:endParaRPr sz="1960" b="1">
                <a:solidFill>
                  <a:srgbClr val="16152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7" name="object 79"/>
            <p:cNvSpPr/>
            <p:nvPr/>
          </p:nvSpPr>
          <p:spPr>
            <a:xfrm>
              <a:off x="8739505" y="1920748"/>
              <a:ext cx="2755265" cy="1102360"/>
            </a:xfrm>
            <a:custGeom>
              <a:avLst/>
              <a:gdLst/>
              <a:ahLst/>
              <a:cxnLst/>
              <a:rect l="l" t="t" r="r" b="b"/>
              <a:pathLst>
                <a:path w="2755265" h="1102360">
                  <a:moveTo>
                    <a:pt x="0" y="0"/>
                  </a:moveTo>
                  <a:lnTo>
                    <a:pt x="2203958" y="0"/>
                  </a:lnTo>
                  <a:lnTo>
                    <a:pt x="2754884" y="550926"/>
                  </a:lnTo>
                  <a:lnTo>
                    <a:pt x="2203958" y="1101978"/>
                  </a:lnTo>
                  <a:lnTo>
                    <a:pt x="0" y="1101978"/>
                  </a:lnTo>
                  <a:lnTo>
                    <a:pt x="550926" y="550926"/>
                  </a:lnTo>
                  <a:lnTo>
                    <a:pt x="0" y="0"/>
                  </a:lnTo>
                  <a:close/>
                </a:path>
              </a:pathLst>
            </a:custGeom>
            <a:ln w="28575">
              <a:solidFill>
                <a:srgbClr val="0070C0"/>
              </a:solidFill>
            </a:ln>
          </p:spPr>
          <p:txBody>
            <a:bodyPr wrap="square" lIns="0" tIns="0" rIns="0" bIns="0" rtlCol="0"/>
            <a:lstStyle/>
            <a:p>
              <a:endParaRPr sz="1960" b="1">
                <a:solidFill>
                  <a:srgbClr val="16152E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78" name="object 80"/>
          <p:cNvSpPr txBox="1"/>
          <p:nvPr/>
        </p:nvSpPr>
        <p:spPr>
          <a:xfrm>
            <a:off x="9452776" y="1918882"/>
            <a:ext cx="1378549" cy="1064393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algn="ctr">
              <a:lnSpc>
                <a:spcPts val="2065"/>
              </a:lnSpc>
              <a:spcBef>
                <a:spcPts val="100"/>
              </a:spcBef>
            </a:pP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Обновлен</a:t>
            </a:r>
            <a:endParaRPr b="1" dirty="0">
              <a:solidFill>
                <a:srgbClr val="16152E"/>
              </a:solidFill>
              <a:latin typeface="Arial Narrow" panose="020B0606020202030204" pitchFamily="34" charset="0"/>
              <a:cs typeface="Calibri"/>
            </a:endParaRPr>
          </a:p>
          <a:p>
            <a:pPr algn="ctr">
              <a:lnSpc>
                <a:spcPts val="1975"/>
              </a:lnSpc>
            </a:pPr>
            <a:r>
              <a:rPr b="1" spc="-1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ФГОС</a:t>
            </a:r>
            <a:r>
              <a:rPr b="1" spc="-8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10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СОО</a:t>
            </a:r>
            <a:endParaRPr b="1" dirty="0">
              <a:solidFill>
                <a:srgbClr val="16152E"/>
              </a:solidFill>
              <a:latin typeface="Arial Narrow" panose="020B0606020202030204" pitchFamily="34" charset="0"/>
              <a:cs typeface="Calibri"/>
            </a:endParaRPr>
          </a:p>
          <a:p>
            <a:pPr marL="12700" marR="5080" algn="ctr">
              <a:lnSpc>
                <a:spcPts val="1980"/>
              </a:lnSpc>
              <a:spcBef>
                <a:spcPts val="125"/>
              </a:spcBef>
            </a:pPr>
            <a:r>
              <a:rPr b="1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и</a:t>
            </a:r>
            <a:r>
              <a:rPr b="1" spc="-70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программы </a:t>
            </a:r>
            <a:r>
              <a:rPr b="1" spc="-390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 </a:t>
            </a:r>
            <a:r>
              <a:rPr b="1" spc="-5" dirty="0">
                <a:solidFill>
                  <a:srgbClr val="16152E"/>
                </a:solidFill>
                <a:latin typeface="Arial Narrow" panose="020B0606020202030204" pitchFamily="34" charset="0"/>
                <a:cs typeface="Calibri"/>
              </a:rPr>
              <a:t>СОО</a:t>
            </a:r>
            <a:endParaRPr b="1" dirty="0">
              <a:solidFill>
                <a:srgbClr val="16152E"/>
              </a:solidFill>
              <a:latin typeface="Arial Narrow" panose="020B0606020202030204" pitchFamily="34" charset="0"/>
              <a:cs typeface="Calibri"/>
            </a:endParaRPr>
          </a:p>
        </p:txBody>
      </p:sp>
      <p:pic>
        <p:nvPicPr>
          <p:cNvPr id="79" name="object 8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59553" y="1461567"/>
            <a:ext cx="609583" cy="76198"/>
          </a:xfrm>
          <a:prstGeom prst="rect">
            <a:avLst/>
          </a:prstGeom>
        </p:spPr>
      </p:pic>
      <p:pic>
        <p:nvPicPr>
          <p:cNvPr id="80" name="object 8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97729" y="1461567"/>
            <a:ext cx="609584" cy="76198"/>
          </a:xfrm>
          <a:prstGeom prst="rect">
            <a:avLst/>
          </a:prstGeom>
        </p:spPr>
      </p:pic>
      <p:pic>
        <p:nvPicPr>
          <p:cNvPr id="81" name="object 8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35907" y="1461567"/>
            <a:ext cx="609584" cy="76198"/>
          </a:xfrm>
          <a:prstGeom prst="rect">
            <a:avLst/>
          </a:prstGeom>
        </p:spPr>
      </p:pic>
      <p:pic>
        <p:nvPicPr>
          <p:cNvPr id="82" name="object 8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074087" y="1461567"/>
            <a:ext cx="609584" cy="76198"/>
          </a:xfrm>
          <a:prstGeom prst="rect">
            <a:avLst/>
          </a:prstGeom>
        </p:spPr>
      </p:pic>
      <p:pic>
        <p:nvPicPr>
          <p:cNvPr id="83" name="object 8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912264" y="1461567"/>
            <a:ext cx="609584" cy="76198"/>
          </a:xfrm>
          <a:prstGeom prst="rect">
            <a:avLst/>
          </a:prstGeom>
        </p:spPr>
      </p:pic>
      <p:pic>
        <p:nvPicPr>
          <p:cNvPr id="84" name="object 8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750442" y="1461567"/>
            <a:ext cx="609584" cy="76198"/>
          </a:xfrm>
          <a:prstGeom prst="rect">
            <a:avLst/>
          </a:prstGeom>
        </p:spPr>
      </p:pic>
      <p:pic>
        <p:nvPicPr>
          <p:cNvPr id="85" name="object 8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588620" y="1461567"/>
            <a:ext cx="609584" cy="76198"/>
          </a:xfrm>
          <a:prstGeom prst="rect">
            <a:avLst/>
          </a:prstGeom>
        </p:spPr>
      </p:pic>
      <p:pic>
        <p:nvPicPr>
          <p:cNvPr id="86" name="object 8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426798" y="1461567"/>
            <a:ext cx="609584" cy="76198"/>
          </a:xfrm>
          <a:prstGeom prst="rect">
            <a:avLst/>
          </a:prstGeom>
        </p:spPr>
      </p:pic>
      <p:pic>
        <p:nvPicPr>
          <p:cNvPr id="87" name="object 8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264975" y="1461567"/>
            <a:ext cx="609584" cy="76198"/>
          </a:xfrm>
          <a:prstGeom prst="rect">
            <a:avLst/>
          </a:prstGeom>
        </p:spPr>
      </p:pic>
      <p:pic>
        <p:nvPicPr>
          <p:cNvPr id="88" name="object 9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103153" y="1461567"/>
            <a:ext cx="609584" cy="76198"/>
          </a:xfrm>
          <a:prstGeom prst="rect">
            <a:avLst/>
          </a:prstGeom>
        </p:spPr>
      </p:pic>
      <p:pic>
        <p:nvPicPr>
          <p:cNvPr id="89" name="object 9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941332" y="1461567"/>
            <a:ext cx="609584" cy="76198"/>
          </a:xfrm>
          <a:prstGeom prst="rect">
            <a:avLst/>
          </a:prstGeom>
        </p:spPr>
      </p:pic>
      <p:sp>
        <p:nvSpPr>
          <p:cNvPr id="90" name="object 2"/>
          <p:cNvSpPr txBox="1">
            <a:spLocks/>
          </p:cNvSpPr>
          <p:nvPr/>
        </p:nvSpPr>
        <p:spPr>
          <a:xfrm>
            <a:off x="521862" y="141043"/>
            <a:ext cx="9999971" cy="906273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>
            <a:lvl1pPr algn="ctr" defTabSz="1240548" rtl="0" eaLnBrk="1" latinLnBrk="0" hangingPunct="1">
              <a:spcBef>
                <a:spcPct val="0"/>
              </a:spcBef>
              <a:buNone/>
              <a:defRPr sz="596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spcBef>
                <a:spcPts val="100"/>
              </a:spcBef>
            </a:pPr>
            <a:r>
              <a:rPr lang="ru-RU" sz="2903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ОБНОВЛЕНИЕ СОДЕРЖАНИЯ ОБЩЕГО ОБРАЗОВАНИЯ</a:t>
            </a:r>
          </a:p>
          <a:p>
            <a:pPr marL="12700" algn="l"/>
            <a:r>
              <a:rPr lang="ru-RU" sz="2903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КАК ИНСТРУМЕНТ ПОВЫШЕНИЯ КАЧЕСТВА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5298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27239" y="3170162"/>
            <a:ext cx="4181479" cy="311361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b="1" dirty="0">
                <a:latin typeface="Montserrat bold" panose="00000800000000000000" pitchFamily="2" charset="-52"/>
              </a:rPr>
              <a:t>Проекты ассоциации «Эврика-Пермь»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/>
              <a:t>«Цифровая долина» как модель развития Квантовых возможностей личности в ДОУ»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/>
              <a:t>«Цифровая </a:t>
            </a:r>
            <a:r>
              <a:rPr lang="ru-RU" sz="1600" dirty="0" err="1"/>
              <a:t>Мастершкола</a:t>
            </a:r>
            <a:r>
              <a:rPr lang="ru-RU" sz="1600" dirty="0"/>
              <a:t> как </a:t>
            </a:r>
            <a:r>
              <a:rPr lang="ru-RU" sz="1600" dirty="0" err="1"/>
              <a:t>апробационная</a:t>
            </a:r>
            <a:r>
              <a:rPr lang="ru-RU" sz="1600" dirty="0"/>
              <a:t> площадка внедрения современных образовательных технологий развития Интеллекта»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/>
              <a:t>«Использование IT-технологий в образовательном процессе школы – интерната как ресурса личностного развития и повышения качества образования обучающихся с интеллектуальными нарушениями»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/>
              <a:t>и др.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625" y="1233878"/>
            <a:ext cx="2748764" cy="183286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842719" y="3551626"/>
            <a:ext cx="3884520" cy="2654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Более 400</a:t>
            </a:r>
            <a:r>
              <a:rPr lang="ru-RU" sz="1600" dirty="0">
                <a:latin typeface="Montserrat Regular" panose="00000500000000000000" pitchFamily="2" charset="-52"/>
              </a:rPr>
              <a:t> педагогов из </a:t>
            </a:r>
            <a:r>
              <a:rPr lang="ru-RU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27</a:t>
            </a:r>
            <a:r>
              <a:rPr lang="ru-RU" sz="1600" dirty="0">
                <a:latin typeface="Montserrat Regular" panose="00000500000000000000" pitchFamily="2" charset="-52"/>
              </a:rPr>
              <a:t> муниципалитетов - очно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Более 1000</a:t>
            </a:r>
            <a:r>
              <a:rPr lang="ru-RU" sz="1600" b="1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600" dirty="0">
                <a:latin typeface="Montserrat Regular" panose="00000500000000000000" pitchFamily="2" charset="-52"/>
              </a:rPr>
              <a:t>педагогов из всех муниципалитетов края – онлайн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4 площадки: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«Цифровой детский сад»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«Цифровой руководитель»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«Цифровой учитель»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«Цифровая внеурочная деятельность»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Конкурс цифровых треков педагогов в течение всего 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062" y="3145361"/>
            <a:ext cx="33009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Montserrat bold" panose="00000800000000000000" pitchFamily="2" charset="-52"/>
              </a:rPr>
              <a:t>2020 год: «Старт в DIGITAL»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106854" y="3145361"/>
            <a:ext cx="30139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Montserrat bold" panose="00000800000000000000" pitchFamily="2" charset="-52"/>
              </a:rPr>
              <a:t>2021 год: «Все в DIGITAL»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61949" y="3548017"/>
            <a:ext cx="3884520" cy="2808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Более 4</a:t>
            </a:r>
            <a:r>
              <a:rPr lang="en-US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5</a:t>
            </a:r>
            <a:r>
              <a:rPr lang="ru-RU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0</a:t>
            </a:r>
            <a:r>
              <a:rPr lang="ru-RU" sz="1600" b="1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600" dirty="0">
                <a:latin typeface="Montserrat Regular" panose="00000500000000000000" pitchFamily="2" charset="-52"/>
              </a:rPr>
              <a:t>педагогов</a:t>
            </a:r>
            <a:r>
              <a:rPr lang="en-US" sz="1600" dirty="0">
                <a:latin typeface="Montserrat Regular" panose="00000500000000000000" pitchFamily="2" charset="-52"/>
              </a:rPr>
              <a:t> </a:t>
            </a:r>
            <a:r>
              <a:rPr lang="ru-RU" sz="1600" dirty="0">
                <a:latin typeface="Montserrat Regular" panose="00000500000000000000" pitchFamily="2" charset="-52"/>
              </a:rPr>
              <a:t>из </a:t>
            </a:r>
            <a:r>
              <a:rPr lang="ru-RU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26</a:t>
            </a:r>
            <a:r>
              <a:rPr lang="ru-RU" sz="1600" dirty="0">
                <a:latin typeface="Montserrat bold" panose="00000800000000000000" pitchFamily="2" charset="-52"/>
              </a:rPr>
              <a:t> </a:t>
            </a:r>
            <a:r>
              <a:rPr lang="ru-RU" sz="1600" dirty="0">
                <a:latin typeface="Montserrat Regular" panose="00000500000000000000" pitchFamily="2" charset="-52"/>
              </a:rPr>
              <a:t>муниципалитетов</a:t>
            </a:r>
          </a:p>
          <a:p>
            <a:pPr marL="285750" indent="-28575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4 площадки: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«Цифровой урок»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«</a:t>
            </a:r>
            <a:r>
              <a:rPr lang="ru-RU" sz="1600" dirty="0" err="1">
                <a:latin typeface="Montserrat Regular" panose="00000500000000000000" pitchFamily="2" charset="-52"/>
              </a:rPr>
              <a:t>Кибербезопасность</a:t>
            </a:r>
            <a:r>
              <a:rPr lang="ru-RU" sz="1600" dirty="0">
                <a:latin typeface="Montserrat Regular" panose="00000500000000000000" pitchFamily="2" charset="-52"/>
              </a:rPr>
              <a:t>»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«Цифровой руководитель»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«Цифровой детский сад»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«</a:t>
            </a:r>
            <a:r>
              <a:rPr lang="ru-RU" sz="1600" dirty="0" err="1">
                <a:latin typeface="Montserrat Regular" panose="00000500000000000000" pitchFamily="2" charset="-52"/>
              </a:rPr>
              <a:t>Воркшоп</a:t>
            </a:r>
            <a:r>
              <a:rPr lang="ru-RU" sz="1600" dirty="0">
                <a:latin typeface="Montserrat Regular" panose="00000500000000000000" pitchFamily="2" charset="-52"/>
              </a:rPr>
              <a:t> от </a:t>
            </a:r>
            <a:r>
              <a:rPr lang="en-US" sz="1600" dirty="0">
                <a:latin typeface="Montserrat Regular" panose="00000500000000000000" pitchFamily="2" charset="-52"/>
              </a:rPr>
              <a:t>Geek tea</a:t>
            </a:r>
            <a:r>
              <a:rPr lang="ru-RU" sz="1600" dirty="0">
                <a:latin typeface="Montserrat Regular" panose="00000500000000000000" pitchFamily="2" charset="-52"/>
              </a:rPr>
              <a:t>с</a:t>
            </a:r>
            <a:r>
              <a:rPr lang="en-US" sz="1600" dirty="0">
                <a:latin typeface="Montserrat Regular" panose="00000500000000000000" pitchFamily="2" charset="-52"/>
              </a:rPr>
              <a:t>h</a:t>
            </a:r>
            <a:r>
              <a:rPr lang="ru-RU" sz="1600" dirty="0">
                <a:latin typeface="Montserrat Regular" panose="00000500000000000000" pitchFamily="2" charset="-52"/>
              </a:rPr>
              <a:t>е</a:t>
            </a:r>
            <a:r>
              <a:rPr lang="en-US" sz="1600" dirty="0" err="1">
                <a:latin typeface="Montserrat Regular" panose="00000500000000000000" pitchFamily="2" charset="-52"/>
              </a:rPr>
              <a:t>rs</a:t>
            </a:r>
            <a:r>
              <a:rPr lang="ru-RU" sz="1600" dirty="0">
                <a:latin typeface="Montserrat Regular" panose="00000500000000000000" pitchFamily="2" charset="-52"/>
              </a:rPr>
              <a:t>»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 Regular" panose="00000500000000000000" pitchFamily="2" charset="-52"/>
              </a:rPr>
              <a:t>Онлайн-</a:t>
            </a:r>
            <a:r>
              <a:rPr lang="ru-RU" sz="1600" dirty="0" err="1">
                <a:latin typeface="Montserrat Regular" panose="00000500000000000000" pitchFamily="2" charset="-52"/>
              </a:rPr>
              <a:t>челлендж</a:t>
            </a:r>
            <a:r>
              <a:rPr lang="ru-RU" sz="1600" dirty="0">
                <a:latin typeface="Montserrat Regular" panose="00000500000000000000" pitchFamily="2" charset="-52"/>
              </a:rPr>
              <a:t> «Цифра</a:t>
            </a:r>
            <a:r>
              <a:rPr lang="en-US" sz="1600" dirty="0">
                <a:latin typeface="Montserrat Regular" panose="00000500000000000000" pitchFamily="2" charset="-52"/>
              </a:rPr>
              <a:t>Teacher</a:t>
            </a:r>
            <a:r>
              <a:rPr lang="ru-RU" sz="1600" dirty="0">
                <a:latin typeface="Montserrat Regular" panose="00000500000000000000" pitchFamily="2" charset="-52"/>
              </a:rPr>
              <a:t>» - </a:t>
            </a:r>
            <a:r>
              <a:rPr lang="ru-RU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более 165 </a:t>
            </a:r>
            <a:r>
              <a:rPr lang="ru-RU" sz="1600" dirty="0">
                <a:latin typeface="Montserrat Regular" panose="00000500000000000000" pitchFamily="2" charset="-52"/>
              </a:rPr>
              <a:t>педагогов из </a:t>
            </a:r>
            <a:r>
              <a:rPr lang="ru-RU" sz="1600" b="1" dirty="0">
                <a:solidFill>
                  <a:srgbClr val="C00000"/>
                </a:solidFill>
                <a:latin typeface="Montserrat bold" panose="00000800000000000000" pitchFamily="2" charset="-52"/>
              </a:rPr>
              <a:t>25</a:t>
            </a:r>
            <a:r>
              <a:rPr lang="ru-RU" sz="1600" b="1" dirty="0">
                <a:solidFill>
                  <a:srgbClr val="C00000"/>
                </a:solidFill>
                <a:latin typeface="Montserrat Regular" panose="00000500000000000000" pitchFamily="2" charset="-52"/>
              </a:rPr>
              <a:t> </a:t>
            </a:r>
            <a:r>
              <a:rPr lang="ru-RU" sz="1600" dirty="0">
                <a:latin typeface="Montserrat Regular" panose="00000500000000000000" pitchFamily="2" charset="-52"/>
              </a:rPr>
              <a:t>населенных пунктов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09" y="1227243"/>
            <a:ext cx="3687293" cy="18378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12" y="1227243"/>
            <a:ext cx="1374650" cy="18328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513" y="1240516"/>
            <a:ext cx="2425518" cy="181959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20F55C24-8C48-413A-8BB9-992317A238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0" y="957574"/>
            <a:ext cx="12192000" cy="2074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3107" y="171477"/>
            <a:ext cx="10960693" cy="667160"/>
          </a:xfrm>
        </p:spPr>
        <p:txBody>
          <a:bodyPr>
            <a:normAutofit fontScale="90000"/>
          </a:bodyPr>
          <a:lstStyle/>
          <a:p>
            <a:r>
              <a:rPr lang="ru-RU" dirty="0"/>
              <a:t>Межмуниципальный форум цифровых технологий</a:t>
            </a:r>
            <a:br>
              <a:rPr lang="ru-RU" dirty="0"/>
            </a:br>
            <a:r>
              <a:rPr lang="ru-RU" dirty="0"/>
              <a:t>«Старт в DIGITAL» / «Все в DIGITAL» (Пермский район)</a:t>
            </a:r>
          </a:p>
        </p:txBody>
      </p:sp>
    </p:spTree>
    <p:extLst>
      <p:ext uri="{BB962C8B-B14F-4D97-AF65-F5344CB8AC3E}">
        <p14:creationId xmlns:p14="http://schemas.microsoft.com/office/powerpoint/2010/main" val="21653171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Номер слайда 9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9D7028B-8D76-4F99-84BB-F39B5D7ED310}" type="slidenum">
              <a:rPr lang="ru-RU" altLang="ru-RU">
                <a:solidFill>
                  <a:srgbClr val="898989"/>
                </a:solidFill>
                <a:latin typeface="PT Sans" panose="020B0703020203020204" pitchFamily="34" charset="-52"/>
              </a:rPr>
              <a:pPr eaLnBrk="1" hangingPunct="1"/>
              <a:t>31</a:t>
            </a:fld>
            <a:endParaRPr lang="ru-RU" altLang="ru-RU" dirty="0">
              <a:solidFill>
                <a:srgbClr val="898989"/>
              </a:solidFill>
              <a:latin typeface="PT Sans" panose="020B0703020203020204" pitchFamily="34" charset="-52"/>
            </a:endParaRPr>
          </a:p>
        </p:txBody>
      </p:sp>
      <p:graphicFrame>
        <p:nvGraphicFramePr>
          <p:cNvPr id="2" name="Диаграмма 14"/>
          <p:cNvGraphicFramePr>
            <a:graphicFrameLocks/>
          </p:cNvGraphicFramePr>
          <p:nvPr>
            <p:extLst/>
          </p:nvPr>
        </p:nvGraphicFramePr>
        <p:xfrm>
          <a:off x="739833" y="639763"/>
          <a:ext cx="5518093" cy="3168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Shape 36"/>
          <p:cNvSpPr/>
          <p:nvPr/>
        </p:nvSpPr>
        <p:spPr>
          <a:xfrm>
            <a:off x="880746" y="2259018"/>
            <a:ext cx="3922164" cy="421391"/>
          </a:xfrm>
          <a:prstGeom prst="swooshArrow">
            <a:avLst>
              <a:gd name="adj1" fmla="val 15098"/>
              <a:gd name="adj2" fmla="val 313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Прямоугольник 3"/>
          <p:cNvSpPr/>
          <p:nvPr/>
        </p:nvSpPr>
        <p:spPr>
          <a:xfrm>
            <a:off x="6398839" y="971764"/>
            <a:ext cx="537718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ru-RU" sz="1600" dirty="0">
                <a:latin typeface="Montserrat bold" panose="000008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Специальности, востребованные у абитуриентов</a:t>
            </a:r>
          </a:p>
          <a:p>
            <a:pPr>
              <a:lnSpc>
                <a:spcPts val="1800"/>
              </a:lnSpc>
              <a:defRPr/>
            </a:pPr>
            <a:endParaRPr lang="ru-RU" dirty="0">
              <a:solidFill>
                <a:srgbClr val="C00000"/>
              </a:solidFill>
              <a:latin typeface="Montserrat Regular" panose="00000500000000000000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ts val="1800"/>
              </a:lnSpc>
              <a:buFont typeface="+mj-lt"/>
              <a:buAutoNum type="arabicPeriod"/>
              <a:defRPr/>
            </a:pP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Информационные системы и программирование</a:t>
            </a:r>
          </a:p>
          <a:p>
            <a:pPr marL="342900" indent="-342900">
              <a:lnSpc>
                <a:spcPts val="1800"/>
              </a:lnSpc>
              <a:buFont typeface="+mj-lt"/>
              <a:buAutoNum type="arabicPeriod"/>
              <a:defRPr/>
            </a:pP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Информационная безопасность</a:t>
            </a:r>
          </a:p>
          <a:p>
            <a:pPr marL="342900" indent="-342900">
              <a:lnSpc>
                <a:spcPts val="1800"/>
              </a:lnSpc>
              <a:buFont typeface="+mj-lt"/>
              <a:buAutoNum type="arabicPeriod"/>
              <a:defRPr/>
            </a:pP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Автоматизация технологических процессов </a:t>
            </a:r>
            <a:b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и производств</a:t>
            </a:r>
          </a:p>
          <a:p>
            <a:pPr marL="342900" indent="-342900">
              <a:lnSpc>
                <a:spcPts val="1800"/>
              </a:lnSpc>
              <a:buFont typeface="+mj-lt"/>
              <a:buAutoNum type="arabicPeriod"/>
              <a:defRPr/>
            </a:pP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Оснащение средствами автоматизации технологический процессов и производств</a:t>
            </a:r>
          </a:p>
          <a:p>
            <a:pPr marL="342900" indent="-342900">
              <a:lnSpc>
                <a:spcPts val="1800"/>
              </a:lnSpc>
              <a:buFont typeface="+mj-lt"/>
              <a:buAutoNum type="arabicPeriod"/>
              <a:defRPr/>
            </a:pP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Технология машиностроения </a:t>
            </a:r>
          </a:p>
          <a:p>
            <a:pPr marL="342900" indent="-342900">
              <a:lnSpc>
                <a:spcPts val="1800"/>
              </a:lnSpc>
              <a:buFont typeface="+mj-lt"/>
              <a:buAutoNum type="arabicPeriod"/>
              <a:defRPr/>
            </a:pP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Прикладная геодезия</a:t>
            </a:r>
          </a:p>
          <a:p>
            <a:pPr marL="342900" indent="-342900">
              <a:lnSpc>
                <a:spcPts val="1800"/>
              </a:lnSpc>
              <a:buFont typeface="+mj-lt"/>
              <a:buAutoNum type="arabicPeriod"/>
              <a:defRPr/>
            </a:pP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Туризм</a:t>
            </a:r>
          </a:p>
          <a:p>
            <a:pPr marL="342900" indent="-342900">
              <a:lnSpc>
                <a:spcPts val="1800"/>
              </a:lnSpc>
              <a:buFont typeface="+mj-lt"/>
              <a:buAutoNum type="arabicPeriod"/>
              <a:defRPr/>
            </a:pPr>
            <a:r>
              <a:rPr lang="ru-RU" sz="1400" dirty="0">
                <a:solidFill>
                  <a:prstClr val="black"/>
                </a:solidFill>
                <a:latin typeface="Montserrat Regular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Переработка нефти и газа</a:t>
            </a:r>
          </a:p>
        </p:txBody>
      </p:sp>
      <p:graphicFrame>
        <p:nvGraphicFramePr>
          <p:cNvPr id="5" name="Диаграмма 11"/>
          <p:cNvGraphicFramePr>
            <a:graphicFrameLocks/>
          </p:cNvGraphicFramePr>
          <p:nvPr>
            <p:extLst/>
          </p:nvPr>
        </p:nvGraphicFramePr>
        <p:xfrm>
          <a:off x="924560" y="4866640"/>
          <a:ext cx="9977120" cy="1892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42965" y="4379033"/>
            <a:ext cx="6985000" cy="369328"/>
          </a:xfrm>
          <a:prstGeom prst="rect">
            <a:avLst/>
          </a:prstGeom>
          <a:noFill/>
        </p:spPr>
        <p:txBody>
          <a:bodyPr lIns="91388" tIns="45718" rIns="91388" bIns="45718">
            <a:spAutoFit/>
          </a:bodyPr>
          <a:lstStyle/>
          <a:p>
            <a:pPr>
              <a:defRPr/>
            </a:pPr>
            <a:r>
              <a:rPr lang="ru-RU" b="1" kern="0" dirty="0">
                <a:latin typeface="Montserrat bold" panose="00000800000000000000" pitchFamily="2" charset="-52"/>
              </a:rPr>
              <a:t>Контрольные цифры приема в СПО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3107" y="82988"/>
            <a:ext cx="11555053" cy="667160"/>
          </a:xfrm>
        </p:spPr>
        <p:txBody>
          <a:bodyPr>
            <a:normAutofit fontScale="90000"/>
          </a:bodyPr>
          <a:lstStyle/>
          <a:p>
            <a:r>
              <a:rPr lang="ru-RU" dirty="0"/>
              <a:t>Количество обучающихся в профессиональных образовательных организациях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6E6905C2-0A66-4E97-AE97-CCDADAB3FF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3278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B5E5C14-CD18-4D6B-A8C4-3E6A65EB6534}" type="slidenum">
              <a:rPr lang="ru-RU" altLang="ru-RU">
                <a:solidFill>
                  <a:srgbClr val="898989"/>
                </a:solidFill>
                <a:latin typeface="PT Sans" panose="020B0703020203020204" pitchFamily="34" charset="-52"/>
              </a:rPr>
              <a:pPr eaLnBrk="1" hangingPunct="1"/>
              <a:t>32</a:t>
            </a:fld>
            <a:endParaRPr lang="ru-RU" altLang="ru-RU" dirty="0">
              <a:solidFill>
                <a:srgbClr val="898989"/>
              </a:solidFill>
              <a:latin typeface="PT Sans" panose="020B0703020203020204" pitchFamily="34" charset="-52"/>
            </a:endParaRPr>
          </a:p>
        </p:txBody>
      </p:sp>
      <p:graphicFrame>
        <p:nvGraphicFramePr>
          <p:cNvPr id="2" name="Объект 5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50800" y="998538"/>
          <a:ext cx="11456838" cy="5776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393107" y="5296510"/>
            <a:ext cx="84455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2177774" y="5296510"/>
            <a:ext cx="16562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ru-RU" altLang="ru-RU" sz="2000" dirty="0">
                <a:latin typeface="Montserrat bold" panose="020B0604020202020204" charset="-52"/>
              </a:rPr>
              <a:t>Снижение</a:t>
            </a:r>
          </a:p>
        </p:txBody>
      </p:sp>
      <p:sp>
        <p:nvSpPr>
          <p:cNvPr id="2055" name="Прямоугольник 3"/>
          <p:cNvSpPr>
            <a:spLocks noChangeArrowheads="1"/>
          </p:cNvSpPr>
          <p:nvPr/>
        </p:nvSpPr>
        <p:spPr bwMode="auto">
          <a:xfrm>
            <a:off x="2176813" y="896684"/>
            <a:ext cx="8290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ru-RU" altLang="ru-RU" sz="2000" dirty="0">
                <a:latin typeface="Montserrat bold" panose="020B0604020202020204" charset="-52"/>
              </a:rPr>
              <a:t>Рост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6E6905C2-0A66-4E97-AE97-CCDADAB3F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Изменение контрольных цифр приема по направлениям подготовки, чел. 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7891901" y="2360098"/>
            <a:ext cx="573741" cy="690283"/>
          </a:xfrm>
          <a:custGeom>
            <a:avLst/>
            <a:gdLst>
              <a:gd name="connsiteX0" fmla="*/ 0 w 573741"/>
              <a:gd name="connsiteY0" fmla="*/ 295835 h 690283"/>
              <a:gd name="connsiteX1" fmla="*/ 206188 w 573741"/>
              <a:gd name="connsiteY1" fmla="*/ 690283 h 690283"/>
              <a:gd name="connsiteX2" fmla="*/ 573741 w 573741"/>
              <a:gd name="connsiteY2" fmla="*/ 0 h 690283"/>
              <a:gd name="connsiteX3" fmla="*/ 224117 w 573741"/>
              <a:gd name="connsiteY3" fmla="*/ 430306 h 690283"/>
              <a:gd name="connsiteX4" fmla="*/ 0 w 573741"/>
              <a:gd name="connsiteY4" fmla="*/ 295835 h 6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741" h="690283">
                <a:moveTo>
                  <a:pt x="0" y="295835"/>
                </a:moveTo>
                <a:lnTo>
                  <a:pt x="206188" y="690283"/>
                </a:lnTo>
                <a:lnTo>
                  <a:pt x="573741" y="0"/>
                </a:lnTo>
                <a:lnTo>
                  <a:pt x="224117" y="430306"/>
                </a:lnTo>
                <a:lnTo>
                  <a:pt x="0" y="29583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Regular" panose="00000500000000000000" pitchFamily="2" charset="-52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5447832" y="2822738"/>
            <a:ext cx="573741" cy="690283"/>
          </a:xfrm>
          <a:custGeom>
            <a:avLst/>
            <a:gdLst>
              <a:gd name="connsiteX0" fmla="*/ 0 w 573741"/>
              <a:gd name="connsiteY0" fmla="*/ 295835 h 690283"/>
              <a:gd name="connsiteX1" fmla="*/ 206188 w 573741"/>
              <a:gd name="connsiteY1" fmla="*/ 690283 h 690283"/>
              <a:gd name="connsiteX2" fmla="*/ 573741 w 573741"/>
              <a:gd name="connsiteY2" fmla="*/ 0 h 690283"/>
              <a:gd name="connsiteX3" fmla="*/ 224117 w 573741"/>
              <a:gd name="connsiteY3" fmla="*/ 430306 h 690283"/>
              <a:gd name="connsiteX4" fmla="*/ 0 w 573741"/>
              <a:gd name="connsiteY4" fmla="*/ 295835 h 6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741" h="690283">
                <a:moveTo>
                  <a:pt x="0" y="295835"/>
                </a:moveTo>
                <a:lnTo>
                  <a:pt x="206188" y="690283"/>
                </a:lnTo>
                <a:lnTo>
                  <a:pt x="573741" y="0"/>
                </a:lnTo>
                <a:lnTo>
                  <a:pt x="224117" y="430306"/>
                </a:lnTo>
                <a:lnTo>
                  <a:pt x="0" y="29583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Regular" panose="00000500000000000000" pitchFamily="2" charset="-52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4874091" y="3464849"/>
            <a:ext cx="573741" cy="690283"/>
          </a:xfrm>
          <a:custGeom>
            <a:avLst/>
            <a:gdLst>
              <a:gd name="connsiteX0" fmla="*/ 0 w 573741"/>
              <a:gd name="connsiteY0" fmla="*/ 295835 h 690283"/>
              <a:gd name="connsiteX1" fmla="*/ 206188 w 573741"/>
              <a:gd name="connsiteY1" fmla="*/ 690283 h 690283"/>
              <a:gd name="connsiteX2" fmla="*/ 573741 w 573741"/>
              <a:gd name="connsiteY2" fmla="*/ 0 h 690283"/>
              <a:gd name="connsiteX3" fmla="*/ 224117 w 573741"/>
              <a:gd name="connsiteY3" fmla="*/ 430306 h 690283"/>
              <a:gd name="connsiteX4" fmla="*/ 0 w 573741"/>
              <a:gd name="connsiteY4" fmla="*/ 295835 h 6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741" h="690283">
                <a:moveTo>
                  <a:pt x="0" y="295835"/>
                </a:moveTo>
                <a:lnTo>
                  <a:pt x="206188" y="690283"/>
                </a:lnTo>
                <a:lnTo>
                  <a:pt x="573741" y="0"/>
                </a:lnTo>
                <a:lnTo>
                  <a:pt x="224117" y="430306"/>
                </a:lnTo>
                <a:lnTo>
                  <a:pt x="0" y="29583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Regular" panose="00000500000000000000" pitchFamily="2" charset="-52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7184451" y="3908568"/>
            <a:ext cx="573741" cy="690283"/>
          </a:xfrm>
          <a:custGeom>
            <a:avLst/>
            <a:gdLst>
              <a:gd name="connsiteX0" fmla="*/ 0 w 573741"/>
              <a:gd name="connsiteY0" fmla="*/ 295835 h 690283"/>
              <a:gd name="connsiteX1" fmla="*/ 206188 w 573741"/>
              <a:gd name="connsiteY1" fmla="*/ 690283 h 690283"/>
              <a:gd name="connsiteX2" fmla="*/ 573741 w 573741"/>
              <a:gd name="connsiteY2" fmla="*/ 0 h 690283"/>
              <a:gd name="connsiteX3" fmla="*/ 224117 w 573741"/>
              <a:gd name="connsiteY3" fmla="*/ 430306 h 690283"/>
              <a:gd name="connsiteX4" fmla="*/ 0 w 573741"/>
              <a:gd name="connsiteY4" fmla="*/ 295835 h 6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741" h="690283">
                <a:moveTo>
                  <a:pt x="0" y="295835"/>
                </a:moveTo>
                <a:lnTo>
                  <a:pt x="206188" y="690283"/>
                </a:lnTo>
                <a:lnTo>
                  <a:pt x="573741" y="0"/>
                </a:lnTo>
                <a:lnTo>
                  <a:pt x="224117" y="430306"/>
                </a:lnTo>
                <a:lnTo>
                  <a:pt x="0" y="29583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Regular" panose="00000500000000000000" pitchFamily="2" charset="-52"/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6455264" y="4513962"/>
            <a:ext cx="573741" cy="690283"/>
          </a:xfrm>
          <a:custGeom>
            <a:avLst/>
            <a:gdLst>
              <a:gd name="connsiteX0" fmla="*/ 0 w 573741"/>
              <a:gd name="connsiteY0" fmla="*/ 295835 h 690283"/>
              <a:gd name="connsiteX1" fmla="*/ 206188 w 573741"/>
              <a:gd name="connsiteY1" fmla="*/ 690283 h 690283"/>
              <a:gd name="connsiteX2" fmla="*/ 573741 w 573741"/>
              <a:gd name="connsiteY2" fmla="*/ 0 h 690283"/>
              <a:gd name="connsiteX3" fmla="*/ 224117 w 573741"/>
              <a:gd name="connsiteY3" fmla="*/ 430306 h 690283"/>
              <a:gd name="connsiteX4" fmla="*/ 0 w 573741"/>
              <a:gd name="connsiteY4" fmla="*/ 295835 h 6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741" h="690283">
                <a:moveTo>
                  <a:pt x="0" y="295835"/>
                </a:moveTo>
                <a:lnTo>
                  <a:pt x="206188" y="690283"/>
                </a:lnTo>
                <a:lnTo>
                  <a:pt x="573741" y="0"/>
                </a:lnTo>
                <a:lnTo>
                  <a:pt x="224117" y="430306"/>
                </a:lnTo>
                <a:lnTo>
                  <a:pt x="0" y="29583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 Regular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967507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926355F-E66F-4AEF-8DFA-A153B21C50FB}" type="slidenum">
              <a:rPr lang="ru-RU" altLang="ru-RU">
                <a:solidFill>
                  <a:srgbClr val="898989"/>
                </a:solidFill>
                <a:latin typeface="PT Sans" panose="020B0703020203020204" pitchFamily="34" charset="-52"/>
              </a:rPr>
              <a:pPr eaLnBrk="1" hangingPunct="1"/>
              <a:t>33</a:t>
            </a:fld>
            <a:endParaRPr lang="ru-RU" altLang="ru-RU" dirty="0">
              <a:solidFill>
                <a:srgbClr val="898989"/>
              </a:solidFill>
              <a:latin typeface="PT Sans" panose="020B0703020203020204" pitchFamily="34" charset="-52"/>
            </a:endParaRPr>
          </a:p>
        </p:txBody>
      </p:sp>
      <p:graphicFrame>
        <p:nvGraphicFramePr>
          <p:cNvPr id="3" name="Объект 4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91646" y="1105954"/>
          <a:ext cx="10568730" cy="4410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E6905C2-0A66-4E97-AE97-CCDADAB3F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107" y="82988"/>
            <a:ext cx="11565811" cy="667160"/>
          </a:xfrm>
        </p:spPr>
        <p:txBody>
          <a:bodyPr>
            <a:normAutofit fontScale="90000"/>
          </a:bodyPr>
          <a:lstStyle/>
          <a:p>
            <a:r>
              <a:rPr lang="ru-RU" dirty="0"/>
              <a:t>Востребованность среднего профессионального образования в Пермском крае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DDE0808-5D43-4040-8B73-EB8E5F22CD5D}"/>
              </a:ext>
            </a:extLst>
          </p:cNvPr>
          <p:cNvSpPr txBox="1"/>
          <p:nvPr/>
        </p:nvSpPr>
        <p:spPr>
          <a:xfrm>
            <a:off x="401733" y="1085208"/>
            <a:ext cx="81125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800" b="1" i="0" u="none" strike="noStrike" kern="1200" baseline="0">
                <a:solidFill>
                  <a:srgbClr val="E7E6E6">
                    <a:lumMod val="2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Montserrat bold" panose="00000800000000000000" pitchFamily="2" charset="-52"/>
              </a:rPr>
              <a:t>Рейтинг наиболее востребованных техникумов и колледжей </a:t>
            </a:r>
            <a:br>
              <a:rPr lang="ru-RU" sz="1800" dirty="0">
                <a:solidFill>
                  <a:schemeClr val="bg2">
                    <a:lumMod val="25000"/>
                  </a:schemeClr>
                </a:solidFill>
                <a:latin typeface="Montserrat bold" panose="00000800000000000000" pitchFamily="2" charset="-52"/>
              </a:rPr>
            </a:b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Montserrat bold" panose="00000800000000000000" pitchFamily="2" charset="-52"/>
              </a:rPr>
              <a:t>(конкурс, человек на место)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171623" y="5366818"/>
          <a:ext cx="8127999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>
                        <a:latin typeface="Montserrat Regular" panose="00000500000000000000" pitchFamily="2" charset="-5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Montserrat bold" panose="020B0604020202020204" charset="-52"/>
                        </a:rPr>
                        <a:t>2019 г.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Montserrat bold" panose="020B0604020202020204" charset="-52"/>
                        </a:rPr>
                        <a:t>2021 г.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altLang="ru-RU" dirty="0">
                          <a:latin typeface="Montserrat Regular" panose="020B0604020202020204" charset="-52"/>
                        </a:rPr>
                        <a:t>Количество мест </a:t>
                      </a:r>
                      <a:endParaRPr lang="ru-RU" dirty="0">
                        <a:latin typeface="Montserrat Regular" panose="00000500000000000000" pitchFamily="2" charset="-5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latin typeface="Montserrat Regular" panose="020B0604020202020204" charset="-52"/>
                        </a:rPr>
                        <a:t>14 387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ru-RU" b="0" dirty="0">
                          <a:latin typeface="Montserrat Regular" panose="020B0604020202020204" charset="-52"/>
                        </a:rPr>
                        <a:t>15 810</a:t>
                      </a:r>
                      <a:endParaRPr lang="ru-RU" b="0" dirty="0">
                        <a:latin typeface="Montserrat Regular" panose="020B0604020202020204" charset="-5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altLang="ru-RU" dirty="0">
                          <a:latin typeface="Montserrat Regular" panose="020B0604020202020204" charset="-52"/>
                        </a:rPr>
                        <a:t>Подано заявлений </a:t>
                      </a:r>
                      <a:endParaRPr lang="ru-RU" dirty="0">
                        <a:latin typeface="Montserrat Regular" panose="00000500000000000000" pitchFamily="2" charset="-5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latin typeface="Montserrat Regular" panose="020B0604020202020204" charset="-52"/>
                        </a:rPr>
                        <a:t>32 702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b="0" dirty="0">
                          <a:latin typeface="Montserrat Regular" panose="020B0604020202020204" charset="-52"/>
                        </a:rPr>
                        <a:t>34 800</a:t>
                      </a:r>
                      <a:endParaRPr lang="ru-RU" b="0" dirty="0">
                        <a:latin typeface="Montserrat Regular" panose="020B0604020202020204" charset="-52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3900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Средний балл аттестата абитуриентов</a:t>
            </a:r>
          </a:p>
        </p:txBody>
      </p:sp>
      <p:sp>
        <p:nvSpPr>
          <p:cNvPr id="15362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FEFCA0-BD48-46A5-998A-67490CE1DB5B}" type="slidenum">
              <a:rPr lang="ru-RU" altLang="ru-RU">
                <a:solidFill>
                  <a:srgbClr val="898989"/>
                </a:solidFill>
                <a:latin typeface="PT Sans" panose="020B0703020203020204" pitchFamily="34" charset="-52"/>
              </a:rPr>
              <a:pPr eaLnBrk="1" hangingPunct="1"/>
              <a:t>34</a:t>
            </a:fld>
            <a:endParaRPr lang="ru-RU" altLang="ru-RU" dirty="0">
              <a:solidFill>
                <a:srgbClr val="898989"/>
              </a:solidFill>
              <a:latin typeface="PT Sans" panose="020B0703020203020204" pitchFamily="34" charset="-52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E6905C2-0A66-4E97-AE97-CCDADAB3F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/>
          </p:nvPr>
        </p:nvGraphicFramePr>
        <p:xfrm>
          <a:off x="1767840" y="4545542"/>
          <a:ext cx="8128000" cy="2175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0CDE35A9-01B9-4DB2-B4CB-4D5DB1600714}"/>
              </a:ext>
            </a:extLst>
          </p:cNvPr>
          <p:cNvGraphicFramePr/>
          <p:nvPr>
            <p:extLst/>
          </p:nvPr>
        </p:nvGraphicFramePr>
        <p:xfrm>
          <a:off x="393106" y="976307"/>
          <a:ext cx="11238061" cy="3051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429981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Проектирование Академии первых</a:t>
            </a:r>
          </a:p>
        </p:txBody>
      </p:sp>
      <p:sp>
        <p:nvSpPr>
          <p:cNvPr id="12" name="Номер слайда 8">
            <a:extLst>
              <a:ext uri="{FF2B5EF4-FFF2-40B4-BE49-F238E27FC236}">
                <a16:creationId xmlns:a16="http://schemas.microsoft.com/office/drawing/2014/main" xmlns="" id="{203CC381-4825-46F0-9861-B79B9C075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z="1200" smtClean="0"/>
              <a:pPr>
                <a:defRPr/>
              </a:pPr>
              <a:t>35</a:t>
            </a:fld>
            <a:endParaRPr lang="ru-RU" altLang="ru-RU" sz="1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5" y="1122038"/>
            <a:ext cx="5848878" cy="21460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5" y="3378512"/>
            <a:ext cx="5848878" cy="334296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4611" y="3771155"/>
            <a:ext cx="2659352" cy="1953424"/>
          </a:xfrm>
          <a:prstGeom prst="rect">
            <a:avLst/>
          </a:prstGeom>
        </p:spPr>
      </p:pic>
      <p:sp>
        <p:nvSpPr>
          <p:cNvPr id="15" name="Содержимое 2">
            <a:extLst>
              <a:ext uri="{FF2B5EF4-FFF2-40B4-BE49-F238E27FC236}">
                <a16:creationId xmlns:a16="http://schemas.microsoft.com/office/drawing/2014/main" xmlns="" id="{97A7FC11-5D41-4FFC-98AE-6200D989625D}"/>
              </a:ext>
            </a:extLst>
          </p:cNvPr>
          <p:cNvSpPr txBox="1">
            <a:spLocks/>
          </p:cNvSpPr>
          <p:nvPr/>
        </p:nvSpPr>
        <p:spPr>
          <a:xfrm>
            <a:off x="6175079" y="2911636"/>
            <a:ext cx="2943042" cy="4668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400" dirty="0">
                <a:latin typeface="Montserrat Regular" panose="00000500000000000000" pitchFamily="2" charset="-52"/>
              </a:rPr>
              <a:t>Помещения для реализации регулярных программ и профильных смен</a:t>
            </a:r>
            <a:endParaRPr lang="ru-RU" sz="1400" baseline="30000" dirty="0">
              <a:latin typeface="Montserrat Regular" panose="00000500000000000000" pitchFamily="2" charset="-52"/>
            </a:endParaRPr>
          </a:p>
        </p:txBody>
      </p:sp>
      <p:pic>
        <p:nvPicPr>
          <p:cNvPr id="16" name="Рисунок 15" descr="\\Server-mf-a1\StoreData\04-Отделы\03-Отдел воспитания и социализации\Чащинов Е.Н\01-Личная\РМЦ ПК\УСПЕХ КАЖДОГО РЕБЕНКА\Сириус\дизайн\Elearnroom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88816" y="1122038"/>
            <a:ext cx="2495184" cy="178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s://avatars.mds.yandex.net/get-pdb/34158/2cf5c3de-adab-4bd6-a876-6afdd3f13338/s1200?webp=fals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611" y="1122038"/>
            <a:ext cx="2658642" cy="1772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\\Server-mf-a1\StoreData\04-Отделы\03-Отдел воспитания и социализации\Чащинов Е.Н\01-Личная\РМЦ ПК\УСПЕХ КАЖДОГО РЕБЕНКА\Сириус\дизайн\rechenia_jpg_vcs (4).jpg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6128"/>
          <a:stretch>
            <a:fillRect/>
          </a:stretch>
        </p:blipFill>
        <p:spPr bwMode="auto">
          <a:xfrm>
            <a:off x="9188815" y="3771155"/>
            <a:ext cx="2754573" cy="1953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одержимое 2">
            <a:extLst>
              <a:ext uri="{FF2B5EF4-FFF2-40B4-BE49-F238E27FC236}">
                <a16:creationId xmlns:a16="http://schemas.microsoft.com/office/drawing/2014/main" xmlns="" id="{97A7FC11-5D41-4FFC-98AE-6200D989625D}"/>
              </a:ext>
            </a:extLst>
          </p:cNvPr>
          <p:cNvSpPr txBox="1">
            <a:spLocks/>
          </p:cNvSpPr>
          <p:nvPr/>
        </p:nvSpPr>
        <p:spPr>
          <a:xfrm>
            <a:off x="6222895" y="5785653"/>
            <a:ext cx="2387705" cy="2798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400" dirty="0">
                <a:latin typeface="Montserrat Regular" panose="00000500000000000000" pitchFamily="2" charset="-52"/>
              </a:rPr>
              <a:t>Общежитие на 212 мест</a:t>
            </a:r>
            <a:endParaRPr lang="ru-RU" sz="1400" baseline="30000" dirty="0">
              <a:latin typeface="Montserrat Regular" panose="00000500000000000000" pitchFamily="2" charset="-52"/>
            </a:endParaRPr>
          </a:p>
        </p:txBody>
      </p:sp>
      <p:sp>
        <p:nvSpPr>
          <p:cNvPr id="20" name="Содержимое 2">
            <a:extLst>
              <a:ext uri="{FF2B5EF4-FFF2-40B4-BE49-F238E27FC236}">
                <a16:creationId xmlns:a16="http://schemas.microsoft.com/office/drawing/2014/main" xmlns="" id="{97A7FC11-5D41-4FFC-98AE-6200D989625D}"/>
              </a:ext>
            </a:extLst>
          </p:cNvPr>
          <p:cNvSpPr txBox="1">
            <a:spLocks/>
          </p:cNvSpPr>
          <p:nvPr/>
        </p:nvSpPr>
        <p:spPr>
          <a:xfrm>
            <a:off x="9188815" y="2940236"/>
            <a:ext cx="2845034" cy="5465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400" dirty="0">
                <a:latin typeface="Montserrat Regular" panose="00000500000000000000" pitchFamily="2" charset="-52"/>
              </a:rPr>
              <a:t>Современные помещения для образовательного процесса</a:t>
            </a:r>
            <a:endParaRPr lang="ru-RU" sz="1400" baseline="30000" dirty="0">
              <a:latin typeface="Montserrat Regular" panose="00000500000000000000" pitchFamily="2" charset="-52"/>
            </a:endParaRPr>
          </a:p>
        </p:txBody>
      </p:sp>
      <p:sp>
        <p:nvSpPr>
          <p:cNvPr id="21" name="Содержимое 2">
            <a:extLst>
              <a:ext uri="{FF2B5EF4-FFF2-40B4-BE49-F238E27FC236}">
                <a16:creationId xmlns:a16="http://schemas.microsoft.com/office/drawing/2014/main" xmlns="" id="{97A7FC11-5D41-4FFC-98AE-6200D989625D}"/>
              </a:ext>
            </a:extLst>
          </p:cNvPr>
          <p:cNvSpPr txBox="1">
            <a:spLocks/>
          </p:cNvSpPr>
          <p:nvPr/>
        </p:nvSpPr>
        <p:spPr>
          <a:xfrm>
            <a:off x="9118121" y="5777107"/>
            <a:ext cx="2915728" cy="4668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400" dirty="0">
                <a:latin typeface="Montserrat Regular" panose="00000500000000000000" pitchFamily="2" charset="-52"/>
              </a:rPr>
              <a:t>Помещения для проведения мероприятий</a:t>
            </a:r>
            <a:endParaRPr lang="ru-RU" sz="1400" baseline="30000" dirty="0">
              <a:latin typeface="Montserrat Regular" panose="00000500000000000000" pitchFamily="2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88AB1808-98A8-45B5-A27F-979B7ECD397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0" y="750146"/>
            <a:ext cx="10800000" cy="18378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AA479C8F-FE20-469F-A459-3B40C40AA8FE}"/>
              </a:ext>
            </a:extLst>
          </p:cNvPr>
          <p:cNvSpPr/>
          <p:nvPr/>
        </p:nvSpPr>
        <p:spPr>
          <a:xfrm rot="935292">
            <a:off x="7282997" y="608688"/>
            <a:ext cx="1955844" cy="43956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Montserrat bold" panose="00000800000000000000" pitchFamily="2" charset="-52"/>
              </a:rPr>
              <a:t>ГОРДИМСЯ</a:t>
            </a:r>
          </a:p>
        </p:txBody>
      </p:sp>
      <p:pic>
        <p:nvPicPr>
          <p:cNvPr id="24" name="Picture 2" descr="C:\Users\я\Desktop\logo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676" y="132093"/>
            <a:ext cx="1128712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188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трелка: вниз 20">
            <a:extLst>
              <a:ext uri="{FF2B5EF4-FFF2-40B4-BE49-F238E27FC236}">
                <a16:creationId xmlns:a16="http://schemas.microsoft.com/office/drawing/2014/main" xmlns="" id="{B3D770C7-9919-4556-8FF4-44968BCB29BC}"/>
              </a:ext>
            </a:extLst>
          </p:cNvPr>
          <p:cNvSpPr/>
          <p:nvPr/>
        </p:nvSpPr>
        <p:spPr>
          <a:xfrm rot="10800000">
            <a:off x="10278749" y="750772"/>
            <a:ext cx="835785" cy="58050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33">
              <a:latin typeface="+mj-lt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F3D72040-B51A-4D2E-A838-427C5FC43D2F}"/>
              </a:ext>
            </a:extLst>
          </p:cNvPr>
          <p:cNvSpPr/>
          <p:nvPr/>
        </p:nvSpPr>
        <p:spPr>
          <a:xfrm>
            <a:off x="5335575" y="3154194"/>
            <a:ext cx="3399773" cy="1054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52"/>
              </a:lnSpc>
            </a:pPr>
            <a:r>
              <a:rPr lang="ru-RU" sz="127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Проведение фундаментальных и прикладных исследований, трансфер научных достижений </a:t>
            </a:r>
            <a:br>
              <a:rPr lang="ru-RU" sz="127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27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передовых педагогических технологий в сферу образования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189659A1-F0A9-4A90-8906-735BACE41DEE}"/>
              </a:ext>
            </a:extLst>
          </p:cNvPr>
          <p:cNvSpPr/>
          <p:nvPr/>
        </p:nvSpPr>
        <p:spPr>
          <a:xfrm>
            <a:off x="705774" y="3279247"/>
            <a:ext cx="418090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52"/>
              </a:lnSpc>
            </a:pPr>
            <a:r>
              <a:rPr lang="ru-RU" sz="127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Ведение </a:t>
            </a:r>
            <a:r>
              <a:rPr lang="ru-RU" sz="1270" b="1" i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федерального реестра </a:t>
            </a:r>
            <a:r>
              <a:rPr lang="ru-RU" sz="127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образовательных программ дополнительного профессионального педагогического образования (ФРОП ДППО)</a:t>
            </a:r>
            <a:endParaRPr lang="ru-RU" sz="127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9E00F1E4-04D4-46FD-BE75-19F4EC9F4C88}"/>
              </a:ext>
            </a:extLst>
          </p:cNvPr>
          <p:cNvSpPr/>
          <p:nvPr/>
        </p:nvSpPr>
        <p:spPr>
          <a:xfrm>
            <a:off x="668676" y="2693110"/>
            <a:ext cx="463653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42"/>
              </a:lnSpc>
            </a:pPr>
            <a:r>
              <a:rPr lang="ru-RU" sz="1452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Федеральный координатор системы </a:t>
            </a:r>
          </a:p>
          <a:p>
            <a:pPr>
              <a:lnSpc>
                <a:spcPts val="1542"/>
              </a:lnSpc>
            </a:pPr>
            <a:r>
              <a:rPr lang="ru-RU" sz="1452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ФГАОУ ДПО «Академия </a:t>
            </a:r>
            <a:r>
              <a:rPr lang="ru-RU" sz="1452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Минпросвещения</a:t>
            </a:r>
            <a:r>
              <a:rPr lang="ru-RU" sz="1452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России»</a:t>
            </a:r>
            <a:endParaRPr lang="ru-RU" sz="145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460222A0-0DF8-4978-B700-EAFC6848DABB}"/>
              </a:ext>
            </a:extLst>
          </p:cNvPr>
          <p:cNvSpPr/>
          <p:nvPr/>
        </p:nvSpPr>
        <p:spPr>
          <a:xfrm>
            <a:off x="5319138" y="2347751"/>
            <a:ext cx="3347449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61"/>
              </a:lnSpc>
            </a:pPr>
            <a:r>
              <a:rPr lang="ru-RU" sz="1452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Федеральные центры </a:t>
            </a:r>
            <a:r>
              <a:rPr lang="ru-RU" sz="1452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научно-методического сопровождения педагогов на базе образовательных организаций высшего образования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5B350740-D60E-45FA-965E-D159E0926AFB}"/>
              </a:ext>
            </a:extLst>
          </p:cNvPr>
          <p:cNvSpPr/>
          <p:nvPr/>
        </p:nvSpPr>
        <p:spPr>
          <a:xfrm>
            <a:off x="729123" y="4834381"/>
            <a:ext cx="4221093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42"/>
              </a:lnSpc>
            </a:pPr>
            <a:r>
              <a:rPr lang="ru-RU" sz="1452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Региональная инфраструктура </a:t>
            </a:r>
            <a:r>
              <a:rPr lang="ru-RU" sz="1452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методического сопровождения (в том числе ИРО, ИПК) 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21383C56-3E6B-4424-8693-93434020E94B}"/>
              </a:ext>
            </a:extLst>
          </p:cNvPr>
          <p:cNvSpPr/>
          <p:nvPr/>
        </p:nvSpPr>
        <p:spPr>
          <a:xfrm>
            <a:off x="5366634" y="4836699"/>
            <a:ext cx="4403187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42"/>
              </a:lnSpc>
            </a:pPr>
            <a:r>
              <a:rPr lang="ru-RU" sz="1452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Региональные учебно-методические объединения</a:t>
            </a:r>
            <a:r>
              <a:rPr lang="ru-RU" sz="1452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методические советы, методические отделы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8CC940E2-08D0-4FFB-B293-9FA1ECC6D132}"/>
              </a:ext>
            </a:extLst>
          </p:cNvPr>
          <p:cNvSpPr/>
          <p:nvPr/>
        </p:nvSpPr>
        <p:spPr>
          <a:xfrm>
            <a:off x="2369521" y="5564686"/>
            <a:ext cx="6585535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7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 на базе ИРО и ИПК </a:t>
            </a:r>
            <a:r>
              <a:rPr lang="ru-RU" sz="127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Центров непрерывного повышения профессионального мастерства педагогических работников (ЦНППМ) </a:t>
            </a:r>
            <a:r>
              <a:rPr lang="ru-RU" sz="127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 всех субъектах РФ</a:t>
            </a:r>
            <a:endParaRPr lang="ru-RU" sz="127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41FB25E0-976B-4B0A-A5F4-D68A682DA3AD}"/>
              </a:ext>
            </a:extLst>
          </p:cNvPr>
          <p:cNvSpPr/>
          <p:nvPr/>
        </p:nvSpPr>
        <p:spPr>
          <a:xfrm>
            <a:off x="675692" y="2323295"/>
            <a:ext cx="4369709" cy="371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14" b="1" dirty="0">
                <a:solidFill>
                  <a:srgbClr val="1F377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Министерство просвещения РФ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4947773-6BB3-441E-8F37-405CADA65F91}"/>
              </a:ext>
            </a:extLst>
          </p:cNvPr>
          <p:cNvSpPr txBox="1"/>
          <p:nvPr/>
        </p:nvSpPr>
        <p:spPr>
          <a:xfrm rot="16200000">
            <a:off x="7874746" y="3433344"/>
            <a:ext cx="5652909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70" dirty="0">
                <a:solidFill>
                  <a:srgbClr val="1F377B"/>
                </a:solidFill>
                <a:latin typeface="+mj-lt"/>
                <a:cs typeface="Arial" panose="020B0604020202020204" pitchFamily="34" charset="0"/>
              </a:rPr>
              <a:t>Национальная система профессионального роста педагогических работников</a:t>
            </a:r>
          </a:p>
        </p:txBody>
      </p:sp>
      <p:sp>
        <p:nvSpPr>
          <p:cNvPr id="42" name="Заголовок 1">
            <a:extLst>
              <a:ext uri="{FF2B5EF4-FFF2-40B4-BE49-F238E27FC236}">
                <a16:creationId xmlns:a16="http://schemas.microsoft.com/office/drawing/2014/main" xmlns="" id="{3427921F-8AD0-4BC7-BD05-1C03559EE2A2}"/>
              </a:ext>
            </a:extLst>
          </p:cNvPr>
          <p:cNvSpPr txBox="1">
            <a:spLocks/>
          </p:cNvSpPr>
          <p:nvPr/>
        </p:nvSpPr>
        <p:spPr>
          <a:xfrm>
            <a:off x="668676" y="545607"/>
            <a:ext cx="9085392" cy="460276"/>
          </a:xfrm>
          <a:prstGeom prst="rect">
            <a:avLst/>
          </a:prstGeom>
          <a:noFill/>
        </p:spPr>
        <p:txBody>
          <a:bodyPr vert="horz" lIns="82951" tIns="41475" rIns="82951" bIns="41475" rtlCol="0" anchor="ctr">
            <a:noAutofit/>
          </a:bodyPr>
          <a:lstStyle>
            <a:lvl1pPr algn="ctr" defTabSz="844083" rtl="0" eaLnBrk="1" latinLnBrk="0" hangingPunct="1">
              <a:spcBef>
                <a:spcPct val="0"/>
              </a:spcBef>
              <a:buNone/>
              <a:defRPr sz="40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177" b="1" dirty="0">
                <a:solidFill>
                  <a:srgbClr val="1E35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ЕДИНАЯ ФЕДЕРАЛЬНАЯ СИСТЕМА НАУЧНО-МЕТОДИЧЕСКОГО СОПРОВОЖДЕНИЯ ПЕДАГОГИЧЕСКИХ РАБОТНИКОВ </a:t>
            </a:r>
          </a:p>
          <a:p>
            <a:pPr algn="l">
              <a:defRPr/>
            </a:pPr>
            <a:r>
              <a:rPr lang="ru-RU" sz="2177" b="1" dirty="0">
                <a:solidFill>
                  <a:srgbClr val="1E35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УПРАВЛЕНЧЕСКИХ КАДРОВ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C8123BF7-04C6-4462-9174-D8E7558D4975}"/>
              </a:ext>
            </a:extLst>
          </p:cNvPr>
          <p:cNvSpPr/>
          <p:nvPr/>
        </p:nvSpPr>
        <p:spPr>
          <a:xfrm>
            <a:off x="743405" y="1702148"/>
            <a:ext cx="9446591" cy="317641"/>
          </a:xfrm>
          <a:prstGeom prst="rect">
            <a:avLst/>
          </a:prstGeom>
          <a:solidFill>
            <a:srgbClr val="1F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4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Название 1">
            <a:extLst>
              <a:ext uri="{FF2B5EF4-FFF2-40B4-BE49-F238E27FC236}">
                <a16:creationId xmlns:a16="http://schemas.microsoft.com/office/drawing/2014/main" xmlns="" id="{2ABD0842-5382-491B-BC4F-C64D5F773B53}"/>
              </a:ext>
            </a:extLst>
          </p:cNvPr>
          <p:cNvSpPr txBox="1">
            <a:spLocks/>
          </p:cNvSpPr>
          <p:nvPr/>
        </p:nvSpPr>
        <p:spPr>
          <a:xfrm>
            <a:off x="4494042" y="1730178"/>
            <a:ext cx="2336495" cy="275288"/>
          </a:xfrm>
          <a:prstGeom prst="rect">
            <a:avLst/>
          </a:prstGeom>
        </p:spPr>
        <p:txBody>
          <a:bodyPr vert="horz" lIns="82951" tIns="41475" rIns="82951" bIns="41475" rtlCol="0" anchor="t" anchorCtr="0">
            <a:noAutofit/>
          </a:bodyPr>
          <a:lstStyle/>
          <a:p>
            <a:pPr>
              <a:defRPr/>
            </a:pPr>
            <a:r>
              <a:rPr lang="ru-RU" sz="1270" b="1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Федеральный уровень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583BDB83-A77D-4970-8F65-CA9F7D729CBE}"/>
              </a:ext>
            </a:extLst>
          </p:cNvPr>
          <p:cNvSpPr/>
          <p:nvPr/>
        </p:nvSpPr>
        <p:spPr>
          <a:xfrm>
            <a:off x="9032972" y="3264948"/>
            <a:ext cx="1316819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24"/>
              </a:lnSpc>
            </a:pPr>
            <a:r>
              <a:rPr lang="ru-RU" sz="3992" b="1" dirty="0">
                <a:solidFill>
                  <a:srgbClr val="1F377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</a:t>
            </a:r>
            <a:r>
              <a:rPr lang="ru-RU" sz="2540" b="1" dirty="0">
                <a:solidFill>
                  <a:srgbClr val="1F377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724"/>
              </a:lnSpc>
            </a:pPr>
            <a:r>
              <a:rPr lang="ru-RU" sz="1814" b="1" dirty="0">
                <a:solidFill>
                  <a:srgbClr val="1F377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центров </a:t>
            </a:r>
            <a:endParaRPr lang="ru-RU" sz="1814" dirty="0">
              <a:solidFill>
                <a:srgbClr val="1F377B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B5DCFB1F-8AFF-4F8F-8AB8-E1C2007C2F49}"/>
              </a:ext>
            </a:extLst>
          </p:cNvPr>
          <p:cNvSpPr/>
          <p:nvPr/>
        </p:nvSpPr>
        <p:spPr>
          <a:xfrm>
            <a:off x="9016652" y="2506927"/>
            <a:ext cx="1186793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24"/>
              </a:lnSpc>
            </a:pPr>
            <a:r>
              <a:rPr lang="ru-RU" sz="1814" b="1" dirty="0">
                <a:solidFill>
                  <a:srgbClr val="1F377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будет </a:t>
            </a:r>
            <a:br>
              <a:rPr lang="ru-RU" sz="1814" b="1" dirty="0">
                <a:solidFill>
                  <a:srgbClr val="1F377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814" b="1" dirty="0">
                <a:solidFill>
                  <a:srgbClr val="1F377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создано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25495480-5089-4BE4-8398-41E1BF5C5F5A}"/>
              </a:ext>
            </a:extLst>
          </p:cNvPr>
          <p:cNvSpPr/>
          <p:nvPr/>
        </p:nvSpPr>
        <p:spPr>
          <a:xfrm>
            <a:off x="759827" y="4400818"/>
            <a:ext cx="9446591" cy="307794"/>
          </a:xfrm>
          <a:prstGeom prst="rect">
            <a:avLst/>
          </a:prstGeom>
          <a:solidFill>
            <a:srgbClr val="1F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14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азвание 1">
            <a:extLst>
              <a:ext uri="{FF2B5EF4-FFF2-40B4-BE49-F238E27FC236}">
                <a16:creationId xmlns:a16="http://schemas.microsoft.com/office/drawing/2014/main" xmlns="" id="{C5D2DF31-9B3E-41DD-BD3B-A22D6529B7F3}"/>
              </a:ext>
            </a:extLst>
          </p:cNvPr>
          <p:cNvSpPr txBox="1">
            <a:spLocks/>
          </p:cNvSpPr>
          <p:nvPr/>
        </p:nvSpPr>
        <p:spPr>
          <a:xfrm>
            <a:off x="4510463" y="4401597"/>
            <a:ext cx="2336495" cy="275288"/>
          </a:xfrm>
          <a:prstGeom prst="rect">
            <a:avLst/>
          </a:prstGeom>
        </p:spPr>
        <p:txBody>
          <a:bodyPr vert="horz" lIns="82951" tIns="41475" rIns="82951" bIns="41475" rtlCol="0" anchor="t" anchorCtr="0">
            <a:noAutofit/>
          </a:bodyPr>
          <a:lstStyle/>
          <a:p>
            <a:pPr>
              <a:defRPr/>
            </a:pPr>
            <a:r>
              <a:rPr lang="ru-RU" sz="1270" b="1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Региональный уровень</a:t>
            </a:r>
          </a:p>
        </p:txBody>
      </p: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xmlns="" id="{CCFF540B-8B0B-49E8-9F85-E0A86C93D012}"/>
              </a:ext>
            </a:extLst>
          </p:cNvPr>
          <p:cNvCxnSpPr>
            <a:cxnSpLocks/>
          </p:cNvCxnSpPr>
          <p:nvPr/>
        </p:nvCxnSpPr>
        <p:spPr>
          <a:xfrm flipV="1">
            <a:off x="5246806" y="2347751"/>
            <a:ext cx="0" cy="1620026"/>
          </a:xfrm>
          <a:prstGeom prst="line">
            <a:avLst/>
          </a:prstGeom>
          <a:ln w="38100">
            <a:solidFill>
              <a:srgbClr val="1F377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xmlns="" id="{5359DA02-BB08-42C0-97DD-E4AB5EC00EF9}"/>
              </a:ext>
            </a:extLst>
          </p:cNvPr>
          <p:cNvCxnSpPr>
            <a:cxnSpLocks/>
          </p:cNvCxnSpPr>
          <p:nvPr/>
        </p:nvCxnSpPr>
        <p:spPr>
          <a:xfrm flipV="1">
            <a:off x="5153978" y="4857433"/>
            <a:ext cx="0" cy="497827"/>
          </a:xfrm>
          <a:prstGeom prst="line">
            <a:avLst/>
          </a:prstGeom>
          <a:ln w="38100">
            <a:solidFill>
              <a:srgbClr val="1F377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618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>
            <a:extLst>
              <a:ext uri="{FF2B5EF4-FFF2-40B4-BE49-F238E27FC236}">
                <a16:creationId xmlns:a16="http://schemas.microsoft.com/office/drawing/2014/main" xmlns="" id="{4C67A7E4-BA7A-44B8-8A69-9281F485F388}"/>
              </a:ext>
            </a:extLst>
          </p:cNvPr>
          <p:cNvSpPr txBox="1">
            <a:spLocks/>
          </p:cNvSpPr>
          <p:nvPr/>
        </p:nvSpPr>
        <p:spPr>
          <a:xfrm>
            <a:off x="512350" y="250917"/>
            <a:ext cx="11021450" cy="974877"/>
          </a:xfrm>
          <a:prstGeom prst="rect">
            <a:avLst/>
          </a:prstGeom>
        </p:spPr>
        <p:txBody>
          <a:bodyPr vert="horz" lIns="112542" tIns="56271" rIns="112542" bIns="56271" rtlCol="0" anchor="t" anchorCtr="0">
            <a:noAutofit/>
          </a:bodyPr>
          <a:lstStyle/>
          <a:p>
            <a:pPr defTabSz="1125425">
              <a:lnSpc>
                <a:spcPts val="3175"/>
              </a:lnSpc>
              <a:spcBef>
                <a:spcPct val="0"/>
              </a:spcBef>
              <a:defRPr/>
            </a:pPr>
            <a:r>
              <a:rPr lang="ru-RU" sz="2903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ПОВЫШЕНИЕ УРОВНЯ ПРОФЕССИОНАЛЬНОГО МАСТЕРСТВА ПЕДАГОГИЧЕСКИХ КАДРОВ НА ФЕДЕРАЛЬНОМ УРОВНЕ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CFDB0157-7E7B-4E32-A541-C2C8E196028A}"/>
              </a:ext>
            </a:extLst>
          </p:cNvPr>
          <p:cNvSpPr/>
          <p:nvPr/>
        </p:nvSpPr>
        <p:spPr>
          <a:xfrm>
            <a:off x="1464855" y="1551180"/>
            <a:ext cx="9732617" cy="37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14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ВТОРОЕ ПОЛУГОДИЕ 2020 – ПЕРВОЕ ПОЛУГОДИЕ 2021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85" y="1722798"/>
            <a:ext cx="641588" cy="610574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CFDB0157-7E7B-4E32-A541-C2C8E196028A}"/>
              </a:ext>
            </a:extLst>
          </p:cNvPr>
          <p:cNvSpPr/>
          <p:nvPr/>
        </p:nvSpPr>
        <p:spPr>
          <a:xfrm>
            <a:off x="5646889" y="1888316"/>
            <a:ext cx="3071931" cy="539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903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77 000 </a:t>
            </a:r>
            <a:r>
              <a:rPr lang="ru-RU" sz="1814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СЛУШАТЕЛЕЙ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CFDB0157-7E7B-4E32-A541-C2C8E196028A}"/>
              </a:ext>
            </a:extLst>
          </p:cNvPr>
          <p:cNvSpPr/>
          <p:nvPr/>
        </p:nvSpPr>
        <p:spPr>
          <a:xfrm>
            <a:off x="1462492" y="2028085"/>
            <a:ext cx="5507611" cy="37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14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В АКАДЕМИИ ПРОШЛО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58" y="3558792"/>
            <a:ext cx="601064" cy="694981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CFDB0157-7E7B-4E32-A541-C2C8E196028A}"/>
              </a:ext>
            </a:extLst>
          </p:cNvPr>
          <p:cNvSpPr/>
          <p:nvPr/>
        </p:nvSpPr>
        <p:spPr>
          <a:xfrm>
            <a:off x="693801" y="2999282"/>
            <a:ext cx="9732617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77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«ШКОЛА СОВРЕМЕННОГО УЧИТЕЛЯ» 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EDF4F377-5362-4120-AEA3-FD0B76560E25}"/>
              </a:ext>
            </a:extLst>
          </p:cNvPr>
          <p:cNvCxnSpPr/>
          <p:nvPr/>
        </p:nvCxnSpPr>
        <p:spPr>
          <a:xfrm flipH="1">
            <a:off x="765109" y="2933959"/>
            <a:ext cx="10451622" cy="0"/>
          </a:xfrm>
          <a:prstGeom prst="line">
            <a:avLst/>
          </a:prstGeom>
          <a:ln w="38100">
            <a:solidFill>
              <a:srgbClr val="1F377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CFDB0157-7E7B-4E32-A541-C2C8E196028A}"/>
              </a:ext>
            </a:extLst>
          </p:cNvPr>
          <p:cNvSpPr/>
          <p:nvPr/>
        </p:nvSpPr>
        <p:spPr>
          <a:xfrm>
            <a:off x="1614303" y="3347633"/>
            <a:ext cx="6336296" cy="1153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40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1633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ПРЕДМЕТОВ</a:t>
            </a:r>
          </a:p>
          <a:p>
            <a:pPr marL="259232" indent="-259232">
              <a:buFont typeface="Wingdings" panose="05000000000000000000" pitchFamily="2" charset="2"/>
              <a:buChar char="§"/>
            </a:pPr>
            <a:r>
              <a:rPr lang="ru-RU" sz="1452" dirty="0">
                <a:latin typeface="Arial" panose="020B0604020202020204" pitchFamily="34" charset="0"/>
                <a:cs typeface="Arial" panose="020B0604020202020204" pitchFamily="34" charset="0"/>
              </a:rPr>
              <a:t>совершенствование профессиональных компетенций слушателей в области содержания предмета и методики обучения, развития функциональной грамотности школьников 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CFDB0157-7E7B-4E32-A541-C2C8E196028A}"/>
              </a:ext>
            </a:extLst>
          </p:cNvPr>
          <p:cNvSpPr/>
          <p:nvPr/>
        </p:nvSpPr>
        <p:spPr>
          <a:xfrm>
            <a:off x="8543931" y="3548281"/>
            <a:ext cx="2516590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33"/>
              </a:lnSpc>
            </a:pPr>
            <a:r>
              <a:rPr lang="ru-RU" sz="1633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ОСОБЕННОСТЬ: </a:t>
            </a:r>
            <a:br>
              <a:rPr lang="ru-RU" sz="1633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33" dirty="0">
                <a:latin typeface="Arial" panose="020B0604020202020204" pitchFamily="34" charset="0"/>
                <a:cs typeface="Arial" panose="020B0604020202020204" pitchFamily="34" charset="0"/>
              </a:rPr>
              <a:t>привлечение </a:t>
            </a:r>
            <a:r>
              <a:rPr lang="ru-RU" sz="1633" dirty="0" err="1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тьюторов</a:t>
            </a:r>
            <a:r>
              <a:rPr lang="ru-RU" sz="1633" dirty="0">
                <a:latin typeface="Arial" panose="020B0604020202020204" pitchFamily="34" charset="0"/>
                <a:cs typeface="Arial" panose="020B0604020202020204" pitchFamily="34" charset="0"/>
              </a:rPr>
              <a:t> к сопровождению освоения программ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CFDB0157-7E7B-4E32-A541-C2C8E196028A}"/>
              </a:ext>
            </a:extLst>
          </p:cNvPr>
          <p:cNvSpPr/>
          <p:nvPr/>
        </p:nvSpPr>
        <p:spPr>
          <a:xfrm>
            <a:off x="7950600" y="4221888"/>
            <a:ext cx="346699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33"/>
              </a:lnSpc>
            </a:pPr>
            <a:r>
              <a:rPr lang="ru-RU" sz="8709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870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F9913107-53E3-45FE-B90E-06D83B26B22F}"/>
              </a:ext>
            </a:extLst>
          </p:cNvPr>
          <p:cNvSpPr/>
          <p:nvPr/>
        </p:nvSpPr>
        <p:spPr>
          <a:xfrm>
            <a:off x="751949" y="5549718"/>
            <a:ext cx="608982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14"/>
              </a:lnSpc>
            </a:pPr>
            <a:r>
              <a:rPr lang="ru-RU" sz="1814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ПРИНЯЛИ УЧАСТИЕ </a:t>
            </a:r>
            <a:r>
              <a:rPr lang="ru-RU" sz="3629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47 172</a:t>
            </a:r>
            <a:r>
              <a:rPr lang="ru-RU" sz="2540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177" b="1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СЛУШАТЕЛЯ </a:t>
            </a:r>
            <a:endParaRPr lang="ru-RU" sz="1814" b="1" dirty="0">
              <a:solidFill>
                <a:srgbClr val="1F37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xmlns="" id="{EDF4F377-5362-4120-AEA3-FD0B76560E25}"/>
              </a:ext>
            </a:extLst>
          </p:cNvPr>
          <p:cNvCxnSpPr/>
          <p:nvPr/>
        </p:nvCxnSpPr>
        <p:spPr>
          <a:xfrm flipH="1">
            <a:off x="751949" y="4632348"/>
            <a:ext cx="10451622" cy="0"/>
          </a:xfrm>
          <a:prstGeom prst="line">
            <a:avLst/>
          </a:prstGeom>
          <a:ln w="38100">
            <a:solidFill>
              <a:srgbClr val="1F377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CFDB0157-7E7B-4E32-A541-C2C8E196028A}"/>
              </a:ext>
            </a:extLst>
          </p:cNvPr>
          <p:cNvSpPr/>
          <p:nvPr/>
        </p:nvSpPr>
        <p:spPr>
          <a:xfrm>
            <a:off x="8518971" y="5045429"/>
            <a:ext cx="2887297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33"/>
              </a:lnSpc>
            </a:pPr>
            <a:r>
              <a:rPr lang="ru-RU" sz="25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r>
              <a:rPr lang="ru-RU" sz="16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СУБЪЕКТОВ РФ НАПРАВИЛИ НА ОБУЧЕНИЕ МЕНЕЕ </a:t>
            </a:r>
            <a:r>
              <a:rPr lang="ru-RU" sz="254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6%</a:t>
            </a:r>
            <a:r>
              <a:rPr lang="ru-RU" sz="16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УЧИТЕЛЕЙ</a:t>
            </a:r>
            <a:br>
              <a:rPr lang="ru-RU" sz="16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633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CFDB0157-7E7B-4E32-A541-C2C8E196028A}"/>
              </a:ext>
            </a:extLst>
          </p:cNvPr>
          <p:cNvSpPr/>
          <p:nvPr/>
        </p:nvSpPr>
        <p:spPr>
          <a:xfrm>
            <a:off x="7936061" y="5695782"/>
            <a:ext cx="346699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33"/>
              </a:lnSpc>
            </a:pPr>
            <a:r>
              <a:rPr lang="ru-RU" sz="8709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8709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F9913107-53E3-45FE-B90E-06D83B26B22F}"/>
              </a:ext>
            </a:extLst>
          </p:cNvPr>
          <p:cNvSpPr/>
          <p:nvPr/>
        </p:nvSpPr>
        <p:spPr>
          <a:xfrm>
            <a:off x="765109" y="5050908"/>
            <a:ext cx="595235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14"/>
              </a:lnSpc>
            </a:pPr>
            <a:r>
              <a:rPr lang="ru-RU" sz="1814" dirty="0">
                <a:solidFill>
                  <a:srgbClr val="1F37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ДОБРОВОЛЬНОМ ВХОДНОМ ТЕСТИРОВАНИИ</a:t>
            </a:r>
          </a:p>
        </p:txBody>
      </p:sp>
    </p:spTree>
    <p:extLst>
      <p:ext uri="{BB962C8B-B14F-4D97-AF65-F5344CB8AC3E}">
        <p14:creationId xmlns:p14="http://schemas.microsoft.com/office/powerpoint/2010/main" val="195582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>
            <a:extLst>
              <a:ext uri="{FF2B5EF4-FFF2-40B4-BE49-F238E27FC236}">
                <a16:creationId xmlns:a16="http://schemas.microsoft.com/office/drawing/2014/main" xmlns="" id="{4C67A7E4-BA7A-44B8-8A69-9281F485F388}"/>
              </a:ext>
            </a:extLst>
          </p:cNvPr>
          <p:cNvSpPr txBox="1">
            <a:spLocks/>
          </p:cNvSpPr>
          <p:nvPr/>
        </p:nvSpPr>
        <p:spPr>
          <a:xfrm>
            <a:off x="359252" y="330080"/>
            <a:ext cx="11832749" cy="974851"/>
          </a:xfrm>
          <a:prstGeom prst="rect">
            <a:avLst/>
          </a:prstGeom>
        </p:spPr>
        <p:txBody>
          <a:bodyPr vert="horz" lIns="112539" tIns="56269" rIns="112539" bIns="56269" rtlCol="0" anchor="t" anchorCtr="0">
            <a:noAutofit/>
          </a:bodyPr>
          <a:lstStyle/>
          <a:p>
            <a:pPr defTabSz="1125432">
              <a:spcBef>
                <a:spcPct val="0"/>
              </a:spcBef>
              <a:defRPr/>
            </a:pPr>
            <a:r>
              <a:rPr lang="ru-RU" sz="3266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РАЗВИТИЕ СИСТЕМЫ ПОДГОТОВКИ ПЕДАГОГИЧЕСКИХ КАДРОВ</a:t>
            </a:r>
          </a:p>
        </p:txBody>
      </p:sp>
      <p:pic>
        <p:nvPicPr>
          <p:cNvPr id="16" name="Picture 2" descr="кривая стрелка png | Klipartz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344" b="74046" l="4865" r="945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77" b="26516"/>
          <a:stretch/>
        </p:blipFill>
        <p:spPr bwMode="auto">
          <a:xfrm flipH="1">
            <a:off x="4696515" y="1506445"/>
            <a:ext cx="3742233" cy="263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534225" y="1887334"/>
            <a:ext cx="55104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03130"/>
            <a:r>
              <a:rPr lang="ru-RU" sz="2000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СОПРОВОЖДЕНИЕ СЕТИ ПСИХОЛОГО-ПЕДАГОГИЧЕСКИХ КЛАССОВ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371047" y="3445594"/>
            <a:ext cx="8394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03130"/>
            <a:r>
              <a:rPr lang="ru-RU" sz="1400" b="1" dirty="0">
                <a:solidFill>
                  <a:srgbClr val="1E3584"/>
                </a:solidFill>
                <a:latin typeface="Arial "/>
              </a:rPr>
              <a:t>2021 г.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34224" y="2720949"/>
            <a:ext cx="46662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03130"/>
            <a:r>
              <a:rPr lang="ru-RU" sz="1600" b="1" dirty="0">
                <a:solidFill>
                  <a:prstClr val="black"/>
                </a:solidFill>
                <a:latin typeface="Arial "/>
              </a:rPr>
              <a:t>«Бесшовное» поступление </a:t>
            </a:r>
          </a:p>
          <a:p>
            <a:pPr defTabSz="903130"/>
            <a:r>
              <a:rPr lang="ru-RU" sz="1600" dirty="0">
                <a:solidFill>
                  <a:prstClr val="black"/>
                </a:solidFill>
                <a:latin typeface="Arial "/>
              </a:rPr>
              <a:t>в педагогический вуз посредством сдачи предпрофессионального экзамена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431505" y="3258270"/>
            <a:ext cx="611161" cy="15929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1" name="Прямоугольник 20"/>
          <p:cNvSpPr/>
          <p:nvPr/>
        </p:nvSpPr>
        <p:spPr>
          <a:xfrm>
            <a:off x="6433260" y="1919422"/>
            <a:ext cx="665547" cy="14765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22" name="Прямоугольник 21"/>
          <p:cNvSpPr/>
          <p:nvPr/>
        </p:nvSpPr>
        <p:spPr>
          <a:xfrm>
            <a:off x="5313971" y="2735064"/>
            <a:ext cx="785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1E3584"/>
                </a:solidFill>
                <a:latin typeface="Arial "/>
              </a:rPr>
              <a:t>597</a:t>
            </a:r>
            <a:endParaRPr lang="ru-RU" sz="2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210481" y="1396216"/>
            <a:ext cx="1085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1E3584"/>
                </a:solidFill>
                <a:latin typeface="Arial "/>
              </a:rPr>
              <a:t>5 000</a:t>
            </a:r>
            <a:endParaRPr lang="ru-RU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374780" y="3445594"/>
            <a:ext cx="8394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03130"/>
            <a:r>
              <a:rPr lang="ru-RU" sz="1400" b="1" dirty="0">
                <a:solidFill>
                  <a:srgbClr val="1E3584"/>
                </a:solidFill>
                <a:latin typeface="Arial "/>
              </a:rPr>
              <a:t>2024 г.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32718" y="4584376"/>
            <a:ext cx="33613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125432">
              <a:spcBef>
                <a:spcPct val="0"/>
              </a:spcBef>
              <a:defRPr/>
            </a:pPr>
            <a:r>
              <a:rPr lang="ru-RU" sz="2000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СОЗДАНИЕ ТЕХНОПАРКОВ УНИВЕРСАЛЬНЫХ ПЕДАГОГИЧЕСКИХ КОМПЕТЕНЦИЙ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72355A2-8A5B-4576-A927-D4F01B94CB68}"/>
              </a:ext>
            </a:extLst>
          </p:cNvPr>
          <p:cNvSpPr/>
          <p:nvPr/>
        </p:nvSpPr>
        <p:spPr>
          <a:xfrm>
            <a:off x="4401653" y="4457421"/>
            <a:ext cx="6538617" cy="157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9233" indent="-259233" defTabSz="903130">
              <a:spcBef>
                <a:spcPts val="54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Arial "/>
              </a:rPr>
              <a:t>приобретение будущими педагогами </a:t>
            </a:r>
            <a:r>
              <a:rPr lang="ru-RU" sz="1400" b="1" dirty="0">
                <a:solidFill>
                  <a:prstClr val="black"/>
                </a:solidFill>
                <a:latin typeface="Arial "/>
              </a:rPr>
              <a:t>опыта реализации междисциплинарных и </a:t>
            </a:r>
            <a:r>
              <a:rPr lang="ru-RU" sz="1400" b="1" dirty="0" err="1">
                <a:solidFill>
                  <a:prstClr val="black"/>
                </a:solidFill>
                <a:latin typeface="Arial "/>
              </a:rPr>
              <a:t>метапредметных</a:t>
            </a:r>
            <a:r>
              <a:rPr lang="ru-RU" sz="1400" b="1" dirty="0">
                <a:solidFill>
                  <a:prstClr val="black"/>
                </a:solidFill>
                <a:latin typeface="Arial "/>
              </a:rPr>
              <a:t> проектов</a:t>
            </a:r>
          </a:p>
          <a:p>
            <a:pPr marL="259233" indent="-259233" defTabSz="903130">
              <a:spcBef>
                <a:spcPts val="54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Arial "/>
              </a:rPr>
              <a:t>организация </a:t>
            </a:r>
            <a:r>
              <a:rPr lang="ru-RU" sz="1400" b="1" dirty="0">
                <a:solidFill>
                  <a:prstClr val="black"/>
                </a:solidFill>
                <a:latin typeface="Arial "/>
              </a:rPr>
              <a:t>исследовательской работы</a:t>
            </a:r>
          </a:p>
          <a:p>
            <a:pPr marL="259233" indent="-259233" defTabSz="903130">
              <a:spcBef>
                <a:spcPts val="54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Arial "/>
              </a:rPr>
              <a:t>формирование </a:t>
            </a:r>
            <a:r>
              <a:rPr lang="ru-RU" sz="1400" b="1" dirty="0">
                <a:solidFill>
                  <a:prstClr val="black"/>
                </a:solidFill>
                <a:latin typeface="Arial "/>
              </a:rPr>
              <a:t>функциональной грамотности </a:t>
            </a:r>
            <a:r>
              <a:rPr lang="ru-RU" sz="1400" dirty="0">
                <a:solidFill>
                  <a:prstClr val="black"/>
                </a:solidFill>
                <a:latin typeface="Arial "/>
              </a:rPr>
              <a:t>школьников и студентов</a:t>
            </a:r>
          </a:p>
          <a:p>
            <a:pPr marL="259233" indent="-259233" defTabSz="903130">
              <a:spcBef>
                <a:spcPts val="544"/>
              </a:spcBef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prstClr val="black"/>
                </a:solidFill>
                <a:latin typeface="Arial "/>
              </a:rPr>
              <a:t>организация взаимодействия </a:t>
            </a:r>
            <a:r>
              <a:rPr lang="ru-RU" sz="1400" dirty="0">
                <a:solidFill>
                  <a:prstClr val="black"/>
                </a:solidFill>
                <a:latin typeface="Arial "/>
              </a:rPr>
              <a:t>между студентами и школьниками, ориентированными на педагогическую профессию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H="1">
            <a:off x="4189903" y="4392489"/>
            <a:ext cx="15886" cy="170717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436854" y="4584377"/>
            <a:ext cx="49244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!</a:t>
            </a:r>
            <a:endParaRPr lang="ru-RU" sz="1960" dirty="0"/>
          </a:p>
        </p:txBody>
      </p:sp>
    </p:spTree>
    <p:extLst>
      <p:ext uri="{BB962C8B-B14F-4D97-AF65-F5344CB8AC3E}">
        <p14:creationId xmlns:p14="http://schemas.microsoft.com/office/powerpoint/2010/main" val="94971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>
            <a:extLst>
              <a:ext uri="{FF2B5EF4-FFF2-40B4-BE49-F238E27FC236}">
                <a16:creationId xmlns:a16="http://schemas.microsoft.com/office/drawing/2014/main" xmlns="" id="{4C67A7E4-BA7A-44B8-8A69-9281F485F388}"/>
              </a:ext>
            </a:extLst>
          </p:cNvPr>
          <p:cNvSpPr txBox="1">
            <a:spLocks/>
          </p:cNvSpPr>
          <p:nvPr/>
        </p:nvSpPr>
        <p:spPr>
          <a:xfrm>
            <a:off x="646886" y="276108"/>
            <a:ext cx="9196496" cy="582485"/>
          </a:xfrm>
          <a:prstGeom prst="rect">
            <a:avLst/>
          </a:prstGeom>
        </p:spPr>
        <p:txBody>
          <a:bodyPr vert="horz" lIns="112542" tIns="56271" rIns="112542" bIns="56271" rtlCol="0" anchor="t" anchorCtr="0">
            <a:noAutofit/>
          </a:bodyPr>
          <a:lstStyle/>
          <a:p>
            <a:pPr defTabSz="1125425">
              <a:spcBef>
                <a:spcPct val="0"/>
              </a:spcBef>
              <a:defRPr/>
            </a:pPr>
            <a:r>
              <a:rPr lang="ru-RU" sz="2903" b="1" dirty="0">
                <a:solidFill>
                  <a:srgbClr val="1F377B"/>
                </a:solidFill>
                <a:latin typeface="Arial Narrow" panose="020B0606020202030204" pitchFamily="34" charset="0"/>
                <a:ea typeface="Verdana" pitchFamily="34" charset="0"/>
                <a:cs typeface="Verdana" pitchFamily="34" charset="0"/>
              </a:rPr>
              <a:t>ВОСПИТАНИЕ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2913" y="1012062"/>
            <a:ext cx="10645175" cy="490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9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Федеральный закон от 31 июля 2020 г. № 304-ФЗ «О внесении изменений в Федеральный закон «Об образовании в Российской Федерации» по вопросам воспитания обучающихся»;</a:t>
            </a:r>
          </a:p>
          <a:p>
            <a:pPr>
              <a:lnSpc>
                <a:spcPct val="150000"/>
              </a:lnSpc>
            </a:pPr>
            <a:r>
              <a:rPr lang="ru-RU" sz="19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Стратегия развития воспитания в Российской Федерации на период до 2025 года (распоряжение Правительства РФ от 29 мая 2015 г. № 996-р);</a:t>
            </a:r>
          </a:p>
          <a:p>
            <a:pPr>
              <a:lnSpc>
                <a:spcPct val="150000"/>
              </a:lnSpc>
            </a:pPr>
            <a:r>
              <a:rPr lang="ru-RU" sz="19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план мероприятий по реализации в 2021-2025 годах Стратегии развития воспитания в Российской Федерации на период до 2025 года (распоряжение Правительства РФ от 12 ноября 2020 г. № 2945-р);</a:t>
            </a:r>
          </a:p>
          <a:p>
            <a:pPr>
              <a:lnSpc>
                <a:spcPct val="150000"/>
              </a:lnSpc>
            </a:pPr>
            <a:r>
              <a:rPr lang="ru-RU" sz="19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внесены изменения в федеральные государственные образовательные стандарты (приказ Минпросвещения России от 11 декабря 2020 г. № 712);</a:t>
            </a:r>
          </a:p>
          <a:p>
            <a:pPr>
              <a:lnSpc>
                <a:spcPct val="150000"/>
              </a:lnSpc>
            </a:pPr>
            <a:r>
              <a:rPr lang="ru-RU" sz="19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разработаны и утверждены примерные рабочие программы воспитания для образовательных организаций общего и среднего профессионального образования.</a:t>
            </a:r>
          </a:p>
          <a:p>
            <a:pPr>
              <a:lnSpc>
                <a:spcPct val="150000"/>
              </a:lnSpc>
            </a:pPr>
            <a:endParaRPr lang="ru-RU" sz="1814" dirty="0"/>
          </a:p>
        </p:txBody>
      </p:sp>
    </p:spTree>
    <p:extLst>
      <p:ext uri="{BB962C8B-B14F-4D97-AF65-F5344CB8AC3E}">
        <p14:creationId xmlns:p14="http://schemas.microsoft.com/office/powerpoint/2010/main" val="315017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2152" y="111233"/>
            <a:ext cx="9003608" cy="649287"/>
          </a:xfrm>
        </p:spPr>
        <p:txBody>
          <a:bodyPr>
            <a:noAutofit/>
          </a:bodyPr>
          <a:lstStyle/>
          <a:p>
            <a:r>
              <a:rPr lang="ru-RU" dirty="0"/>
              <a:t>Средние баллы ЕГЭ Пермского края в сравнении с РФ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6D54F8D8-B5C6-4185-996C-D8935BAD8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750147"/>
            <a:ext cx="12192000" cy="20747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>
            <p:extLst/>
          </p:nvPr>
        </p:nvGraphicFramePr>
        <p:xfrm>
          <a:off x="439271" y="1118586"/>
          <a:ext cx="11456894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Номер слайда 1">
            <a:extLst>
              <a:ext uri="{FF2B5EF4-FFF2-40B4-BE49-F238E27FC236}">
                <a16:creationId xmlns="" xmlns:a16="http://schemas.microsoft.com/office/drawing/2014/main" id="{778A02F3-9806-4F7B-8FD3-03DF45969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C76BF5-6797-4368-A849-6872AFD36D71}" type="slidenum">
              <a:rPr lang="ru-RU" altLang="ru-RU">
                <a:solidFill>
                  <a:srgbClr val="898989"/>
                </a:solidFill>
                <a:latin typeface="PT Sans" panose="020B0703020203020204" pitchFamily="34" charset="-52"/>
              </a:rPr>
              <a:pPr eaLnBrk="1" hangingPunct="1"/>
              <a:t>8</a:t>
            </a:fld>
            <a:endParaRPr lang="ru-RU" altLang="ru-RU" dirty="0">
              <a:solidFill>
                <a:srgbClr val="898989"/>
              </a:solidFill>
              <a:latin typeface="PT Sans" panose="020B0703020203020204" pitchFamily="34" charset="-52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AA479C8F-FE20-469F-A459-3B40C40AA8FE}"/>
              </a:ext>
            </a:extLst>
          </p:cNvPr>
          <p:cNvSpPr/>
          <p:nvPr/>
        </p:nvSpPr>
        <p:spPr>
          <a:xfrm rot="935292">
            <a:off x="9791679" y="1225295"/>
            <a:ext cx="1955844" cy="43956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Montserrat bold" panose="00000800000000000000" pitchFamily="2" charset="-52"/>
              </a:rPr>
              <a:t>ГОРДИМСЯ</a:t>
            </a:r>
          </a:p>
        </p:txBody>
      </p:sp>
    </p:spTree>
    <p:extLst>
      <p:ext uri="{BB962C8B-B14F-4D97-AF65-F5344CB8AC3E}">
        <p14:creationId xmlns:p14="http://schemas.microsoft.com/office/powerpoint/2010/main" val="2469509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401" y="238294"/>
            <a:ext cx="7886700" cy="32137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результаты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 2021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85305" y="1083506"/>
            <a:ext cx="3370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Доля </a:t>
            </a:r>
            <a:r>
              <a:rPr lang="ru-RU" b="1" dirty="0" err="1"/>
              <a:t>высокобалльных</a:t>
            </a:r>
            <a:r>
              <a:rPr lang="ru-RU" b="1" dirty="0"/>
              <a:t> работ, 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8918" y="1111079"/>
            <a:ext cx="3521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Количество 100-балльников, чел.</a:t>
            </a: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1F57517B-DDEA-454E-AF65-1E0B77993080}"/>
              </a:ext>
            </a:extLst>
          </p:cNvPr>
          <p:cNvSpPr txBox="1">
            <a:spLocks/>
          </p:cNvSpPr>
          <p:nvPr/>
        </p:nvSpPr>
        <p:spPr bwMode="auto">
          <a:xfrm>
            <a:off x="8277101" y="894643"/>
            <a:ext cx="3914899" cy="74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800" b="1" dirty="0">
                <a:solidFill>
                  <a:schemeClr val="tx1"/>
                </a:solidFill>
                <a:latin typeface="+mn-lt"/>
              </a:rPr>
              <a:t>Муниципалитеты – лидеры по доле </a:t>
            </a:r>
            <a:r>
              <a:rPr lang="ru-RU" sz="1800" b="1" dirty="0" err="1">
                <a:solidFill>
                  <a:schemeClr val="tx1"/>
                </a:solidFill>
                <a:latin typeface="+mn-lt"/>
              </a:rPr>
              <a:t>высокобалльных</a:t>
            </a:r>
            <a:r>
              <a:rPr lang="ru-RU" sz="1800" b="1" dirty="0">
                <a:solidFill>
                  <a:schemeClr val="tx1"/>
                </a:solidFill>
                <a:latin typeface="+mn-lt"/>
              </a:rPr>
              <a:t> работ по всем предметам ЕГЭ</a:t>
            </a:r>
            <a:endParaRPr lang="ru-RU" sz="1050" b="1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4" name="Объект 3">
            <a:extLst>
              <a:ext uri="{FF2B5EF4-FFF2-40B4-BE49-F238E27FC236}">
                <a16:creationId xmlns:a16="http://schemas.microsoft.com/office/drawing/2014/main" xmlns="" id="{7521B346-D976-4098-99C0-F6295C049581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380322" y="1774043"/>
          <a:ext cx="3518302" cy="42874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54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22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30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863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№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Территория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Доля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высокобалльных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работ от числа сдававших, %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ЗАТО "Звездный"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33,87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Чернушинский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26,84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г. Пермь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24,05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Очерский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22,92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Сивинский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22,03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г. Кудымкар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21,64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Верещагинский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21,61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36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Кочёвский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20,80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г. Кунгур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20,32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Кишертский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19,57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Александровский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18,48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Ильинский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18,10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Добрянский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17,80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Соликамский ГО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17,75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Краснокамский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ГО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17,34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Лысьвенский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ГО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13,07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DC110BAE-62C0-426F-AAA1-48200ACE8201}"/>
              </a:ext>
            </a:extLst>
          </p:cNvPr>
          <p:cNvSpPr/>
          <p:nvPr/>
        </p:nvSpPr>
        <p:spPr>
          <a:xfrm>
            <a:off x="3629722" y="5670641"/>
            <a:ext cx="449300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/>
              <a:t>Доля </a:t>
            </a:r>
            <a:r>
              <a:rPr lang="ru-RU" sz="1600" b="1" dirty="0" err="1"/>
              <a:t>высокобалльных</a:t>
            </a:r>
            <a:r>
              <a:rPr lang="ru-RU" sz="1600" b="1" dirty="0"/>
              <a:t> работ по всем предметам ЕГЭ в Пермском </a:t>
            </a:r>
            <a:r>
              <a:rPr lang="ru-RU" sz="1600" b="1" dirty="0" smtClean="0"/>
              <a:t>крае в 2021 г.  – </a:t>
            </a:r>
            <a:r>
              <a:rPr lang="ru-RU" sz="1600" b="1" dirty="0" smtClean="0">
                <a:solidFill>
                  <a:srgbClr val="C00000"/>
                </a:solidFill>
              </a:rPr>
              <a:t>20,2%      (19,35 </a:t>
            </a:r>
            <a:r>
              <a:rPr lang="ru-RU" sz="1600" b="1" dirty="0">
                <a:solidFill>
                  <a:srgbClr val="C00000"/>
                </a:solidFill>
              </a:rPr>
              <a:t>% </a:t>
            </a:r>
            <a:r>
              <a:rPr lang="ru-RU" sz="1600" b="1" dirty="0" smtClean="0">
                <a:solidFill>
                  <a:srgbClr val="C00000"/>
                </a:solidFill>
              </a:rPr>
              <a:t>2020 г</a:t>
            </a:r>
            <a:r>
              <a:rPr lang="ru-RU" sz="1600" b="1" dirty="0">
                <a:solidFill>
                  <a:srgbClr val="C00000"/>
                </a:solidFill>
              </a:rPr>
              <a:t>.)</a:t>
            </a:r>
            <a:endParaRPr lang="ru-RU" sz="1600" i="1" dirty="0">
              <a:solidFill>
                <a:srgbClr val="C00000"/>
              </a:solidFill>
            </a:endParaRPr>
          </a:p>
        </p:txBody>
      </p:sp>
      <p:sp>
        <p:nvSpPr>
          <p:cNvPr id="20" name="Номер слайда 8">
            <a:extLst>
              <a:ext uri="{FF2B5EF4-FFF2-40B4-BE49-F238E27FC236}">
                <a16:creationId xmlns:a16="http://schemas.microsoft.com/office/drawing/2014/main" xmlns="" id="{F785BA8F-9A05-4749-88DE-792D3DD18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7200" y="6492884"/>
            <a:ext cx="2844800" cy="365125"/>
          </a:xfrm>
        </p:spPr>
        <p:txBody>
          <a:bodyPr/>
          <a:lstStyle/>
          <a:p>
            <a:pPr>
              <a:defRPr/>
            </a:pPr>
            <a:fld id="{D2A5C6D9-FC8F-41B8-91CC-A698CF986E1A}" type="slidenum">
              <a:rPr lang="ru-RU" altLang="ru-RU" sz="1200" smtClean="0"/>
              <a:pPr>
                <a:defRPr/>
              </a:pPr>
              <a:t>9</a:t>
            </a:fld>
            <a:endParaRPr lang="ru-RU" altLang="ru-RU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49650" y="5760289"/>
            <a:ext cx="4120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Всего: </a:t>
            </a:r>
            <a:r>
              <a:rPr lang="ru-RU" sz="1600" dirty="0" smtClean="0"/>
              <a:t>2020 г. – 176</a:t>
            </a:r>
            <a:r>
              <a:rPr lang="ru-RU" sz="1600" b="1" dirty="0" smtClean="0"/>
              <a:t>, </a:t>
            </a:r>
            <a:r>
              <a:rPr lang="ru-RU" sz="1600" b="1" dirty="0" smtClean="0">
                <a:solidFill>
                  <a:srgbClr val="C00000"/>
                </a:solidFill>
              </a:rPr>
              <a:t>2021 г. – 113 (результатов ВТГ, человек 110)</a:t>
            </a:r>
            <a:endParaRPr lang="ru-RU" sz="1600" b="1" dirty="0">
              <a:solidFill>
                <a:srgbClr val="C00000"/>
              </a:solidFill>
            </a:endParaRPr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/>
          </p:nvPr>
        </p:nvGraphicFramePr>
        <p:xfrm>
          <a:off x="49650" y="1347295"/>
          <a:ext cx="4619501" cy="4565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/>
          </p:nvPr>
        </p:nvGraphicFramePr>
        <p:xfrm>
          <a:off x="3803159" y="1480411"/>
          <a:ext cx="4140827" cy="4589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Полилиния 18"/>
          <p:cNvSpPr/>
          <p:nvPr/>
        </p:nvSpPr>
        <p:spPr>
          <a:xfrm>
            <a:off x="7184961" y="1903319"/>
            <a:ext cx="301083" cy="362407"/>
          </a:xfrm>
          <a:custGeom>
            <a:avLst/>
            <a:gdLst>
              <a:gd name="connsiteX0" fmla="*/ 0 w 718457"/>
              <a:gd name="connsiteY0" fmla="*/ 250372 h 664029"/>
              <a:gd name="connsiteX1" fmla="*/ 272143 w 718457"/>
              <a:gd name="connsiteY1" fmla="*/ 664029 h 664029"/>
              <a:gd name="connsiteX2" fmla="*/ 718457 w 718457"/>
              <a:gd name="connsiteY2" fmla="*/ 0 h 664029"/>
              <a:gd name="connsiteX3" fmla="*/ 283028 w 718457"/>
              <a:gd name="connsiteY3" fmla="*/ 413657 h 664029"/>
              <a:gd name="connsiteX4" fmla="*/ 0 w 718457"/>
              <a:gd name="connsiteY4" fmla="*/ 250372 h 6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8457" h="664029">
                <a:moveTo>
                  <a:pt x="0" y="250372"/>
                </a:moveTo>
                <a:lnTo>
                  <a:pt x="272143" y="664029"/>
                </a:lnTo>
                <a:lnTo>
                  <a:pt x="718457" y="0"/>
                </a:lnTo>
                <a:lnTo>
                  <a:pt x="283028" y="413657"/>
                </a:lnTo>
                <a:lnTo>
                  <a:pt x="0" y="25037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119905" y="3643266"/>
            <a:ext cx="301083" cy="362407"/>
          </a:xfrm>
          <a:custGeom>
            <a:avLst/>
            <a:gdLst>
              <a:gd name="connsiteX0" fmla="*/ 0 w 718457"/>
              <a:gd name="connsiteY0" fmla="*/ 250372 h 664029"/>
              <a:gd name="connsiteX1" fmla="*/ 272143 w 718457"/>
              <a:gd name="connsiteY1" fmla="*/ 664029 h 664029"/>
              <a:gd name="connsiteX2" fmla="*/ 718457 w 718457"/>
              <a:gd name="connsiteY2" fmla="*/ 0 h 664029"/>
              <a:gd name="connsiteX3" fmla="*/ 283028 w 718457"/>
              <a:gd name="connsiteY3" fmla="*/ 413657 h 664029"/>
              <a:gd name="connsiteX4" fmla="*/ 0 w 718457"/>
              <a:gd name="connsiteY4" fmla="*/ 250372 h 6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8457" h="664029">
                <a:moveTo>
                  <a:pt x="0" y="250372"/>
                </a:moveTo>
                <a:lnTo>
                  <a:pt x="272143" y="664029"/>
                </a:lnTo>
                <a:lnTo>
                  <a:pt x="718457" y="0"/>
                </a:lnTo>
                <a:lnTo>
                  <a:pt x="283028" y="413657"/>
                </a:lnTo>
                <a:lnTo>
                  <a:pt x="0" y="25037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6531817" y="5032682"/>
            <a:ext cx="301083" cy="362407"/>
          </a:xfrm>
          <a:custGeom>
            <a:avLst/>
            <a:gdLst>
              <a:gd name="connsiteX0" fmla="*/ 0 w 718457"/>
              <a:gd name="connsiteY0" fmla="*/ 250372 h 664029"/>
              <a:gd name="connsiteX1" fmla="*/ 272143 w 718457"/>
              <a:gd name="connsiteY1" fmla="*/ 664029 h 664029"/>
              <a:gd name="connsiteX2" fmla="*/ 718457 w 718457"/>
              <a:gd name="connsiteY2" fmla="*/ 0 h 664029"/>
              <a:gd name="connsiteX3" fmla="*/ 283028 w 718457"/>
              <a:gd name="connsiteY3" fmla="*/ 413657 h 664029"/>
              <a:gd name="connsiteX4" fmla="*/ 0 w 718457"/>
              <a:gd name="connsiteY4" fmla="*/ 250372 h 6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8457" h="664029">
                <a:moveTo>
                  <a:pt x="0" y="250372"/>
                </a:moveTo>
                <a:lnTo>
                  <a:pt x="272143" y="664029"/>
                </a:lnTo>
                <a:lnTo>
                  <a:pt x="718457" y="0"/>
                </a:lnTo>
                <a:lnTo>
                  <a:pt x="283028" y="413657"/>
                </a:lnTo>
                <a:lnTo>
                  <a:pt x="0" y="25037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4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7940</TotalTime>
  <Words>3785</Words>
  <Application>Microsoft Office PowerPoint</Application>
  <PresentationFormat>Широкоэкранный</PresentationFormat>
  <Paragraphs>1173</Paragraphs>
  <Slides>35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53" baseType="lpstr">
      <vt:lpstr>Arial Unicode MS</vt:lpstr>
      <vt:lpstr>Arial</vt:lpstr>
      <vt:lpstr>Arial </vt:lpstr>
      <vt:lpstr>Arial Black</vt:lpstr>
      <vt:lpstr>Arial Narrow</vt:lpstr>
      <vt:lpstr>Arial Rounded MT Bold</vt:lpstr>
      <vt:lpstr>Calibri</vt:lpstr>
      <vt:lpstr>Century Gothic</vt:lpstr>
      <vt:lpstr>Courier New</vt:lpstr>
      <vt:lpstr>Gill Sans Light</vt:lpstr>
      <vt:lpstr>Lora</vt:lpstr>
      <vt:lpstr>Montserrat bold</vt:lpstr>
      <vt:lpstr>Montserrat Regular</vt:lpstr>
      <vt:lpstr>PT Sans</vt:lpstr>
      <vt:lpstr>Times New Roman</vt:lpstr>
      <vt:lpstr>Verdana</vt:lpstr>
      <vt:lpstr>Wingdings</vt:lpstr>
      <vt:lpstr>1_Тема Office</vt:lpstr>
      <vt:lpstr>Приоритетные направления государственной и региональной политики в образования  Пермского края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Средние баллы ЕГЭ Пермского края в сравнении с РФ</vt:lpstr>
      <vt:lpstr>Основные результаты ЕГЭ 2021</vt:lpstr>
      <vt:lpstr>Муниципалитеты – лидеры по среднему баллу ЕГЭ-2021</vt:lpstr>
      <vt:lpstr>Международная программа по оценке образовательных достижений учащихся PISA  (Programme for International Student Assessment) – международное сопоставительное исследование качества образования, в рамках которого оцениваются знания и навыки учащихся школ и СПО в возрасте  15-ти лет </vt:lpstr>
      <vt:lpstr>Региональные оценочные процедуры</vt:lpstr>
      <vt:lpstr>Система работы со школами с низкими результатами обучения</vt:lpstr>
      <vt:lpstr>Поддержка семейного воспитания</vt:lpstr>
      <vt:lpstr>Региональная система работы по самоопределению и профессиональной ориентации обучающихся</vt:lpstr>
      <vt:lpstr>Проект «Открытый университет»</vt:lpstr>
      <vt:lpstr>Проект «Профильные медицинские классы» в школах Пермского края</vt:lpstr>
      <vt:lpstr>Распределенная модель профильного образования  по направлению «Педагогика и Психология» P&amp;P КЛАСС</vt:lpstr>
      <vt:lpstr>Проект «Агроклассы»</vt:lpstr>
      <vt:lpstr>Центры «Точки роста» – новые возможности развития личности</vt:lpstr>
      <vt:lpstr>Расширение возможностей для самореализации и развития талантов</vt:lpstr>
      <vt:lpstr>Всероссийский конкурс для школьников «Большая перемена» </vt:lpstr>
      <vt:lpstr>Цифровая трансформация отрасли «Образование» Пермского края</vt:lpstr>
      <vt:lpstr>Эксперимент по внедрению цифровой образовательной среды Постановление Правительства РФ от 7 декабря 2020 г. № 2040</vt:lpstr>
      <vt:lpstr>Подключение зданий школ к высокоскоростному доступу к сети «Интернет»</vt:lpstr>
      <vt:lpstr>Оснащение образовательных организаций компьютерной и презентационной техникой</vt:lpstr>
      <vt:lpstr>Оснащение школ компьютерной и презентационной техникой в 2019-2021 гг.</vt:lpstr>
      <vt:lpstr>Электронная Пермская Образовательная Система</vt:lpstr>
      <vt:lpstr>Информационно-коммуникационная образовательная платформа «Сферум»</vt:lpstr>
      <vt:lpstr>Межмуниципальный форум цифровых технологий «Старт в DIGITAL» / «Все в DIGITAL» (Пермский район)</vt:lpstr>
      <vt:lpstr>Количество обучающихся в профессиональных образовательных организациях</vt:lpstr>
      <vt:lpstr>Изменение контрольных цифр приема по направлениям подготовки, чел. </vt:lpstr>
      <vt:lpstr>Востребованность среднего профессионального образования в Пермском крае</vt:lpstr>
      <vt:lpstr>Средний балл аттестата абитуриентов</vt:lpstr>
      <vt:lpstr>Проектирование Академии первых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Познавательное развитие детей на основе технического конструирования</dc:title>
  <dc:creator>Голубцов Алексей Валерьевич</dc:creator>
  <cp:lastModifiedBy>Калинчикова Лариса Николаевна</cp:lastModifiedBy>
  <cp:revision>861</cp:revision>
  <cp:lastPrinted>2021-08-04T09:24:45Z</cp:lastPrinted>
  <dcterms:created xsi:type="dcterms:W3CDTF">2017-06-28T07:28:35Z</dcterms:created>
  <dcterms:modified xsi:type="dcterms:W3CDTF">2021-10-08T11:51:11Z</dcterms:modified>
</cp:coreProperties>
</file>