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04" r:id="rId2"/>
    <p:sldId id="386" r:id="rId3"/>
    <p:sldId id="406" r:id="rId4"/>
    <p:sldId id="405" r:id="rId5"/>
    <p:sldId id="387" r:id="rId6"/>
    <p:sldId id="403" r:id="rId7"/>
    <p:sldId id="407" r:id="rId8"/>
  </p:sldIdLst>
  <p:sldSz cx="12192000" cy="68580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672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308" y="0"/>
            <a:ext cx="4302919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1C84A6CE-A434-417E-A51C-D9007D5D0D2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71382"/>
            <a:ext cx="794385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919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308" y="6456219"/>
            <a:ext cx="4302919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1BFB57BD-1F29-4BD7-B653-C40C3C928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5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B57BD-1F29-4BD7-B653-C40C3C928C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6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B57BD-1F29-4BD7-B653-C40C3C928C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4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6744" y="1485722"/>
            <a:ext cx="4472940" cy="4434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8126" y="1530413"/>
            <a:ext cx="3636645" cy="348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432803"/>
            <a:ext cx="12192000" cy="4251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3756" y="6490716"/>
            <a:ext cx="184403" cy="3444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2000" cy="8260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143" y="1049528"/>
            <a:ext cx="11373713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549" y="1692592"/>
            <a:ext cx="7270115" cy="230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4.jp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37.png"/><Relationship Id="rId15" Type="http://schemas.openxmlformats.org/officeDocument/2006/relationships/image" Target="../media/image46.jpeg"/><Relationship Id="rId10" Type="http://schemas.openxmlformats.org/officeDocument/2006/relationships/image" Target="../media/image2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="" xmlns:a16="http://schemas.microsoft.com/office/drawing/2014/main" id="{D87DB300-550A-44B7-87DC-A1F215D673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0" y="1705625"/>
            <a:ext cx="7325849" cy="17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5;p13">
            <a:extLst>
              <a:ext uri="{FF2B5EF4-FFF2-40B4-BE49-F238E27FC236}">
                <a16:creationId xmlns="" xmlns:a16="http://schemas.microsoft.com/office/drawing/2014/main" id="{5722B0F6-945D-4B6D-81C2-4AD2D5C49F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924" y="3733800"/>
            <a:ext cx="767715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43400" y="5562600"/>
            <a:ext cx="746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Чернякевич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Елена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Загидуловна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, директор МАОУ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Фроловская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СОШ «Навигатор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Пермского муниципального округа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9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2EE833-1BA8-41A9-B4E7-25CDCA1BA50E}"/>
              </a:ext>
            </a:extLst>
          </p:cNvPr>
          <p:cNvSpPr txBox="1"/>
          <p:nvPr/>
        </p:nvSpPr>
        <p:spPr>
          <a:xfrm>
            <a:off x="2903222" y="11606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«Навигатор» - школа возможностей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6F1E730-F7EA-4429-814F-3B2FFACBEA6E}"/>
              </a:ext>
            </a:extLst>
          </p:cNvPr>
          <p:cNvSpPr/>
          <p:nvPr/>
        </p:nvSpPr>
        <p:spPr>
          <a:xfrm>
            <a:off x="1084579" y="816115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Программы развития – создание образовательной среды для самовыражения и самореализации школьников в процессе активной интеллектуальной, социальной, творческой, спортивной и профессиональной  деятельности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104C0B2-CE92-4EDF-89F1-ABACABDAA86E}"/>
              </a:ext>
            </a:extLst>
          </p:cNvPr>
          <p:cNvSpPr/>
          <p:nvPr/>
        </p:nvSpPr>
        <p:spPr>
          <a:xfrm>
            <a:off x="15243" y="179873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Дарований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26E9737-29E8-42C3-9F79-EE94F8FBFA3C}"/>
              </a:ext>
            </a:extLst>
          </p:cNvPr>
          <p:cNvSpPr/>
          <p:nvPr/>
        </p:nvSpPr>
        <p:spPr>
          <a:xfrm>
            <a:off x="4122422" y="18139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самоопределения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B2A690C-E130-4C11-B48D-ED35C9A3FEFB}"/>
              </a:ext>
            </a:extLst>
          </p:cNvPr>
          <p:cNvSpPr/>
          <p:nvPr/>
        </p:nvSpPr>
        <p:spPr>
          <a:xfrm>
            <a:off x="2278379" y="436677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самоуправления: первые шаги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C71A18C-26BF-4FD6-AB6F-CA6B4B7CEA3F}"/>
              </a:ext>
            </a:extLst>
          </p:cNvPr>
          <p:cNvSpPr/>
          <p:nvPr/>
        </p:nvSpPr>
        <p:spPr>
          <a:xfrm>
            <a:off x="8839200" y="1630233"/>
            <a:ext cx="3855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без границ</a:t>
            </a:r>
          </a:p>
        </p:txBody>
      </p:sp>
      <p:pic>
        <p:nvPicPr>
          <p:cNvPr id="2052" name="Picture 4" descr="https://sun9-83.userapi.com/impg/Xeo1bJyX4LZPPI7mW5sTVPrsrLsK5o8Q7FrUQQ/xmyt2hGqlro.jpg?size=1280x960&amp;quality=95&amp;sign=7309e21c9a97bebfb38a15f824a146ed&amp;type=album">
            <a:extLst>
              <a:ext uri="{FF2B5EF4-FFF2-40B4-BE49-F238E27FC236}">
                <a16:creationId xmlns="" xmlns:a16="http://schemas.microsoft.com/office/drawing/2014/main" id="{90F5C6F9-0841-4D52-B515-13DC7BEE9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2222" r="7500" b="26666"/>
          <a:stretch/>
        </p:blipFill>
        <p:spPr bwMode="auto">
          <a:xfrm>
            <a:off x="8534400" y="2159168"/>
            <a:ext cx="3406132" cy="18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2.userapi.com/impg/p888xFR8VswE0uGXKYdkpvH_tnmP09mfhkO3SQ/AFFye0h3hW4.jpg?size=1280x960&amp;quality=95&amp;sign=693bb243190cc6318caae6b5b6d4d6d7&amp;type=album">
            <a:extLst>
              <a:ext uri="{FF2B5EF4-FFF2-40B4-BE49-F238E27FC236}">
                <a16:creationId xmlns="" xmlns:a16="http://schemas.microsoft.com/office/drawing/2014/main" id="{2DDD9727-158A-42EF-954B-78B6A7E86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 bwMode="auto">
          <a:xfrm>
            <a:off x="8534400" y="4092389"/>
            <a:ext cx="3406132" cy="227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14.userapi.com/impg/9nEkPWzyZLd5TkZLQJCDqgFwsq6aOwtG66bmNw/tLIXNrlxifw.jpg?size=2560x1707&amp;quality=95&amp;sign=ed328482e2d03b20ef66f75d50e2e7cd&amp;type=album">
            <a:extLst>
              <a:ext uri="{FF2B5EF4-FFF2-40B4-BE49-F238E27FC236}">
                <a16:creationId xmlns="" xmlns:a16="http://schemas.microsoft.com/office/drawing/2014/main" id="{93E2B417-BD56-4A26-B6E2-124A496ED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17777" r="5541" b="8889"/>
          <a:stretch/>
        </p:blipFill>
        <p:spPr bwMode="auto">
          <a:xfrm>
            <a:off x="-20320" y="2205334"/>
            <a:ext cx="3224251" cy="18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un9-18.userapi.com/impg/m8gyJnusWqudKAWCsCvr5dKscDvXx_FfXVuCoA/SDRyf8ynfIQ.jpg?size=810x1080&amp;quality=95&amp;sign=5a8c0551bd2ae8c7468744d7ae3bca4e&amp;type=album">
            <a:extLst>
              <a:ext uri="{FF2B5EF4-FFF2-40B4-BE49-F238E27FC236}">
                <a16:creationId xmlns="" xmlns:a16="http://schemas.microsoft.com/office/drawing/2014/main" id="{C3766D55-DF76-4172-9E7E-2770B8E6F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333"/>
          <a:stretch/>
        </p:blipFill>
        <p:spPr bwMode="auto">
          <a:xfrm>
            <a:off x="-20320" y="3842274"/>
            <a:ext cx="2209799" cy="30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40.userapi.com/impg/aTly3Sk3lKbAscchAs3KKAPvD1gWp9WPiRYzsA/2GEv9UQ9pf4.jpg?size=1920x1440&amp;quality=95&amp;sign=5530fde4b8205075a35ed4a24fc839b0&amp;type=album">
            <a:extLst>
              <a:ext uri="{FF2B5EF4-FFF2-40B4-BE49-F238E27FC236}">
                <a16:creationId xmlns="" xmlns:a16="http://schemas.microsoft.com/office/drawing/2014/main" id="{49CFEE98-0CD3-48E1-9654-9E3BBAEFF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b="3333"/>
          <a:stretch/>
        </p:blipFill>
        <p:spPr bwMode="auto">
          <a:xfrm>
            <a:off x="3338552" y="2201491"/>
            <a:ext cx="3384731" cy="227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un9-85.userapi.com/impg/Pv9M4MHi3zDB0pWghcf1ZMVXPuPcO76c6eG8Vg/NS8nqa_gce4.jpg?size=2560x1696&amp;quality=95&amp;sign=29d440d3f70635ba0f9ccff982010d34&amp;type=album">
            <a:extLst>
              <a:ext uri="{FF2B5EF4-FFF2-40B4-BE49-F238E27FC236}">
                <a16:creationId xmlns="" xmlns:a16="http://schemas.microsoft.com/office/drawing/2014/main" id="{E8BD0254-7A5E-4E4C-8170-2D6E57B82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27843" r="8771" b="3333"/>
          <a:stretch/>
        </p:blipFill>
        <p:spPr bwMode="auto">
          <a:xfrm>
            <a:off x="2373350" y="4755378"/>
            <a:ext cx="2895600" cy="16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sun9-17.userapi.com/impg/lDHRpepKy48nUqhJdZc26anu3RtGUkr34ivRmQ/wlBMwX1E6hM.jpg?size=1600x1200&amp;quality=95&amp;sign=96bb914b827efd37b276df8569d9cff4&amp;type=album">
            <a:extLst>
              <a:ext uri="{FF2B5EF4-FFF2-40B4-BE49-F238E27FC236}">
                <a16:creationId xmlns="" xmlns:a16="http://schemas.microsoft.com/office/drawing/2014/main" id="{7341ED1B-A9B3-43B2-B6FE-F67311EA7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34444" r="11389"/>
          <a:stretch/>
        </p:blipFill>
        <p:spPr bwMode="auto">
          <a:xfrm>
            <a:off x="5531192" y="4755378"/>
            <a:ext cx="2663978" cy="16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sun9-64.userapi.com/impg/4UbPZV-zAU94TjjhGX6-bhjIoosjzUDTGG9myw/hrh0rZdeTl4.jpg?size=1197x1600&amp;quality=96&amp;sign=983d36a00233842c5505bd1bc74eaec1&amp;type=album">
            <a:extLst>
              <a:ext uri="{FF2B5EF4-FFF2-40B4-BE49-F238E27FC236}">
                <a16:creationId xmlns="" xmlns:a16="http://schemas.microsoft.com/office/drawing/2014/main" id="{7B1D7CC6-7BBB-4EAC-B6D9-C2B69768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34" y="2386435"/>
            <a:ext cx="1565645" cy="20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ject 12">
            <a:extLst>
              <a:ext uri="{FF2B5EF4-FFF2-40B4-BE49-F238E27FC236}">
                <a16:creationId xmlns="" xmlns:a16="http://schemas.microsoft.com/office/drawing/2014/main" id="{8F34EB15-1E27-4DFF-9AF5-5CD9F4F3F9B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421" y="786412"/>
            <a:ext cx="1066800" cy="9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4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30BFDE3-0322-469E-87FC-8B1E099B8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55690"/>
            <a:ext cx="3807019" cy="2848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319980-3278-4030-B83B-15CBAD3D6C6B}"/>
              </a:ext>
            </a:extLst>
          </p:cNvPr>
          <p:cNvSpPr txBox="1"/>
          <p:nvPr/>
        </p:nvSpPr>
        <p:spPr>
          <a:xfrm>
            <a:off x="457200" y="19726"/>
            <a:ext cx="998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образования цифрового и гуманитарного профилей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«Точка роста»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C429CB-7F99-4C00-99CC-19ECE0ADE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861" y="643755"/>
            <a:ext cx="2083585" cy="27852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1788F0-3A0B-4BEC-9BEF-76A4F5C48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9" y="3555690"/>
            <a:ext cx="3750082" cy="28055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8D41E02-FA88-41BF-90CE-27829C2059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01" y="3555690"/>
            <a:ext cx="3750082" cy="28055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21FD3A1-4AD9-46B4-92AD-823B4D944B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0874"/>
            <a:ext cx="3807019" cy="2848126"/>
          </a:xfrm>
          <a:prstGeom prst="rect">
            <a:avLst/>
          </a:prstGeom>
        </p:spPr>
      </p:pic>
      <p:pic>
        <p:nvPicPr>
          <p:cNvPr id="2050" name="Picture 2" descr="https://sun9-68.userapi.com/impg/jnzlFR03fiOO-EuGkUaABHS0j4MJxBqCBGdV7g/rgaQZPJO5xA.jpg?size=1280x958&amp;quality=96&amp;sign=162b108b949fd47a6d92b49a4bbbb5c7&amp;type=album">
            <a:extLst>
              <a:ext uri="{FF2B5EF4-FFF2-40B4-BE49-F238E27FC236}">
                <a16:creationId xmlns="" xmlns:a16="http://schemas.microsoft.com/office/drawing/2014/main" id="{DC6D6888-C86E-40E4-9082-DAFFEF07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2499"/>
            <a:ext cx="3362325" cy="25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cdn-ru.bitrix24.ru/b13407010/landing/296/29601e02f5f618b6d5c5d12b1d13ddb4/logo5_1x.png">
            <a:extLst>
              <a:ext uri="{FF2B5EF4-FFF2-40B4-BE49-F238E27FC236}">
                <a16:creationId xmlns="" xmlns:a16="http://schemas.microsoft.com/office/drawing/2014/main" id="{D7225750-DFED-4628-A8E3-86F14181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33" y="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7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3F4A496-C5BC-4693-8525-B4F435C6B5FE}"/>
              </a:ext>
            </a:extLst>
          </p:cNvPr>
          <p:cNvSpPr txBox="1"/>
          <p:nvPr/>
        </p:nvSpPr>
        <p:spPr>
          <a:xfrm>
            <a:off x="1752600" y="114461"/>
            <a:ext cx="928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пространство «Точки роста»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B63607-12D1-4230-B8B2-DC50D6781080}"/>
              </a:ext>
            </a:extLst>
          </p:cNvPr>
          <p:cNvSpPr txBox="1"/>
          <p:nvPr/>
        </p:nvSpPr>
        <p:spPr>
          <a:xfrm>
            <a:off x="155332" y="504693"/>
            <a:ext cx="3329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основных образовательных программ по технологии, информатике, ОБЖ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26D3EB-BD15-477D-9B8A-DBE8D240D877}"/>
              </a:ext>
            </a:extLst>
          </p:cNvPr>
          <p:cNvSpPr txBox="1"/>
          <p:nvPr/>
        </p:nvSpPr>
        <p:spPr>
          <a:xfrm>
            <a:off x="155332" y="207023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дополнительных образовательных программ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49A4D93-B4FE-407A-9B3F-1219A2C1B3DE}"/>
              </a:ext>
            </a:extLst>
          </p:cNvPr>
          <p:cNvSpPr txBox="1"/>
          <p:nvPr/>
        </p:nvSpPr>
        <p:spPr>
          <a:xfrm>
            <a:off x="201157" y="323280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внеурочной деятельности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16AD6BE-B526-452E-B562-01C517B16454}"/>
              </a:ext>
            </a:extLst>
          </p:cNvPr>
          <p:cNvSpPr txBox="1"/>
          <p:nvPr/>
        </p:nvSpPr>
        <p:spPr>
          <a:xfrm>
            <a:off x="770123" y="451587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2BB41D1-8929-4F15-B31F-A8290C5E036C}"/>
              </a:ext>
            </a:extLst>
          </p:cNvPr>
          <p:cNvSpPr txBox="1"/>
          <p:nvPr/>
        </p:nvSpPr>
        <p:spPr>
          <a:xfrm>
            <a:off x="199492" y="4843681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8BD0406-AF86-4F2D-95B4-04CDAE81EAE6}"/>
              </a:ext>
            </a:extLst>
          </p:cNvPr>
          <p:cNvSpPr txBox="1"/>
          <p:nvPr/>
        </p:nvSpPr>
        <p:spPr>
          <a:xfrm>
            <a:off x="674565" y="129120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программ учебных лабораторий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E191FC4-53FD-4B4F-971E-A5D831A67322}"/>
              </a:ext>
            </a:extLst>
          </p:cNvPr>
          <p:cNvSpPr txBox="1"/>
          <p:nvPr/>
        </p:nvSpPr>
        <p:spPr>
          <a:xfrm>
            <a:off x="770123" y="3854495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лагерь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058E305-4374-4A8C-B19C-73C1437663FF}"/>
              </a:ext>
            </a:extLst>
          </p:cNvPr>
          <p:cNvSpPr txBox="1"/>
          <p:nvPr/>
        </p:nvSpPr>
        <p:spPr>
          <a:xfrm>
            <a:off x="674565" y="267173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детских общественных объединений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75E886A-D9C2-4B73-90CB-2645ABEB7F85}"/>
              </a:ext>
            </a:extLst>
          </p:cNvPr>
          <p:cNvSpPr txBox="1"/>
          <p:nvPr/>
        </p:nvSpPr>
        <p:spPr>
          <a:xfrm>
            <a:off x="199492" y="4179341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и сплавы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E90FFA7-845C-4F0D-81F8-237325DF8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7277"/>
          <a:stretch/>
        </p:blipFill>
        <p:spPr>
          <a:xfrm>
            <a:off x="9468505" y="0"/>
            <a:ext cx="2747618" cy="188312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507C2796-3BAF-4FD1-AC2D-30964EEFD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29" y="1971563"/>
            <a:ext cx="2699371" cy="20245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3E0E01D-39CD-4F73-B05A-5732480F9E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27970" r="-631" b="9780"/>
          <a:stretch/>
        </p:blipFill>
        <p:spPr>
          <a:xfrm>
            <a:off x="8974874" y="5178093"/>
            <a:ext cx="3217126" cy="1656120"/>
          </a:xfrm>
          <a:prstGeom prst="rect">
            <a:avLst/>
          </a:prstGeom>
        </p:spPr>
      </p:pic>
      <p:pic>
        <p:nvPicPr>
          <p:cNvPr id="2050" name="Picture 2" descr="https://sun9-82.userapi.com/impg/T1kEEXCb-GIHGfTPguEaBSBNU74HoyCC95SNzg/CisNnkyUClw.jpg?size=1280x960&amp;quality=95&amp;sign=ad246fd9952eda2fc3f8f7aa515c3529&amp;type=album">
            <a:extLst>
              <a:ext uri="{FF2B5EF4-FFF2-40B4-BE49-F238E27FC236}">
                <a16:creationId xmlns="" xmlns:a16="http://schemas.microsoft.com/office/drawing/2014/main" id="{B283D92D-AF23-4492-B6ED-70F0F514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6255" y="3592516"/>
            <a:ext cx="2176488" cy="150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8.userapi.com/impg/szvq54hOt1pUsLUB1Fts1flVgO_mZVd2QFZmMw/ha72CvdWkfo.jpg?size=1280x960&amp;quality=96&amp;sign=cef99de4029456936acdbc7405d75de0&amp;type=album">
            <a:extLst>
              <a:ext uri="{FF2B5EF4-FFF2-40B4-BE49-F238E27FC236}">
                <a16:creationId xmlns="" xmlns:a16="http://schemas.microsoft.com/office/drawing/2014/main" id="{31FF83C0-EAEF-48BF-9888-3A64A6BEF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17" y="767661"/>
            <a:ext cx="2035843" cy="152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79.userapi.com/impg/nn1BKL1gLsMFx-Gt2E6BP1taaknf5sChv9e_7A/vDFenyaPeog.jpg?size=1280x960&amp;quality=95&amp;sign=184a61a39dd88bd21d6fa90579823705&amp;type=album">
            <a:extLst>
              <a:ext uri="{FF2B5EF4-FFF2-40B4-BE49-F238E27FC236}">
                <a16:creationId xmlns="" xmlns:a16="http://schemas.microsoft.com/office/drawing/2014/main" id="{09B0D1B6-2247-4FF9-8E41-485C5CB9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14" y="2585531"/>
            <a:ext cx="2708263" cy="203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frol.permschool.ru/upload/permscfrol_new/images/big/29/49/2949d125d9aa0f20e9358b19fb1c524e.jpg">
            <a:extLst>
              <a:ext uri="{FF2B5EF4-FFF2-40B4-BE49-F238E27FC236}">
                <a16:creationId xmlns="" xmlns:a16="http://schemas.microsoft.com/office/drawing/2014/main" id="{B9C34646-F8A4-4B0C-BAA4-386645AC6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8149" y="4835755"/>
            <a:ext cx="2687197" cy="19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un9-60.userapi.com/impg/n-era2QYD71yH5ww3_HPidQgvevp-Mf3ENvwVg/Pr0mI8ijDb0.jpg?size=1280x720&amp;quality=95&amp;sign=60817e1d0bae6bdab72c9424507ece8f&amp;type=album">
            <a:extLst>
              <a:ext uri="{FF2B5EF4-FFF2-40B4-BE49-F238E27FC236}">
                <a16:creationId xmlns="" xmlns:a16="http://schemas.microsoft.com/office/drawing/2014/main" id="{F1344765-BA81-48D0-9A9B-61CDE317F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5"/>
          <a:stretch/>
        </p:blipFill>
        <p:spPr bwMode="auto">
          <a:xfrm>
            <a:off x="6698549" y="2458531"/>
            <a:ext cx="2699371" cy="21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sun9-67.userapi.com/impg/1W8nkg4WUrE3U83RVNXiIm1STQv-sUZ_dt81UQ/tZrt5u7MO1o.jpg?size=1600x1200&amp;quality=96&amp;sign=4834ac08f26922d3fa6e98e421206601&amp;type=album">
            <a:extLst>
              <a:ext uri="{FF2B5EF4-FFF2-40B4-BE49-F238E27FC236}">
                <a16:creationId xmlns="" xmlns:a16="http://schemas.microsoft.com/office/drawing/2014/main" id="{F83B3DC4-1B0A-49BE-AC0E-072CE0161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29034" r="9167" b="14445"/>
          <a:stretch/>
        </p:blipFill>
        <p:spPr bwMode="auto">
          <a:xfrm>
            <a:off x="3589523" y="630819"/>
            <a:ext cx="3667013" cy="19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s://sun9-28.userapi.com/impg/g16p-ZBsy8zEn2QtdJHGrucCvQjbS67aTRysOA/2XWzuJXYnTc.jpg?size=1280x960&amp;quality=95&amp;sign=335efe102b6cafa916ad1ce7d8f0f546&amp;type=album">
            <a:extLst>
              <a:ext uri="{FF2B5EF4-FFF2-40B4-BE49-F238E27FC236}">
                <a16:creationId xmlns="" xmlns:a16="http://schemas.microsoft.com/office/drawing/2014/main" id="{D310BD85-E328-4E1C-8841-2072039C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49" y="4308751"/>
            <a:ext cx="2318241" cy="17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sun9-87.userapi.com/impg/KyICfgIBnK74W2PrHtovGiuKWqOzAZq44rZ3sA/aBCIPVr7B9w.jpg?size=1280x960&amp;quality=95&amp;sign=8eef9ec583730a2547549d535fe9f061&amp;type=album">
            <a:extLst>
              <a:ext uri="{FF2B5EF4-FFF2-40B4-BE49-F238E27FC236}">
                <a16:creationId xmlns="" xmlns:a16="http://schemas.microsoft.com/office/drawing/2014/main" id="{0713DE02-9CE3-47AF-88EC-18984595F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872"/>
          <a:stretch/>
        </p:blipFill>
        <p:spPr bwMode="auto">
          <a:xfrm>
            <a:off x="6910421" y="5956339"/>
            <a:ext cx="1242547" cy="9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sun9-9.userapi.com/impg/t5l-GwIlwx_dkA57aeRpymot4p5LatmMELJrnw/ojLK-d5GSjY.jpg?size=1280x960&amp;quality=96&amp;sign=6c581b8c659890ef72cfb793f075fcf6&amp;type=album">
            <a:extLst>
              <a:ext uri="{FF2B5EF4-FFF2-40B4-BE49-F238E27FC236}">
                <a16:creationId xmlns="" xmlns:a16="http://schemas.microsoft.com/office/drawing/2014/main" id="{FFCB675F-FBDB-4F71-887A-DCADE4A25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8628" y="3147102"/>
            <a:ext cx="1592051" cy="14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1978C75-BD2E-4A1B-98D4-41390F4B8AEA}"/>
              </a:ext>
            </a:extLst>
          </p:cNvPr>
          <p:cNvSpPr txBox="1"/>
          <p:nvPr/>
        </p:nvSpPr>
        <p:spPr>
          <a:xfrm>
            <a:off x="770123" y="512295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Социально-культурные мероприятия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487DFCA-103A-4119-90D4-E77F25A56801}"/>
              </a:ext>
            </a:extLst>
          </p:cNvPr>
          <p:cNvSpPr txBox="1"/>
          <p:nvPr/>
        </p:nvSpPr>
        <p:spPr>
          <a:xfrm>
            <a:off x="241633" y="5689545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F269639-9BA0-4A34-8626-43FB6DC8C17D}"/>
              </a:ext>
            </a:extLst>
          </p:cNvPr>
          <p:cNvSpPr txBox="1"/>
          <p:nvPr/>
        </p:nvSpPr>
        <p:spPr>
          <a:xfrm>
            <a:off x="780283" y="600615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Олимпиадное и конкурсное движение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824DF87-E886-4FC2-A32A-F09E21342C8F}"/>
              </a:ext>
            </a:extLst>
          </p:cNvPr>
          <p:cNvSpPr txBox="1"/>
          <p:nvPr/>
        </p:nvSpPr>
        <p:spPr>
          <a:xfrm>
            <a:off x="241633" y="6495659"/>
            <a:ext cx="335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59101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63ED34-943D-4911-A338-9BE1A1ACB8FD}"/>
              </a:ext>
            </a:extLst>
          </p:cNvPr>
          <p:cNvSpPr txBox="1"/>
          <p:nvPr/>
        </p:nvSpPr>
        <p:spPr>
          <a:xfrm>
            <a:off x="533400" y="114461"/>
            <a:ext cx="1049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«Точки роста» в профессиональном развитии педагогов</a:t>
            </a:r>
          </a:p>
        </p:txBody>
      </p:sp>
      <p:pic>
        <p:nvPicPr>
          <p:cNvPr id="6" name="object 7">
            <a:extLst>
              <a:ext uri="{FF2B5EF4-FFF2-40B4-BE49-F238E27FC236}">
                <a16:creationId xmlns="" xmlns:a16="http://schemas.microsoft.com/office/drawing/2014/main" id="{5C41F78D-FE00-469F-A23C-74110AD561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08904"/>
            <a:ext cx="1237488" cy="1149096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="" xmlns:a16="http://schemas.microsoft.com/office/drawing/2014/main" id="{E0AF59D5-EADD-4F53-865F-79546433A46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8003" y="5864130"/>
            <a:ext cx="2220468" cy="970788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="" xmlns:a16="http://schemas.microsoft.com/office/drawing/2014/main" id="{4AEE1BFA-8306-410F-B130-5164685B4F6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8246" y="5858095"/>
            <a:ext cx="870204" cy="885444"/>
          </a:xfrm>
          <a:prstGeom prst="rect">
            <a:avLst/>
          </a:prstGeom>
        </p:spPr>
      </p:pic>
      <p:pic>
        <p:nvPicPr>
          <p:cNvPr id="11" name="object 4">
            <a:extLst>
              <a:ext uri="{FF2B5EF4-FFF2-40B4-BE49-F238E27FC236}">
                <a16:creationId xmlns="" xmlns:a16="http://schemas.microsoft.com/office/drawing/2014/main" id="{B43A5F44-0DA4-4F90-9518-B851457BC37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02179" y="5096354"/>
            <a:ext cx="807569" cy="814225"/>
          </a:xfrm>
          <a:prstGeom prst="rect">
            <a:avLst/>
          </a:prstGeom>
        </p:spPr>
      </p:pic>
      <p:sp>
        <p:nvSpPr>
          <p:cNvPr id="12" name="object 25">
            <a:extLst>
              <a:ext uri="{FF2B5EF4-FFF2-40B4-BE49-F238E27FC236}">
                <a16:creationId xmlns="" xmlns:a16="http://schemas.microsoft.com/office/drawing/2014/main" id="{D5908190-7F32-40BD-AB74-4F822DDAD289}"/>
              </a:ext>
            </a:extLst>
          </p:cNvPr>
          <p:cNvSpPr txBox="1"/>
          <p:nvPr/>
        </p:nvSpPr>
        <p:spPr>
          <a:xfrm>
            <a:off x="10951055" y="5946294"/>
            <a:ext cx="11428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sz="14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sz="1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етско-юношеский центр &amp;quot;Импульс&amp;quot;">
            <a:extLst>
              <a:ext uri="{FF2B5EF4-FFF2-40B4-BE49-F238E27FC236}">
                <a16:creationId xmlns="" xmlns:a16="http://schemas.microsoft.com/office/drawing/2014/main" id="{76C5B5B8-BE18-4734-9E44-942D810FD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02" y="4084423"/>
            <a:ext cx="901725" cy="9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3ABBDC6-B164-434D-A39C-E5979CA1C413}"/>
              </a:ext>
            </a:extLst>
          </p:cNvPr>
          <p:cNvSpPr/>
          <p:nvPr/>
        </p:nvSpPr>
        <p:spPr>
          <a:xfrm>
            <a:off x="7226699" y="747308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Самореализация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B18BE19-EC25-45F6-B9A9-A2CE3F1FDEDA}"/>
              </a:ext>
            </a:extLst>
          </p:cNvPr>
          <p:cNvSpPr/>
          <p:nvPr/>
        </p:nvSpPr>
        <p:spPr>
          <a:xfrm>
            <a:off x="347474" y="2320400"/>
            <a:ext cx="29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практика</a:t>
            </a:r>
          </a:p>
        </p:txBody>
      </p:sp>
      <p:pic>
        <p:nvPicPr>
          <p:cNvPr id="3078" name="Picture 6" descr="МАОУДО &amp;quot;ДЮСШ &amp;quot;Вихрь&amp;quot;">
            <a:extLst>
              <a:ext uri="{FF2B5EF4-FFF2-40B4-BE49-F238E27FC236}">
                <a16:creationId xmlns="" xmlns:a16="http://schemas.microsoft.com/office/drawing/2014/main" id="{BAE75F1E-57D0-4883-A210-B2CC40A7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02" y="3066477"/>
            <a:ext cx="835533" cy="8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A865786C-6396-4BDF-8672-3ACE1E31ED28}"/>
              </a:ext>
            </a:extLst>
          </p:cNvPr>
          <p:cNvSpPr/>
          <p:nvPr/>
        </p:nvSpPr>
        <p:spPr>
          <a:xfrm>
            <a:off x="7226698" y="1056394"/>
            <a:ext cx="3338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достижений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DE580A0-7992-4434-B244-8B0A122A2AFD}"/>
              </a:ext>
            </a:extLst>
          </p:cNvPr>
          <p:cNvSpPr/>
          <p:nvPr/>
        </p:nvSpPr>
        <p:spPr>
          <a:xfrm>
            <a:off x="322083" y="1511744"/>
            <a:ext cx="5416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профессиональных потребностей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3CA4D76A-FE96-4E1A-ABCE-D7FA78223477}"/>
              </a:ext>
            </a:extLst>
          </p:cNvPr>
          <p:cNvSpPr/>
          <p:nvPr/>
        </p:nvSpPr>
        <p:spPr>
          <a:xfrm>
            <a:off x="332234" y="1921853"/>
            <a:ext cx="6528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индивидуальной профессиональной траектории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07839CCF-C4B9-49C5-B142-4F2E02E21277}"/>
              </a:ext>
            </a:extLst>
          </p:cNvPr>
          <p:cNvSpPr/>
          <p:nvPr/>
        </p:nvSpPr>
        <p:spPr>
          <a:xfrm>
            <a:off x="358352" y="3527485"/>
            <a:ext cx="217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B3A9164-E60A-4CB0-B20F-9D44F74C6E24}"/>
              </a:ext>
            </a:extLst>
          </p:cNvPr>
          <p:cNvSpPr/>
          <p:nvPr/>
        </p:nvSpPr>
        <p:spPr>
          <a:xfrm>
            <a:off x="349589" y="3172759"/>
            <a:ext cx="307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741D0A12-0D28-4A5C-AB60-467F4C6ADF97}"/>
              </a:ext>
            </a:extLst>
          </p:cNvPr>
          <p:cNvSpPr/>
          <p:nvPr/>
        </p:nvSpPr>
        <p:spPr>
          <a:xfrm>
            <a:off x="388832" y="3870734"/>
            <a:ext cx="303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Командное взаимодействие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DC07843F-ACF4-417E-B7CD-11D7DE70728F}"/>
              </a:ext>
            </a:extLst>
          </p:cNvPr>
          <p:cNvSpPr/>
          <p:nvPr/>
        </p:nvSpPr>
        <p:spPr>
          <a:xfrm>
            <a:off x="302534" y="733893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Смыслы и ценности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8190CC4-0766-477B-AD7A-1E5DDA2650DA}"/>
              </a:ext>
            </a:extLst>
          </p:cNvPr>
          <p:cNvSpPr/>
          <p:nvPr/>
        </p:nvSpPr>
        <p:spPr>
          <a:xfrm>
            <a:off x="322083" y="1121113"/>
            <a:ext cx="6162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и развитие СВОЕЙ профессиональной истории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B691E04F-0799-4449-BE39-6760E0A15C63}"/>
              </a:ext>
            </a:extLst>
          </p:cNvPr>
          <p:cNvSpPr/>
          <p:nvPr/>
        </p:nvSpPr>
        <p:spPr>
          <a:xfrm>
            <a:off x="388832" y="4256166"/>
            <a:ext cx="1895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53A3FD24-2B9C-4C27-A984-FAAC17386361}"/>
              </a:ext>
            </a:extLst>
          </p:cNvPr>
          <p:cNvSpPr/>
          <p:nvPr/>
        </p:nvSpPr>
        <p:spPr>
          <a:xfrm>
            <a:off x="408399" y="4625497"/>
            <a:ext cx="2383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педагога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F3397775-77C5-4F72-9BD7-9E7F6424ABF2}"/>
              </a:ext>
            </a:extLst>
          </p:cNvPr>
          <p:cNvSpPr/>
          <p:nvPr/>
        </p:nvSpPr>
        <p:spPr>
          <a:xfrm>
            <a:off x="369909" y="2739399"/>
            <a:ext cx="298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Технологичность процесса</a:t>
            </a:r>
          </a:p>
        </p:txBody>
      </p:sp>
      <p:pic>
        <p:nvPicPr>
          <p:cNvPr id="1026" name="Picture 2" descr="https://sun9-57.userapi.com/impg/QzAFYhiY04XiBwdA_nnEQbceOL7hYcqk3Slyyw/EI202Dszaq4.jpg?size=498x498&amp;quality=95&amp;sign=801ad58b98f361b628e1be72e4913df6&amp;type=album">
            <a:extLst>
              <a:ext uri="{FF2B5EF4-FFF2-40B4-BE49-F238E27FC236}">
                <a16:creationId xmlns="" xmlns:a16="http://schemas.microsoft.com/office/drawing/2014/main" id="{4BC710D7-79F8-4094-8C8F-DFF34541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862" y="1971971"/>
            <a:ext cx="870204" cy="8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="" xmlns:a16="http://schemas.microsoft.com/office/drawing/2014/main" id="{27C5198C-69A2-48CC-8CE6-43AA4B43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78" y="5914136"/>
            <a:ext cx="1828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" descr="Центр профессиональной подготовки кадров">
            <a:extLst>
              <a:ext uri="{FF2B5EF4-FFF2-40B4-BE49-F238E27FC236}">
                <a16:creationId xmlns="" xmlns:a16="http://schemas.microsoft.com/office/drawing/2014/main" id="{A2809D69-A13C-4044-8C84-2BFF3AA55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0" descr="Центр профессиональной подготовки кадров">
            <a:extLst>
              <a:ext uri="{FF2B5EF4-FFF2-40B4-BE49-F238E27FC236}">
                <a16:creationId xmlns="" xmlns:a16="http://schemas.microsoft.com/office/drawing/2014/main" id="{51A01895-134C-4017-902F-BFFF4D19B6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cdn-ru.bitrix24.ru/b13407010/landing/296/29601e02f5f618b6d5c5d12b1d13ddb4/logo5_1x.png">
            <a:extLst>
              <a:ext uri="{FF2B5EF4-FFF2-40B4-BE49-F238E27FC236}">
                <a16:creationId xmlns="" xmlns:a16="http://schemas.microsoft.com/office/drawing/2014/main" id="{A6C413B2-05F5-4A80-9BA4-21D8B92C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33" y="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629D1548-AC96-4FEF-BF30-BED88A2708E8}"/>
              </a:ext>
            </a:extLst>
          </p:cNvPr>
          <p:cNvSpPr/>
          <p:nvPr/>
        </p:nvSpPr>
        <p:spPr>
          <a:xfrm>
            <a:off x="7009521" y="1781815"/>
            <a:ext cx="3848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деятельности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FEFFCFC-506C-42A0-B0D1-E24A7D7581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17" y="2289901"/>
            <a:ext cx="2889336" cy="2167002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F4124EC5-E392-49DC-8236-27BD16AF74AC}"/>
              </a:ext>
            </a:extLst>
          </p:cNvPr>
          <p:cNvSpPr/>
          <p:nvPr/>
        </p:nvSpPr>
        <p:spPr>
          <a:xfrm>
            <a:off x="6971405" y="1395340"/>
            <a:ext cx="3848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статуса педагога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4931A8BD-4D43-4989-85F5-4B2726EBFE1F}"/>
              </a:ext>
            </a:extLst>
          </p:cNvPr>
          <p:cNvSpPr/>
          <p:nvPr/>
        </p:nvSpPr>
        <p:spPr>
          <a:xfrm>
            <a:off x="7388858" y="2134396"/>
            <a:ext cx="3338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Воспитывающая среда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D6F0558-46D5-4580-BF14-9F98180951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12" y="2513618"/>
            <a:ext cx="2141596" cy="1602182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3B86299C-D7D6-4DA3-B432-ABCD43B5E8B4}"/>
              </a:ext>
            </a:extLst>
          </p:cNvPr>
          <p:cNvSpPr/>
          <p:nvPr/>
        </p:nvSpPr>
        <p:spPr>
          <a:xfrm>
            <a:off x="398273" y="4996323"/>
            <a:ext cx="3060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компетентность </a:t>
            </a:r>
          </a:p>
        </p:txBody>
      </p:sp>
      <p:pic>
        <p:nvPicPr>
          <p:cNvPr id="1040" name="Picture 16" descr="https://sun9-30.userapi.com/impg/ikXmVXQ0fliQXUob0NWhABqrAPv3l3oG2yIjHQ/OrJ9OcrOA7s.jpg?size=1280x720&amp;quality=96&amp;sign=e4c4c1a667fa125a9b65b69004d7dbbd&amp;type=album">
            <a:extLst>
              <a:ext uri="{FF2B5EF4-FFF2-40B4-BE49-F238E27FC236}">
                <a16:creationId xmlns="" xmlns:a16="http://schemas.microsoft.com/office/drawing/2014/main" id="{3EB169F3-5908-436F-927D-5FEEAA3B6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47" y="2578433"/>
            <a:ext cx="2324332" cy="130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40.userapi.com/impg/yKRxDetGt5lbwWJ-g9pJ_OdprP5y0N-E-mp4kw/E6lPoyAq-5M.jpg?size=1280x1024&amp;quality=95&amp;sign=dc696488ebc306cdb02825f484e7a336&amp;type=album">
            <a:extLst>
              <a:ext uri="{FF2B5EF4-FFF2-40B4-BE49-F238E27FC236}">
                <a16:creationId xmlns="" xmlns:a16="http://schemas.microsoft.com/office/drawing/2014/main" id="{10699C36-ACCD-424E-9DFD-4C97005B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98" y="3948574"/>
            <a:ext cx="2312381" cy="18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09469976-D0A3-43B1-92D2-37C869D576D9}"/>
              </a:ext>
            </a:extLst>
          </p:cNvPr>
          <p:cNvSpPr/>
          <p:nvPr/>
        </p:nvSpPr>
        <p:spPr>
          <a:xfrm>
            <a:off x="402310" y="5349583"/>
            <a:ext cx="190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Карьерный рост</a:t>
            </a:r>
          </a:p>
        </p:txBody>
      </p:sp>
      <p:pic>
        <p:nvPicPr>
          <p:cNvPr id="1046" name="Picture 22" descr="https://sun9-18.userapi.com/impg/J5XfjbjLpjXVhzLRqiA_tXB_eqAITvbcercnUg/m-6wU_KLFCw.jpg?size=808x1080&amp;quality=96&amp;sign=996a9e7775a5d093b7961f024f4dedf3&amp;type=album">
            <a:extLst>
              <a:ext uri="{FF2B5EF4-FFF2-40B4-BE49-F238E27FC236}">
                <a16:creationId xmlns="" xmlns:a16="http://schemas.microsoft.com/office/drawing/2014/main" id="{A0721754-A6B1-4243-A501-FB34A0E33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28754"/>
          <a:stretch/>
        </p:blipFill>
        <p:spPr bwMode="auto">
          <a:xfrm>
            <a:off x="3407713" y="4560334"/>
            <a:ext cx="2168081" cy="20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object 27">
            <a:extLst>
              <a:ext uri="{FF2B5EF4-FFF2-40B4-BE49-F238E27FC236}">
                <a16:creationId xmlns="" xmlns:a16="http://schemas.microsoft.com/office/drawing/2014/main" id="{2E14246A-4088-4A91-ACD3-5A339F7E6A6F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20625" y="6186604"/>
            <a:ext cx="3142750" cy="646080"/>
          </a:xfrm>
          <a:prstGeom prst="rect">
            <a:avLst/>
          </a:prstGeom>
        </p:spPr>
      </p:pic>
      <p:pic>
        <p:nvPicPr>
          <p:cNvPr id="1048" name="Picture 24" descr="https://sun9-37.userapi.com/impg/_4Ow61jURvMM38-CJhDBOgqw4xlSRpzJIjvRig/xD0XLlt53f4.jpg?size=1280x720&amp;quality=96&amp;sign=7a0e7cdea7152b743300a95ee97db083&amp;type=album">
            <a:extLst>
              <a:ext uri="{FF2B5EF4-FFF2-40B4-BE49-F238E27FC236}">
                <a16:creationId xmlns="" xmlns:a16="http://schemas.microsoft.com/office/drawing/2014/main" id="{71C0D87E-C2E1-4B24-B290-6BECD6A4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60" y="4315036"/>
            <a:ext cx="2216034" cy="12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2.userapi.com/impf/c849020/v849020621/1443ef/vyH0Sme932g.jpg?size=530x529&amp;quality=96&amp;sign=43ab3dce9c560fc7fcc9226487915946&amp;type=album">
            <a:extLst>
              <a:ext uri="{FF2B5EF4-FFF2-40B4-BE49-F238E27FC236}">
                <a16:creationId xmlns="" xmlns:a16="http://schemas.microsoft.com/office/drawing/2014/main" id="{2A1DB6EE-8821-4839-BA73-94885AF6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26" y="4669035"/>
            <a:ext cx="774745" cy="7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2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35B2B3-C362-4816-BFE3-7532E0F66604}"/>
              </a:ext>
            </a:extLst>
          </p:cNvPr>
          <p:cNvSpPr txBox="1"/>
          <p:nvPr/>
        </p:nvSpPr>
        <p:spPr>
          <a:xfrm>
            <a:off x="5080" y="91470"/>
            <a:ext cx="10727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МИНПРОСВЕЩЕНИЯ: результаты самообследования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3F8A18C-1854-46C3-9A17-62D27A594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" t="25555" r="5000" b="17778"/>
          <a:stretch/>
        </p:blipFill>
        <p:spPr>
          <a:xfrm>
            <a:off x="76200" y="1752600"/>
            <a:ext cx="11506200" cy="3886200"/>
          </a:xfrm>
          <a:prstGeom prst="rect">
            <a:avLst/>
          </a:prstGeom>
        </p:spPr>
      </p:pic>
      <p:pic>
        <p:nvPicPr>
          <p:cNvPr id="6" name="Picture 12" descr="https://cdn-ru.bitrix24.ru/b13407010/landing/296/29601e02f5f618b6d5c5d12b1d13ddb4/logo5_1x.png">
            <a:extLst>
              <a:ext uri="{FF2B5EF4-FFF2-40B4-BE49-F238E27FC236}">
                <a16:creationId xmlns="" xmlns:a16="http://schemas.microsoft.com/office/drawing/2014/main" id="{11E5309A-05EC-449F-8192-59077C02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33" y="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6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248904-39EA-4BA7-88F7-21035A1C1710}"/>
              </a:ext>
            </a:extLst>
          </p:cNvPr>
          <p:cNvSpPr txBox="1"/>
          <p:nvPr/>
        </p:nvSpPr>
        <p:spPr>
          <a:xfrm>
            <a:off x="304800" y="114461"/>
            <a:ext cx="10727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образовательного учреждения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CDECA69-6BEE-47BE-B2A9-380BDE1FD5B8}"/>
              </a:ext>
            </a:extLst>
          </p:cNvPr>
          <p:cNvSpPr/>
          <p:nvPr/>
        </p:nvSpPr>
        <p:spPr>
          <a:xfrm>
            <a:off x="1600200" y="990600"/>
            <a:ext cx="10058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2020г. – 2 место в рейтинге образовательных достижений среди школ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Пермского муниципального района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2020г. – ТОП-15 по НОКО среди школ Пермского края (12 место)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2021г. - 1 место в рейтинге образовательных достижений среди школ и детских садов  Пермского муниципального района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2022г. -  2 место в рейтинге образовательных достижений среди школ Пермского муниципального района, 1 место среди дошкольных образовательных учреждений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2019-2021г.г. – старшая школа – ежегодный победитель краевого конкурса образовательных результатов по итогам учебного года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2022г. – работа Центра образования цифрового и гуманитарного профилей признана одной из лучших в Пермском крае (отмечена Благодарственным письмом Министра Министерства образования и науки Пермского края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Кассиной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Р.А.)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https://cdn-ru.bitrix24.ru/b13407010/landing/296/29601e02f5f618b6d5c5d12b1d13ddb4/logo5_1x.png">
            <a:extLst>
              <a:ext uri="{FF2B5EF4-FFF2-40B4-BE49-F238E27FC236}">
                <a16:creationId xmlns="" xmlns:a16="http://schemas.microsoft.com/office/drawing/2014/main" id="{D6EDAFE2-9743-4835-BB8F-A081BF7E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33" y="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honoteka.org/uploads/posts/2021-05/1620232124_36-phonoteka_org-p-fon-s-kubkami-i-medalyami-42.png">
            <a:extLst>
              <a:ext uri="{FF2B5EF4-FFF2-40B4-BE49-F238E27FC236}">
                <a16:creationId xmlns="" xmlns:a16="http://schemas.microsoft.com/office/drawing/2014/main" id="{3CC4D6CC-3928-4E04-A473-BBB1922C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1" y="980440"/>
            <a:ext cx="1432105" cy="12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1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300</Words>
  <Application>Microsoft Office PowerPoint</Application>
  <PresentationFormat>Произвольный</PresentationFormat>
  <Paragraphs>59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образования в Пермском крае</dc:title>
  <dc:creator>Коворкинг Минобр</dc:creator>
  <cp:lastModifiedBy>Виноградов</cp:lastModifiedBy>
  <cp:revision>71</cp:revision>
  <cp:lastPrinted>2022-08-30T03:31:22Z</cp:lastPrinted>
  <dcterms:created xsi:type="dcterms:W3CDTF">2022-08-27T09:14:13Z</dcterms:created>
  <dcterms:modified xsi:type="dcterms:W3CDTF">2022-10-17T15:36:48Z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2022-08-27T00:00:00Z</vt:filetime>
  </property>
</Properties>
</file>