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  <p:sldId id="263" r:id="rId3"/>
    <p:sldId id="257" r:id="rId4"/>
    <p:sldId id="258" r:id="rId5"/>
    <p:sldId id="259" r:id="rId6"/>
    <p:sldId id="260" r:id="rId7"/>
    <p:sldId id="261" r:id="rId8"/>
    <p:sldId id="262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>
        <p:scale>
          <a:sx n="106" d="100"/>
          <a:sy n="106" d="100"/>
        </p:scale>
        <p:origin x="-108" y="2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960253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03302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20400050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4267455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90550792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0808207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7330475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394332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991464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070970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817834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516808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52845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449192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227784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87099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2505F1-C23E-4DDE-B420-974B6516D278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26B80FB-B4A2-4BEA-9573-E974B4133B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716884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  <p:sldLayoutId id="2147483732" r:id="rId12"/>
    <p:sldLayoutId id="2147483733" r:id="rId13"/>
    <p:sldLayoutId id="2147483734" r:id="rId14"/>
    <p:sldLayoutId id="2147483735" r:id="rId15"/>
    <p:sldLayoutId id="214748373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 xmlns="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119116" y="395785"/>
            <a:ext cx="9548884" cy="600502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Муниципальное бюджетное учреждение дополнительного образования</a:t>
            </a:r>
            <a:b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«Центр детского творчества»</a:t>
            </a:r>
            <a:b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город </a:t>
            </a: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Оса</a:t>
            </a:r>
            <a:endParaRPr lang="ru-RU" sz="2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119116" y="2101755"/>
            <a:ext cx="8420669" cy="4353636"/>
          </a:xfrm>
        </p:spPr>
        <p:txBody>
          <a:bodyPr>
            <a:normAutofit/>
          </a:bodyPr>
          <a:lstStyle/>
          <a:p>
            <a:pPr algn="ctr"/>
            <a:r>
              <a:rPr lang="ru-RU" sz="4400" dirty="0" smtClean="0">
                <a:solidFill>
                  <a:schemeClr val="accent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 зубрешки – к семи «не»</a:t>
            </a:r>
          </a:p>
          <a:p>
            <a:pPr algn="ctr"/>
            <a:endParaRPr lang="ru-RU" sz="36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600" dirty="0" smtClean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      Педагог дополнительного образования</a:t>
            </a:r>
          </a:p>
          <a:p>
            <a:pPr algn="ctr"/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      Решетникова Наталья Борисовна</a:t>
            </a:r>
          </a:p>
          <a:p>
            <a:pPr algn="ctr"/>
            <a:endParaRPr lang="ru-RU" sz="2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20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Оса, 2021</a:t>
            </a:r>
            <a:endParaRPr lang="ru-RU" sz="2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95759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368490"/>
            <a:ext cx="8596668" cy="600501"/>
          </a:xfrm>
        </p:spPr>
        <p:txBody>
          <a:bodyPr>
            <a:normAutofit fontScale="90000"/>
          </a:bodyPr>
          <a:lstStyle/>
          <a:p>
            <a:pPr algn="ctr"/>
            <a:r>
              <a:rPr lang="ru-RU" i="1" dirty="0"/>
              <a:t>Педагогические «приёмчики»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078172"/>
            <a:ext cx="8596668" cy="5650173"/>
          </a:xfrm>
        </p:spPr>
        <p:txBody>
          <a:bodyPr>
            <a:normAutofit fontScale="92500" lnSpcReduction="10000"/>
          </a:bodyPr>
          <a:lstStyle/>
          <a:p>
            <a:r>
              <a:rPr lang="ru-RU" i="1" dirty="0" smtClean="0">
                <a:solidFill>
                  <a:schemeClr val="tx1"/>
                </a:solidFill>
              </a:rPr>
              <a:t> </a:t>
            </a:r>
            <a:r>
              <a:rPr lang="ru-RU" b="1" i="1" dirty="0">
                <a:solidFill>
                  <a:schemeClr val="tx1"/>
                </a:solidFill>
              </a:rPr>
              <a:t>«Сам себе режиссер</a:t>
            </a:r>
            <a:r>
              <a:rPr lang="ru-RU" b="1" i="1" dirty="0" smtClean="0">
                <a:solidFill>
                  <a:schemeClr val="tx1"/>
                </a:solidFill>
              </a:rPr>
              <a:t>»</a:t>
            </a: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</a:rPr>
              <a:t>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При отработке какой – либо темы на занятиях экологии, я прошу обучающихся составить какое –нибудь задание для всех остальных. Далее мы меняемся заданиями друг с другом выполняем и обратно меняемся уже для 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проверки.</a:t>
            </a:r>
            <a:endParaRPr lang="ru-RU" dirty="0">
              <a:solidFill>
                <a:schemeClr val="tx1"/>
              </a:solidFill>
            </a:endParaRPr>
          </a:p>
          <a:p>
            <a:r>
              <a:rPr lang="ru-RU" i="1" dirty="0" smtClean="0">
                <a:solidFill>
                  <a:schemeClr val="tx1"/>
                </a:solidFill>
              </a:rPr>
              <a:t> </a:t>
            </a:r>
            <a:r>
              <a:rPr lang="ru-RU" b="1" i="1" dirty="0">
                <a:solidFill>
                  <a:schemeClr val="tx1"/>
                </a:solidFill>
              </a:rPr>
              <a:t>«Принцип раненого</a:t>
            </a:r>
            <a:r>
              <a:rPr lang="ru-RU" b="1" i="1" dirty="0" smtClean="0">
                <a:solidFill>
                  <a:schemeClr val="tx1"/>
                </a:solidFill>
              </a:rPr>
              <a:t>»</a:t>
            </a: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Считается, что 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</a:rPr>
              <a:t>п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одсказать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или подсмотреть можно, но при этом страдает сам отвечающий. Каждая подсказка -  это как ранение. И ребята стараются отвечать самостоятельно без чьей-либо помощи. </a:t>
            </a:r>
            <a:endParaRPr lang="ru-RU" dirty="0">
              <a:solidFill>
                <a:schemeClr val="tx1"/>
              </a:solidFill>
            </a:endParaRPr>
          </a:p>
          <a:p>
            <a:r>
              <a:rPr lang="ru-RU" dirty="0" smtClean="0">
                <a:solidFill>
                  <a:schemeClr val="tx1"/>
                </a:solidFill>
              </a:rPr>
              <a:t> </a:t>
            </a:r>
            <a:r>
              <a:rPr lang="ru-RU" b="1" i="1" dirty="0">
                <a:solidFill>
                  <a:schemeClr val="tx1"/>
                </a:solidFill>
              </a:rPr>
              <a:t>«Тетрадь секретов</a:t>
            </a:r>
            <a:r>
              <a:rPr lang="ru-RU" b="1" i="1" dirty="0" smtClean="0">
                <a:solidFill>
                  <a:schemeClr val="tx1"/>
                </a:solidFill>
              </a:rPr>
              <a:t>»</a:t>
            </a:r>
          </a:p>
          <a:p>
            <a:pPr marL="0" indent="0" algn="just">
              <a:lnSpc>
                <a:spcPct val="115000"/>
              </a:lnSpc>
              <a:buNone/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Заведите с обучающимися тетрадь секретов (папка А4). Все памятки, таблицы, алгоритмы, рисунки, схемы в этой тетради и работать с ней можно как с основным источником информации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ru-RU" dirty="0">
              <a:solidFill>
                <a:schemeClr val="tx1"/>
              </a:solidFill>
            </a:endParaRPr>
          </a:p>
          <a:p>
            <a:r>
              <a:rPr lang="ru-RU" b="1" dirty="0" smtClean="0">
                <a:solidFill>
                  <a:schemeClr val="tx1"/>
                </a:solidFill>
              </a:rPr>
              <a:t> </a:t>
            </a:r>
            <a:r>
              <a:rPr lang="ru-RU" b="1" i="1" dirty="0">
                <a:solidFill>
                  <a:schemeClr val="tx1"/>
                </a:solidFill>
              </a:rPr>
              <a:t>«Образовательная стратегия</a:t>
            </a:r>
            <a:r>
              <a:rPr lang="ru-RU" b="1" i="1" dirty="0" smtClean="0">
                <a:solidFill>
                  <a:schemeClr val="tx1"/>
                </a:solidFill>
              </a:rPr>
              <a:t>»</a:t>
            </a:r>
          </a:p>
          <a:p>
            <a:pPr marL="0" indent="0" algn="just">
              <a:lnSpc>
                <a:spcPct val="115000"/>
              </a:lnSpc>
              <a:buNone/>
            </a:pP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Рассказы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помогают делиться успешным обучающимся своими стратегиями. Дети учат себя сами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ru-RU" dirty="0">
              <a:solidFill>
                <a:schemeClr val="tx1"/>
              </a:solidFill>
            </a:endParaRPr>
          </a:p>
          <a:p>
            <a:r>
              <a:rPr lang="ru-RU" i="1" dirty="0" smtClean="0">
                <a:solidFill>
                  <a:schemeClr val="tx1"/>
                </a:solidFill>
              </a:rPr>
              <a:t> </a:t>
            </a:r>
            <a:r>
              <a:rPr lang="ru-RU" b="1" i="1" dirty="0">
                <a:solidFill>
                  <a:schemeClr val="tx1"/>
                </a:solidFill>
              </a:rPr>
              <a:t>«Ручеек</a:t>
            </a:r>
            <a:r>
              <a:rPr lang="ru-RU" b="1" i="1" dirty="0" smtClean="0">
                <a:solidFill>
                  <a:schemeClr val="tx1"/>
                </a:solidFill>
              </a:rPr>
              <a:t>»</a:t>
            </a:r>
            <a:endParaRPr lang="ru-RU" b="1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После того, как сформулирована тема занятия, обучающимся предлагается по очереди высказать, что они уже знают по этой теме. 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96145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        Правила </a:t>
            </a:r>
            <a:r>
              <a:rPr lang="ru-RU" dirty="0"/>
              <a:t>Семь «НЕ»: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637731"/>
            <a:ext cx="8596668" cy="4817660"/>
          </a:xfrm>
        </p:spPr>
        <p:txBody>
          <a:bodyPr>
            <a:normAutofit/>
          </a:bodyPr>
          <a:lstStyle/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1.Не быть скучным.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2.Не быть злым.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3.Не врать.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4.Не стремись нравится.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5.Не равнять себя с другими.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6.Не предавать в себе ребенка.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7.Не сдаваться.</a:t>
            </a:r>
          </a:p>
          <a:p>
            <a:pPr marL="0" indent="0">
              <a:buNone/>
            </a:pP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3595427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3621206"/>
          </a:xfrm>
        </p:spPr>
        <p:txBody>
          <a:bodyPr/>
          <a:lstStyle/>
          <a:p>
            <a:pPr algn="ctr"/>
            <a:r>
              <a:rPr lang="ru-RU" sz="4400" dirty="0" smtClean="0"/>
              <a:t>     </a:t>
            </a:r>
            <a:br>
              <a:rPr lang="ru-RU" sz="4400" dirty="0" smtClean="0"/>
            </a:br>
            <a:r>
              <a:rPr lang="ru-RU" sz="4400" dirty="0"/>
              <a:t/>
            </a:r>
            <a:br>
              <a:rPr lang="ru-RU" sz="4400" dirty="0"/>
            </a:br>
            <a:r>
              <a:rPr lang="ru-RU" sz="4400" dirty="0" smtClean="0"/>
              <a:t> Спасибо </a:t>
            </a:r>
            <a:r>
              <a:rPr lang="ru-RU" sz="4400" dirty="0"/>
              <a:t>за внимание!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166175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968991"/>
            <a:ext cx="8596668" cy="5072371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Дополнительное образование детей – образовательная практика, предназначенная для реализации творческого потенциала в любой профессиональной сфере. 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5480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586855"/>
            <a:ext cx="8596668" cy="5454508"/>
          </a:xfrm>
        </p:spPr>
        <p:txBody>
          <a:bodyPr/>
          <a:lstStyle/>
          <a:p>
            <a:pPr marL="0" indent="0">
              <a:buNone/>
            </a:pP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Контроль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это наблюдение за процессом усвоения знаний, умений и навыков. Составной частью контроля является проверка.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Проверка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система действий и операций для контроля за усвоением знаний, умений и навыков.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07470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119117"/>
            <a:ext cx="8596668" cy="4922246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 дополнительного образования - это ключевая фигура, от профессионализма которого зависит качество образовательного процесса. </a:t>
            </a:r>
          </a:p>
          <a:p>
            <a:pPr marL="0" indent="0">
              <a:buNone/>
            </a:pP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87599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982639"/>
            <a:ext cx="8596668" cy="5058723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Занятие – это время знаний.</a:t>
            </a:r>
          </a:p>
          <a:p>
            <a:pPr>
              <a:lnSpc>
                <a:spcPct val="150000"/>
              </a:lnSpc>
            </a:pP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Занятие – это время развития.</a:t>
            </a:r>
          </a:p>
          <a:p>
            <a:pPr>
              <a:lnSpc>
                <a:spcPct val="150000"/>
              </a:lnSpc>
            </a:pP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Занятие – это время общения.</a:t>
            </a:r>
          </a:p>
          <a:p>
            <a:pPr>
              <a:lnSpc>
                <a:spcPct val="150000"/>
              </a:lnSpc>
            </a:pP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477481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395785"/>
            <a:ext cx="8596668" cy="887105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i="1" dirty="0"/>
              <a:t>«Время знаний»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282891"/>
            <a:ext cx="8596668" cy="4758472"/>
          </a:xfrm>
        </p:spPr>
        <p:txBody>
          <a:bodyPr>
            <a:normAutofit/>
          </a:bodyPr>
          <a:lstStyle/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 скучной зубрешки и дружного скандирования до увлекательных побегов в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прошлое. 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каждого по способностям, каждому по потребностям.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«Тяжелая артиллерия» занятия – словари, справочники, дополнительная литература. К концу обучения эти книги становятся верными помощниками обучающихся и педагога.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Знания – это не то, что ты услышал или попробовал сделать, а то, что ты можешь рассказать, как это сделать и применить в деле.</a:t>
            </a:r>
          </a:p>
          <a:p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35387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878006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i="1" dirty="0"/>
              <a:t>«Время развития»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637731"/>
            <a:ext cx="8596668" cy="4403631"/>
          </a:xfrm>
        </p:spPr>
        <p:txBody>
          <a:bodyPr>
            <a:normAutofit/>
          </a:bodyPr>
          <a:lstStyle/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ать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возможность ребенку самореализоваться, сотворить ситуацию успеха: придумать рассказ, зашифровать, дать оригинальное название, сравнить с чем - нибудь, прорекламировать, попробовать самому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 все одинаково справляются с такой работой, но с каждым разом качество повышается. </a:t>
            </a:r>
          </a:p>
        </p:txBody>
      </p:sp>
    </p:spTree>
    <p:extLst>
      <p:ext uri="{BB962C8B-B14F-4D97-AF65-F5344CB8AC3E}">
        <p14:creationId xmlns:p14="http://schemas.microsoft.com/office/powerpoint/2010/main" val="31978610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041779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i="1" dirty="0"/>
              <a:t>«Время общения»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>
          <a:xfrm>
            <a:off x="677334" y="1651379"/>
            <a:ext cx="8596668" cy="4389983"/>
          </a:xfrm>
        </p:spPr>
        <p:txBody>
          <a:bodyPr>
            <a:normAutofit/>
          </a:bodyPr>
          <a:lstStyle/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Творческие способности лучше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всего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усваиваются и проявляются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атмосфере доверия и психологического комфорта.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Доверие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 педагогу – важный фактор занятия.</a:t>
            </a:r>
          </a:p>
        </p:txBody>
      </p:sp>
    </p:spTree>
    <p:extLst>
      <p:ext uri="{BB962C8B-B14F-4D97-AF65-F5344CB8AC3E}">
        <p14:creationId xmlns:p14="http://schemas.microsoft.com/office/powerpoint/2010/main" val="8894497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327547"/>
            <a:ext cx="8596668" cy="559558"/>
          </a:xfrm>
        </p:spPr>
        <p:txBody>
          <a:bodyPr>
            <a:normAutofit fontScale="90000"/>
          </a:bodyPr>
          <a:lstStyle/>
          <a:p>
            <a:pPr algn="ctr"/>
            <a:r>
              <a:rPr lang="ru-RU" i="1" dirty="0"/>
              <a:t>П</a:t>
            </a:r>
            <a:r>
              <a:rPr lang="ru-RU" i="1" dirty="0" smtClean="0"/>
              <a:t>едагогические </a:t>
            </a:r>
            <a:r>
              <a:rPr lang="ru-RU" i="1" dirty="0"/>
              <a:t>«приёмчики</a:t>
            </a:r>
            <a:r>
              <a:rPr lang="ru-RU" i="1" dirty="0" smtClean="0"/>
              <a:t>»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146413"/>
            <a:ext cx="8596668" cy="5322626"/>
          </a:xfrm>
        </p:spPr>
        <p:txBody>
          <a:bodyPr/>
          <a:lstStyle/>
          <a:p>
            <a:r>
              <a:rPr lang="ru-RU" dirty="0" smtClean="0">
                <a:solidFill>
                  <a:schemeClr val="tx1"/>
                </a:solidFill>
              </a:rPr>
              <a:t> </a:t>
            </a:r>
            <a:r>
              <a:rPr lang="ru-RU" b="1" i="1" dirty="0">
                <a:solidFill>
                  <a:schemeClr val="tx1"/>
                </a:solidFill>
              </a:rPr>
              <a:t>«Система взрывов» или </a:t>
            </a:r>
            <a:r>
              <a:rPr lang="ru-RU" b="1" i="1" dirty="0" smtClean="0">
                <a:solidFill>
                  <a:schemeClr val="tx1"/>
                </a:solidFill>
              </a:rPr>
              <a:t>Микропотрясения</a:t>
            </a: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Блицопрос: он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показывает реальные знания 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обучающихся,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формирует 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способность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быстро мобилизировать имеющиеся знания.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 smtClean="0">
                <a:solidFill>
                  <a:schemeClr val="tx1"/>
                </a:solidFill>
              </a:rPr>
              <a:t>«Сто </a:t>
            </a:r>
            <a:r>
              <a:rPr lang="ru-RU" b="1" i="1" dirty="0">
                <a:solidFill>
                  <a:schemeClr val="tx1"/>
                </a:solidFill>
              </a:rPr>
              <a:t>тысяч почему» или Доказательность </a:t>
            </a:r>
            <a:r>
              <a:rPr lang="ru-RU" b="1" i="1" dirty="0" smtClean="0">
                <a:solidFill>
                  <a:schemeClr val="tx1"/>
                </a:solidFill>
              </a:rPr>
              <a:t>утверждения</a:t>
            </a:r>
          </a:p>
          <a:p>
            <a:pPr marL="0" indent="0">
              <a:buNone/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Педагог надевает маску Дотошного иностранца или Глупого Инопланетянина, и на каждую фразу отвечающего обучающегося задает вопрос: «Почему?», на пример: «Это кустарник» - «Почему?» и так далее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</a:rPr>
              <a:t>. </a:t>
            </a:r>
            <a:endParaRPr lang="ru-RU" dirty="0">
              <a:solidFill>
                <a:schemeClr val="tx1"/>
              </a:solidFill>
            </a:endParaRPr>
          </a:p>
          <a:p>
            <a:r>
              <a:rPr lang="ru-RU" dirty="0" smtClean="0">
                <a:solidFill>
                  <a:schemeClr val="tx1"/>
                </a:solidFill>
              </a:rPr>
              <a:t> </a:t>
            </a:r>
            <a:r>
              <a:rPr lang="ru-RU" b="1" i="1" dirty="0">
                <a:solidFill>
                  <a:schemeClr val="tx1"/>
                </a:solidFill>
              </a:rPr>
              <a:t>«Доверяй, но проверяй», или Ошибка </a:t>
            </a:r>
            <a:r>
              <a:rPr lang="ru-RU" b="1" i="1" dirty="0" smtClean="0">
                <a:solidFill>
                  <a:schemeClr val="tx1"/>
                </a:solidFill>
              </a:rPr>
              <a:t>Педагога</a:t>
            </a:r>
          </a:p>
          <a:p>
            <a:pPr marL="0" indent="0" algn="just">
              <a:lnSpc>
                <a:spcPct val="115000"/>
              </a:lnSpc>
              <a:buNone/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результате развивается внимание, обучающиеся учатся критически оценивать преподносимую информацию. Конечно, надо заранее предупредить о возможности ошибки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ru-RU" dirty="0">
              <a:solidFill>
                <a:schemeClr val="tx1"/>
              </a:solidFill>
            </a:endParaRPr>
          </a:p>
          <a:p>
            <a:r>
              <a:rPr lang="ru-RU" b="1" i="1" dirty="0" smtClean="0">
                <a:solidFill>
                  <a:schemeClr val="tx1"/>
                </a:solidFill>
              </a:rPr>
              <a:t>«Спасатели»</a:t>
            </a:r>
            <a:endParaRPr lang="ru-RU" b="1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Обучающемуся (особенно слабенькому) на занятии помогает не педагог, а «консультант - спасатель».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Р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ебята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работают в паре. 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160508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Грань">
  <a:themeElements>
    <a:clrScheme name="Грань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Грань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рань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149</TotalTime>
  <Words>593</Words>
  <Application>Microsoft Office PowerPoint</Application>
  <PresentationFormat>Произвольный</PresentationFormat>
  <Paragraphs>58</Paragraphs>
  <Slides>12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Грань</vt:lpstr>
      <vt:lpstr>Муниципальное бюджетное учреждение дополнительного образования «Центр детского творчества» город Оса</vt:lpstr>
      <vt:lpstr>Презентация PowerPoint</vt:lpstr>
      <vt:lpstr>Презентация PowerPoint</vt:lpstr>
      <vt:lpstr>Презентация PowerPoint</vt:lpstr>
      <vt:lpstr>Презентация PowerPoint</vt:lpstr>
      <vt:lpstr>«Время знаний» </vt:lpstr>
      <vt:lpstr>«Время развития» </vt:lpstr>
      <vt:lpstr>«Время общения» </vt:lpstr>
      <vt:lpstr>Педагогические «приёмчики»</vt:lpstr>
      <vt:lpstr>Педагогические «приёмчики»</vt:lpstr>
      <vt:lpstr>        Правила Семь «НЕ»: </vt:lpstr>
      <vt:lpstr>        Спасибо за внимание!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Муниципальное бюджетное учреждение дополнительного образования «Центр детского творчества» город Оса.</dc:title>
  <dc:creator>Acer CDT</dc:creator>
  <cp:lastModifiedBy>sc-4001</cp:lastModifiedBy>
  <cp:revision>13</cp:revision>
  <dcterms:created xsi:type="dcterms:W3CDTF">2021-12-06T05:30:19Z</dcterms:created>
  <dcterms:modified xsi:type="dcterms:W3CDTF">2021-12-06T09:18:57Z</dcterms:modified>
</cp:coreProperties>
</file>

<file path=docProps/thumbnail.jpeg>
</file>