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53"/>
  </p:notesMasterIdLst>
  <p:handoutMasterIdLst>
    <p:handoutMasterId r:id="rId54"/>
  </p:handoutMasterIdLst>
  <p:sldIdLst>
    <p:sldId id="388" r:id="rId2"/>
    <p:sldId id="432" r:id="rId3"/>
    <p:sldId id="433" r:id="rId4"/>
    <p:sldId id="434" r:id="rId5"/>
    <p:sldId id="356" r:id="rId6"/>
    <p:sldId id="330" r:id="rId7"/>
    <p:sldId id="331" r:id="rId8"/>
    <p:sldId id="358" r:id="rId9"/>
    <p:sldId id="418" r:id="rId10"/>
    <p:sldId id="419" r:id="rId11"/>
    <p:sldId id="421" r:id="rId12"/>
    <p:sldId id="426" r:id="rId13"/>
    <p:sldId id="420" r:id="rId14"/>
    <p:sldId id="422" r:id="rId15"/>
    <p:sldId id="424" r:id="rId16"/>
    <p:sldId id="427" r:id="rId17"/>
    <p:sldId id="436" r:id="rId18"/>
    <p:sldId id="359" r:id="rId19"/>
    <p:sldId id="361" r:id="rId20"/>
    <p:sldId id="435" r:id="rId21"/>
    <p:sldId id="334" r:id="rId22"/>
    <p:sldId id="352" r:id="rId23"/>
    <p:sldId id="335" r:id="rId24"/>
    <p:sldId id="355" r:id="rId25"/>
    <p:sldId id="425" r:id="rId26"/>
    <p:sldId id="346" r:id="rId27"/>
    <p:sldId id="351" r:id="rId28"/>
    <p:sldId id="350" r:id="rId29"/>
    <p:sldId id="349" r:id="rId30"/>
    <p:sldId id="353" r:id="rId31"/>
    <p:sldId id="398" r:id="rId32"/>
    <p:sldId id="326" r:id="rId33"/>
    <p:sldId id="328" r:id="rId34"/>
    <p:sldId id="344" r:id="rId35"/>
    <p:sldId id="405" r:id="rId36"/>
    <p:sldId id="336" r:id="rId37"/>
    <p:sldId id="429" r:id="rId38"/>
    <p:sldId id="378" r:id="rId39"/>
    <p:sldId id="431" r:id="rId40"/>
    <p:sldId id="380" r:id="rId41"/>
    <p:sldId id="381" r:id="rId42"/>
    <p:sldId id="408" r:id="rId43"/>
    <p:sldId id="337" r:id="rId44"/>
    <p:sldId id="395" r:id="rId45"/>
    <p:sldId id="382" r:id="rId46"/>
    <p:sldId id="338" r:id="rId47"/>
    <p:sldId id="383" r:id="rId48"/>
    <p:sldId id="362" r:id="rId49"/>
    <p:sldId id="363" r:id="rId50"/>
    <p:sldId id="384" r:id="rId51"/>
    <p:sldId id="385" r:id="rId52"/>
  </p:sldIdLst>
  <p:sldSz cx="12192000" cy="6858000"/>
  <p:notesSz cx="6737350" cy="9872663"/>
  <p:defaultTextStyle>
    <a:defPPr>
      <a:defRPr lang="ru-RU"/>
    </a:defPPr>
    <a:lvl1pPr marL="0" algn="l" defTabSz="91432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64" algn="l" defTabSz="91432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26" algn="l" defTabSz="91432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90" algn="l" defTabSz="91432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54" algn="l" defTabSz="91432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18" algn="l" defTabSz="91432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80" algn="l" defTabSz="91432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144" algn="l" defTabSz="91432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308" algn="l" defTabSz="91432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42" userDrawn="1">
          <p15:clr>
            <a:srgbClr val="A4A3A4"/>
          </p15:clr>
        </p15:guide>
        <p15:guide id="2" pos="189" userDrawn="1">
          <p15:clr>
            <a:srgbClr val="A4A3A4"/>
          </p15:clr>
        </p15:guide>
        <p15:guide id="4" pos="7491" userDrawn="1">
          <p15:clr>
            <a:srgbClr val="A4A3A4"/>
          </p15:clr>
        </p15:guide>
        <p15:guide id="5" orient="horz" pos="4156" userDrawn="1">
          <p15:clr>
            <a:srgbClr val="A4A3A4"/>
          </p15:clr>
        </p15:guide>
        <p15:guide id="6" pos="33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DAC"/>
    <a:srgbClr val="4F5F84"/>
    <a:srgbClr val="DFF1F1"/>
    <a:srgbClr val="AFE2F4"/>
    <a:srgbClr val="E64661"/>
    <a:srgbClr val="F3E7E7"/>
    <a:srgbClr val="3CC5E1"/>
    <a:srgbClr val="FCDA4A"/>
    <a:srgbClr val="F8CB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956" autoAdjust="0"/>
    <p:restoredTop sz="88055" autoAdjust="0"/>
  </p:normalViewPr>
  <p:slideViewPr>
    <p:cSldViewPr snapToGrid="0" showGuides="1">
      <p:cViewPr>
        <p:scale>
          <a:sx n="71" d="100"/>
          <a:sy n="71" d="100"/>
        </p:scale>
        <p:origin x="-252" y="-186"/>
      </p:cViewPr>
      <p:guideLst>
        <p:guide orient="horz" pos="142"/>
        <p:guide orient="horz" pos="4156"/>
        <p:guide pos="189"/>
        <p:guide pos="7491"/>
        <p:guide pos="33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51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16273" y="0"/>
            <a:ext cx="291951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D51727-2256-4946-8C65-AD6AF24D4FF7}" type="datetimeFigureOut">
              <a:rPr lang="ru-RU" smtClean="0"/>
              <a:t>30.11.2021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91951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16273" y="9377317"/>
            <a:ext cx="291951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0F4200-FA48-4E64-B799-A41D5FD2CF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97463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51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6273" y="0"/>
            <a:ext cx="291951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147941-9662-474F-8CC4-8B375BF43B7F}" type="datetimeFigureOut">
              <a:rPr lang="ru-RU" smtClean="0"/>
              <a:t>30.11.2021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07988" y="1233488"/>
            <a:ext cx="5921375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735" y="4751219"/>
            <a:ext cx="5389880" cy="38873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91951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6273" y="9377317"/>
            <a:ext cx="291951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7FE8B6-A561-4881-A9A2-1C0502A1D7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80253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64" algn="l" defTabSz="9143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26" algn="l" defTabSz="9143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90" algn="l" defTabSz="9143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654" algn="l" defTabSz="9143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18" algn="l" defTabSz="9143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80" algn="l" defTabSz="9143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144" algn="l" defTabSz="9143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08" algn="l" defTabSz="9143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E95ED5-3534-4536-BF7D-06B601F54451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84791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Какой должен быть телефон для пожилых людей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FE8B6-A561-4881-A9A2-1C0502A1D7D1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85342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Какая идея коммуникации заложена здесь?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FE8B6-A561-4881-A9A2-1C0502A1D7D1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32623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7988" y="1233488"/>
            <a:ext cx="5921375" cy="33321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3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FE8B6-A561-4881-A9A2-1C0502A1D7D1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87620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7988" y="1233488"/>
            <a:ext cx="5921375" cy="33321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FE8B6-A561-4881-A9A2-1C0502A1D7D1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07723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7988" y="1233488"/>
            <a:ext cx="5921375" cy="33321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FE8B6-A561-4881-A9A2-1C0502A1D7D1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84848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7988" y="1233488"/>
            <a:ext cx="5921375" cy="33321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FE8B6-A561-4881-A9A2-1C0502A1D7D1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30928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7988" y="1233488"/>
            <a:ext cx="5921375" cy="33321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FE8B6-A561-4881-A9A2-1C0502A1D7D1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19061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7988" y="1233488"/>
            <a:ext cx="5921375" cy="33321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FE8B6-A561-4881-A9A2-1C0502A1D7D1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68342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7988" y="1233488"/>
            <a:ext cx="5921375" cy="33321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3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>
                <a:latin typeface="Cambria" panose="02040503050406030204" pitchFamily="18" charset="0"/>
                <a:ea typeface="Cambria" panose="02040503050406030204" pitchFamily="18" charset="0"/>
              </a:rPr>
              <a:t>Аналогии для мозгового штурма</a:t>
            </a:r>
            <a:r>
              <a:rPr lang="ru-RU" sz="1200" dirty="0" smtClean="0">
                <a:latin typeface="+mn-lt"/>
                <a:ea typeface="+mn-ea"/>
              </a:rPr>
              <a:t>:</a:t>
            </a:r>
            <a:r>
              <a:rPr lang="ru-RU" sz="1200" baseline="0" dirty="0" smtClean="0">
                <a:latin typeface="+mn-lt"/>
                <a:ea typeface="+mn-ea"/>
              </a:rPr>
              <a:t> например сравнить два предмета, телефон и кошелек</a:t>
            </a:r>
            <a:r>
              <a:rPr lang="ru-RU" sz="1200" baseline="0" dirty="0" smtClean="0">
                <a:latin typeface="Cambria" panose="02040503050406030204" pitchFamily="18" charset="0"/>
                <a:ea typeface="Cambria" panose="02040503050406030204" pitchFamily="18" charset="0"/>
              </a:rPr>
              <a:t>. Как изменится один предмет, у которого появятся свойства другого. Есть и другие способы аналогий. Перевертыши для стереотипов (банк идет к клиенту).</a:t>
            </a:r>
            <a:endParaRPr lang="ru-RU" sz="1200" baseline="0" dirty="0" smtClean="0">
              <a:latin typeface="+mn-lt"/>
              <a:ea typeface="+mn-ea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FE8B6-A561-4881-A9A2-1C0502A1D7D1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59727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7988" y="1233488"/>
            <a:ext cx="5921375" cy="33321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FE8B6-A561-4881-A9A2-1C0502A1D7D1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1804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7988" y="1233488"/>
            <a:ext cx="5921375" cy="33321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FE8B6-A561-4881-A9A2-1C0502A1D7D1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82099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7988" y="1233488"/>
            <a:ext cx="5921375" cy="33321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FE8B6-A561-4881-A9A2-1C0502A1D7D1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100930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7988" y="1233488"/>
            <a:ext cx="5921375" cy="33321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FE8B6-A561-4881-A9A2-1C0502A1D7D1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00668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7988" y="1233488"/>
            <a:ext cx="5921375" cy="33321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FE8B6-A561-4881-A9A2-1C0502A1D7D1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38589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7988" y="1233488"/>
            <a:ext cx="5921375" cy="33321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FE8B6-A561-4881-A9A2-1C0502A1D7D1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127147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7988" y="1233488"/>
            <a:ext cx="5921375" cy="33321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FE8B6-A561-4881-A9A2-1C0502A1D7D1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89771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7988" y="1233488"/>
            <a:ext cx="5921375" cy="33321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Актуализация.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Чему учить в новом мире?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F169B6-AB2E-44A8-B1EC-93AE29484403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867133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FE8B6-A561-4881-A9A2-1C0502A1D7D1}" type="slidenum">
              <a:rPr lang="ru-RU" smtClean="0"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154484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7988" y="1233488"/>
            <a:ext cx="5921375" cy="33321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3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FE8B6-A561-4881-A9A2-1C0502A1D7D1}" type="slidenum">
              <a:rPr lang="ru-RU" smtClean="0"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444686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7988" y="1233488"/>
            <a:ext cx="5921375" cy="33321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FE8B6-A561-4881-A9A2-1C0502A1D7D1}" type="slidenum">
              <a:rPr lang="ru-RU" smtClean="0"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603867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7988" y="1233488"/>
            <a:ext cx="5921375" cy="33321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FE8B6-A561-4881-A9A2-1C0502A1D7D1}" type="slidenum">
              <a:rPr lang="ru-RU" smtClean="0"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0097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7988" y="1233488"/>
            <a:ext cx="5921375" cy="33321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3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Проблематизация. </a:t>
            </a:r>
            <a:r>
              <a:rPr lang="ru-RU" dirty="0" smtClean="0"/>
              <a:t>Встречаетесь</a:t>
            </a:r>
            <a:r>
              <a:rPr lang="ru-RU" baseline="0" dirty="0" smtClean="0"/>
              <a:t> ли вы в своей практике с такими проблемами (задачами)? Как вы их обычно решаете?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FE8B6-A561-4881-A9A2-1C0502A1D7D1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713342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7988" y="1233488"/>
            <a:ext cx="5921375" cy="33321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FE8B6-A561-4881-A9A2-1C0502A1D7D1}" type="slidenum">
              <a:rPr lang="ru-RU" smtClean="0"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417431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7988" y="1233488"/>
            <a:ext cx="5921375" cy="33321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FE8B6-A561-4881-A9A2-1C0502A1D7D1}" type="slidenum">
              <a:rPr lang="ru-RU" smtClean="0"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80163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7988" y="1233488"/>
            <a:ext cx="5921375" cy="33321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FE8B6-A561-4881-A9A2-1C0502A1D7D1}" type="slidenum">
              <a:rPr lang="ru-RU" smtClean="0"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444044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7988" y="1233488"/>
            <a:ext cx="5921375" cy="33321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FE8B6-A561-4881-A9A2-1C0502A1D7D1}" type="slidenum">
              <a:rPr lang="ru-RU" smtClean="0"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015419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7988" y="1233488"/>
            <a:ext cx="5921375" cy="33321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Начало интервью</a:t>
            </a:r>
            <a:r>
              <a:rPr lang="ru-RU" sz="120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Не стоит объяснять, что «вы проводите исследования…». Человеку это может быть совсем не интересно. Попробуйте его заинтересовать: </a:t>
            </a:r>
            <a:r>
              <a:rPr lang="ru-RU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«я вижу, вы провели здесь уже много времени… наша команда работает как раз над улучшением этого сервиса и ваш опыт будет для нас крайне полезным. Могли бы вы найти несколько минут и поделиться своим впечатлением от использования этого продукта/услуги»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FE8B6-A561-4881-A9A2-1C0502A1D7D1}" type="slidenum">
              <a:rPr lang="ru-RU" smtClean="0"/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187732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 smtClean="0"/>
              <a:t>аава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FE8B6-A561-4881-A9A2-1C0502A1D7D1}" type="slidenum">
              <a:rPr lang="ru-RU" smtClean="0"/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449298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7988" y="1233488"/>
            <a:ext cx="5921375" cy="33321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FE8B6-A561-4881-A9A2-1C0502A1D7D1}" type="slidenum">
              <a:rPr lang="ru-RU" smtClean="0"/>
              <a:t>43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286376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7988" y="1233488"/>
            <a:ext cx="5921375" cy="33321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FE8B6-A561-4881-A9A2-1C0502A1D7D1}" type="slidenum">
              <a:rPr lang="ru-RU" smtClean="0"/>
              <a:t>44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179479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7988" y="1233488"/>
            <a:ext cx="5921375" cy="33321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Ищем инсайты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FE8B6-A561-4881-A9A2-1C0502A1D7D1}" type="slidenum">
              <a:rPr lang="ru-RU" smtClean="0"/>
              <a:t>45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315778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7988" y="1233488"/>
            <a:ext cx="5921375" cy="33321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Конференция или школа – наш продукт, с которым взаимодействуют</a:t>
            </a:r>
            <a:r>
              <a:rPr lang="ru-RU" baseline="0" dirty="0" smtClean="0"/>
              <a:t> пользователи. Выйти из роли просто участников и стать </a:t>
            </a:r>
            <a:r>
              <a:rPr lang="ru-RU" baseline="0" dirty="0" err="1" smtClean="0"/>
              <a:t>диайнерами</a:t>
            </a:r>
            <a:r>
              <a:rPr lang="ru-RU" baseline="0" dirty="0" smtClean="0"/>
              <a:t>-проектировщиками.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FE8B6-A561-4881-A9A2-1C0502A1D7D1}" type="slidenum">
              <a:rPr lang="ru-RU" smtClean="0"/>
              <a:t>46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9203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7988" y="1233488"/>
            <a:ext cx="5921375" cy="33321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Я предлагаю вам следующее определение слова "дизайн" в нашем контексте сегодня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FE8B6-A561-4881-A9A2-1C0502A1D7D1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902195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7988" y="1233488"/>
            <a:ext cx="5921375" cy="33321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3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>
                <a:latin typeface="Cambria" panose="02040503050406030204" pitchFamily="18" charset="0"/>
                <a:ea typeface="Cambria" panose="02040503050406030204" pitchFamily="18" charset="0"/>
              </a:rPr>
              <a:t>Аналогии для мозгового штурма</a:t>
            </a:r>
            <a:r>
              <a:rPr lang="ru-RU" sz="1200" dirty="0" smtClean="0">
                <a:latin typeface="+mn-lt"/>
                <a:ea typeface="+mn-ea"/>
              </a:rPr>
              <a:t>:</a:t>
            </a:r>
            <a:r>
              <a:rPr lang="ru-RU" sz="1200" baseline="0" dirty="0" smtClean="0">
                <a:latin typeface="+mn-lt"/>
                <a:ea typeface="+mn-ea"/>
              </a:rPr>
              <a:t> например сравнить два предмета, телефон и кошелек</a:t>
            </a:r>
            <a:r>
              <a:rPr lang="ru-RU" sz="1200" baseline="0" dirty="0" smtClean="0">
                <a:latin typeface="Cambria" panose="02040503050406030204" pitchFamily="18" charset="0"/>
                <a:ea typeface="Cambria" panose="02040503050406030204" pitchFamily="18" charset="0"/>
              </a:rPr>
              <a:t>. Как изменится один предмет, у которого появятся свойства другого. Есть и другие способы аналогий. Перевертыши для стереотипов (банк идет к клиенту).</a:t>
            </a:r>
            <a:endParaRPr lang="ru-RU" sz="1200" baseline="0" dirty="0" smtClean="0">
              <a:latin typeface="+mn-lt"/>
              <a:ea typeface="+mn-ea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FE8B6-A561-4881-A9A2-1C0502A1D7D1}" type="slidenum">
              <a:rPr lang="ru-RU" smtClean="0"/>
              <a:t>47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838481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7988" y="1233488"/>
            <a:ext cx="5921375" cy="33321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FE8B6-A561-4881-A9A2-1C0502A1D7D1}" type="slidenum">
              <a:rPr lang="ru-RU" smtClean="0"/>
              <a:t>48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428225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7988" y="1233488"/>
            <a:ext cx="5921375" cy="33321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FE8B6-A561-4881-A9A2-1C0502A1D7D1}" type="slidenum">
              <a:rPr lang="ru-RU" smtClean="0"/>
              <a:t>49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292569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7988" y="1233488"/>
            <a:ext cx="5921375" cy="33321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FE8B6-A561-4881-A9A2-1C0502A1D7D1}" type="slidenum">
              <a:rPr lang="ru-RU" smtClean="0"/>
              <a:t>50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841319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7988" y="1233488"/>
            <a:ext cx="5921375" cy="33321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FE8B6-A561-4881-A9A2-1C0502A1D7D1}" type="slidenum">
              <a:rPr lang="ru-RU" smtClean="0"/>
              <a:t>51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08367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7988" y="1233488"/>
            <a:ext cx="5921375" cy="33321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3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FE8B6-A561-4881-A9A2-1C0502A1D7D1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38255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Что</a:t>
            </a:r>
            <a:r>
              <a:rPr lang="ru-RU" baseline="0" dirty="0" smtClean="0"/>
              <a:t> это за машина? Все знают? Если бы машина была человеком, с которым вам нужно взаимодействовать, какое это было бы взаимодействие?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FE8B6-A561-4881-A9A2-1C0502A1D7D1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87727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Здесь примеры</a:t>
            </a:r>
            <a:r>
              <a:rPr lang="ru-RU" baseline="0" dirty="0" smtClean="0"/>
              <a:t> кейсов как это работает. Что такое дизайн, направленный на человека (</a:t>
            </a:r>
            <a:r>
              <a:rPr lang="en-US" baseline="0" dirty="0" smtClean="0"/>
              <a:t>GE, </a:t>
            </a:r>
            <a:r>
              <a:rPr lang="ru-RU" baseline="0" dirty="0" smtClean="0"/>
              <a:t>бабушкин телефон от Самсунга)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FE8B6-A561-4881-A9A2-1C0502A1D7D1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32271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Здесь примеры</a:t>
            </a:r>
            <a:r>
              <a:rPr lang="ru-RU" baseline="0" dirty="0" smtClean="0"/>
              <a:t> кейсов как это работает. Что такое дизайн, направленный на человека (</a:t>
            </a:r>
            <a:r>
              <a:rPr lang="en-US" baseline="0" dirty="0" smtClean="0"/>
              <a:t>GE, </a:t>
            </a:r>
            <a:r>
              <a:rPr lang="ru-RU" baseline="0" dirty="0" smtClean="0"/>
              <a:t>бабушкин телефон от Самсунга)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FE8B6-A561-4881-A9A2-1C0502A1D7D1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36794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Здесь примеры</a:t>
            </a:r>
            <a:r>
              <a:rPr lang="ru-RU" baseline="0" dirty="0" smtClean="0"/>
              <a:t> кейсов как это работает. Что такое дизайн, направленный на человека (</a:t>
            </a:r>
            <a:r>
              <a:rPr lang="en-US" baseline="0" dirty="0" smtClean="0"/>
              <a:t>GE, </a:t>
            </a:r>
            <a:r>
              <a:rPr lang="ru-RU" baseline="0" dirty="0" smtClean="0"/>
              <a:t>бабушкин телефон от Самсунга)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FE8B6-A561-4881-A9A2-1C0502A1D7D1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2732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33ADC-ACEE-4B3D-BA40-9A507286B23E}" type="datetime1">
              <a:rPr lang="ru-RU" smtClean="0"/>
              <a:t>30.11.2021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9D93A-C9CC-4ACC-BAB2-A90200690E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19848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26381-9383-4CC3-8349-93912F8EBB37}" type="datetime1">
              <a:rPr lang="ru-RU" smtClean="0"/>
              <a:t>30.11.2021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9D93A-C9CC-4ACC-BAB2-A90200690E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6941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75289-0387-47AC-8BB4-39E926BB4EBE}" type="datetime1">
              <a:rPr lang="ru-RU" smtClean="0"/>
              <a:t>30.11.2021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9D93A-C9CC-4ACC-BAB2-A90200690E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27101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CB7F8-5BE1-4F2E-8DF1-74668889CE39}" type="datetime1">
              <a:rPr lang="ru-RU" smtClean="0"/>
              <a:t>30.11.2021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9D93A-C9CC-4ACC-BAB2-A90200690E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0237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4BB7D-8C76-4CC2-A445-BAE9C5BC90D7}" type="datetime1">
              <a:rPr lang="ru-RU" smtClean="0"/>
              <a:t>30.11.2021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9D93A-C9CC-4ACC-BAB2-A90200690E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52030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99FB5-8260-45F5-85FE-D9373EFB6637}" type="datetime1">
              <a:rPr lang="ru-RU" smtClean="0"/>
              <a:t>30.11.2021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9D93A-C9CC-4ACC-BAB2-A90200690E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8822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6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6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9E34-322B-4F82-BFF1-EFD11CFD5EF1}" type="datetime1">
              <a:rPr lang="ru-RU" smtClean="0"/>
              <a:t>30.11.2021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9D93A-C9CC-4ACC-BAB2-A90200690E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20715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3F536-34DE-49A7-A874-4681E385BF8C}" type="datetime1">
              <a:rPr lang="ru-RU" smtClean="0"/>
              <a:t>30.11.2021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9D93A-C9CC-4ACC-BAB2-A90200690E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92719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5B9FA-879B-4605-B493-C9C1C3535405}" type="datetime1">
              <a:rPr lang="ru-RU" smtClean="0"/>
              <a:t>30.11.2021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9D93A-C9CC-4ACC-BAB2-A90200690E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8156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8" indent="0">
              <a:buNone/>
              <a:defRPr sz="1400"/>
            </a:lvl2pPr>
            <a:lvl3pPr marL="914354" indent="0">
              <a:buNone/>
              <a:defRPr sz="1200"/>
            </a:lvl3pPr>
            <a:lvl4pPr marL="1371532" indent="0">
              <a:buNone/>
              <a:defRPr sz="1000"/>
            </a:lvl4pPr>
            <a:lvl5pPr marL="1828709" indent="0">
              <a:buNone/>
              <a:defRPr sz="1000"/>
            </a:lvl5pPr>
            <a:lvl6pPr marL="2285886" indent="0">
              <a:buNone/>
              <a:defRPr sz="1000"/>
            </a:lvl6pPr>
            <a:lvl7pPr marL="2743062" indent="0">
              <a:buNone/>
              <a:defRPr sz="1000"/>
            </a:lvl7pPr>
            <a:lvl8pPr marL="3200240" indent="0">
              <a:buNone/>
              <a:defRPr sz="1000"/>
            </a:lvl8pPr>
            <a:lvl9pPr marL="3657418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0F112-550C-46CC-9E5B-3AD93347CADA}" type="datetime1">
              <a:rPr lang="ru-RU" smtClean="0"/>
              <a:t>30.11.2021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9D93A-C9CC-4ACC-BAB2-A90200690E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5546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78" indent="0">
              <a:buNone/>
              <a:defRPr sz="2800"/>
            </a:lvl2pPr>
            <a:lvl3pPr marL="914354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2" indent="0">
              <a:buNone/>
              <a:defRPr sz="2000"/>
            </a:lvl7pPr>
            <a:lvl8pPr marL="3200240" indent="0">
              <a:buNone/>
              <a:defRPr sz="2000"/>
            </a:lvl8pPr>
            <a:lvl9pPr marL="3657418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8" indent="0">
              <a:buNone/>
              <a:defRPr sz="1400"/>
            </a:lvl2pPr>
            <a:lvl3pPr marL="914354" indent="0">
              <a:buNone/>
              <a:defRPr sz="1200"/>
            </a:lvl3pPr>
            <a:lvl4pPr marL="1371532" indent="0">
              <a:buNone/>
              <a:defRPr sz="1000"/>
            </a:lvl4pPr>
            <a:lvl5pPr marL="1828709" indent="0">
              <a:buNone/>
              <a:defRPr sz="1000"/>
            </a:lvl5pPr>
            <a:lvl6pPr marL="2285886" indent="0">
              <a:buNone/>
              <a:defRPr sz="1000"/>
            </a:lvl6pPr>
            <a:lvl7pPr marL="2743062" indent="0">
              <a:buNone/>
              <a:defRPr sz="1000"/>
            </a:lvl7pPr>
            <a:lvl8pPr marL="3200240" indent="0">
              <a:buNone/>
              <a:defRPr sz="1000"/>
            </a:lvl8pPr>
            <a:lvl9pPr marL="3657418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E87A9-6B66-49F0-8575-ABA6719FB33E}" type="datetime1">
              <a:rPr lang="ru-RU" smtClean="0"/>
              <a:t>30.11.2021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9D93A-C9CC-4ACC-BAB2-A90200690E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8067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EAA1C2-3907-4657-A561-D77A0412E619}" type="datetime1">
              <a:rPr lang="ru-RU" smtClean="0"/>
              <a:t>30.11.2021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49D93A-C9CC-4ACC-BAB2-A90200690E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3972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microsoft.com/office/2007/relationships/hdphoto" Target="../media/hdphoto1.wdp"/><Relationship Id="rId4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pn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11" Type="http://schemas.openxmlformats.org/officeDocument/2006/relationships/image" Target="../media/image35.jpe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3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gif"/><Relationship Id="rId4" Type="http://schemas.openxmlformats.org/officeDocument/2006/relationships/image" Target="../media/image4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gi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gi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4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2012644"/>
            <a:ext cx="12192000" cy="3193339"/>
          </a:xfrm>
          <a:prstGeom prst="rect">
            <a:avLst/>
          </a:prstGeom>
          <a:solidFill>
            <a:srgbClr val="00AD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2715930"/>
            <a:ext cx="12192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cap="all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Инструменты дизайн-мышления в проектной деятельности </a:t>
            </a:r>
          </a:p>
        </p:txBody>
      </p:sp>
    </p:spTree>
    <p:extLst>
      <p:ext uri="{BB962C8B-B14F-4D97-AF65-F5344CB8AC3E}">
        <p14:creationId xmlns:p14="http://schemas.microsoft.com/office/powerpoint/2010/main" val="2881044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9D93A-C9CC-4ACC-BAB2-A90200690E2B}" type="slidenum">
              <a:rPr lang="ru-RU" smtClean="0"/>
              <a:t>10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759605" y="5894689"/>
            <a:ext cx="22797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dirty="0" smtClean="0"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Аппарат МРТ</a:t>
            </a:r>
            <a:endParaRPr lang="ru-RU" sz="2400" dirty="0">
              <a:latin typeface="Segoe UI Black" panose="020B0A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364428" y="5874353"/>
            <a:ext cx="15007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dirty="0" smtClean="0"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Ребёнок</a:t>
            </a:r>
            <a:endParaRPr lang="ru-RU" sz="2400" dirty="0">
              <a:latin typeface="Segoe UI Black" panose="020B0A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Овальная выноска 7"/>
          <p:cNvSpPr/>
          <p:nvPr/>
        </p:nvSpPr>
        <p:spPr>
          <a:xfrm flipH="1">
            <a:off x="6315074" y="1135102"/>
            <a:ext cx="3386137" cy="1557337"/>
          </a:xfrm>
          <a:prstGeom prst="wedgeEllipseCallou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Я </a:t>
            </a:r>
            <a:r>
              <a:rPr lang="ru-RU" sz="2000" dirty="0" smtClean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хочу играть...</a:t>
            </a:r>
          </a:p>
          <a:p>
            <a:pPr algn="ctr"/>
            <a:r>
              <a:rPr lang="ru-RU" sz="2000" dirty="0" smtClean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Хочу "к маме"...</a:t>
            </a:r>
            <a:endParaRPr lang="ru-RU" sz="2000" dirty="0">
              <a:solidFill>
                <a:schemeClr val="tx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13" name="Овальная выноска 12"/>
          <p:cNvSpPr/>
          <p:nvPr/>
        </p:nvSpPr>
        <p:spPr>
          <a:xfrm>
            <a:off x="2151857" y="271459"/>
            <a:ext cx="4163217" cy="1557337"/>
          </a:xfrm>
          <a:prstGeom prst="wedgeEllipseCallou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Я – </a:t>
            </a:r>
            <a:r>
              <a:rPr lang="ru-RU" sz="2000" dirty="0" smtClean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большая машина</a:t>
            </a:r>
            <a:r>
              <a:rPr lang="ru-RU" sz="20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, которая </a:t>
            </a:r>
            <a:r>
              <a:rPr lang="ru-RU" sz="2000" dirty="0" smtClean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тебя исследует...</a:t>
            </a:r>
            <a:endParaRPr lang="ru-RU" sz="2000" dirty="0">
              <a:solidFill>
                <a:schemeClr val="tx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9604" y="2100202"/>
            <a:ext cx="2279791" cy="360420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24185" y="3110129"/>
            <a:ext cx="1640975" cy="2594276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5506839" y="3048433"/>
            <a:ext cx="808235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500" dirty="0">
                <a:latin typeface="Segoe UI Black" panose="020B0A02040204020203" pitchFamily="34" charset="0"/>
                <a:ea typeface="Segoe UI Black" panose="020B0A02040204020203" pitchFamily="34" charset="0"/>
              </a:rPr>
              <a:t>?</a:t>
            </a:r>
            <a:endParaRPr lang="ru-RU" sz="11500" dirty="0"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0407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  <p:bldP spid="13" grpId="0" animBg="1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9D93A-C9CC-4ACC-BAB2-A90200690E2B}" type="slidenum">
              <a:rPr lang="ru-RU" smtClean="0"/>
              <a:t>11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759605" y="5894689"/>
            <a:ext cx="22797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dirty="0" smtClean="0"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Аппарат МРТ</a:t>
            </a:r>
            <a:endParaRPr lang="ru-RU" sz="2400" dirty="0">
              <a:latin typeface="Segoe UI Black" panose="020B0A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364428" y="5874353"/>
            <a:ext cx="15007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dirty="0" smtClean="0"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Ребёнок</a:t>
            </a:r>
            <a:endParaRPr lang="ru-RU" sz="2400" dirty="0">
              <a:latin typeface="Segoe UI Black" panose="020B0A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Овальная выноска 7"/>
          <p:cNvSpPr/>
          <p:nvPr/>
        </p:nvSpPr>
        <p:spPr>
          <a:xfrm flipH="1">
            <a:off x="6315074" y="1135102"/>
            <a:ext cx="3386137" cy="1557337"/>
          </a:xfrm>
          <a:prstGeom prst="wedgeEllipseCallou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Я </a:t>
            </a:r>
            <a:r>
              <a:rPr lang="ru-RU" sz="2000" dirty="0" smtClean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хочу играть...</a:t>
            </a:r>
          </a:p>
          <a:p>
            <a:pPr algn="ctr"/>
            <a:r>
              <a:rPr lang="ru-RU" sz="2000" dirty="0" smtClean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Хочу "к маме"...</a:t>
            </a:r>
            <a:endParaRPr lang="ru-RU" sz="2000" dirty="0">
              <a:solidFill>
                <a:schemeClr val="tx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13" name="Овальная выноска 12"/>
          <p:cNvSpPr/>
          <p:nvPr/>
        </p:nvSpPr>
        <p:spPr>
          <a:xfrm>
            <a:off x="2151857" y="271459"/>
            <a:ext cx="4163217" cy="1557337"/>
          </a:xfrm>
          <a:prstGeom prst="wedgeEllipseCallou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Давай поиграем со мной в пиратов</a:t>
            </a:r>
            <a:r>
              <a:rPr lang="ru-RU" sz="2000" dirty="0" smtClean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!..</a:t>
            </a:r>
            <a:endParaRPr lang="ru-RU" sz="2000" dirty="0">
              <a:solidFill>
                <a:schemeClr val="tx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9604" y="2100202"/>
            <a:ext cx="2279791" cy="360420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24185" y="3110129"/>
            <a:ext cx="1640975" cy="2594276"/>
          </a:xfrm>
          <a:prstGeom prst="rect">
            <a:avLst/>
          </a:prstGeom>
        </p:spPr>
      </p:pic>
      <p:sp>
        <p:nvSpPr>
          <p:cNvPr id="3" name="Сердце 2"/>
          <p:cNvSpPr/>
          <p:nvPr/>
        </p:nvSpPr>
        <p:spPr>
          <a:xfrm>
            <a:off x="5303838" y="3292811"/>
            <a:ext cx="1357312" cy="1218984"/>
          </a:xfrm>
          <a:prstGeom prst="hear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9179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9D93A-C9CC-4ACC-BAB2-A90200690E2B}" type="slidenum">
              <a:rPr lang="ru-RU" smtClean="0"/>
              <a:t>12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34963" y="2305615"/>
            <a:ext cx="1154005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cap="all" dirty="0" smtClean="0"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Как мы можем помочь</a:t>
            </a:r>
            <a:endParaRPr lang="ru-RU" sz="2800" dirty="0" smtClean="0">
              <a:latin typeface="Segoe UI Black" panose="020B0A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ru-RU" sz="2800" dirty="0" smtClean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врачам сделать </a:t>
            </a:r>
            <a:r>
              <a:rPr lang="ru-RU" sz="2800" dirty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так, чтобы </a:t>
            </a:r>
            <a:r>
              <a:rPr lang="ru-RU" sz="2800" b="1" dirty="0">
                <a:solidFill>
                  <a:srgbClr val="00ADAC"/>
                </a:solidFill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ребенок </a:t>
            </a:r>
            <a:r>
              <a:rPr lang="ru-RU" sz="2800" b="1" dirty="0" smtClean="0">
                <a:solidFill>
                  <a:srgbClr val="00ADAC"/>
                </a:solidFill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не боялся </a:t>
            </a:r>
            <a:r>
              <a:rPr lang="ru-RU" sz="2800" dirty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аппарата МРТ и </a:t>
            </a:r>
            <a:r>
              <a:rPr lang="ru-RU" sz="2800" dirty="0" smtClean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спокойно позволил </a:t>
            </a:r>
            <a:r>
              <a:rPr lang="ru-RU" sz="2800" dirty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врачам </a:t>
            </a:r>
            <a:r>
              <a:rPr lang="ru-RU" sz="2800" dirty="0" smtClean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провести обследование</a:t>
            </a:r>
            <a:r>
              <a:rPr lang="ru-RU" sz="2800" dirty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, учитывая, что </a:t>
            </a:r>
            <a:r>
              <a:rPr lang="ru-RU" sz="2800" b="1" dirty="0" smtClean="0">
                <a:solidFill>
                  <a:srgbClr val="00ADAC"/>
                </a:solidFill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мы не </a:t>
            </a:r>
            <a:r>
              <a:rPr lang="ru-RU" sz="2800" b="1" dirty="0">
                <a:solidFill>
                  <a:srgbClr val="00ADAC"/>
                </a:solidFill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можем менять саму </a:t>
            </a:r>
            <a:r>
              <a:rPr lang="ru-RU" sz="2800" b="1" dirty="0" smtClean="0">
                <a:solidFill>
                  <a:srgbClr val="00ADAC"/>
                </a:solidFill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конструкцию </a:t>
            </a:r>
            <a:r>
              <a:rPr lang="ru-RU" sz="2800" dirty="0" smtClean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аппарата </a:t>
            </a:r>
            <a:r>
              <a:rPr lang="ru-RU" sz="2800" dirty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МРТ?</a:t>
            </a:r>
          </a:p>
          <a:p>
            <a:pPr algn="ctr"/>
            <a:endParaRPr lang="ru-RU" sz="2800" dirty="0">
              <a:solidFill>
                <a:srgbClr val="00ADAC"/>
              </a:solidFill>
              <a:latin typeface="Segoe UI" panose="020B0502040204020203" pitchFamily="34" charset="0"/>
              <a:ea typeface="Cambria" panose="02040503050406030204" pitchFamily="18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3742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75" b="5396"/>
          <a:stretch/>
        </p:blipFill>
        <p:spPr>
          <a:xfrm>
            <a:off x="0" y="0"/>
            <a:ext cx="12192000" cy="6843713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9D93A-C9CC-4ACC-BAB2-A90200690E2B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0441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75"/>
          <a:stretch/>
        </p:blipFill>
        <p:spPr>
          <a:xfrm>
            <a:off x="-14289" y="0"/>
            <a:ext cx="12187239" cy="6858000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9D93A-C9CC-4ACC-BAB2-A90200690E2B}" type="slidenum">
              <a:rPr lang="ru-RU" smtClean="0"/>
              <a:t>14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243889" y="400047"/>
            <a:ext cx="3948112" cy="12858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8905478" y="565451"/>
            <a:ext cx="298992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Кейс №2</a:t>
            </a:r>
            <a:endParaRPr lang="ru-RU" sz="4800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546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9D93A-C9CC-4ACC-BAB2-A90200690E2B}" type="slidenum">
              <a:rPr lang="ru-RU" smtClean="0"/>
              <a:t>15</a:t>
            </a:fld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8526821" cy="6858000"/>
          </a:xfrm>
          <a:prstGeom prst="rect">
            <a:avLst/>
          </a:prstGeom>
        </p:spPr>
      </p:pic>
      <p:sp>
        <p:nvSpPr>
          <p:cNvPr id="7" name="Овальная выноска 6"/>
          <p:cNvSpPr/>
          <p:nvPr/>
        </p:nvSpPr>
        <p:spPr>
          <a:xfrm flipH="1">
            <a:off x="7416187" y="209542"/>
            <a:ext cx="4163217" cy="1557337"/>
          </a:xfrm>
          <a:prstGeom prst="wedgeEllipseCallou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???...</a:t>
            </a:r>
            <a:endParaRPr lang="ru-RU" sz="2000" dirty="0">
              <a:solidFill>
                <a:schemeClr val="tx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895536" y="2341498"/>
            <a:ext cx="2279791" cy="3604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036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9D93A-C9CC-4ACC-BAB2-A90200690E2B}" type="slidenum">
              <a:rPr lang="ru-RU" smtClean="0"/>
              <a:t>16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34963" y="2305615"/>
            <a:ext cx="1154005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cap="all" dirty="0" smtClean="0"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Как мы можем помочь</a:t>
            </a:r>
            <a:endParaRPr lang="ru-RU" sz="2800" dirty="0" smtClean="0">
              <a:latin typeface="Segoe UI Black" panose="020B0A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ru-RU" sz="2800" dirty="0" smtClean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пожилому человеку </a:t>
            </a:r>
            <a:r>
              <a:rPr lang="ru-RU" sz="2800" b="1" dirty="0" smtClean="0">
                <a:solidFill>
                  <a:srgbClr val="00ADAC"/>
                </a:solidFill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чувствовать себя включенным </a:t>
            </a:r>
            <a:r>
              <a:rPr lang="ru-RU" sz="2800" dirty="0" smtClean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в общество с помощью мобильного телефона, учитывая что телефон должен быть </a:t>
            </a:r>
            <a:r>
              <a:rPr lang="ru-RU" sz="2800" b="1" dirty="0" smtClean="0">
                <a:solidFill>
                  <a:srgbClr val="00ADAC"/>
                </a:solidFill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привлекателен для ребенка</a:t>
            </a:r>
            <a:r>
              <a:rPr lang="ru-RU" sz="2800" dirty="0" smtClean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?</a:t>
            </a:r>
            <a:endParaRPr lang="ru-RU" sz="2800" dirty="0">
              <a:latin typeface="Segoe UI" panose="020B0502040204020203" pitchFamily="34" charset="0"/>
              <a:ea typeface="Cambria" panose="02040503050406030204" pitchFamily="18" charset="0"/>
              <a:cs typeface="Segoe UI" panose="020B0502040204020203" pitchFamily="34" charset="0"/>
            </a:endParaRPr>
          </a:p>
          <a:p>
            <a:pPr algn="ctr"/>
            <a:endParaRPr lang="ru-RU" sz="2800" dirty="0">
              <a:solidFill>
                <a:srgbClr val="00ADAC"/>
              </a:solidFill>
              <a:latin typeface="Segoe UI" panose="020B0502040204020203" pitchFamily="34" charset="0"/>
              <a:ea typeface="Cambria" panose="02040503050406030204" pitchFamily="18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9771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9D93A-C9CC-4ACC-BAB2-A90200690E2B}" type="slidenum">
              <a:rPr lang="ru-RU" smtClean="0"/>
              <a:t>17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918012" y="1317812"/>
            <a:ext cx="31466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видеофрагмент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9239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5"/>
            <a:ext cx="3398520" cy="365125"/>
          </a:xfrm>
        </p:spPr>
        <p:txBody>
          <a:bodyPr/>
          <a:lstStyle/>
          <a:p>
            <a:fld id="{9849D93A-C9CC-4ACC-BAB2-A90200690E2B}" type="slidenum">
              <a:rPr lang="ru-RU" smtClean="0"/>
              <a:t>18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34963" y="2305615"/>
            <a:ext cx="1154005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cap="all" dirty="0" smtClean="0"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Дизайн-мышление </a:t>
            </a:r>
            <a:r>
              <a:rPr lang="ru-RU" sz="2800" dirty="0" smtClean="0"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— </a:t>
            </a:r>
            <a:endParaRPr lang="ru-RU" sz="2800" dirty="0">
              <a:latin typeface="Segoe UI Black" panose="020B0A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ru-RU" sz="2800" dirty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м</a:t>
            </a:r>
            <a:r>
              <a:rPr lang="ru-RU" sz="2800" dirty="0" smtClean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етод </a:t>
            </a:r>
            <a:r>
              <a:rPr lang="ru-RU" sz="2800" dirty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создания решений (продуктов и услуг), ориентированных на человека</a:t>
            </a:r>
            <a:r>
              <a:rPr lang="ru-RU" sz="2800" dirty="0" smtClean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. В основе метода – глубокое понимание </a:t>
            </a:r>
            <a:r>
              <a:rPr lang="ru-RU" sz="2800" dirty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потребностей и задач пользователей, </a:t>
            </a:r>
            <a:r>
              <a:rPr lang="ru-RU" sz="2800" b="1" dirty="0">
                <a:solidFill>
                  <a:srgbClr val="00ADAC"/>
                </a:solidFill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проектирование наилучшего </a:t>
            </a:r>
            <a:r>
              <a:rPr lang="ru-RU" sz="2800" b="1" dirty="0" smtClean="0">
                <a:solidFill>
                  <a:srgbClr val="00ADAC"/>
                </a:solidFill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опыта </a:t>
            </a:r>
            <a:br>
              <a:rPr lang="ru-RU" sz="2800" b="1" dirty="0" smtClean="0">
                <a:solidFill>
                  <a:srgbClr val="00ADAC"/>
                </a:solidFill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</a:br>
            <a:r>
              <a:rPr lang="ru-RU" sz="2800" b="1" dirty="0" smtClean="0">
                <a:solidFill>
                  <a:srgbClr val="00ADAC"/>
                </a:solidFill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и пользовательского сценария</a:t>
            </a:r>
            <a:r>
              <a:rPr lang="ru-RU" sz="2800" dirty="0" smtClean="0">
                <a:solidFill>
                  <a:srgbClr val="00ADAC"/>
                </a:solidFill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.</a:t>
            </a:r>
            <a:endParaRPr lang="ru-RU" sz="2800" dirty="0">
              <a:solidFill>
                <a:srgbClr val="00ADAC"/>
              </a:solidFill>
              <a:latin typeface="Segoe UI" panose="020B0502040204020203" pitchFamily="34" charset="0"/>
              <a:ea typeface="Cambria" panose="02040503050406030204" pitchFamily="18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3044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5"/>
            <a:ext cx="3398520" cy="365125"/>
          </a:xfrm>
        </p:spPr>
        <p:txBody>
          <a:bodyPr/>
          <a:lstStyle/>
          <a:p>
            <a:fld id="{9849D93A-C9CC-4ACC-BAB2-A90200690E2B}" type="slidenum">
              <a:rPr lang="ru-RU" smtClean="0"/>
              <a:t>19</a:t>
            </a:fld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34963" y="4064996"/>
            <a:ext cx="3212278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2400" dirty="0" smtClean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Дизайн-мышление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092082" y="4034218"/>
            <a:ext cx="1410082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2800" dirty="0" smtClean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ТРИЗ</a:t>
            </a:r>
            <a:endParaRPr lang="ru-RU" sz="2800" dirty="0">
              <a:latin typeface="Segoe UI" panose="020B0502040204020203" pitchFamily="34" charset="0"/>
              <a:ea typeface="Cambria" panose="02040503050406030204" pitchFamily="18" charset="0"/>
              <a:cs typeface="Segoe UI" panose="020B0502040204020203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5259" y="1937287"/>
            <a:ext cx="4246024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2400" b="1" dirty="0" smtClean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Поиск проблем:</a:t>
            </a:r>
            <a:br>
              <a:rPr lang="ru-RU" sz="2400" b="1" dirty="0" smtClean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</a:br>
            <a:r>
              <a:rPr lang="ru-RU" sz="2400" dirty="0" smtClean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причины проблемы неясны, требуется исследование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334963" y="3381713"/>
            <a:ext cx="11557000" cy="0"/>
          </a:xfrm>
          <a:prstGeom prst="straightConnector1">
            <a:avLst/>
          </a:prstGeom>
          <a:ln w="57150">
            <a:solidFill>
              <a:srgbClr val="00ADAC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095999" y="3880330"/>
            <a:ext cx="2322787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2400" dirty="0" smtClean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Латеральное мышление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781397" y="3880330"/>
            <a:ext cx="3058511" cy="13542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2400" dirty="0" smtClean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Коммуникационное мышление</a:t>
            </a:r>
          </a:p>
          <a:p>
            <a:pPr algn="ctr">
              <a:spcAft>
                <a:spcPts val="1200"/>
              </a:spcAft>
            </a:pPr>
            <a:r>
              <a:rPr lang="en-US" sz="2400" dirty="0" smtClean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CRAFT</a:t>
            </a:r>
            <a:endParaRPr lang="ru-RU" sz="2400" dirty="0" smtClean="0">
              <a:latin typeface="Segoe UI" panose="020B0502040204020203" pitchFamily="34" charset="0"/>
              <a:ea typeface="Cambria" panose="02040503050406030204" pitchFamily="18" charset="0"/>
              <a:cs typeface="Segoe UI" panose="020B0502040204020203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4962" y="249245"/>
            <a:ext cx="115400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cap="all" dirty="0" smtClean="0">
                <a:solidFill>
                  <a:srgbClr val="00ADAC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Дизайн-мышление </a:t>
            </a:r>
            <a:br>
              <a:rPr lang="ru-RU" sz="2800" b="1" cap="all" dirty="0" smtClean="0">
                <a:solidFill>
                  <a:srgbClr val="00ADAC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</a:br>
            <a:r>
              <a:rPr lang="ru-RU" sz="2800" b="1" cap="all" dirty="0" smtClean="0">
                <a:solidFill>
                  <a:srgbClr val="00ADAC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среди </a:t>
            </a:r>
            <a:r>
              <a:rPr lang="ru-RU" sz="2800" b="1" cap="all" dirty="0">
                <a:solidFill>
                  <a:srgbClr val="00ADAC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других креативных </a:t>
            </a:r>
            <a:r>
              <a:rPr lang="ru-RU" sz="2800" b="1" cap="all" dirty="0" smtClean="0">
                <a:solidFill>
                  <a:srgbClr val="00ADAC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методик</a:t>
            </a:r>
            <a:endParaRPr lang="ru-RU" sz="2800" b="1" cap="all" dirty="0">
              <a:solidFill>
                <a:srgbClr val="00ADAC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544731" y="1937287"/>
            <a:ext cx="3617255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2400" b="1" dirty="0" smtClean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Решение проблем:</a:t>
            </a:r>
            <a:br>
              <a:rPr lang="ru-RU" sz="2400" b="1" dirty="0" smtClean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</a:br>
            <a:r>
              <a:rPr lang="ru-RU" sz="2400" dirty="0" smtClean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задача поставлена, ищем лучшее решение</a:t>
            </a:r>
            <a:endParaRPr lang="ru-RU" sz="2400" dirty="0">
              <a:latin typeface="Segoe UI" panose="020B0502040204020203" pitchFamily="34" charset="0"/>
              <a:ea typeface="Cambria" panose="02040503050406030204" pitchFamily="18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0420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Что такое дизайн-мышление и человеко-ориентированное проектирование?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Каким образом принципы и подходы человеко-ориентированного дизайна могут быть использованы в образовании и школьном проекте?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Как </a:t>
            </a:r>
            <a:r>
              <a:rPr lang="ru-RU" sz="3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дизайн-мышление связано с развитием </a:t>
            </a:r>
            <a:r>
              <a:rPr lang="ru-RU" sz="36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надпредметных</a:t>
            </a:r>
            <a:r>
              <a:rPr lang="ru-RU" sz="3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навыков и креативной уверенности?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9D93A-C9CC-4ACC-BAB2-A90200690E2B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2952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9D93A-C9CC-4ACC-BAB2-A90200690E2B}" type="slidenum">
              <a:rPr lang="ru-RU" smtClean="0"/>
              <a:t>20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761564" y="1869142"/>
            <a:ext cx="7557247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Альберт Эйнштейн</a:t>
            </a:r>
          </a:p>
          <a:p>
            <a:r>
              <a:rPr lang="ru-RU" dirty="0" smtClean="0"/>
              <a:t>«</a:t>
            </a:r>
            <a:r>
              <a:rPr lang="ru-RU" sz="3200" dirty="0"/>
              <a:t>Если бы у меня был один час для решения какой-то проблемы и моя жизнь зависела бы от её разрешения, я бы потратил первые 55 минут на то, чтобы сформулировать вопрос». И он был прав: грамотная постановка вопроса — самый важный шаг на пути к решению проблем 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pic>
        <p:nvPicPr>
          <p:cNvPr id="1026" name="Picture 2" descr="C:\Users\Альфия\Downloads\3736d8cd3362fe071a21598cacf06e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2976" y="94130"/>
            <a:ext cx="3169024" cy="4340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4092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Скругленный прямоугольник 34"/>
          <p:cNvSpPr/>
          <p:nvPr/>
        </p:nvSpPr>
        <p:spPr>
          <a:xfrm>
            <a:off x="8586406" y="3781419"/>
            <a:ext cx="2006741" cy="505331"/>
          </a:xfrm>
          <a:prstGeom prst="roundRect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5021838" y="3783474"/>
            <a:ext cx="2178803" cy="505331"/>
          </a:xfrm>
          <a:prstGeom prst="roundRect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1862421" y="3757767"/>
            <a:ext cx="1878630" cy="505331"/>
          </a:xfrm>
          <a:prstGeom prst="roundRect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9838944" y="1930021"/>
            <a:ext cx="2036076" cy="505331"/>
          </a:xfrm>
          <a:prstGeom prst="roundRect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6544201" y="1930021"/>
            <a:ext cx="2643916" cy="505331"/>
          </a:xfrm>
          <a:prstGeom prst="roundRect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3341036" y="1930021"/>
            <a:ext cx="2290143" cy="505331"/>
          </a:xfrm>
          <a:prstGeom prst="roundRect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61617" y="1930021"/>
            <a:ext cx="1547586" cy="505331"/>
          </a:xfrm>
          <a:prstGeom prst="roundRect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980" y="2559567"/>
            <a:ext cx="11558040" cy="1082042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5"/>
            <a:ext cx="3398520" cy="365125"/>
          </a:xfrm>
        </p:spPr>
        <p:txBody>
          <a:bodyPr/>
          <a:lstStyle/>
          <a:p>
            <a:fld id="{9849D93A-C9CC-4ACC-BAB2-A90200690E2B}" type="slidenum">
              <a:rPr lang="ru-RU" smtClean="0"/>
              <a:t>21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9075" y="1956632"/>
            <a:ext cx="12458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>
                <a:latin typeface="Cambria" panose="02040503050406030204" pitchFamily="18" charset="0"/>
                <a:ea typeface="Cambria" panose="02040503050406030204" pitchFamily="18" charset="0"/>
              </a:rPr>
              <a:t>Эмпатия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1909203" y="3810378"/>
            <a:ext cx="1831848" cy="400110"/>
          </a:xfrm>
          <a:prstGeom prst="rect">
            <a:avLst/>
          </a:prstGeom>
          <a:solidFill>
            <a:srgbClr val="AFE2F4"/>
          </a:solidFill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Фокусировка</a:t>
            </a:r>
            <a:endParaRPr lang="ru-RU" sz="2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410007" y="1956632"/>
            <a:ext cx="216104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Генерация идей</a:t>
            </a:r>
            <a:endParaRPr lang="ru-RU" sz="2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021839" y="3810378"/>
            <a:ext cx="217880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Выбор решения</a:t>
            </a:r>
            <a:endParaRPr lang="ru-RU" sz="2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604332" y="1956632"/>
            <a:ext cx="258378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Прототипирование</a:t>
            </a:r>
            <a:endParaRPr lang="ru-RU" sz="2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8600299" y="3810378"/>
            <a:ext cx="19141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Тестирование</a:t>
            </a:r>
            <a:endParaRPr lang="ru-RU" sz="2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9940067" y="1956632"/>
            <a:ext cx="193495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Сторителлинг</a:t>
            </a:r>
            <a:endParaRPr lang="ru-RU" sz="2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4" name="Равнобедренный треугольник 13"/>
          <p:cNvSpPr/>
          <p:nvPr/>
        </p:nvSpPr>
        <p:spPr>
          <a:xfrm>
            <a:off x="2622678" y="3578628"/>
            <a:ext cx="218948" cy="179139"/>
          </a:xfrm>
          <a:prstGeom prst="triangle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Равнобедренный треугольник 36"/>
          <p:cNvSpPr/>
          <p:nvPr/>
        </p:nvSpPr>
        <p:spPr>
          <a:xfrm>
            <a:off x="5986526" y="3615294"/>
            <a:ext cx="218948" cy="179139"/>
          </a:xfrm>
          <a:prstGeom prst="triangle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Равнобедренный треугольник 37"/>
          <p:cNvSpPr/>
          <p:nvPr/>
        </p:nvSpPr>
        <p:spPr>
          <a:xfrm>
            <a:off x="9350374" y="3604650"/>
            <a:ext cx="218948" cy="179139"/>
          </a:xfrm>
          <a:prstGeom prst="triangle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Равнобедренный треугольник 38"/>
          <p:cNvSpPr/>
          <p:nvPr/>
        </p:nvSpPr>
        <p:spPr>
          <a:xfrm flipV="1">
            <a:off x="10959859" y="2428596"/>
            <a:ext cx="218948" cy="179139"/>
          </a:xfrm>
          <a:prstGeom prst="triangle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Равнобедренный треугольник 39"/>
          <p:cNvSpPr/>
          <p:nvPr/>
        </p:nvSpPr>
        <p:spPr>
          <a:xfrm flipV="1">
            <a:off x="7583247" y="2409037"/>
            <a:ext cx="218948" cy="179139"/>
          </a:xfrm>
          <a:prstGeom prst="triangle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Равнобедренный треугольник 40"/>
          <p:cNvSpPr/>
          <p:nvPr/>
        </p:nvSpPr>
        <p:spPr>
          <a:xfrm flipV="1">
            <a:off x="4316109" y="2428595"/>
            <a:ext cx="218948" cy="179139"/>
          </a:xfrm>
          <a:prstGeom prst="triangle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Равнобедренный треугольник 41"/>
          <p:cNvSpPr/>
          <p:nvPr/>
        </p:nvSpPr>
        <p:spPr>
          <a:xfrm flipV="1">
            <a:off x="939497" y="2435352"/>
            <a:ext cx="218948" cy="179139"/>
          </a:xfrm>
          <a:prstGeom prst="triangle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TextBox 42"/>
          <p:cNvSpPr txBox="1"/>
          <p:nvPr/>
        </p:nvSpPr>
        <p:spPr>
          <a:xfrm>
            <a:off x="334962" y="249245"/>
            <a:ext cx="115400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cap="all" dirty="0" smtClean="0">
                <a:solidFill>
                  <a:srgbClr val="00ADAC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этапы дизайн-</a:t>
            </a:r>
            <a:r>
              <a:rPr lang="ru-RU" sz="2800" b="1" cap="all" dirty="0" err="1" smtClean="0">
                <a:solidFill>
                  <a:srgbClr val="00ADAC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мышлениЯ</a:t>
            </a:r>
            <a:endParaRPr lang="ru-RU" sz="2800" b="1" cap="all" dirty="0">
              <a:solidFill>
                <a:srgbClr val="00ADAC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3716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226" y="1730315"/>
            <a:ext cx="10774736" cy="2558205"/>
          </a:xfrm>
          <a:prstGeom prst="rect">
            <a:avLst/>
          </a:prstGeom>
        </p:spPr>
      </p:pic>
      <p:sp>
        <p:nvSpPr>
          <p:cNvPr id="35" name="Скругленный прямоугольник 34"/>
          <p:cNvSpPr/>
          <p:nvPr/>
        </p:nvSpPr>
        <p:spPr>
          <a:xfrm>
            <a:off x="8514450" y="5259866"/>
            <a:ext cx="2078698" cy="505331"/>
          </a:xfrm>
          <a:prstGeom prst="roundRect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4993970" y="5261921"/>
            <a:ext cx="2257472" cy="505331"/>
          </a:xfrm>
          <a:prstGeom prst="roundRect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1673710" y="5236214"/>
            <a:ext cx="2003841" cy="505331"/>
          </a:xfrm>
          <a:prstGeom prst="roundRect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9797725" y="4548198"/>
            <a:ext cx="2036076" cy="505331"/>
          </a:xfrm>
          <a:prstGeom prst="roundRect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6502982" y="4548198"/>
            <a:ext cx="2643916" cy="505331"/>
          </a:xfrm>
          <a:prstGeom prst="roundRect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3299817" y="4548198"/>
            <a:ext cx="2290143" cy="505331"/>
          </a:xfrm>
          <a:prstGeom prst="roundRect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20398" y="4548198"/>
            <a:ext cx="1547586" cy="505331"/>
          </a:xfrm>
          <a:prstGeom prst="roundRect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5"/>
            <a:ext cx="3398520" cy="365125"/>
          </a:xfrm>
        </p:spPr>
        <p:txBody>
          <a:bodyPr/>
          <a:lstStyle/>
          <a:p>
            <a:fld id="{9849D93A-C9CC-4ACC-BAB2-A90200690E2B}" type="slidenum">
              <a:rPr lang="ru-RU" smtClean="0"/>
              <a:t>22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7856" y="4574809"/>
            <a:ext cx="12458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>
                <a:latin typeface="Cambria" panose="02040503050406030204" pitchFamily="18" charset="0"/>
                <a:ea typeface="Cambria" panose="02040503050406030204" pitchFamily="18" charset="0"/>
              </a:rPr>
              <a:t>Эмпатия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1769503" y="5288825"/>
            <a:ext cx="1831848" cy="400110"/>
          </a:xfrm>
          <a:prstGeom prst="rect">
            <a:avLst/>
          </a:prstGeom>
          <a:solidFill>
            <a:srgbClr val="AFE2F4"/>
          </a:solidFill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Фокусировка</a:t>
            </a:r>
            <a:endParaRPr lang="ru-RU" sz="2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368788" y="4574809"/>
            <a:ext cx="216104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Генерация идей</a:t>
            </a:r>
            <a:endParaRPr lang="ru-RU" sz="2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993971" y="5288825"/>
            <a:ext cx="22574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Выбор решения</a:t>
            </a:r>
            <a:endParaRPr lang="ru-RU" sz="2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563113" y="4574809"/>
            <a:ext cx="258378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Прототипирование</a:t>
            </a:r>
            <a:endParaRPr lang="ru-RU" sz="2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8600299" y="5288825"/>
            <a:ext cx="19141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Тестирование</a:t>
            </a:r>
            <a:endParaRPr lang="ru-RU" sz="2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9898848" y="4574809"/>
            <a:ext cx="193495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Сторителлинг</a:t>
            </a:r>
            <a:endParaRPr lang="ru-RU" sz="2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4" name="Равнобедренный треугольник 13"/>
          <p:cNvSpPr/>
          <p:nvPr/>
        </p:nvSpPr>
        <p:spPr>
          <a:xfrm>
            <a:off x="2559178" y="5057075"/>
            <a:ext cx="218948" cy="179139"/>
          </a:xfrm>
          <a:prstGeom prst="triangle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Равнобедренный треугольник 36"/>
          <p:cNvSpPr/>
          <p:nvPr/>
        </p:nvSpPr>
        <p:spPr>
          <a:xfrm>
            <a:off x="5986526" y="5093741"/>
            <a:ext cx="218948" cy="179139"/>
          </a:xfrm>
          <a:prstGeom prst="triangle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Равнобедренный треугольник 37"/>
          <p:cNvSpPr/>
          <p:nvPr/>
        </p:nvSpPr>
        <p:spPr>
          <a:xfrm>
            <a:off x="9350374" y="5083097"/>
            <a:ext cx="218948" cy="179139"/>
          </a:xfrm>
          <a:prstGeom prst="triangle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Равнобедренный треугольник 38"/>
          <p:cNvSpPr/>
          <p:nvPr/>
        </p:nvSpPr>
        <p:spPr>
          <a:xfrm>
            <a:off x="10918640" y="4386563"/>
            <a:ext cx="218948" cy="179139"/>
          </a:xfrm>
          <a:prstGeom prst="triangle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Равнобедренный треугольник 39"/>
          <p:cNvSpPr/>
          <p:nvPr/>
        </p:nvSpPr>
        <p:spPr>
          <a:xfrm>
            <a:off x="7605528" y="4367004"/>
            <a:ext cx="218948" cy="179139"/>
          </a:xfrm>
          <a:prstGeom prst="triangle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Равнобедренный треугольник 40"/>
          <p:cNvSpPr/>
          <p:nvPr/>
        </p:nvSpPr>
        <p:spPr>
          <a:xfrm>
            <a:off x="4338390" y="4386562"/>
            <a:ext cx="218948" cy="179139"/>
          </a:xfrm>
          <a:prstGeom prst="triangle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Равнобедренный треугольник 41"/>
          <p:cNvSpPr/>
          <p:nvPr/>
        </p:nvSpPr>
        <p:spPr>
          <a:xfrm>
            <a:off x="898278" y="4393319"/>
            <a:ext cx="218948" cy="179139"/>
          </a:xfrm>
          <a:prstGeom prst="triangle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TextBox 42"/>
          <p:cNvSpPr txBox="1"/>
          <p:nvPr/>
        </p:nvSpPr>
        <p:spPr>
          <a:xfrm>
            <a:off x="334962" y="249245"/>
            <a:ext cx="115400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cap="all" dirty="0">
                <a:solidFill>
                  <a:srgbClr val="00ADAC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Итерации – основа хорошего дизайна</a:t>
            </a:r>
          </a:p>
        </p:txBody>
      </p:sp>
      <p:pic>
        <p:nvPicPr>
          <p:cNvPr id="62" name="Рисунок 6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980" y="2559567"/>
            <a:ext cx="11558040" cy="1082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7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5"/>
            <a:ext cx="3398520" cy="365125"/>
          </a:xfrm>
        </p:spPr>
        <p:txBody>
          <a:bodyPr/>
          <a:lstStyle/>
          <a:p>
            <a:fld id="{9849D93A-C9CC-4ACC-BAB2-A90200690E2B}" type="slidenum">
              <a:rPr lang="ru-RU" smtClean="0"/>
              <a:t>23</a:t>
            </a:fld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963" y="229039"/>
            <a:ext cx="4961296" cy="710253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296259" y="225425"/>
            <a:ext cx="6595704" cy="701167"/>
          </a:xfrm>
          <a:prstGeom prst="rect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410837" y="314398"/>
            <a:ext cx="64811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cap="all" dirty="0" smtClean="0">
                <a:latin typeface="Cambria" panose="02040503050406030204" pitchFamily="18" charset="0"/>
                <a:ea typeface="Cambria" panose="02040503050406030204" pitchFamily="18" charset="0"/>
              </a:rPr>
              <a:t>1. Эмпатия</a:t>
            </a:r>
            <a:endParaRPr lang="ru-RU" sz="2800" b="1" cap="all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410837" y="1203568"/>
            <a:ext cx="6481124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Погрузиться </a:t>
            </a: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в контекст, чтобы понять скрытые, неосознанные потребности людей, а значит ключевые возможности </a:t>
            </a:r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изменений.</a:t>
            </a:r>
          </a:p>
          <a:p>
            <a:endParaRPr lang="ru-RU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Наблюдать и слушать, исследовать и участвовать.</a:t>
            </a:r>
          </a:p>
          <a:p>
            <a:endParaRPr lang="ru-RU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ru-RU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Инструментарий:</a:t>
            </a:r>
          </a:p>
          <a:p>
            <a:r>
              <a:rPr lang="ru-RU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Карта стейкхолдеров</a:t>
            </a:r>
          </a:p>
          <a:p>
            <a:r>
              <a:rPr lang="ru-RU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Экспресс-интервью</a:t>
            </a:r>
          </a:p>
          <a:p>
            <a:r>
              <a:rPr lang="ru-RU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Глубинное интервью</a:t>
            </a:r>
          </a:p>
          <a:p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</a:rPr>
              <a:t>Скрытое </a:t>
            </a:r>
            <a:r>
              <a:rPr lang="ru-RU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наблюдение </a:t>
            </a: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</a:rPr>
              <a:t>(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Shadowing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  <a:endParaRPr lang="ru-RU" sz="2000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ru-RU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Мокасины </a:t>
            </a: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</a:rPr>
              <a:t>(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Mocassins</a:t>
            </a:r>
            <a:r>
              <a:rPr lang="ru-RU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</a:p>
          <a:p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</a:rPr>
              <a:t>Мобильная </a:t>
            </a:r>
            <a:r>
              <a:rPr lang="ru-RU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этнография</a:t>
            </a:r>
          </a:p>
          <a:p>
            <a:r>
              <a:rPr lang="ru-RU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Дневники</a:t>
            </a:r>
            <a:endParaRPr lang="en-US" sz="2000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ru-RU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Исследование аналогов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4927" y="1566640"/>
            <a:ext cx="3322638" cy="3449114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 flipH="1">
            <a:off x="1" y="226478"/>
            <a:ext cx="334962" cy="709200"/>
          </a:xfrm>
          <a:prstGeom prst="rect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2270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5"/>
            <a:ext cx="3398520" cy="365125"/>
          </a:xfrm>
        </p:spPr>
        <p:txBody>
          <a:bodyPr/>
          <a:lstStyle/>
          <a:p>
            <a:fld id="{9849D93A-C9CC-4ACC-BAB2-A90200690E2B}" type="slidenum">
              <a:rPr lang="ru-RU" smtClean="0"/>
              <a:t>24</a:t>
            </a:fld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296259" y="225425"/>
            <a:ext cx="6595704" cy="701167"/>
          </a:xfrm>
          <a:prstGeom prst="rect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410837" y="314398"/>
            <a:ext cx="64811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cap="all" dirty="0" smtClean="0">
                <a:latin typeface="Cambria" panose="02040503050406030204" pitchFamily="18" charset="0"/>
                <a:ea typeface="Cambria" panose="02040503050406030204" pitchFamily="18" charset="0"/>
              </a:rPr>
              <a:t>2. Фокусировка</a:t>
            </a:r>
            <a:endParaRPr lang="ru-RU" sz="2800" b="1" cap="all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0199" y="225425"/>
            <a:ext cx="4953940" cy="70920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5410837" y="1203568"/>
            <a:ext cx="648112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Из </a:t>
            </a: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массива </a:t>
            </a:r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собранной информации получить </a:t>
            </a: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значимые инсайты </a:t>
            </a:r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(глубинное </a:t>
            </a: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понимание того, что </a:t>
            </a:r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действительно нужно человеку, даже </a:t>
            </a: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если сам он об этом не </a:t>
            </a:r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догадывается).</a:t>
            </a:r>
          </a:p>
          <a:p>
            <a:endParaRPr lang="ru-RU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Анализировать и синтезировать, осмыслять и интерпретировать.</a:t>
            </a:r>
          </a:p>
          <a:p>
            <a:endParaRPr lang="ru-RU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ru-RU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Инструментарий:</a:t>
            </a:r>
          </a:p>
          <a:p>
            <a:r>
              <a:rPr lang="ru-RU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Карта эмпатии</a:t>
            </a:r>
          </a:p>
          <a:p>
            <a:r>
              <a:rPr lang="ru-RU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Кластеризация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ru-RU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группировка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  <a:endParaRPr lang="ru-RU" sz="2000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ru-RU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Сегментация пользовательских задач</a:t>
            </a:r>
          </a:p>
          <a:p>
            <a:r>
              <a:rPr lang="ru-RU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Создание персоны</a:t>
            </a:r>
          </a:p>
          <a:p>
            <a:r>
              <a:rPr lang="ru-RU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Формулировка ключевой задачи (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Point Of View</a:t>
            </a:r>
            <a:r>
              <a:rPr lang="ru-RU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  <a:endParaRPr lang="en-US" sz="2000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7142" y="6552203"/>
            <a:ext cx="118814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latin typeface="Cambria" panose="02040503050406030204" pitchFamily="18" charset="0"/>
                <a:ea typeface="Cambria" panose="02040503050406030204" pitchFamily="18" charset="0"/>
              </a:rPr>
              <a:t>©</a:t>
            </a:r>
            <a:r>
              <a:rPr lang="ru-RU" sz="1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Wonderfull</a:t>
            </a:r>
            <a:r>
              <a:rPr lang="en-US" sz="1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000" dirty="0">
                <a:latin typeface="Cambria" panose="02040503050406030204" pitchFamily="18" charset="0"/>
                <a:ea typeface="Cambria" panose="02040503050406030204" pitchFamily="18" charset="0"/>
              </a:rPr>
              <a:t>lab</a:t>
            </a:r>
            <a:endParaRPr lang="ru-RU" sz="1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699328"/>
            <a:ext cx="4953000" cy="567055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06932" y="1233107"/>
            <a:ext cx="4944960" cy="5671059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 flipH="1">
            <a:off x="1" y="226478"/>
            <a:ext cx="334962" cy="709200"/>
          </a:xfrm>
          <a:prstGeom prst="rect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5"/>
          <a:stretch/>
        </p:blipFill>
        <p:spPr>
          <a:xfrm>
            <a:off x="535533" y="1008611"/>
            <a:ext cx="3500935" cy="4008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866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5"/>
            <a:ext cx="3398520" cy="365125"/>
          </a:xfrm>
        </p:spPr>
        <p:txBody>
          <a:bodyPr/>
          <a:lstStyle/>
          <a:p>
            <a:fld id="{9849D93A-C9CC-4ACC-BAB2-A90200690E2B}" type="slidenum">
              <a:rPr lang="ru-RU" smtClean="0"/>
              <a:t>25</a:t>
            </a:fld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296259" y="225425"/>
            <a:ext cx="6595704" cy="701167"/>
          </a:xfrm>
          <a:prstGeom prst="rect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410837" y="314398"/>
            <a:ext cx="64811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cap="all" dirty="0" smtClean="0">
                <a:latin typeface="Cambria" panose="02040503050406030204" pitchFamily="18" charset="0"/>
                <a:ea typeface="Cambria" panose="02040503050406030204" pitchFamily="18" charset="0"/>
              </a:rPr>
              <a:t>3. Генерация идей</a:t>
            </a:r>
            <a:endParaRPr lang="ru-RU" sz="2800" b="1" cap="all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963" y="225425"/>
            <a:ext cx="4961295" cy="710253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5410837" y="1203568"/>
            <a:ext cx="6481124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Предложить как </a:t>
            </a: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можно больше </a:t>
            </a:r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решений поставленной задачи </a:t>
            </a: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в </a:t>
            </a:r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ходе мозгового штурма.</a:t>
            </a:r>
          </a:p>
          <a:p>
            <a:endParaRPr lang="ru-RU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Строить свои идеи на идеях других, выходить за рамки шаблонных решений.</a:t>
            </a:r>
          </a:p>
          <a:p>
            <a:endParaRPr lang="ru-RU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ru-RU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Инструментарий:</a:t>
            </a:r>
          </a:p>
          <a:p>
            <a:r>
              <a:rPr lang="ru-RU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Мозговой штурм</a:t>
            </a:r>
          </a:p>
          <a:p>
            <a:r>
              <a:rPr lang="ru-RU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Аналогии для мозгового штурма</a:t>
            </a:r>
          </a:p>
          <a:p>
            <a:r>
              <a:rPr lang="ru-RU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Перевертыши для стереотипов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5"/>
          <a:stretch/>
        </p:blipFill>
        <p:spPr>
          <a:xfrm>
            <a:off x="330200" y="926590"/>
            <a:ext cx="4953000" cy="567105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17142" y="6552203"/>
            <a:ext cx="118814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latin typeface="Cambria" panose="02040503050406030204" pitchFamily="18" charset="0"/>
                <a:ea typeface="Cambria" panose="02040503050406030204" pitchFamily="18" charset="0"/>
              </a:rPr>
              <a:t>©</a:t>
            </a:r>
            <a:r>
              <a:rPr lang="ru-RU" sz="1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Wonderfull</a:t>
            </a:r>
            <a:r>
              <a:rPr lang="en-US" sz="1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000" dirty="0">
                <a:latin typeface="Cambria" panose="02040503050406030204" pitchFamily="18" charset="0"/>
                <a:ea typeface="Cambria" panose="02040503050406030204" pitchFamily="18" charset="0"/>
              </a:rPr>
              <a:t>lab</a:t>
            </a:r>
            <a:endParaRPr lang="ru-RU" sz="1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1" y="226478"/>
            <a:ext cx="334962" cy="709200"/>
          </a:xfrm>
          <a:prstGeom prst="rect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6494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5"/>
            <a:ext cx="3398520" cy="365125"/>
          </a:xfrm>
        </p:spPr>
        <p:txBody>
          <a:bodyPr/>
          <a:lstStyle/>
          <a:p>
            <a:fld id="{9849D93A-C9CC-4ACC-BAB2-A90200690E2B}" type="slidenum">
              <a:rPr lang="ru-RU" smtClean="0"/>
              <a:t>26</a:t>
            </a:fld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296259" y="225425"/>
            <a:ext cx="6595704" cy="701167"/>
          </a:xfrm>
          <a:prstGeom prst="rect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410837" y="314398"/>
            <a:ext cx="64811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cap="all" dirty="0" smtClean="0">
                <a:latin typeface="Cambria" panose="02040503050406030204" pitchFamily="18" charset="0"/>
                <a:ea typeface="Cambria" panose="02040503050406030204" pitchFamily="18" charset="0"/>
              </a:rPr>
              <a:t>4. выбор решения</a:t>
            </a:r>
            <a:endParaRPr lang="ru-RU" sz="2800" b="1" cap="all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963" y="225424"/>
            <a:ext cx="4961295" cy="710253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5410837" y="1203568"/>
            <a:ext cx="6481124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Выделить </a:t>
            </a: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две или три лучшие идеи для </a:t>
            </a:r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их дальнейшего прототипирования и тестирования.</a:t>
            </a:r>
            <a:endParaRPr lang="ru-RU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ru-RU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Анализировать и систематизировать, синтезировать и осуществлять выбор.</a:t>
            </a:r>
          </a:p>
          <a:p>
            <a:endParaRPr lang="ru-RU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ru-RU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Инструментарий:</a:t>
            </a:r>
          </a:p>
          <a:p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</a:rPr>
              <a:t>Критерии </a:t>
            </a:r>
            <a:r>
              <a:rPr lang="ru-RU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выбора</a:t>
            </a:r>
          </a:p>
          <a:p>
            <a:r>
              <a:rPr lang="ru-RU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Голосование</a:t>
            </a:r>
          </a:p>
          <a:p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</a:rPr>
              <a:t>Четыре </a:t>
            </a:r>
            <a:r>
              <a:rPr lang="ru-RU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категории</a:t>
            </a:r>
          </a:p>
          <a:p>
            <a:r>
              <a:rPr lang="ru-RU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Бинго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4964" y="927100"/>
            <a:ext cx="4532872" cy="518088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 flipH="1">
            <a:off x="1" y="226478"/>
            <a:ext cx="334962" cy="709200"/>
          </a:xfrm>
          <a:prstGeom prst="rect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9272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5"/>
            <a:ext cx="3398520" cy="365125"/>
          </a:xfrm>
        </p:spPr>
        <p:txBody>
          <a:bodyPr/>
          <a:lstStyle/>
          <a:p>
            <a:fld id="{9849D93A-C9CC-4ACC-BAB2-A90200690E2B}" type="slidenum">
              <a:rPr lang="ru-RU" smtClean="0"/>
              <a:t>27</a:t>
            </a:fld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296259" y="225425"/>
            <a:ext cx="6595704" cy="701167"/>
          </a:xfrm>
          <a:prstGeom prst="rect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410837" y="314398"/>
            <a:ext cx="64811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cap="all" dirty="0" smtClean="0">
                <a:latin typeface="Cambria" panose="02040503050406030204" pitchFamily="18" charset="0"/>
                <a:ea typeface="Cambria" panose="02040503050406030204" pitchFamily="18" charset="0"/>
              </a:rPr>
              <a:t>5. прототипирование</a:t>
            </a:r>
            <a:endParaRPr lang="ru-RU" sz="2800" b="1" cap="all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963" y="225425"/>
            <a:ext cx="4961295" cy="710253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5410837" y="1203568"/>
            <a:ext cx="6481124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Придаем решению простую форму, с которой пользователь может получить опыт взаимодействия, чтобы понять</a:t>
            </a: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, есть ли </a:t>
            </a:r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у идеи </a:t>
            </a: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функциональная ценность. </a:t>
            </a:r>
          </a:p>
          <a:p>
            <a:endParaRPr lang="ru-RU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Конструировать и создавать формы, разрабатывать сценарии и проектировать пользовательский опыт.</a:t>
            </a:r>
          </a:p>
          <a:p>
            <a:endParaRPr lang="ru-RU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ru-RU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Инструментарий:</a:t>
            </a:r>
          </a:p>
          <a:p>
            <a:r>
              <a:rPr lang="ru-RU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Раскадровка</a:t>
            </a:r>
            <a:r>
              <a:rPr lang="ru-RU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</a:rPr>
              <a:t>(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Storyboard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  <a:endParaRPr lang="ru-RU" sz="2000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</a:rPr>
              <a:t>Ролевая </a:t>
            </a:r>
            <a:r>
              <a:rPr lang="ru-RU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игра </a:t>
            </a: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</a:rPr>
              <a:t>(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Bodystorming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  <a:endParaRPr lang="ru-RU" sz="2000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ru-RU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Макетирование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56" t="-168"/>
          <a:stretch/>
        </p:blipFill>
        <p:spPr>
          <a:xfrm>
            <a:off x="334963" y="914401"/>
            <a:ext cx="4974431" cy="56896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17142" y="6552203"/>
            <a:ext cx="118814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latin typeface="Cambria" panose="02040503050406030204" pitchFamily="18" charset="0"/>
                <a:ea typeface="Cambria" panose="02040503050406030204" pitchFamily="18" charset="0"/>
              </a:rPr>
              <a:t>©</a:t>
            </a:r>
            <a:r>
              <a:rPr lang="ru-RU" sz="1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Wonderfull</a:t>
            </a:r>
            <a:r>
              <a:rPr lang="en-US" sz="1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000" dirty="0">
                <a:latin typeface="Cambria" panose="02040503050406030204" pitchFamily="18" charset="0"/>
                <a:ea typeface="Cambria" panose="02040503050406030204" pitchFamily="18" charset="0"/>
              </a:rPr>
              <a:t>lab</a:t>
            </a:r>
            <a:endParaRPr lang="ru-RU" sz="1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 flipH="1">
            <a:off x="1" y="226478"/>
            <a:ext cx="334962" cy="709200"/>
          </a:xfrm>
          <a:prstGeom prst="rect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9034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5"/>
            <a:ext cx="3398520" cy="365125"/>
          </a:xfrm>
        </p:spPr>
        <p:txBody>
          <a:bodyPr/>
          <a:lstStyle/>
          <a:p>
            <a:fld id="{9849D93A-C9CC-4ACC-BAB2-A90200690E2B}" type="slidenum">
              <a:rPr lang="ru-RU" smtClean="0"/>
              <a:t>28</a:t>
            </a:fld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296259" y="225425"/>
            <a:ext cx="6595704" cy="701167"/>
          </a:xfrm>
          <a:prstGeom prst="rect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410837" y="314398"/>
            <a:ext cx="64811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cap="all" dirty="0" smtClean="0">
                <a:latin typeface="Cambria" panose="02040503050406030204" pitchFamily="18" charset="0"/>
                <a:ea typeface="Cambria" panose="02040503050406030204" pitchFamily="18" charset="0"/>
              </a:rPr>
              <a:t>6. Тестирование</a:t>
            </a:r>
            <a:endParaRPr lang="ru-RU" sz="2800" b="1" cap="all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963" y="225425"/>
            <a:ext cx="4961295" cy="710253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5410837" y="1203568"/>
            <a:ext cx="6481124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Получение опыта от взаимодействия с прототипом.  Проверяем, работает ли </a:t>
            </a: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прототип </a:t>
            </a:r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так</a:t>
            </a: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, как </a:t>
            </a:r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мы его задумывали.</a:t>
            </a:r>
          </a:p>
          <a:p>
            <a:endParaRPr lang="ru-RU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Наблюдать и слушать, </a:t>
            </a:r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анализировать и систематизировать.</a:t>
            </a:r>
          </a:p>
          <a:p>
            <a:endParaRPr lang="ru-RU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ru-RU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Инструментарий:</a:t>
            </a:r>
          </a:p>
          <a:p>
            <a:r>
              <a:rPr lang="ru-RU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Тестирование с пользователем</a:t>
            </a:r>
          </a:p>
          <a:p>
            <a:r>
              <a:rPr lang="ru-RU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Матрица тестирования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4963" y="935678"/>
            <a:ext cx="4944960" cy="566197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 flipH="1">
            <a:off x="1" y="226478"/>
            <a:ext cx="334962" cy="709200"/>
          </a:xfrm>
          <a:prstGeom prst="rect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0663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5"/>
            <a:ext cx="3398520" cy="365125"/>
          </a:xfrm>
        </p:spPr>
        <p:txBody>
          <a:bodyPr/>
          <a:lstStyle/>
          <a:p>
            <a:fld id="{9849D93A-C9CC-4ACC-BAB2-A90200690E2B}" type="slidenum">
              <a:rPr lang="ru-RU" smtClean="0"/>
              <a:t>29</a:t>
            </a:fld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296258" y="226478"/>
            <a:ext cx="6895741" cy="709200"/>
          </a:xfrm>
          <a:prstGeom prst="rect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410837" y="314398"/>
            <a:ext cx="64811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cap="all" dirty="0" smtClean="0">
                <a:latin typeface="Cambria" panose="02040503050406030204" pitchFamily="18" charset="0"/>
                <a:ea typeface="Cambria" panose="02040503050406030204" pitchFamily="18" charset="0"/>
              </a:rPr>
              <a:t>7. сторителлинг</a:t>
            </a:r>
            <a:endParaRPr lang="ru-RU" sz="2800" b="1" cap="all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963" y="225425"/>
            <a:ext cx="4961296" cy="710253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5410837" y="1203568"/>
            <a:ext cx="6481124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Донести идею до слушателей и </a:t>
            </a: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помочь им </a:t>
            </a:r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 вдохновиться </a:t>
            </a: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на </a:t>
            </a:r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её воплощение. Найти потенциальных партнёров и инвесторов.</a:t>
            </a:r>
          </a:p>
          <a:p>
            <a:endParaRPr lang="ru-RU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Создавать истории, рассказывать и вдохновлять.</a:t>
            </a:r>
          </a:p>
          <a:p>
            <a:endParaRPr lang="ru-RU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ru-RU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Инструментарий:</a:t>
            </a:r>
          </a:p>
          <a:p>
            <a:r>
              <a:rPr lang="ru-RU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Презентация</a:t>
            </a:r>
          </a:p>
          <a:p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</a:rPr>
              <a:t>Техника стоп-</a:t>
            </a:r>
            <a:r>
              <a:rPr lang="ru-RU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моушн</a:t>
            </a: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Stop Motion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  <a:endParaRPr lang="ru-RU" sz="2000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70" t="6341" r="-1"/>
          <a:stretch/>
        </p:blipFill>
        <p:spPr>
          <a:xfrm>
            <a:off x="-14287" y="925538"/>
            <a:ext cx="5297488" cy="567211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17142" y="6552203"/>
            <a:ext cx="118814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latin typeface="Cambria" panose="02040503050406030204" pitchFamily="18" charset="0"/>
                <a:ea typeface="Cambria" panose="02040503050406030204" pitchFamily="18" charset="0"/>
              </a:rPr>
              <a:t>©</a:t>
            </a:r>
            <a:r>
              <a:rPr lang="ru-RU" sz="1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Wonderfull</a:t>
            </a:r>
            <a:r>
              <a:rPr lang="en-US" sz="1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000" dirty="0">
                <a:latin typeface="Cambria" panose="02040503050406030204" pitchFamily="18" charset="0"/>
                <a:ea typeface="Cambria" panose="02040503050406030204" pitchFamily="18" charset="0"/>
              </a:rPr>
              <a:t>lab</a:t>
            </a:r>
            <a:endParaRPr lang="ru-RU" sz="1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 flipH="1">
            <a:off x="1" y="226478"/>
            <a:ext cx="334962" cy="709200"/>
          </a:xfrm>
          <a:prstGeom prst="rect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0611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Термины и определения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Проект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3200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 ограниченное по </a:t>
            </a:r>
            <a:r>
              <a:rPr lang="ru-RU" sz="32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времени и ресурсах деятельность, направленная на решение конкретной проблемы известного круга заинтересованных лиц (</a:t>
            </a:r>
            <a:r>
              <a:rPr lang="ru-RU" sz="3200" dirty="0" err="1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стейкхолдеров</a:t>
            </a:r>
            <a:r>
              <a:rPr lang="ru-RU" sz="32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r>
              <a:rPr lang="ru-RU" sz="3200" b="1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Целью</a:t>
            </a:r>
            <a:r>
              <a:rPr lang="ru-RU" sz="32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деятельности является создание нового и востребованного продукта ( предмета, сервиса и т.п.), с помощью которого  будет решаться проблема.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9D93A-C9CC-4ACC-BAB2-A90200690E2B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5382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5"/>
            <a:ext cx="3398520" cy="365125"/>
          </a:xfrm>
        </p:spPr>
        <p:txBody>
          <a:bodyPr/>
          <a:lstStyle/>
          <a:p>
            <a:fld id="{9849D93A-C9CC-4ACC-BAB2-A90200690E2B}" type="slidenum">
              <a:rPr lang="ru-RU" smtClean="0"/>
              <a:t>30</a:t>
            </a:fld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48409" y="3241956"/>
            <a:ext cx="115400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cap="all" dirty="0" smtClean="0"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чему учить в новом и сложном мире</a:t>
            </a:r>
            <a:r>
              <a:rPr lang="ru-RU" sz="2800" b="1" cap="all" dirty="0"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29211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5"/>
            <a:ext cx="3398520" cy="365125"/>
          </a:xfrm>
        </p:spPr>
        <p:txBody>
          <a:bodyPr/>
          <a:lstStyle/>
          <a:p>
            <a:fld id="{9849D93A-C9CC-4ACC-BAB2-A90200690E2B}" type="slidenum">
              <a:rPr lang="ru-RU" smtClean="0"/>
              <a:t>31</a:t>
            </a:fld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557"/>
          <a:stretch/>
        </p:blipFill>
        <p:spPr>
          <a:xfrm>
            <a:off x="0" y="0"/>
            <a:ext cx="12192000" cy="6231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603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736" y="227619"/>
            <a:ext cx="2035515" cy="2880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461" y="3631455"/>
            <a:ext cx="2027791" cy="2880000"/>
          </a:xfrm>
          <a:prstGeom prst="rect">
            <a:avLst/>
          </a:prstGeom>
          <a:ln>
            <a:solidFill>
              <a:schemeClr val="accent4">
                <a:lumMod val="75000"/>
              </a:schemeClr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3800" y="227619"/>
            <a:ext cx="2005651" cy="2880000"/>
          </a:xfrm>
          <a:prstGeom prst="rect">
            <a:avLst/>
          </a:prstGeom>
        </p:spPr>
      </p:pic>
      <p:pic>
        <p:nvPicPr>
          <p:cNvPr id="1026" name="Picture 2" descr="http://bookashka.name/fb2imgs/d2/d2127a7a369672bd2427cb5125036e54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73799" y="3631455"/>
            <a:ext cx="1975452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467727" y="3615026"/>
            <a:ext cx="3171824" cy="9566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4" dirty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Кен Робинсон, Лу </a:t>
            </a:r>
            <a:r>
              <a:rPr lang="ru-RU" sz="1404" dirty="0" err="1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Ароника</a:t>
            </a:r>
            <a:endParaRPr lang="en-US" sz="1404" dirty="0">
              <a:latin typeface="Segoe UI" panose="020B0502040204020203" pitchFamily="34" charset="0"/>
              <a:ea typeface="Cambria" panose="02040503050406030204" pitchFamily="18" charset="0"/>
              <a:cs typeface="Segoe UI" panose="020B0502040204020203" pitchFamily="34" charset="0"/>
            </a:endParaRPr>
          </a:p>
          <a:p>
            <a:endParaRPr lang="en-US" sz="1404" dirty="0">
              <a:latin typeface="Segoe UI" panose="020B0502040204020203" pitchFamily="34" charset="0"/>
              <a:ea typeface="Cambria" panose="02040503050406030204" pitchFamily="18" charset="0"/>
              <a:cs typeface="Segoe UI" panose="020B0502040204020203" pitchFamily="34" charset="0"/>
            </a:endParaRPr>
          </a:p>
          <a:p>
            <a:r>
              <a:rPr lang="ru-RU" sz="1404" b="1" dirty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Школа будущего. Как вырастить талантливого ребенка</a:t>
            </a:r>
            <a:endParaRPr lang="en-US" sz="1404" b="1" dirty="0">
              <a:latin typeface="Segoe UI" panose="020B0502040204020203" pitchFamily="34" charset="0"/>
              <a:ea typeface="Cambria" panose="02040503050406030204" pitchFamily="18" charset="0"/>
              <a:cs typeface="Segoe UI" panose="020B0502040204020203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467725" y="227619"/>
            <a:ext cx="3419475" cy="9566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4" dirty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Доклад по результатам диагностики текущего </a:t>
            </a:r>
            <a:r>
              <a:rPr lang="ru-RU" sz="1404" b="1" dirty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состояния среды, в которой происходит </a:t>
            </a:r>
            <a:r>
              <a:rPr lang="ru-RU" sz="1404" b="1" dirty="0" smtClean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развитие человека</a:t>
            </a:r>
            <a:r>
              <a:rPr lang="ru-RU" sz="1404" b="1" dirty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.</a:t>
            </a:r>
            <a:endParaRPr lang="en-US" sz="1404" b="1" dirty="0">
              <a:latin typeface="Segoe UI" panose="020B0502040204020203" pitchFamily="34" charset="0"/>
              <a:ea typeface="Cambria" panose="02040503050406030204" pitchFamily="18" charset="0"/>
              <a:cs typeface="Segoe UI" panose="020B0502040204020203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47527" y="227622"/>
            <a:ext cx="3171824" cy="1172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4" dirty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Доклад суммирует многолетнюю </a:t>
            </a:r>
            <a:r>
              <a:rPr lang="ru-RU" sz="1404" dirty="0" smtClean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совместную работу </a:t>
            </a:r>
            <a:r>
              <a:rPr lang="ru-RU" sz="1404" dirty="0" err="1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Global</a:t>
            </a:r>
            <a:r>
              <a:rPr lang="ru-RU" sz="1404" dirty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 </a:t>
            </a:r>
            <a:r>
              <a:rPr lang="ru-RU" sz="1404" dirty="0" err="1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Education</a:t>
            </a:r>
            <a:r>
              <a:rPr lang="ru-RU" sz="1404" dirty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 </a:t>
            </a:r>
            <a:r>
              <a:rPr lang="ru-RU" sz="1404" dirty="0" err="1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Futures</a:t>
            </a:r>
            <a:r>
              <a:rPr lang="ru-RU" sz="1404" dirty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 и </a:t>
            </a:r>
            <a:r>
              <a:rPr lang="ru-RU" sz="1404" dirty="0" smtClean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WorldSkills </a:t>
            </a:r>
            <a:r>
              <a:rPr lang="ru-RU" sz="1404" dirty="0" err="1" smtClean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Russia</a:t>
            </a:r>
            <a:r>
              <a:rPr lang="ru-RU" sz="1404" dirty="0" smtClean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 </a:t>
            </a:r>
            <a:r>
              <a:rPr lang="ru-RU" sz="1404" dirty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по </a:t>
            </a:r>
            <a:r>
              <a:rPr lang="ru-RU" sz="1404" b="1" dirty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исследованию образа рабочих </a:t>
            </a:r>
            <a:r>
              <a:rPr lang="ru-RU" sz="1404" b="1" dirty="0" smtClean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мест в </a:t>
            </a:r>
            <a:r>
              <a:rPr lang="ru-RU" sz="1404" b="1" dirty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экономике будущего.</a:t>
            </a:r>
            <a:endParaRPr lang="en-US" sz="1404" b="1" dirty="0">
              <a:latin typeface="Segoe UI" panose="020B0502040204020203" pitchFamily="34" charset="0"/>
              <a:ea typeface="Cambria" panose="02040503050406030204" pitchFamily="18" charset="0"/>
              <a:cs typeface="Segoe UI" panose="020B05020402040202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77724" y="3631458"/>
            <a:ext cx="3171824" cy="1172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4" dirty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Фундаментальный системный доклад АСИ </a:t>
            </a:r>
            <a:r>
              <a:rPr lang="ru-RU" sz="1404" b="1" dirty="0" smtClean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о </a:t>
            </a:r>
            <a:r>
              <a:rPr lang="ru-RU" sz="1404" b="1" dirty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глобальном будущем образования </a:t>
            </a:r>
            <a:r>
              <a:rPr lang="ru-RU" sz="1404" dirty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2017 года, краткая </a:t>
            </a:r>
            <a:r>
              <a:rPr lang="ru-RU" sz="1404" dirty="0" smtClean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Энциклопедия новых </a:t>
            </a:r>
            <a:r>
              <a:rPr lang="ru-RU" sz="1404" dirty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форматов </a:t>
            </a:r>
            <a:r>
              <a:rPr lang="ru-RU" sz="1404" dirty="0" smtClean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образования.</a:t>
            </a:r>
            <a:endParaRPr lang="en-US" sz="1404" b="1" dirty="0">
              <a:latin typeface="Segoe UI" panose="020B0502040204020203" pitchFamily="34" charset="0"/>
              <a:ea typeface="Cambria" panose="02040503050406030204" pitchFamily="18" charset="0"/>
              <a:cs typeface="Segoe UI" panose="020B0502040204020203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67727" y="2387619"/>
            <a:ext cx="1034231" cy="7200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9129" y="2387619"/>
            <a:ext cx="1344375" cy="720000"/>
          </a:xfrm>
          <a:prstGeom prst="rect">
            <a:avLst/>
          </a:prstGeom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00811" y="5826615"/>
            <a:ext cx="1081967" cy="7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84165" y="5779263"/>
            <a:ext cx="1834083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667744" y="6356355"/>
            <a:ext cx="365760" cy="365125"/>
          </a:xfrm>
        </p:spPr>
        <p:txBody>
          <a:bodyPr/>
          <a:lstStyle/>
          <a:p>
            <a:fld id="{9849D93A-C9CC-4ACC-BAB2-A90200690E2B}" type="slidenum">
              <a:rPr lang="ru-RU" smtClean="0"/>
              <a:t>32</a:t>
            </a:fld>
            <a:endParaRPr lang="ru-RU" dirty="0"/>
          </a:p>
        </p:txBody>
      </p:sp>
      <p:pic>
        <p:nvPicPr>
          <p:cNvPr id="17" name="Picture 2" descr="https://ceotudent.com/wp-content/images/post/user-799/yfbt5j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13" b="26115"/>
          <a:stretch/>
        </p:blipFill>
        <p:spPr bwMode="auto">
          <a:xfrm>
            <a:off x="8528698" y="5516248"/>
            <a:ext cx="2448804" cy="587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8479930" y="4812820"/>
            <a:ext cx="3584449" cy="740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4" dirty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2006 год</a:t>
            </a:r>
          </a:p>
          <a:p>
            <a:r>
              <a:rPr lang="ru-RU" sz="1404" dirty="0" smtClean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"Как школы подавляют креативность", более 57 000 000 просмотров</a:t>
            </a:r>
          </a:p>
        </p:txBody>
      </p:sp>
    </p:spTree>
    <p:extLst>
      <p:ext uri="{BB962C8B-B14F-4D97-AF65-F5344CB8AC3E}">
        <p14:creationId xmlns:p14="http://schemas.microsoft.com/office/powerpoint/2010/main" val="2277764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249245"/>
            <a:ext cx="1219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БАЗОВЫЕ НАВЫКИ </a:t>
            </a:r>
            <a:r>
              <a:rPr lang="en-US" sz="2800" b="1" dirty="0"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XXI </a:t>
            </a:r>
            <a:r>
              <a:rPr lang="ru-RU" sz="2800" b="1" dirty="0"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ВЕКА*</a:t>
            </a:r>
          </a:p>
          <a:p>
            <a:pPr algn="ctr"/>
            <a:r>
              <a:rPr lang="ru-RU" sz="1600" dirty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На основе компиляции навыков из шести </a:t>
            </a:r>
            <a:r>
              <a:rPr lang="ru-RU" sz="1600" dirty="0" smtClean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источников</a:t>
            </a:r>
            <a:r>
              <a:rPr lang="ru-RU" sz="1600" dirty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:</a:t>
            </a:r>
            <a:r>
              <a:rPr lang="ru-RU" sz="1600" dirty="0" smtClean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 </a:t>
            </a:r>
            <a:r>
              <a:rPr lang="en-US" sz="1600" dirty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https://hbr-russia.ru/karera/professionalnyy-i-lichnostnyy-rost/p26131/</a:t>
            </a:r>
            <a:r>
              <a:rPr lang="ru-RU" sz="1600" dirty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 </a:t>
            </a:r>
            <a:r>
              <a:rPr lang="en-US" sz="1600" dirty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 </a:t>
            </a:r>
            <a:r>
              <a:rPr lang="ru-RU" sz="1600" dirty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 </a:t>
            </a:r>
            <a:endParaRPr lang="en-US" sz="1600" dirty="0">
              <a:latin typeface="Segoe UI" panose="020B0502040204020203" pitchFamily="34" charset="0"/>
              <a:ea typeface="Cambria" panose="02040503050406030204" pitchFamily="18" charset="0"/>
              <a:cs typeface="Segoe UI" panose="020B0502040204020203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7644930"/>
              </p:ext>
            </p:extLst>
          </p:nvPr>
        </p:nvGraphicFramePr>
        <p:xfrm>
          <a:off x="0" y="1162351"/>
          <a:ext cx="12192000" cy="54352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300"/>
                <a:gridCol w="8267700"/>
              </a:tblGrid>
              <a:tr h="627593">
                <a:tc>
                  <a:txBody>
                    <a:bodyPr/>
                    <a:lstStyle/>
                    <a:p>
                      <a:pPr marL="266700" indent="0">
                        <a:spcAft>
                          <a:spcPts val="600"/>
                        </a:spcAft>
                      </a:pPr>
                      <a:r>
                        <a:rPr lang="ru-RU" sz="1700" b="1" dirty="0" smtClean="0">
                          <a:solidFill>
                            <a:schemeClr val="tx1"/>
                          </a:solidFill>
                          <a:latin typeface="Segoe UI Semibold" panose="020B0702040204020203" pitchFamily="34" charset="0"/>
                          <a:ea typeface="Segoe UI Black" panose="020B0A02040204020203" pitchFamily="34" charset="0"/>
                          <a:cs typeface="Segoe UI Semibold" panose="020B0702040204020203" pitchFamily="34" charset="0"/>
                        </a:rPr>
                        <a:t>Взаимодействие с другими людьми, кросскультурность </a:t>
                      </a:r>
                      <a:endParaRPr lang="ru-RU" sz="1700" b="1" dirty="0">
                        <a:solidFill>
                          <a:schemeClr val="tx1"/>
                        </a:solidFill>
                        <a:latin typeface="Segoe UI Semibold" panose="020B0702040204020203" pitchFamily="34" charset="0"/>
                        <a:ea typeface="Segoe UI Black" panose="020B0A02040204020203" pitchFamily="34" charset="0"/>
                        <a:cs typeface="Segoe UI Semibold" panose="020B0702040204020203" pitchFamily="34" charset="0"/>
                      </a:endParaRPr>
                    </a:p>
                  </a:txBody>
                  <a:tcPr marT="54000" marB="5400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1700" b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Cambria" panose="02040503050406030204" pitchFamily="18" charset="0"/>
                          <a:cs typeface="Segoe UI" panose="020B0502040204020203" pitchFamily="34" charset="0"/>
                        </a:rPr>
                        <a:t>Понимание себя и других</a:t>
                      </a:r>
                      <a:r>
                        <a:rPr lang="ru-RU" sz="1700" b="0" baseline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Cambria" panose="02040503050406030204" pitchFamily="18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ru-RU" sz="1700" b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Cambria" panose="02040503050406030204" pitchFamily="18" charset="0"/>
                          <a:cs typeface="Segoe UI" panose="020B0502040204020203" pitchFamily="34" charset="0"/>
                        </a:rPr>
                        <a:t>людей, желание и умение сотрудничать, эмпатия и клиентоориентированность, работа в группе и компетенции взаимодействия.</a:t>
                      </a:r>
                    </a:p>
                  </a:txBody>
                  <a:tcPr marR="216000" marT="54000" marB="5400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F1F1"/>
                    </a:solidFill>
                  </a:tcPr>
                </a:tc>
              </a:tr>
              <a:tr h="627593">
                <a:tc>
                  <a:txBody>
                    <a:bodyPr/>
                    <a:lstStyle/>
                    <a:p>
                      <a:pPr marL="266700" indent="0">
                        <a:spcAft>
                          <a:spcPts val="600"/>
                        </a:spcAft>
                      </a:pPr>
                      <a:r>
                        <a:rPr lang="ru-RU" sz="1700" b="1" dirty="0" smtClean="0">
                          <a:solidFill>
                            <a:schemeClr val="tx1"/>
                          </a:solidFill>
                          <a:effectLst/>
                          <a:latin typeface="Segoe UI Semibold" panose="020B0702040204020203" pitchFamily="34" charset="0"/>
                          <a:ea typeface="Segoe UI Black" panose="020B0A02040204020203" pitchFamily="34" charset="0"/>
                          <a:cs typeface="Segoe UI Semibold" panose="020B0702040204020203" pitchFamily="34" charset="0"/>
                        </a:rPr>
                        <a:t>Мышление и решение проблем</a:t>
                      </a:r>
                      <a:endParaRPr lang="ru-RU" sz="1700" b="1" dirty="0">
                        <a:solidFill>
                          <a:schemeClr val="tx1"/>
                        </a:solidFill>
                        <a:latin typeface="Segoe UI Semibold" panose="020B0702040204020203" pitchFamily="34" charset="0"/>
                        <a:ea typeface="Segoe UI Black" panose="020B0A02040204020203" pitchFamily="34" charset="0"/>
                        <a:cs typeface="Segoe UI Semibold" panose="020B0702040204020203" pitchFamily="34" charset="0"/>
                      </a:endParaRPr>
                    </a:p>
                  </a:txBody>
                  <a:tcPr marT="54000" marB="5400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1700" b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Cambria" panose="02040503050406030204" pitchFamily="18" charset="0"/>
                          <a:cs typeface="Segoe UI" panose="020B0502040204020203" pitchFamily="34" charset="0"/>
                        </a:rPr>
                        <a:t>Критическое мышление (умение корректно оценивать и анализировать факты и утверждения), умения принимать решения,</a:t>
                      </a:r>
                      <a:r>
                        <a:rPr lang="ru-RU" sz="1700" b="0" baseline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Cambria" panose="02040503050406030204" pitchFamily="18" charset="0"/>
                          <a:cs typeface="Segoe UI" panose="020B0502040204020203" pitchFamily="34" charset="0"/>
                        </a:rPr>
                        <a:t> оценивать риски и последствия.</a:t>
                      </a:r>
                      <a:endParaRPr lang="ru-RU" sz="1700" b="0" dirty="0" smtClean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Cambria" panose="02040503050406030204" pitchFamily="18" charset="0"/>
                        <a:cs typeface="Segoe UI" panose="020B0502040204020203" pitchFamily="34" charset="0"/>
                      </a:endParaRPr>
                    </a:p>
                  </a:txBody>
                  <a:tcPr marR="216000" marT="54000" marB="5400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27593">
                <a:tc>
                  <a:txBody>
                    <a:bodyPr/>
                    <a:lstStyle/>
                    <a:p>
                      <a:pPr marL="266700" indent="0">
                        <a:spcAft>
                          <a:spcPts val="600"/>
                        </a:spcAft>
                      </a:pPr>
                      <a:r>
                        <a:rPr lang="ru-RU" sz="1700" b="1" dirty="0" smtClean="0">
                          <a:solidFill>
                            <a:schemeClr val="tx1"/>
                          </a:solidFill>
                          <a:effectLst/>
                          <a:latin typeface="Segoe UI Semibold" panose="020B0702040204020203" pitchFamily="34" charset="0"/>
                          <a:ea typeface="Segoe UI Black" panose="020B0A02040204020203" pitchFamily="34" charset="0"/>
                          <a:cs typeface="Segoe UI Semibold" panose="020B0702040204020203" pitchFamily="34" charset="0"/>
                        </a:rPr>
                        <a:t>Обучаемость и открытость новому </a:t>
                      </a:r>
                      <a:endParaRPr lang="ru-RU" sz="1700" b="1" dirty="0">
                        <a:solidFill>
                          <a:schemeClr val="tx1"/>
                        </a:solidFill>
                        <a:latin typeface="Segoe UI Semibold" panose="020B0702040204020203" pitchFamily="34" charset="0"/>
                        <a:ea typeface="Segoe UI Black" panose="020B0A02040204020203" pitchFamily="34" charset="0"/>
                        <a:cs typeface="Segoe UI Semibold" panose="020B0702040204020203" pitchFamily="34" charset="0"/>
                      </a:endParaRPr>
                    </a:p>
                  </a:txBody>
                  <a:tcPr marT="54000" marB="5400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1700" b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Cambria" panose="02040503050406030204" pitchFamily="18" charset="0"/>
                          <a:cs typeface="Segoe UI" panose="020B0502040204020203" pitchFamily="34" charset="0"/>
                        </a:rPr>
                        <a:t>В быстро меняющемся мире человеку придется продолжать обучение в течение всей жизни, иногда самостоятельно осваивая новые навыки.</a:t>
                      </a:r>
                    </a:p>
                  </a:txBody>
                  <a:tcPr marR="216000" marT="54000" marB="5400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F1F1"/>
                    </a:solidFill>
                  </a:tcPr>
                </a:tc>
              </a:tr>
              <a:tr h="888130">
                <a:tc>
                  <a:txBody>
                    <a:bodyPr/>
                    <a:lstStyle/>
                    <a:p>
                      <a:pPr marL="266700" indent="0">
                        <a:spcAft>
                          <a:spcPts val="600"/>
                        </a:spcAft>
                      </a:pPr>
                      <a:r>
                        <a:rPr lang="ru-RU" sz="1700" b="1" dirty="0" smtClean="0">
                          <a:solidFill>
                            <a:schemeClr val="tx1"/>
                          </a:solidFill>
                          <a:effectLst/>
                          <a:latin typeface="Segoe UI Semibold" panose="020B0702040204020203" pitchFamily="34" charset="0"/>
                          <a:ea typeface="Segoe UI Black" panose="020B0A02040204020203" pitchFamily="34" charset="0"/>
                          <a:cs typeface="Segoe UI Semibold" panose="020B0702040204020203" pitchFamily="34" charset="0"/>
                        </a:rPr>
                        <a:t>Творчество, инновационность и креативность</a:t>
                      </a:r>
                      <a:endParaRPr lang="ru-RU" sz="1700" b="1" dirty="0">
                        <a:solidFill>
                          <a:schemeClr val="tx1"/>
                        </a:solidFill>
                        <a:latin typeface="Segoe UI Semibold" panose="020B0702040204020203" pitchFamily="34" charset="0"/>
                        <a:ea typeface="Segoe UI Black" panose="020B0A02040204020203" pitchFamily="34" charset="0"/>
                        <a:cs typeface="Segoe UI Semibold" panose="020B0702040204020203" pitchFamily="34" charset="0"/>
                      </a:endParaRPr>
                    </a:p>
                  </a:txBody>
                  <a:tcPr marT="54000" marB="5400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1700" b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Cambria" panose="02040503050406030204" pitchFamily="18" charset="0"/>
                          <a:cs typeface="Segoe UI" panose="020B0502040204020203" pitchFamily="34" charset="0"/>
                        </a:rPr>
                        <a:t>При автоматизации рутинной деятельности будет все больше необходимости мыслить нестандартно, проявлять смелость, готовность к творческому эксперименту и совершению ошибок.</a:t>
                      </a:r>
                      <a:endParaRPr lang="ru-RU" sz="1700" b="0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Cambria" panose="02040503050406030204" pitchFamily="18" charset="0"/>
                        <a:cs typeface="Segoe UI" panose="020B0502040204020203" pitchFamily="34" charset="0"/>
                      </a:endParaRPr>
                    </a:p>
                  </a:txBody>
                  <a:tcPr marR="216000" marT="54000" marB="5400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888130">
                <a:tc>
                  <a:txBody>
                    <a:bodyPr/>
                    <a:lstStyle/>
                    <a:p>
                      <a:pPr marL="266700" indent="0">
                        <a:spcAft>
                          <a:spcPts val="600"/>
                        </a:spcAft>
                      </a:pPr>
                      <a:r>
                        <a:rPr lang="ru-RU" sz="1700" b="1" dirty="0" smtClean="0">
                          <a:solidFill>
                            <a:schemeClr val="tx1"/>
                          </a:solidFill>
                          <a:effectLst/>
                          <a:latin typeface="Segoe UI Semibold" panose="020B0702040204020203" pitchFamily="34" charset="0"/>
                          <a:ea typeface="Segoe UI Black" panose="020B0A02040204020203" pitchFamily="34" charset="0"/>
                          <a:cs typeface="Segoe UI Semibold" panose="020B0702040204020203" pitchFamily="34" charset="0"/>
                        </a:rPr>
                        <a:t>Цифровые знания и навыки </a:t>
                      </a:r>
                      <a:endParaRPr lang="ru-RU" sz="1700" b="1" dirty="0">
                        <a:solidFill>
                          <a:schemeClr val="tx1"/>
                        </a:solidFill>
                        <a:latin typeface="Segoe UI Semibold" panose="020B0702040204020203" pitchFamily="34" charset="0"/>
                        <a:ea typeface="Segoe UI Black" panose="020B0A02040204020203" pitchFamily="34" charset="0"/>
                        <a:cs typeface="Segoe UI Semibold" panose="020B0702040204020203" pitchFamily="34" charset="0"/>
                      </a:endParaRPr>
                    </a:p>
                  </a:txBody>
                  <a:tcPr marT="54000" marB="5400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1700" b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Cambria" panose="02040503050406030204" pitchFamily="18" charset="0"/>
                          <a:cs typeface="Segoe UI" panose="020B0502040204020203" pitchFamily="34" charset="0"/>
                        </a:rPr>
                        <a:t>Основы</a:t>
                      </a:r>
                      <a:r>
                        <a:rPr lang="ru-RU" sz="1700" b="0" baseline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Cambria" panose="02040503050406030204" pitchFamily="18" charset="0"/>
                          <a:cs typeface="Segoe UI" panose="020B0502040204020203" pitchFamily="34" charset="0"/>
                        </a:rPr>
                        <a:t> п</a:t>
                      </a:r>
                      <a:r>
                        <a:rPr lang="ru-RU" sz="1700" b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Cambria" panose="02040503050406030204" pitchFamily="18" charset="0"/>
                          <a:cs typeface="Segoe UI" panose="020B0502040204020203" pitchFamily="34" charset="0"/>
                        </a:rPr>
                        <a:t>рограммирования, знание основ робототехники, умение понимать и использовать новые технологии (например, машинное обучение и виртуальную реальность).</a:t>
                      </a:r>
                      <a:endParaRPr lang="ru-RU" sz="1700" b="0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Cambria" panose="02040503050406030204" pitchFamily="18" charset="0"/>
                        <a:cs typeface="Segoe UI" panose="020B0502040204020203" pitchFamily="34" charset="0"/>
                      </a:endParaRPr>
                    </a:p>
                  </a:txBody>
                  <a:tcPr marR="216000" marT="54000" marB="5400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F1F1"/>
                    </a:solidFill>
                  </a:tcPr>
                </a:tc>
              </a:tr>
              <a:tr h="888130">
                <a:tc>
                  <a:txBody>
                    <a:bodyPr/>
                    <a:lstStyle/>
                    <a:p>
                      <a:pPr marL="266700" indent="0">
                        <a:spcAft>
                          <a:spcPts val="600"/>
                        </a:spcAft>
                      </a:pPr>
                      <a:r>
                        <a:rPr lang="ru-RU" sz="1700" b="1" dirty="0" smtClean="0">
                          <a:solidFill>
                            <a:schemeClr val="tx1"/>
                          </a:solidFill>
                          <a:latin typeface="Segoe UI Semibold" panose="020B0702040204020203" pitchFamily="34" charset="0"/>
                          <a:ea typeface="Segoe UI Black" panose="020B0A02040204020203" pitchFamily="34" charset="0"/>
                          <a:cs typeface="Segoe UI Semibold" panose="020B0702040204020203" pitchFamily="34" charset="0"/>
                        </a:rPr>
                        <a:t>Осознанность и управление собой </a:t>
                      </a:r>
                      <a:endParaRPr lang="ru-RU" sz="1700" b="1" dirty="0">
                        <a:solidFill>
                          <a:schemeClr val="tx1"/>
                        </a:solidFill>
                        <a:latin typeface="Segoe UI Semibold" panose="020B0702040204020203" pitchFamily="34" charset="0"/>
                        <a:ea typeface="Segoe UI Black" panose="020B0A02040204020203" pitchFamily="34" charset="0"/>
                        <a:cs typeface="Segoe UI Semibold" panose="020B0702040204020203" pitchFamily="34" charset="0"/>
                      </a:endParaRPr>
                    </a:p>
                  </a:txBody>
                  <a:tcPr marT="54000" marB="5400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1700" b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Cambria" panose="02040503050406030204" pitchFamily="18" charset="0"/>
                          <a:cs typeface="Segoe UI" panose="020B0502040204020203" pitchFamily="34" charset="0"/>
                        </a:rPr>
                        <a:t>Умение управлять своим вниманием, находить смысл в работе и в жизни, жизнестойкость, умение строить собственные планы и вообще понимать самого себя.</a:t>
                      </a:r>
                      <a:endParaRPr lang="ru-RU" sz="1700" b="0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Cambria" panose="02040503050406030204" pitchFamily="18" charset="0"/>
                        <a:cs typeface="Segoe UI" panose="020B0502040204020203" pitchFamily="34" charset="0"/>
                      </a:endParaRPr>
                    </a:p>
                  </a:txBody>
                  <a:tcPr marR="216000" marT="54000" marB="5400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888130">
                <a:tc>
                  <a:txBody>
                    <a:bodyPr/>
                    <a:lstStyle/>
                    <a:p>
                      <a:pPr marL="266700" indent="0">
                        <a:spcAft>
                          <a:spcPts val="600"/>
                        </a:spcAft>
                      </a:pPr>
                      <a:r>
                        <a:rPr lang="ru-RU" sz="1700" b="1" dirty="0" smtClean="0">
                          <a:solidFill>
                            <a:schemeClr val="tx1"/>
                          </a:solidFill>
                          <a:effectLst/>
                          <a:latin typeface="Segoe UI Semibold" panose="020B0702040204020203" pitchFamily="34" charset="0"/>
                          <a:ea typeface="Segoe UI Black" panose="020B0A02040204020203" pitchFamily="34" charset="0"/>
                          <a:cs typeface="Segoe UI Semibold" panose="020B0702040204020203" pitchFamily="34" charset="0"/>
                        </a:rPr>
                        <a:t>Этичность, социальная ответственность, экологическое мышление</a:t>
                      </a:r>
                      <a:endParaRPr lang="ru-RU" sz="1700" b="1" dirty="0">
                        <a:solidFill>
                          <a:schemeClr val="tx1"/>
                        </a:solidFill>
                        <a:latin typeface="Segoe UI Semibold" panose="020B0702040204020203" pitchFamily="34" charset="0"/>
                        <a:ea typeface="Segoe UI Black" panose="020B0A02040204020203" pitchFamily="34" charset="0"/>
                        <a:cs typeface="Segoe UI Semibold" panose="020B0702040204020203" pitchFamily="34" charset="0"/>
                      </a:endParaRPr>
                    </a:p>
                  </a:txBody>
                  <a:tcPr marT="54000" marB="5400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1700" b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Cambria" panose="02040503050406030204" pitchFamily="18" charset="0"/>
                          <a:cs typeface="Segoe UI" panose="020B0502040204020203" pitchFamily="34" charset="0"/>
                        </a:rPr>
                        <a:t>Понимать связность мира, воспринимать свою деятельность в контексте всей экосистемы, поддерживать эволюционные процессы.</a:t>
                      </a:r>
                      <a:endParaRPr lang="ru-RU" sz="1700" b="0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Cambria" panose="02040503050406030204" pitchFamily="18" charset="0"/>
                        <a:cs typeface="Segoe UI" panose="020B0502040204020203" pitchFamily="34" charset="0"/>
                      </a:endParaRPr>
                    </a:p>
                  </a:txBody>
                  <a:tcPr marR="216000" marT="54000" marB="5400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F1F1"/>
                    </a:solidFill>
                  </a:tcPr>
                </a:tc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618976" y="6356355"/>
            <a:ext cx="402336" cy="365125"/>
          </a:xfrm>
        </p:spPr>
        <p:txBody>
          <a:bodyPr/>
          <a:lstStyle/>
          <a:p>
            <a:fld id="{9849D93A-C9CC-4ACC-BAB2-A90200690E2B}" type="slidenum">
              <a:rPr lang="ru-RU" smtClean="0"/>
              <a:t>33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989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5"/>
            <a:ext cx="3398520" cy="365125"/>
          </a:xfrm>
        </p:spPr>
        <p:txBody>
          <a:bodyPr/>
          <a:lstStyle/>
          <a:p>
            <a:fld id="{9849D93A-C9CC-4ACC-BAB2-A90200690E2B}" type="slidenum">
              <a:rPr lang="ru-RU" smtClean="0"/>
              <a:t>34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0" y="249245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Cambria" panose="02040503050406030204" pitchFamily="18" charset="0"/>
                <a:ea typeface="Cambria" panose="02040503050406030204" pitchFamily="18" charset="0"/>
                <a:cs typeface="Segoe UI Black" panose="020B0A02040204020203" pitchFamily="34" charset="0"/>
              </a:rPr>
              <a:t>МОДЕЛЬ КЛЮЧЕВЫХ НАВЫКОВ ПО МОДЕЛИ 4К</a:t>
            </a:r>
            <a:endParaRPr lang="ru-RU" sz="2800" b="1" dirty="0">
              <a:latin typeface="Cambria" panose="02040503050406030204" pitchFamily="18" charset="0"/>
              <a:ea typeface="Cambria" panose="02040503050406030204" pitchFamily="18" charset="0"/>
              <a:cs typeface="Segoe UI Black" panose="020B0A02040204020203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5501092"/>
              </p:ext>
            </p:extLst>
          </p:nvPr>
        </p:nvGraphicFramePr>
        <p:xfrm>
          <a:off x="0" y="1061883"/>
          <a:ext cx="12192000" cy="5555176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4247535"/>
                <a:gridCol w="7944465"/>
              </a:tblGrid>
              <a:tr h="13887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Критическое мышление</a:t>
                      </a:r>
                      <a:r>
                        <a:rPr lang="ru-RU" sz="2000" b="1" dirty="0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ru-RU" sz="2000" dirty="0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/>
                      </a:r>
                      <a:br>
                        <a:rPr lang="ru-RU" sz="2000" dirty="0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</a:br>
                      <a:r>
                        <a:rPr lang="en-US" sz="2000" dirty="0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Critical Thinking</a:t>
                      </a:r>
                      <a:endParaRPr lang="ru-RU" sz="20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137160" marR="137160" marT="137160" marB="137160" anchor="ctr">
                    <a:lnL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Умение ориентироваться в потоках информации, видеть причинно-следственные связи, отсеивать ненужное и делать выводы.</a:t>
                      </a:r>
                      <a:endParaRPr lang="ru-RU" sz="2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137160" marR="137160" marT="137160" marB="13716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3887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Креативность</a:t>
                      </a:r>
                      <a:r>
                        <a:rPr lang="ru-RU" sz="2000" dirty="0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/>
                      </a:r>
                      <a:br>
                        <a:rPr lang="ru-RU" sz="2000" dirty="0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</a:br>
                      <a:r>
                        <a:rPr lang="en-US" sz="2000" dirty="0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Creativity</a:t>
                      </a:r>
                      <a:endParaRPr lang="ru-RU" sz="20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137160" marR="137160" marT="137160" marB="137160" anchor="ctr">
                    <a:lnL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Принимать нестандартные решения и чувствовать себя уверенно в меняющихся обстоятельствах. Способность генерировать идеи и развивать начинания других людей. </a:t>
                      </a:r>
                      <a:endParaRPr lang="ru-RU" sz="2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137160" marR="137160" marT="137160" marB="13716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3887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Коммуникация</a:t>
                      </a:r>
                      <a:r>
                        <a:rPr lang="ru-RU" sz="2000" dirty="0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/>
                      </a:r>
                      <a:br>
                        <a:rPr lang="ru-RU" sz="2000" dirty="0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</a:br>
                      <a:r>
                        <a:rPr lang="en-US" sz="2000" dirty="0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Communication</a:t>
                      </a:r>
                      <a:endParaRPr lang="ru-RU" sz="20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137160" marR="137160" marT="137160" marB="137160" anchor="ctr">
                    <a:lnL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Способность ясно объяснить свою идею. Умение договариваться, налаживать кон-такты и слушать собеседника.</a:t>
                      </a:r>
                      <a:endParaRPr lang="ru-RU" sz="2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137160" marR="137160" marT="137160" marB="13716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3887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Командная работа</a:t>
                      </a:r>
                      <a:r>
                        <a:rPr lang="ru-RU" sz="2000" dirty="0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/>
                      </a:r>
                      <a:br>
                        <a:rPr lang="ru-RU" sz="2000" dirty="0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</a:br>
                      <a:r>
                        <a:rPr lang="en-US" sz="2000" dirty="0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Collaboration With Others</a:t>
                      </a:r>
                      <a:endParaRPr lang="ru-RU" sz="20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137160" marR="137160" marT="137160" marB="137160" anchor="ctr">
                    <a:lnL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Это умение определить общую цель и способы её достижения, распределять роли и оценивать результат, выстраивать эффективное взаимодействие.</a:t>
                      </a:r>
                      <a:endParaRPr lang="ru-RU" sz="2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137160" marR="137160" marT="137160" marB="13716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9196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5"/>
            <a:ext cx="3398520" cy="365125"/>
          </a:xfrm>
        </p:spPr>
        <p:txBody>
          <a:bodyPr/>
          <a:lstStyle/>
          <a:p>
            <a:fld id="{9849D93A-C9CC-4ACC-BAB2-A90200690E2B}" type="slidenum">
              <a:rPr lang="ru-RU" smtClean="0"/>
              <a:t>35</a:t>
            </a:fld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25971" y="225425"/>
            <a:ext cx="1154005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cap="all" dirty="0" smtClean="0">
                <a:solidFill>
                  <a:srgbClr val="00ADAC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сообщества и ресурсы для учителей</a:t>
            </a:r>
            <a:r>
              <a:rPr lang="en-US" sz="2800" b="1" cap="all" dirty="0">
                <a:solidFill>
                  <a:srgbClr val="00ADAC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,</a:t>
            </a:r>
            <a:r>
              <a:rPr lang="en-US" sz="2800" b="1" cap="all" dirty="0" smtClean="0">
                <a:solidFill>
                  <a:srgbClr val="00ADAC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/>
            </a:r>
            <a:br>
              <a:rPr lang="en-US" sz="2800" b="1" cap="all" dirty="0" smtClean="0">
                <a:solidFill>
                  <a:srgbClr val="00ADAC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</a:br>
            <a:r>
              <a:rPr lang="ru-RU" sz="2800" b="1" cap="all" dirty="0" smtClean="0">
                <a:solidFill>
                  <a:srgbClr val="00ADAC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 где можно найти интересные кейсы</a:t>
            </a:r>
            <a:br>
              <a:rPr lang="ru-RU" sz="2800" b="1" cap="all" dirty="0" smtClean="0">
                <a:solidFill>
                  <a:srgbClr val="00ADAC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</a:br>
            <a:r>
              <a:rPr lang="ru-RU" sz="2800" b="1" cap="all" dirty="0" smtClean="0">
                <a:solidFill>
                  <a:srgbClr val="00ADAC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по дизайн-мышлению</a:t>
            </a:r>
            <a:endParaRPr lang="ru-RU" sz="2800" b="1" cap="all" dirty="0">
              <a:solidFill>
                <a:srgbClr val="00ADAC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75" y="2719558"/>
            <a:ext cx="3529013" cy="142230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0918" y="4141867"/>
            <a:ext cx="2677518" cy="178501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814117" y="6115899"/>
            <a:ext cx="228299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atin typeface="Segoe UI Black" panose="020B0A02040204020203" pitchFamily="34" charset="0"/>
                <a:ea typeface="Segoe UI Black" panose="020B0A02040204020203" pitchFamily="34" charset="0"/>
              </a:rPr>
              <a:t>schoolretool.org</a:t>
            </a:r>
            <a:endParaRPr lang="ru-RU" sz="2000" dirty="0"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91875" y="2130428"/>
            <a:ext cx="31454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atin typeface="Segoe UI Black" panose="020B0A02040204020203" pitchFamily="34" charset="0"/>
                <a:ea typeface="Segoe UI Black" panose="020B0A02040204020203" pitchFamily="34" charset="0"/>
              </a:rPr>
              <a:t>www.teachersguild.org</a:t>
            </a:r>
            <a:endParaRPr lang="ru-RU" sz="2000" dirty="0"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278436" y="2127269"/>
            <a:ext cx="43268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 smtClean="0">
                <a:latin typeface="Segoe UI Black" panose="020B0A02040204020203" pitchFamily="34" charset="0"/>
                <a:ea typeface="Segoe UI Black" panose="020B0A02040204020203" pitchFamily="34" charset="0"/>
              </a:rPr>
              <a:t>designthinkingforeducators.com</a:t>
            </a:r>
            <a:endParaRPr lang="ru-RU" sz="2000" dirty="0"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7558" y="2621176"/>
            <a:ext cx="1468582" cy="1900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004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5"/>
            <a:ext cx="3398520" cy="365125"/>
          </a:xfrm>
        </p:spPr>
        <p:txBody>
          <a:bodyPr/>
          <a:lstStyle/>
          <a:p>
            <a:fld id="{9849D93A-C9CC-4ACC-BAB2-A90200690E2B}" type="slidenum">
              <a:rPr lang="ru-RU" smtClean="0"/>
              <a:t>36</a:t>
            </a:fld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25971" y="3167390"/>
            <a:ext cx="115400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cap="all" dirty="0" smtClean="0">
                <a:solidFill>
                  <a:srgbClr val="00ADAC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давайте сделаем это!</a:t>
            </a:r>
            <a:endParaRPr lang="ru-RU" sz="2800" b="1" cap="all" dirty="0">
              <a:solidFill>
                <a:srgbClr val="00ADAC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8123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5"/>
            <a:ext cx="3398520" cy="365125"/>
          </a:xfrm>
        </p:spPr>
        <p:txBody>
          <a:bodyPr/>
          <a:lstStyle/>
          <a:p>
            <a:fld id="{9849D93A-C9CC-4ACC-BAB2-A90200690E2B}" type="slidenum">
              <a:rPr lang="ru-RU" smtClean="0"/>
              <a:t>37</a:t>
            </a:fld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930391" y="124070"/>
            <a:ext cx="18389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Активность</a:t>
            </a:r>
            <a:endParaRPr lang="ru-RU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V="1">
            <a:off x="2162628" y="3143055"/>
            <a:ext cx="7344229" cy="20602"/>
          </a:xfrm>
          <a:prstGeom prst="straightConnector1">
            <a:avLst/>
          </a:prstGeom>
          <a:ln w="57150"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 flipV="1">
            <a:off x="5834742" y="729540"/>
            <a:ext cx="15132" cy="5394128"/>
          </a:xfrm>
          <a:prstGeom prst="straightConnector1">
            <a:avLst/>
          </a:prstGeom>
          <a:ln w="57150"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4930391" y="6135985"/>
            <a:ext cx="19527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Пассивность</a:t>
            </a:r>
            <a:endParaRPr lang="ru-RU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09852" y="3443333"/>
            <a:ext cx="273581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Зависимость</a:t>
            </a:r>
            <a:b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(ответственность </a:t>
            </a:r>
            <a:b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перед другими)</a:t>
            </a:r>
            <a:endParaRPr lang="ru-RU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877757" y="3354298"/>
            <a:ext cx="362227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Свобода</a:t>
            </a:r>
            <a:b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(ответственность перед </a:t>
            </a:r>
            <a:b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самим собой)</a:t>
            </a:r>
            <a:endParaRPr lang="ru-RU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976148" y="918226"/>
            <a:ext cx="283071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Где я в школьном </a:t>
            </a:r>
            <a:br>
              <a:rPr lang="ru-RU" sz="2400" b="1" dirty="0" smtClean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sz="24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пространстве?</a:t>
            </a:r>
            <a:endParaRPr lang="ru-RU" sz="24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8120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5"/>
            <a:ext cx="3398520" cy="365125"/>
          </a:xfrm>
        </p:spPr>
        <p:txBody>
          <a:bodyPr/>
          <a:lstStyle/>
          <a:p>
            <a:fld id="{9849D93A-C9CC-4ACC-BAB2-A90200690E2B}" type="slidenum">
              <a:rPr lang="ru-RU" smtClean="0"/>
              <a:t>38</a:t>
            </a:fld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645923" y="1746839"/>
            <a:ext cx="2792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  <a:endParaRPr lang="ru-RU" sz="2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5971" y="3167390"/>
            <a:ext cx="115400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cap="all" dirty="0">
                <a:latin typeface="Cambria" panose="02040503050406030204" pitchFamily="18" charset="0"/>
                <a:ea typeface="Cambria" panose="02040503050406030204" pitchFamily="18" charset="0"/>
                <a:cs typeface="Segoe UI Black" panose="020B0A02040204020203" pitchFamily="34" charset="0"/>
              </a:rPr>
              <a:t>Как мы </a:t>
            </a:r>
            <a:r>
              <a:rPr lang="ru-RU" sz="2800" b="1" cap="all" dirty="0" smtClean="0">
                <a:latin typeface="Cambria" panose="02040503050406030204" pitchFamily="18" charset="0"/>
                <a:ea typeface="Cambria" panose="02040503050406030204" pitchFamily="18" charset="0"/>
                <a:cs typeface="Segoe UI Black" panose="020B0A02040204020203" pitchFamily="34" charset="0"/>
              </a:rPr>
              <a:t>можем помочь педагогу проявлять больше творчества и свободы на уроке?</a:t>
            </a:r>
            <a:endParaRPr lang="ru-RU" sz="2800" b="1" cap="all" dirty="0">
              <a:latin typeface="Cambria" panose="02040503050406030204" pitchFamily="18" charset="0"/>
              <a:ea typeface="Cambria" panose="02040503050406030204" pitchFamily="18" charset="0"/>
              <a:cs typeface="Segoe UI Black" panose="020B0A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8532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5"/>
            <a:ext cx="3398520" cy="365125"/>
          </a:xfrm>
        </p:spPr>
        <p:txBody>
          <a:bodyPr/>
          <a:lstStyle/>
          <a:p>
            <a:fld id="{9849D93A-C9CC-4ACC-BAB2-A90200690E2B}" type="slidenum">
              <a:rPr lang="ru-RU" smtClean="0"/>
              <a:t>39</a:t>
            </a:fld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645923" y="1746839"/>
            <a:ext cx="2792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  <a:endParaRPr lang="ru-RU" sz="2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5971" y="3167390"/>
            <a:ext cx="115400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cap="all" dirty="0">
                <a:latin typeface="Cambria" panose="02040503050406030204" pitchFamily="18" charset="0"/>
                <a:ea typeface="Cambria" panose="02040503050406030204" pitchFamily="18" charset="0"/>
                <a:cs typeface="Segoe UI Black" panose="020B0A02040204020203" pitchFamily="34" charset="0"/>
              </a:rPr>
              <a:t>Как мы </a:t>
            </a:r>
            <a:r>
              <a:rPr lang="ru-RU" sz="2800" b="1" cap="all" dirty="0" smtClean="0">
                <a:latin typeface="Cambria" panose="02040503050406030204" pitchFamily="18" charset="0"/>
                <a:ea typeface="Cambria" panose="02040503050406030204" pitchFamily="18" charset="0"/>
                <a:cs typeface="Segoe UI Black" panose="020B0A02040204020203" pitchFamily="34" charset="0"/>
              </a:rPr>
              <a:t>можем помочь педагогу </a:t>
            </a:r>
            <a:r>
              <a:rPr lang="ru-RU" sz="2800" b="1" cap="all" dirty="0" smtClean="0">
                <a:solidFill>
                  <a:schemeClr val="accent1"/>
                </a:solidFill>
                <a:latin typeface="Cambria" panose="02040503050406030204" pitchFamily="18" charset="0"/>
                <a:ea typeface="Cambria" panose="02040503050406030204" pitchFamily="18" charset="0"/>
                <a:cs typeface="Segoe UI Black" panose="020B0A02040204020203" pitchFamily="34" charset="0"/>
              </a:rPr>
              <a:t>сделать урок привлекательным </a:t>
            </a:r>
            <a:r>
              <a:rPr lang="ru-RU" sz="2800" b="1" cap="all" dirty="0" smtClean="0">
                <a:latin typeface="Cambria" panose="02040503050406030204" pitchFamily="18" charset="0"/>
                <a:ea typeface="Cambria" panose="02040503050406030204" pitchFamily="18" charset="0"/>
                <a:cs typeface="Segoe UI Black" panose="020B0A02040204020203" pitchFamily="34" charset="0"/>
              </a:rPr>
              <a:t>для детей?</a:t>
            </a:r>
            <a:endParaRPr lang="ru-RU" sz="2800" b="1" cap="all" dirty="0">
              <a:latin typeface="Cambria" panose="02040503050406030204" pitchFamily="18" charset="0"/>
              <a:ea typeface="Cambria" panose="02040503050406030204" pitchFamily="18" charset="0"/>
              <a:cs typeface="Segoe UI Black" panose="020B0A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2017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Школьный (учебный ) проект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-деятельность детско-взрослой команды, организованная в рамках общего или дополнительного образования и направленная на создание проектного решения.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учебном проекте запланированы не только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продуктовые результаты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 решение, продукт, сервис), но 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образовательные результаты-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увеличение объема знаний участников, рост их компетенции или увеличение числа  навыков в процессе проектной деятельности.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9D93A-C9CC-4ACC-BAB2-A90200690E2B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613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5"/>
            <a:ext cx="3398520" cy="365125"/>
          </a:xfrm>
        </p:spPr>
        <p:txBody>
          <a:bodyPr/>
          <a:lstStyle/>
          <a:p>
            <a:fld id="{9849D93A-C9CC-4ACC-BAB2-A90200690E2B}" type="slidenum">
              <a:rPr lang="ru-RU" smtClean="0"/>
              <a:t>40</a:t>
            </a:fld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963" y="229039"/>
            <a:ext cx="4961296" cy="710253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296259" y="225425"/>
            <a:ext cx="6595704" cy="701167"/>
          </a:xfrm>
          <a:prstGeom prst="rect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410837" y="314398"/>
            <a:ext cx="64811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cap="all" dirty="0" smtClean="0">
                <a:latin typeface="Cambria" panose="02040503050406030204" pitchFamily="18" charset="0"/>
                <a:ea typeface="Cambria" panose="02040503050406030204" pitchFamily="18" charset="0"/>
              </a:rPr>
              <a:t>1. Эмпатия</a:t>
            </a:r>
            <a:endParaRPr lang="ru-RU" sz="2800" b="1" cap="all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410837" y="1203568"/>
            <a:ext cx="648112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Шаг 2. Карта стейкхолдеров </a:t>
            </a:r>
          </a:p>
          <a:p>
            <a:endParaRPr lang="ru-RU" sz="2400" b="1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Стейкхолдеры — </a:t>
            </a:r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человек</a:t>
            </a: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, организация или общественная группа</a:t>
            </a:r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, заинтересованные </a:t>
            </a: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в </a:t>
            </a:r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продукте (решении, сервисе) или в деятельности </a:t>
            </a: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которых </a:t>
            </a:r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включена ситуация </a:t>
            </a: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использования </a:t>
            </a:r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продукта (решения, сервиса).</a:t>
            </a:r>
          </a:p>
        </p:txBody>
      </p:sp>
      <p:sp>
        <p:nvSpPr>
          <p:cNvPr id="10" name="Oval 2"/>
          <p:cNvSpPr/>
          <p:nvPr/>
        </p:nvSpPr>
        <p:spPr>
          <a:xfrm>
            <a:off x="2182110" y="3171044"/>
            <a:ext cx="1079512" cy="107951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1" name="Oval 9"/>
          <p:cNvSpPr/>
          <p:nvPr/>
        </p:nvSpPr>
        <p:spPr>
          <a:xfrm>
            <a:off x="1291492" y="2361410"/>
            <a:ext cx="2788740" cy="269878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3" name="Oval 10"/>
          <p:cNvSpPr/>
          <p:nvPr/>
        </p:nvSpPr>
        <p:spPr>
          <a:xfrm>
            <a:off x="373493" y="1461362"/>
            <a:ext cx="4688362" cy="441848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2" name="Загнутый угол 1"/>
          <p:cNvSpPr/>
          <p:nvPr/>
        </p:nvSpPr>
        <p:spPr>
          <a:xfrm>
            <a:off x="2498005" y="3491131"/>
            <a:ext cx="439337" cy="439337"/>
          </a:xfrm>
          <a:prstGeom prst="foldedCorner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Загнутый угол 16"/>
          <p:cNvSpPr/>
          <p:nvPr/>
        </p:nvSpPr>
        <p:spPr>
          <a:xfrm>
            <a:off x="3041953" y="2690341"/>
            <a:ext cx="439337" cy="439337"/>
          </a:xfrm>
          <a:prstGeom prst="foldedCorner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Загнутый угол 17"/>
          <p:cNvSpPr/>
          <p:nvPr/>
        </p:nvSpPr>
        <p:spPr>
          <a:xfrm>
            <a:off x="1620993" y="2251004"/>
            <a:ext cx="439337" cy="439337"/>
          </a:xfrm>
          <a:prstGeom prst="foldedCorner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Загнутый угол 18"/>
          <p:cNvSpPr/>
          <p:nvPr/>
        </p:nvSpPr>
        <p:spPr>
          <a:xfrm>
            <a:off x="970700" y="4304599"/>
            <a:ext cx="439337" cy="439337"/>
          </a:xfrm>
          <a:prstGeom prst="foldedCorner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Загнутый угол 19"/>
          <p:cNvSpPr/>
          <p:nvPr/>
        </p:nvSpPr>
        <p:spPr>
          <a:xfrm>
            <a:off x="3261621" y="5520901"/>
            <a:ext cx="439337" cy="439337"/>
          </a:xfrm>
          <a:prstGeom prst="foldedCorner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Загнутый угол 20"/>
          <p:cNvSpPr/>
          <p:nvPr/>
        </p:nvSpPr>
        <p:spPr>
          <a:xfrm>
            <a:off x="4246556" y="4533507"/>
            <a:ext cx="439337" cy="439337"/>
          </a:xfrm>
          <a:prstGeom prst="foldedCorner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Загнутый угол 21"/>
          <p:cNvSpPr/>
          <p:nvPr/>
        </p:nvSpPr>
        <p:spPr>
          <a:xfrm>
            <a:off x="2182110" y="4261243"/>
            <a:ext cx="439337" cy="439337"/>
          </a:xfrm>
          <a:prstGeom prst="foldedCorner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Загнутый угол 22"/>
          <p:cNvSpPr/>
          <p:nvPr/>
        </p:nvSpPr>
        <p:spPr>
          <a:xfrm>
            <a:off x="2111804" y="1821653"/>
            <a:ext cx="439337" cy="439337"/>
          </a:xfrm>
          <a:prstGeom prst="foldedCorner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Загнутый угол 23"/>
          <p:cNvSpPr/>
          <p:nvPr/>
        </p:nvSpPr>
        <p:spPr>
          <a:xfrm>
            <a:off x="2617668" y="2170612"/>
            <a:ext cx="439337" cy="439337"/>
          </a:xfrm>
          <a:prstGeom prst="foldedCorner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Загнутый угол 24"/>
          <p:cNvSpPr/>
          <p:nvPr/>
        </p:nvSpPr>
        <p:spPr>
          <a:xfrm>
            <a:off x="463776" y="3811219"/>
            <a:ext cx="439337" cy="439337"/>
          </a:xfrm>
          <a:prstGeom prst="foldedCorner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 flipH="1">
            <a:off x="1" y="226478"/>
            <a:ext cx="334962" cy="709200"/>
          </a:xfrm>
          <a:prstGeom prst="rect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3629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5"/>
            <a:ext cx="3398520" cy="365125"/>
          </a:xfrm>
        </p:spPr>
        <p:txBody>
          <a:bodyPr/>
          <a:lstStyle/>
          <a:p>
            <a:fld id="{9849D93A-C9CC-4ACC-BAB2-A90200690E2B}" type="slidenum">
              <a:rPr lang="ru-RU" smtClean="0"/>
              <a:t>41</a:t>
            </a:fld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963" y="229039"/>
            <a:ext cx="4961296" cy="710253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296259" y="225425"/>
            <a:ext cx="6595704" cy="701167"/>
          </a:xfrm>
          <a:prstGeom prst="rect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410837" y="314398"/>
            <a:ext cx="64811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cap="all" dirty="0" smtClean="0">
                <a:latin typeface="Cambria" panose="02040503050406030204" pitchFamily="18" charset="0"/>
                <a:ea typeface="Cambria" panose="02040503050406030204" pitchFamily="18" charset="0"/>
              </a:rPr>
              <a:t>1. Эмпатия</a:t>
            </a:r>
            <a:endParaRPr lang="ru-RU" sz="2800" b="1" cap="all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410837" y="1203568"/>
            <a:ext cx="648112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Шаг 3. Беседа (экспресс-интервью)</a:t>
            </a:r>
          </a:p>
          <a:p>
            <a:endParaRPr lang="ru-RU" sz="2400" b="1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Составьте </a:t>
            </a:r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10-15 </a:t>
            </a: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базовых </a:t>
            </a:r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вопросов. </a:t>
            </a: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Вопросы могут появиться и по ходу беседы, а не быть заранее спланированы. Главное </a:t>
            </a:r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– открытые </a:t>
            </a: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вопросы, ответом на которые </a:t>
            </a:r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будут истории.</a:t>
            </a:r>
          </a:p>
          <a:p>
            <a:endParaRPr lang="ru-RU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Выберите в </a:t>
            </a:r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команде </a:t>
            </a: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человека, который </a:t>
            </a:r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проводит интервью</a:t>
            </a: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. Задача всех остальных – внимательно слушать </a:t>
            </a:r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и фиксировать </a:t>
            </a: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краткие мысли, фразы, цитаты на стикеры.</a:t>
            </a:r>
          </a:p>
          <a:p>
            <a:endParaRPr lang="ru-RU" sz="2400" b="1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ru-RU" sz="24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Важное </a:t>
            </a:r>
            <a:r>
              <a:rPr lang="ru-RU" sz="2400" b="1" dirty="0">
                <a:latin typeface="Cambria" panose="02040503050406030204" pitchFamily="18" charset="0"/>
                <a:ea typeface="Cambria" panose="02040503050406030204" pitchFamily="18" charset="0"/>
              </a:rPr>
              <a:t>правило: одна мысль – один стикер</a:t>
            </a:r>
            <a:r>
              <a:rPr lang="ru-RU" sz="24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!</a:t>
            </a:r>
            <a:endParaRPr lang="ru-RU" sz="24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34963" y="939292"/>
            <a:ext cx="4958715" cy="563231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ru-RU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Подсказки</a:t>
            </a:r>
          </a:p>
          <a:p>
            <a:pPr>
              <a:spcAft>
                <a:spcPts val="1200"/>
              </a:spcAft>
            </a:pPr>
            <a:r>
              <a:rPr lang="ru-RU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1. Это </a:t>
            </a: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</a:rPr>
              <a:t>не интервью, а беседа! </a:t>
            </a:r>
            <a:r>
              <a:rPr lang="ru-RU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Общайтесь </a:t>
            </a: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</a:rPr>
              <a:t>как человек </a:t>
            </a:r>
            <a:r>
              <a:rPr lang="ru-RU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с человеком</a:t>
            </a: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</a:rPr>
              <a:t>, а не как «интервьюер</a:t>
            </a:r>
            <a:r>
              <a:rPr lang="ru-RU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» с «</a:t>
            </a: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</a:rPr>
              <a:t>клиентом</a:t>
            </a:r>
            <a:r>
              <a:rPr lang="ru-RU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».</a:t>
            </a:r>
          </a:p>
          <a:p>
            <a:pPr>
              <a:spcAft>
                <a:spcPts val="1200"/>
              </a:spcAft>
            </a:pPr>
            <a:r>
              <a:rPr lang="ru-RU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</a:rPr>
              <a:t>. Никогда не надейтесь на свою память – записывайте </a:t>
            </a:r>
            <a:r>
              <a:rPr lang="ru-RU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всю информацию</a:t>
            </a: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</a:rPr>
              <a:t>!</a:t>
            </a:r>
          </a:p>
          <a:p>
            <a:pPr>
              <a:spcAft>
                <a:spcPts val="1200"/>
              </a:spcAft>
            </a:pPr>
            <a:r>
              <a:rPr lang="ru-RU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3</a:t>
            </a: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</a:rPr>
              <a:t>. Цитаты</a:t>
            </a:r>
            <a:r>
              <a:rPr lang="ru-RU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!</a:t>
            </a:r>
          </a:p>
          <a:p>
            <a:pPr>
              <a:spcAft>
                <a:spcPts val="1200"/>
              </a:spcAft>
            </a:pPr>
            <a:r>
              <a:rPr lang="ru-RU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4. Открытые вопросы.</a:t>
            </a:r>
            <a:endParaRPr lang="ru-RU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spcAft>
                <a:spcPts val="1200"/>
              </a:spcAft>
            </a:pPr>
            <a:r>
              <a:rPr lang="ru-RU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5. </a:t>
            </a: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</a:rPr>
              <a:t>Правило «Пяти почему</a:t>
            </a:r>
            <a:r>
              <a:rPr lang="ru-RU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».</a:t>
            </a:r>
            <a:endParaRPr lang="ru-RU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61938" indent="-261938">
              <a:spcAft>
                <a:spcPts val="1200"/>
              </a:spcAft>
            </a:pPr>
            <a:r>
              <a:rPr lang="ru-RU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6. Используйте универсальные вопросы: </a:t>
            </a:r>
          </a:p>
          <a:p>
            <a:pPr marL="261938">
              <a:spcAft>
                <a:spcPts val="1200"/>
              </a:spcAft>
            </a:pPr>
            <a:r>
              <a:rPr lang="ru-RU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6.1. Где был лучший опыт решения подобных задач.</a:t>
            </a:r>
          </a:p>
          <a:p>
            <a:pPr marL="261938">
              <a:spcAft>
                <a:spcPts val="1200"/>
              </a:spcAft>
            </a:pPr>
            <a:r>
              <a:rPr lang="ru-RU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6.2. Если бы у вас была волшебная палочка...</a:t>
            </a:r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1" y="226478"/>
            <a:ext cx="334962" cy="709200"/>
          </a:xfrm>
          <a:prstGeom prst="rect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2364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9D93A-C9CC-4ACC-BAB2-A90200690E2B}" type="slidenum">
              <a:rPr lang="ru-RU" smtClean="0"/>
              <a:t>42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00038" y="1173428"/>
            <a:ext cx="5781448" cy="54322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Cambria" panose="02040503050406030204" pitchFamily="18" charset="0"/>
                <a:ea typeface="Cambria" panose="02040503050406030204" pitchFamily="18" charset="0"/>
              </a:rPr>
              <a:t>Продуктовые вопросы</a:t>
            </a:r>
            <a:r>
              <a:rPr lang="ru-RU" sz="24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endParaRPr lang="ru-RU" sz="1100" b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Что вы чувствуете, когда дети благодарят вас за урок?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В каких ситуациях на уроке вы чувствуете себя особенно неуверенно?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Бывают ли ситуации, когда </a:t>
            </a:r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вам </a:t>
            </a: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не хватает каких-то навыков?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Что </a:t>
            </a:r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самое </a:t>
            </a: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сложное в работе учителя/директора школы/...?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Какими качествами должен обладать идеальный учитель?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Школа мечты – она для вас какая?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....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110515" y="1173428"/>
            <a:ext cx="5781448" cy="54322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Смысловые вопросы:</a:t>
            </a:r>
          </a:p>
          <a:p>
            <a:endParaRPr lang="ru-RU" sz="1100" b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Как бы вы описали себя?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Что делает вас счастливым?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В чем ваш дар, ваша сила?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В каких ситуациях в жизни вы испытываете счастье, вовлеченность?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Что заставляет вас утром вставать с постели?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Что приносит вам чувство хорошо прожитого дня?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Если бы  вас была волшебная палочка...?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...</a:t>
            </a:r>
            <a:endParaRPr lang="ru-RU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963" y="229039"/>
            <a:ext cx="4961296" cy="71025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296259" y="225425"/>
            <a:ext cx="6595704" cy="701167"/>
          </a:xfrm>
          <a:prstGeom prst="rect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410837" y="314398"/>
            <a:ext cx="64811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cap="all" dirty="0" smtClean="0">
                <a:latin typeface="Cambria" panose="02040503050406030204" pitchFamily="18" charset="0"/>
                <a:ea typeface="Cambria" panose="02040503050406030204" pitchFamily="18" charset="0"/>
              </a:rPr>
              <a:t>1. Эмпатия</a:t>
            </a:r>
            <a:endParaRPr lang="ru-RU" sz="2800" b="1" cap="all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1" y="226478"/>
            <a:ext cx="334962" cy="709200"/>
          </a:xfrm>
          <a:prstGeom prst="rect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8822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5"/>
            <a:ext cx="3398520" cy="365125"/>
          </a:xfrm>
        </p:spPr>
        <p:txBody>
          <a:bodyPr/>
          <a:lstStyle/>
          <a:p>
            <a:fld id="{9849D93A-C9CC-4ACC-BAB2-A90200690E2B}" type="slidenum">
              <a:rPr lang="ru-RU" smtClean="0"/>
              <a:t>43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296259" y="225425"/>
            <a:ext cx="6595704" cy="701167"/>
          </a:xfrm>
          <a:prstGeom prst="rect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410837" y="314398"/>
            <a:ext cx="64811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cap="all" dirty="0" smtClean="0">
                <a:latin typeface="Cambria" panose="02040503050406030204" pitchFamily="18" charset="0"/>
                <a:ea typeface="Cambria" panose="02040503050406030204" pitchFamily="18" charset="0"/>
              </a:rPr>
              <a:t>2. Фокусировка</a:t>
            </a:r>
            <a:endParaRPr lang="ru-RU" sz="2800" b="1" cap="all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0199" y="225425"/>
            <a:ext cx="4953940" cy="7092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410837" y="1203568"/>
            <a:ext cx="648112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Cambria" panose="02040503050406030204" pitchFamily="18" charset="0"/>
                <a:ea typeface="Cambria" panose="02040503050406030204" pitchFamily="18" charset="0"/>
              </a:rPr>
              <a:t>Шаг 1. Составьте карту эмпатии. </a:t>
            </a:r>
            <a:endParaRPr lang="ru-RU" sz="2400" b="1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Карта </a:t>
            </a: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эмпатии – это форма для сбора результатов наблюдения </a:t>
            </a:r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и </a:t>
            </a: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анализа полученной </a:t>
            </a:r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информации </a:t>
            </a: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в ходе бесед. </a:t>
            </a:r>
          </a:p>
          <a:p>
            <a:endParaRPr lang="ru-RU" sz="2400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Постоянно </a:t>
            </a: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отвечайте себе на вопрос: «Какое отношение эта находка (эта информация, этот стикер) имеет к теме исследования</a:t>
            </a:r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?»</a:t>
            </a:r>
          </a:p>
          <a:p>
            <a:endParaRPr lang="ru-RU" sz="2400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ru-RU" sz="24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Шаг </a:t>
            </a:r>
            <a:r>
              <a:rPr lang="ru-RU" sz="2400" b="1" dirty="0">
                <a:latin typeface="Cambria" panose="02040503050406030204" pitchFamily="18" charset="0"/>
                <a:ea typeface="Cambria" panose="02040503050406030204" pitchFamily="18" charset="0"/>
              </a:rPr>
              <a:t>2. Сформулируйте основные задачи человека</a:t>
            </a: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 – его явные и </a:t>
            </a:r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неявные </a:t>
            </a: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потребности. Выделите, на ваш взгляд, самые важные задачи.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954" r="10093"/>
          <a:stretch/>
        </p:blipFill>
        <p:spPr>
          <a:xfrm>
            <a:off x="506185" y="1203568"/>
            <a:ext cx="4649696" cy="367867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34963" y="5127719"/>
            <a:ext cx="4958715" cy="147732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ru-RU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Подсказки (ради чего?):</a:t>
            </a:r>
          </a:p>
          <a:p>
            <a:pPr>
              <a:spcAft>
                <a:spcPts val="1200"/>
              </a:spcAft>
            </a:pPr>
            <a:r>
              <a:rPr lang="ru-RU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Постоянно повышает квалификацию, </a:t>
            </a:r>
            <a:r>
              <a:rPr lang="ru-RU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чтобы </a:t>
            </a:r>
            <a:r>
              <a:rPr lang="ru-RU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быть востребованным специалистом.</a:t>
            </a:r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1" y="226478"/>
            <a:ext cx="334962" cy="709200"/>
          </a:xfrm>
          <a:prstGeom prst="rect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7808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5"/>
            <a:ext cx="3398520" cy="365125"/>
          </a:xfrm>
        </p:spPr>
        <p:txBody>
          <a:bodyPr/>
          <a:lstStyle/>
          <a:p>
            <a:fld id="{9849D93A-C9CC-4ACC-BAB2-A90200690E2B}" type="slidenum">
              <a:rPr lang="ru-RU" smtClean="0"/>
              <a:t>44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296259" y="225425"/>
            <a:ext cx="6595704" cy="701167"/>
          </a:xfrm>
          <a:prstGeom prst="rect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410837" y="314398"/>
            <a:ext cx="64811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cap="all" dirty="0" smtClean="0">
                <a:latin typeface="Cambria" panose="02040503050406030204" pitchFamily="18" charset="0"/>
                <a:ea typeface="Cambria" panose="02040503050406030204" pitchFamily="18" charset="0"/>
              </a:rPr>
              <a:t>2. Фокусировка</a:t>
            </a:r>
            <a:endParaRPr lang="ru-RU" sz="2800" b="1" cap="all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0199" y="225425"/>
            <a:ext cx="4953940" cy="7092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94" t="10568" r="20182" b="2140"/>
          <a:stretch/>
        </p:blipFill>
        <p:spPr>
          <a:xfrm>
            <a:off x="338204" y="934626"/>
            <a:ext cx="3791502" cy="425594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5410837" y="1203568"/>
            <a:ext cx="648112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Cambria" panose="02040503050406030204" pitchFamily="18" charset="0"/>
                <a:ea typeface="Cambria" panose="02040503050406030204" pitchFamily="18" charset="0"/>
              </a:rPr>
              <a:t>Девочка Оля, 12 лет</a:t>
            </a:r>
            <a:r>
              <a:rPr lang="ru-RU" sz="24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endParaRPr lang="ru-RU" sz="2400" b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Ребёнок-сирота. </a:t>
            </a:r>
            <a:endParaRPr lang="ru-RU" sz="2400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Живёт </a:t>
            </a: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в приёмной семье.</a:t>
            </a:r>
          </a:p>
          <a:p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Любит рисовать, средняя успеваемость по предметам.</a:t>
            </a:r>
          </a:p>
          <a:p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Эмоциональна </a:t>
            </a: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и вспыльчива.</a:t>
            </a:r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1" y="226478"/>
            <a:ext cx="334962" cy="709200"/>
          </a:xfrm>
          <a:prstGeom prst="rect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1734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471" y="1391496"/>
            <a:ext cx="10704359" cy="5208818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5"/>
            <a:ext cx="3398520" cy="365125"/>
          </a:xfrm>
        </p:spPr>
        <p:txBody>
          <a:bodyPr/>
          <a:lstStyle/>
          <a:p>
            <a:fld id="{9849D93A-C9CC-4ACC-BAB2-A90200690E2B}" type="slidenum">
              <a:rPr lang="ru-RU" smtClean="0"/>
              <a:t>45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296259" y="225425"/>
            <a:ext cx="6595704" cy="701167"/>
          </a:xfrm>
          <a:prstGeom prst="rect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410837" y="314398"/>
            <a:ext cx="64811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cap="all" dirty="0" smtClean="0">
                <a:latin typeface="Cambria" panose="02040503050406030204" pitchFamily="18" charset="0"/>
                <a:ea typeface="Cambria" panose="02040503050406030204" pitchFamily="18" charset="0"/>
              </a:rPr>
              <a:t>2. Фокусировка</a:t>
            </a:r>
            <a:endParaRPr lang="ru-RU" sz="2800" b="1" cap="all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0199" y="225425"/>
            <a:ext cx="4953940" cy="7092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30199" y="5403676"/>
            <a:ext cx="5237844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ru-RU" sz="24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Инсайт (англ., </a:t>
            </a:r>
            <a:r>
              <a:rPr lang="en-US" sz="24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insight</a:t>
            </a:r>
            <a:r>
              <a:rPr lang="ru-RU" sz="2400" b="1" dirty="0">
                <a:latin typeface="Cambria" panose="02040503050406030204" pitchFamily="18" charset="0"/>
                <a:ea typeface="Cambria" panose="02040503050406030204" pitchFamily="18" charset="0"/>
              </a:rPr>
              <a:t>) </a:t>
            </a:r>
            <a:r>
              <a:rPr lang="ru-RU" sz="24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– </a:t>
            </a:r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осознание истинных глубинных потребностей (проблем, задач, "болей") человека.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30200" y="1118324"/>
            <a:ext cx="553175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strike="sngStrike" dirty="0" smtClean="0">
                <a:latin typeface="Cambria" panose="02040503050406030204" pitchFamily="18" charset="0"/>
                <a:ea typeface="Cambria" panose="02040503050406030204" pitchFamily="18" charset="0"/>
              </a:rPr>
              <a:t>Оказывается</a:t>
            </a:r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, девочка Оля хочет максимально </a:t>
            </a: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расслабиться </a:t>
            </a:r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и </a:t>
            </a: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восстановить силы на </a:t>
            </a:r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перемене.</a:t>
            </a:r>
            <a:endParaRPr lang="ru-RU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30200" y="3028495"/>
            <a:ext cx="553175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Оказывается</a:t>
            </a:r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, девочка Оля </a:t>
            </a:r>
            <a:b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хочет </a:t>
            </a:r>
            <a:r>
              <a:rPr lang="ru-RU" sz="24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иметь возможность самостоятельно </a:t>
            </a:r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сбросить скопившееся напряжение.</a:t>
            </a:r>
            <a:endParaRPr lang="ru-RU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1" y="226478"/>
            <a:ext cx="334962" cy="709200"/>
          </a:xfrm>
          <a:prstGeom prst="rect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9490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5"/>
            <a:ext cx="3398520" cy="365125"/>
          </a:xfrm>
        </p:spPr>
        <p:txBody>
          <a:bodyPr/>
          <a:lstStyle/>
          <a:p>
            <a:fld id="{9849D93A-C9CC-4ACC-BAB2-A90200690E2B}" type="slidenum">
              <a:rPr lang="ru-RU" smtClean="0"/>
              <a:t>46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296259" y="225425"/>
            <a:ext cx="6595704" cy="701167"/>
          </a:xfrm>
          <a:prstGeom prst="rect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410837" y="314398"/>
            <a:ext cx="64811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cap="all" dirty="0" smtClean="0">
                <a:latin typeface="Cambria" panose="02040503050406030204" pitchFamily="18" charset="0"/>
                <a:ea typeface="Cambria" panose="02040503050406030204" pitchFamily="18" charset="0"/>
              </a:rPr>
              <a:t>2. Фокусировка</a:t>
            </a:r>
            <a:endParaRPr lang="ru-RU" sz="2800" b="1" cap="all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0199" y="225425"/>
            <a:ext cx="4953940" cy="7092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410837" y="1203568"/>
            <a:ext cx="64811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Cambria" panose="02040503050406030204" pitchFamily="18" charset="0"/>
                <a:ea typeface="Cambria" panose="02040503050406030204" pitchFamily="18" charset="0"/>
              </a:rPr>
              <a:t>Шаг </a:t>
            </a:r>
            <a:r>
              <a:rPr lang="ru-RU" sz="24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3</a:t>
            </a:r>
            <a:r>
              <a:rPr lang="ru-RU" sz="2400" b="1" dirty="0">
                <a:latin typeface="Cambria" panose="02040503050406030204" pitchFamily="18" charset="0"/>
                <a:ea typeface="Cambria" panose="02040503050406030204" pitchFamily="18" charset="0"/>
              </a:rPr>
              <a:t>. Формулировка ключевой задачи. </a:t>
            </a:r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Отвечаем </a:t>
            </a: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на </a:t>
            </a:r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вопрос</a:t>
            </a: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: «Как мы можем помочь?»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10836" y="2451119"/>
            <a:ext cx="6552849" cy="399421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65595" y="4882786"/>
            <a:ext cx="3926796" cy="83099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24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Инсайт </a:t>
            </a:r>
            <a:br>
              <a:rPr lang="ru-RU" sz="2400" b="1" dirty="0" smtClean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(глубинная потребность)</a:t>
            </a:r>
          </a:p>
        </p:txBody>
      </p:sp>
      <p:sp>
        <p:nvSpPr>
          <p:cNvPr id="11" name="Левая фигурная скобка 10"/>
          <p:cNvSpPr/>
          <p:nvPr/>
        </p:nvSpPr>
        <p:spPr>
          <a:xfrm>
            <a:off x="4692102" y="4511345"/>
            <a:ext cx="604157" cy="1632857"/>
          </a:xfrm>
          <a:prstGeom prst="leftBrac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Левая фигурная скобка 11"/>
          <p:cNvSpPr/>
          <p:nvPr/>
        </p:nvSpPr>
        <p:spPr>
          <a:xfrm>
            <a:off x="4704222" y="3216729"/>
            <a:ext cx="592037" cy="1066015"/>
          </a:xfrm>
          <a:prstGeom prst="leftBrac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60831" y="3549681"/>
            <a:ext cx="3931560" cy="4616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24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Потребность</a:t>
            </a:r>
            <a:endParaRPr lang="ru-RU" sz="2400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30199" y="1264272"/>
            <a:ext cx="4966060" cy="125624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720000">
              <a:lnSpc>
                <a:spcPct val="107000"/>
              </a:lnSpc>
              <a:spcAft>
                <a:spcPts val="0"/>
              </a:spcAft>
            </a:pPr>
            <a:r>
              <a:rPr lang="ru-RU" b="1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Я не терпел поражений</a:t>
            </a:r>
            <a:r>
              <a:rPr lang="ru-RU" b="1" i="1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Я </a:t>
            </a:r>
            <a:r>
              <a:rPr lang="ru-RU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просто нашёл 10 000 способов, которые не работают. </a:t>
            </a:r>
          </a:p>
          <a:p>
            <a:pPr marL="720000">
              <a:lnSpc>
                <a:spcPct val="107000"/>
              </a:lnSpc>
              <a:spcAft>
                <a:spcPts val="0"/>
              </a:spcAft>
            </a:pPr>
            <a:r>
              <a:rPr lang="ru-RU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Томас Эдисон, изобретатель лампочки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914" y="1132015"/>
            <a:ext cx="568271" cy="478971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 flipH="1">
            <a:off x="1" y="226478"/>
            <a:ext cx="334962" cy="709200"/>
          </a:xfrm>
          <a:prstGeom prst="rect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230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5"/>
            <a:ext cx="3398520" cy="365125"/>
          </a:xfrm>
        </p:spPr>
        <p:txBody>
          <a:bodyPr/>
          <a:lstStyle/>
          <a:p>
            <a:fld id="{9849D93A-C9CC-4ACC-BAB2-A90200690E2B}" type="slidenum">
              <a:rPr lang="ru-RU" smtClean="0"/>
              <a:t>47</a:t>
            </a:fld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296259" y="225425"/>
            <a:ext cx="6595704" cy="701167"/>
          </a:xfrm>
          <a:prstGeom prst="rect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410837" y="314398"/>
            <a:ext cx="64811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cap="all" dirty="0" smtClean="0">
                <a:latin typeface="Cambria" panose="02040503050406030204" pitchFamily="18" charset="0"/>
                <a:ea typeface="Cambria" panose="02040503050406030204" pitchFamily="18" charset="0"/>
              </a:rPr>
              <a:t>3. Генерация идей</a:t>
            </a:r>
            <a:endParaRPr lang="ru-RU" sz="2800" b="1" cap="all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963" y="225425"/>
            <a:ext cx="4961295" cy="710253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5410837" y="1203568"/>
            <a:ext cx="648112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Cambria" panose="02040503050406030204" pitchFamily="18" charset="0"/>
                <a:ea typeface="Cambria" panose="02040503050406030204" pitchFamily="18" charset="0"/>
              </a:rPr>
              <a:t>Проведите с командой мозговой штурм. </a:t>
            </a: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Мозговой штурм - способ </a:t>
            </a:r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генерации </a:t>
            </a: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идей в режиме командной работы, который стимулирует </a:t>
            </a:r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собственную </a:t>
            </a: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творческую активность за счет большого количества разнородных и оригинальных </a:t>
            </a:r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решений.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574890" y="5174194"/>
            <a:ext cx="6300130" cy="12777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720000">
              <a:lnSpc>
                <a:spcPct val="107000"/>
              </a:lnSpc>
              <a:spcAft>
                <a:spcPts val="0"/>
              </a:spcAft>
            </a:pPr>
            <a:r>
              <a:rPr lang="ru-RU" b="1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Креативность – это умение </a:t>
            </a:r>
            <a:r>
              <a:rPr lang="ru-RU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взять уже известные элементы </a:t>
            </a:r>
            <a:r>
              <a:rPr lang="ru-RU" i="1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и </a:t>
            </a:r>
            <a:r>
              <a:rPr lang="ru-RU" b="1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соединить </a:t>
            </a:r>
            <a:r>
              <a:rPr lang="ru-RU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их уникальным образом. </a:t>
            </a:r>
          </a:p>
          <a:p>
            <a:pPr marL="720000" algn="r">
              <a:lnSpc>
                <a:spcPct val="107000"/>
              </a:lnSpc>
              <a:spcAft>
                <a:spcPts val="0"/>
              </a:spcAft>
            </a:pPr>
            <a:r>
              <a:rPr lang="ru-RU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Жан </a:t>
            </a:r>
            <a:r>
              <a:rPr lang="ru-RU" i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Фреско</a:t>
            </a:r>
            <a:r>
              <a:rPr lang="ru-RU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футуролог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6605" y="5041937"/>
            <a:ext cx="568271" cy="478971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334963" y="939292"/>
            <a:ext cx="4958715" cy="563231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ru-RU" sz="2000" b="1" dirty="0">
                <a:latin typeface="Cambria" panose="02040503050406030204" pitchFamily="18" charset="0"/>
                <a:ea typeface="Cambria" panose="02040503050406030204" pitchFamily="18" charset="0"/>
              </a:rPr>
              <a:t>Правила мозгового штурма:</a:t>
            </a:r>
          </a:p>
          <a:p>
            <a:pPr>
              <a:spcAft>
                <a:spcPts val="1200"/>
              </a:spcAft>
            </a:pPr>
            <a:r>
              <a:rPr lang="ru-RU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1. Никакой </a:t>
            </a: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</a:rPr>
              <a:t>критики. </a:t>
            </a:r>
            <a:endParaRPr lang="ru-RU" sz="2000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spcAft>
                <a:spcPts val="1200"/>
              </a:spcAft>
            </a:pPr>
            <a:r>
              <a:rPr lang="ru-RU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</a:rPr>
              <a:t>. Принцип «Да, и...». </a:t>
            </a:r>
          </a:p>
          <a:p>
            <a:pPr>
              <a:spcAft>
                <a:spcPts val="1200"/>
              </a:spcAft>
            </a:pP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</a:rPr>
              <a:t>3. Поощряйте сумасшедшие идеи. </a:t>
            </a:r>
          </a:p>
          <a:p>
            <a:pPr>
              <a:spcAft>
                <a:spcPts val="1200"/>
              </a:spcAft>
            </a:pP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</a:rPr>
              <a:t>4. Визуализируйте свои идеи. </a:t>
            </a:r>
          </a:p>
          <a:p>
            <a:pPr>
              <a:spcAft>
                <a:spcPts val="1200"/>
              </a:spcAft>
            </a:pP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</a:rPr>
              <a:t>5. Высказывается один человек. </a:t>
            </a:r>
            <a:r>
              <a:rPr lang="ru-RU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Каждая идея должна быть услышана.</a:t>
            </a:r>
            <a:endParaRPr lang="ru-RU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spcAft>
                <a:spcPts val="1200"/>
              </a:spcAft>
            </a:pP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</a:rPr>
              <a:t>6. Держите фокус на поставленной задаче.</a:t>
            </a:r>
          </a:p>
          <a:p>
            <a:pPr>
              <a:spcAft>
                <a:spcPts val="1200"/>
              </a:spcAft>
            </a:pP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</a:rPr>
              <a:t>7. Стремитесь к </a:t>
            </a:r>
            <a:r>
              <a:rPr lang="ru-RU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наибольшему количеству </a:t>
            </a: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</a:rPr>
              <a:t>идей. Хороший результат — 15 идей от каждого члена команды.</a:t>
            </a:r>
          </a:p>
          <a:p>
            <a:pPr>
              <a:spcAft>
                <a:spcPts val="1200"/>
              </a:spcAft>
            </a:pP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</a:rPr>
              <a:t>8. Фиксируйте идеи на </a:t>
            </a:r>
            <a:r>
              <a:rPr lang="ru-RU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стикерах</a:t>
            </a: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</a:rPr>
              <a:t> и складывайте их в общую «копилку».</a:t>
            </a:r>
          </a:p>
        </p:txBody>
      </p:sp>
      <p:sp>
        <p:nvSpPr>
          <p:cNvPr id="14" name="Прямоугольник 13"/>
          <p:cNvSpPr/>
          <p:nvPr/>
        </p:nvSpPr>
        <p:spPr>
          <a:xfrm flipH="1">
            <a:off x="1" y="226478"/>
            <a:ext cx="334962" cy="709200"/>
          </a:xfrm>
          <a:prstGeom prst="rect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4071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5"/>
            <a:ext cx="3398520" cy="365125"/>
          </a:xfrm>
        </p:spPr>
        <p:txBody>
          <a:bodyPr/>
          <a:lstStyle/>
          <a:p>
            <a:fld id="{9849D93A-C9CC-4ACC-BAB2-A90200690E2B}" type="slidenum">
              <a:rPr lang="ru-RU" smtClean="0"/>
              <a:t>48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296259" y="225425"/>
            <a:ext cx="6595704" cy="701167"/>
          </a:xfrm>
          <a:prstGeom prst="rect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410837" y="314398"/>
            <a:ext cx="64811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cap="all" dirty="0" smtClean="0">
                <a:latin typeface="Cambria" panose="02040503050406030204" pitchFamily="18" charset="0"/>
                <a:ea typeface="Cambria" panose="02040503050406030204" pitchFamily="18" charset="0"/>
              </a:rPr>
              <a:t>4. выбор решения</a:t>
            </a:r>
            <a:endParaRPr lang="ru-RU" sz="2800" b="1" cap="all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963" y="225424"/>
            <a:ext cx="4961295" cy="71025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410837" y="1203568"/>
            <a:ext cx="648112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Cambria" panose="02040503050406030204" pitchFamily="18" charset="0"/>
                <a:ea typeface="Cambria" panose="02040503050406030204" pitchFamily="18" charset="0"/>
              </a:rPr>
              <a:t>Выберите из всех идей те, </a:t>
            </a:r>
            <a:r>
              <a:rPr lang="ru-RU" sz="24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которые оказались </a:t>
            </a:r>
            <a:r>
              <a:rPr lang="ru-RU" sz="2400" b="1" dirty="0">
                <a:latin typeface="Cambria" panose="02040503050406030204" pitchFamily="18" charset="0"/>
                <a:ea typeface="Cambria" panose="02040503050406030204" pitchFamily="18" charset="0"/>
              </a:rPr>
              <a:t>вашей команде наиболее интересными</a:t>
            </a: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 и на основе которой вы будете создавать </a:t>
            </a:r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прототипы</a:t>
            </a: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endParaRPr lang="ru-RU" sz="2400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ru-RU" sz="2400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Сгруппируйте идеи, а потом – голосование.</a:t>
            </a:r>
          </a:p>
          <a:p>
            <a:endParaRPr lang="ru-RU" sz="2400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Всегда </a:t>
            </a: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проверяйте, соответствует ли идея критериям </a:t>
            </a:r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заявленной </a:t>
            </a: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задачи.</a:t>
            </a:r>
            <a:endParaRPr lang="ru-RU" sz="2000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574890" y="5174194"/>
            <a:ext cx="6300130" cy="125624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720000">
              <a:lnSpc>
                <a:spcPct val="107000"/>
              </a:lnSpc>
              <a:spcAft>
                <a:spcPts val="0"/>
              </a:spcAft>
            </a:pPr>
            <a:r>
              <a:rPr lang="ru-RU" b="1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Я не терпел поражений. </a:t>
            </a:r>
            <a:endParaRPr lang="ru-RU" b="1" i="1" dirty="0" smtClean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720000">
              <a:lnSpc>
                <a:spcPct val="107000"/>
              </a:lnSpc>
              <a:spcAft>
                <a:spcPts val="0"/>
              </a:spcAft>
            </a:pPr>
            <a:r>
              <a:rPr lang="ru-RU" i="1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Я </a:t>
            </a:r>
            <a:r>
              <a:rPr lang="ru-RU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просто нашёл 10 000 способов, которые не работают. </a:t>
            </a:r>
          </a:p>
          <a:p>
            <a:pPr marL="720000" algn="r">
              <a:lnSpc>
                <a:spcPct val="107000"/>
              </a:lnSpc>
              <a:spcAft>
                <a:spcPts val="0"/>
              </a:spcAft>
            </a:pPr>
            <a:r>
              <a:rPr lang="ru-RU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Томас Эдисон, изобретатель лампочки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6605" y="5041937"/>
            <a:ext cx="568271" cy="478971"/>
          </a:xfrm>
          <a:prstGeom prst="rect">
            <a:avLst/>
          </a:prstGeom>
        </p:spPr>
      </p:pic>
      <p:sp>
        <p:nvSpPr>
          <p:cNvPr id="10" name="Загнутый угол 9"/>
          <p:cNvSpPr/>
          <p:nvPr/>
        </p:nvSpPr>
        <p:spPr>
          <a:xfrm>
            <a:off x="557047" y="1488225"/>
            <a:ext cx="1038330" cy="1038330"/>
          </a:xfrm>
          <a:prstGeom prst="foldedCorner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Загнутый угол 10"/>
          <p:cNvSpPr/>
          <p:nvPr/>
        </p:nvSpPr>
        <p:spPr>
          <a:xfrm>
            <a:off x="1204160" y="1831274"/>
            <a:ext cx="1038330" cy="1038330"/>
          </a:xfrm>
          <a:prstGeom prst="foldedCorner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Загнутый угол 11"/>
          <p:cNvSpPr/>
          <p:nvPr/>
        </p:nvSpPr>
        <p:spPr>
          <a:xfrm>
            <a:off x="746933" y="2727182"/>
            <a:ext cx="1038330" cy="1038330"/>
          </a:xfrm>
          <a:prstGeom prst="foldedCorner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Загнутый угол 12"/>
          <p:cNvSpPr/>
          <p:nvPr/>
        </p:nvSpPr>
        <p:spPr>
          <a:xfrm>
            <a:off x="3643750" y="1605745"/>
            <a:ext cx="1038330" cy="1038330"/>
          </a:xfrm>
          <a:prstGeom prst="foldedCorner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Загнутый угол 13"/>
          <p:cNvSpPr/>
          <p:nvPr/>
        </p:nvSpPr>
        <p:spPr>
          <a:xfrm>
            <a:off x="2063097" y="5087751"/>
            <a:ext cx="1038330" cy="1038330"/>
          </a:xfrm>
          <a:prstGeom prst="foldedCorner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Загнутый угол 14"/>
          <p:cNvSpPr/>
          <p:nvPr/>
        </p:nvSpPr>
        <p:spPr>
          <a:xfrm>
            <a:off x="3101427" y="2124910"/>
            <a:ext cx="1038330" cy="1038330"/>
          </a:xfrm>
          <a:prstGeom prst="foldedCorner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Овал 1"/>
          <p:cNvSpPr/>
          <p:nvPr/>
        </p:nvSpPr>
        <p:spPr>
          <a:xfrm>
            <a:off x="2002472" y="3219417"/>
            <a:ext cx="293915" cy="29391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4561126" y="3940442"/>
            <a:ext cx="293915" cy="29391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2432376" y="3410975"/>
            <a:ext cx="293915" cy="29391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4493396" y="3340481"/>
            <a:ext cx="293915" cy="29391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1967627" y="3863145"/>
            <a:ext cx="293915" cy="29391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2264267" y="4054703"/>
            <a:ext cx="293915" cy="29391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3264739" y="5606916"/>
            <a:ext cx="293915" cy="29391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3327265" y="5121821"/>
            <a:ext cx="293915" cy="29391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3601582" y="5313379"/>
            <a:ext cx="293915" cy="29391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 flipH="1">
            <a:off x="1" y="226478"/>
            <a:ext cx="334962" cy="709200"/>
          </a:xfrm>
          <a:prstGeom prst="rect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9756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5"/>
            <a:ext cx="3398520" cy="365125"/>
          </a:xfrm>
        </p:spPr>
        <p:txBody>
          <a:bodyPr/>
          <a:lstStyle/>
          <a:p>
            <a:fld id="{9849D93A-C9CC-4ACC-BAB2-A90200690E2B}" type="slidenum">
              <a:rPr lang="ru-RU" smtClean="0"/>
              <a:t>49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296259" y="225425"/>
            <a:ext cx="6595704" cy="701167"/>
          </a:xfrm>
          <a:prstGeom prst="rect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410837" y="314398"/>
            <a:ext cx="64811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cap="all" dirty="0" smtClean="0">
                <a:latin typeface="Cambria" panose="02040503050406030204" pitchFamily="18" charset="0"/>
                <a:ea typeface="Cambria" panose="02040503050406030204" pitchFamily="18" charset="0"/>
              </a:rPr>
              <a:t>5. прототипирование</a:t>
            </a:r>
            <a:endParaRPr lang="ru-RU" sz="2800" b="1" cap="all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963" y="225425"/>
            <a:ext cx="4961295" cy="71025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410837" y="1203568"/>
            <a:ext cx="648112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Cambria" panose="02040503050406030204" pitchFamily="18" charset="0"/>
                <a:ea typeface="Cambria" panose="02040503050406030204" pitchFamily="18" charset="0"/>
              </a:rPr>
              <a:t>Прототип</a:t>
            </a: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 — все то, с чем человек (наш будущий пользователь) может взаимодействовать в реальных условиях. </a:t>
            </a:r>
            <a:endParaRPr lang="ru-RU" sz="2400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ru-RU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В </a:t>
            </a: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ходе прототипирования мы придаем форму идее, создаем </a:t>
            </a:r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её </a:t>
            </a: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осязаемое выражение, чтобы понять, есть ли у идеи функциональная ценность. </a:t>
            </a:r>
          </a:p>
          <a:p>
            <a:endParaRPr lang="ru-RU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До тестирования, необходимо определить, что вы будете тестировать: цифровой продукт (приложение, сайт), сервис (услуга) или физический объект.</a:t>
            </a:r>
          </a:p>
        </p:txBody>
      </p:sp>
      <p:pic>
        <p:nvPicPr>
          <p:cNvPr id="8" name="Picture 4" descr="http://gullon.eu/images/13613-shot-list-example-fil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63" y="1203567"/>
            <a:ext cx="4918948" cy="3809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437500" y="5096093"/>
            <a:ext cx="47138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Раскадровка</a:t>
            </a:r>
            <a:r>
              <a:rPr lang="ru-RU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ru-RU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сторибоард</a:t>
            </a:r>
            <a:r>
              <a:rPr lang="ru-RU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storyboard</a:t>
            </a:r>
            <a:r>
              <a:rPr lang="ru-RU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  <a:endParaRPr lang="ru-RU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1" y="226478"/>
            <a:ext cx="334962" cy="709200"/>
          </a:xfrm>
          <a:prstGeom prst="rect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1184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5"/>
            <a:ext cx="3398520" cy="365125"/>
          </a:xfrm>
        </p:spPr>
        <p:txBody>
          <a:bodyPr/>
          <a:lstStyle/>
          <a:p>
            <a:fld id="{9849D93A-C9CC-4ACC-BAB2-A90200690E2B}" type="slidenum">
              <a:rPr lang="ru-RU" smtClean="0"/>
              <a:t>5</a:t>
            </a:fld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007316" y="3167390"/>
            <a:ext cx="11540057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cap="all" dirty="0" smtClean="0">
                <a:latin typeface="Times New Roman" pitchFamily="18" charset="0"/>
                <a:ea typeface="Segoe UI Black" panose="020B0A02040204020203" pitchFamily="34" charset="0"/>
                <a:cs typeface="Times New Roman" pitchFamily="18" charset="0"/>
              </a:rPr>
              <a:t>при чём тут дизайн?!</a:t>
            </a:r>
            <a:endParaRPr lang="ru-RU" sz="3600" b="1" cap="all" dirty="0">
              <a:latin typeface="Times New Roman" pitchFamily="18" charset="0"/>
              <a:ea typeface="Segoe UI Black" panose="020B0A02040204020203" pitchFamily="34" charset="0"/>
              <a:cs typeface="Times New Roman" pitchFamily="18" charset="0"/>
            </a:endParaRPr>
          </a:p>
          <a:p>
            <a:pPr algn="ctr"/>
            <a:r>
              <a:rPr lang="ru-RU" sz="2800" cap="all" dirty="0" smtClean="0">
                <a:latin typeface="Times New Roman" pitchFamily="18" charset="0"/>
                <a:ea typeface="Segoe UI Black" panose="020B0A02040204020203" pitchFamily="34" charset="0"/>
                <a:cs typeface="Times New Roman" pitchFamily="18" charset="0"/>
              </a:rPr>
              <a:t>Или как дизайнеры могут </a:t>
            </a:r>
          </a:p>
          <a:p>
            <a:pPr algn="ctr"/>
            <a:r>
              <a:rPr lang="ru-RU" sz="2800" cap="all" dirty="0" smtClean="0">
                <a:latin typeface="Times New Roman" pitchFamily="18" charset="0"/>
                <a:ea typeface="Segoe UI Black" panose="020B0A02040204020203" pitchFamily="34" charset="0"/>
                <a:cs typeface="Times New Roman" pitchFamily="18" charset="0"/>
              </a:rPr>
              <a:t>помочь образованию?</a:t>
            </a:r>
            <a:endParaRPr lang="ru-RU" sz="2800" cap="all" dirty="0">
              <a:latin typeface="Times New Roman" pitchFamily="18" charset="0"/>
              <a:ea typeface="Segoe UI Black" panose="020B0A02040204020203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0479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5"/>
            <a:ext cx="3398520" cy="365125"/>
          </a:xfrm>
        </p:spPr>
        <p:txBody>
          <a:bodyPr/>
          <a:lstStyle/>
          <a:p>
            <a:fld id="{9849D93A-C9CC-4ACC-BAB2-A90200690E2B}" type="slidenum">
              <a:rPr lang="ru-RU" smtClean="0"/>
              <a:t>50</a:t>
            </a:fld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296259" y="225425"/>
            <a:ext cx="6595704" cy="701167"/>
          </a:xfrm>
          <a:prstGeom prst="rect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410837" y="314398"/>
            <a:ext cx="64811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cap="all" dirty="0" smtClean="0">
                <a:latin typeface="Cambria" panose="02040503050406030204" pitchFamily="18" charset="0"/>
                <a:ea typeface="Cambria" panose="02040503050406030204" pitchFamily="18" charset="0"/>
              </a:rPr>
              <a:t>6. Тестирование</a:t>
            </a:r>
            <a:endParaRPr lang="ru-RU" sz="2800" b="1" cap="all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963" y="225425"/>
            <a:ext cx="4961295" cy="710253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5410837" y="1203568"/>
            <a:ext cx="648112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Cambria" panose="02040503050406030204" pitchFamily="18" charset="0"/>
                <a:ea typeface="Cambria" panose="02040503050406030204" pitchFamily="18" charset="0"/>
              </a:rPr>
              <a:t>Проведите тестирование вашего решения с членами другой </a:t>
            </a:r>
            <a:r>
              <a:rPr lang="ru-RU" sz="24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команды</a:t>
            </a:r>
            <a:r>
              <a:rPr lang="ru-RU" sz="2400" b="1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endParaRPr lang="en-US" sz="2400" b="1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en-US" sz="2400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Цель </a:t>
            </a: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тестирования – получить обратную связь от пользователей </a:t>
            </a:r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и </a:t>
            </a: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составить план изменений для последующих итераций. </a:t>
            </a:r>
            <a:endParaRPr lang="en-US" sz="2400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en-US" sz="2400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Это этап проб и ошибок, вы можете устранять выявленные недостатки во время первых тестов и возвращаться к пользователям с улучшенным прототипом.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962" y="1301542"/>
            <a:ext cx="4961296" cy="445703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58673" y="5758575"/>
            <a:ext cx="47138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Матрица тестирования</a:t>
            </a:r>
            <a:endParaRPr lang="ru-RU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1" y="226478"/>
            <a:ext cx="334962" cy="709200"/>
          </a:xfrm>
          <a:prstGeom prst="rect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7217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660" y="2590587"/>
            <a:ext cx="7323140" cy="4010703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5"/>
            <a:ext cx="3398520" cy="365125"/>
          </a:xfrm>
        </p:spPr>
        <p:txBody>
          <a:bodyPr/>
          <a:lstStyle/>
          <a:p>
            <a:fld id="{9849D93A-C9CC-4ACC-BAB2-A90200690E2B}" type="slidenum">
              <a:rPr lang="ru-RU" smtClean="0"/>
              <a:t>51</a:t>
            </a:fld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296259" y="226478"/>
            <a:ext cx="6595704" cy="709200"/>
          </a:xfrm>
          <a:prstGeom prst="rect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410837" y="314398"/>
            <a:ext cx="64811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cap="all" dirty="0" smtClean="0">
                <a:latin typeface="Cambria" panose="02040503050406030204" pitchFamily="18" charset="0"/>
                <a:ea typeface="Cambria" panose="02040503050406030204" pitchFamily="18" charset="0"/>
              </a:rPr>
              <a:t>7. сторителлинг</a:t>
            </a:r>
            <a:endParaRPr lang="ru-RU" sz="2800" b="1" cap="all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963" y="225425"/>
            <a:ext cx="4961296" cy="710253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5410837" y="1203568"/>
            <a:ext cx="648112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Cambria" panose="02040503050406030204" pitchFamily="18" charset="0"/>
                <a:ea typeface="Cambria" panose="02040503050406030204" pitchFamily="18" charset="0"/>
              </a:rPr>
              <a:t>Создайте рассказ, где пользователь – герой вашей истории. </a:t>
            </a:r>
            <a:endParaRPr lang="ru-RU" sz="2400" b="1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ru-RU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Опирайтесь </a:t>
            </a: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на этапы сторителлинга. Сфокусируйтесь на главных персонажей и их опыт, чувства, эмоции, потребности и переживания</a:t>
            </a:r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1" y="226478"/>
            <a:ext cx="334962" cy="709200"/>
          </a:xfrm>
          <a:prstGeom prst="rect">
            <a:avLst/>
          </a:prstGeom>
          <a:solidFill>
            <a:srgbClr val="AF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7405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5"/>
            <a:ext cx="3398520" cy="365125"/>
          </a:xfrm>
        </p:spPr>
        <p:txBody>
          <a:bodyPr/>
          <a:lstStyle/>
          <a:p>
            <a:fld id="{9849D93A-C9CC-4ACC-BAB2-A90200690E2B}" type="slidenum">
              <a:rPr lang="ru-RU" smtClean="0"/>
              <a:t>6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066513" y="5255136"/>
            <a:ext cx="6550300" cy="8925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2600" dirty="0" smtClean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Как развить учебную </a:t>
            </a:r>
            <a:br>
              <a:rPr lang="ru-RU" sz="2600" dirty="0" smtClean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</a:br>
            <a:r>
              <a:rPr lang="ru-RU" sz="2600" dirty="0" smtClean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самостоятельность у школьников?</a:t>
            </a:r>
            <a:endParaRPr lang="ru-RU" sz="2600" dirty="0">
              <a:latin typeface="Segoe UI" panose="020B0502040204020203" pitchFamily="34" charset="0"/>
              <a:ea typeface="Cambria" panose="02040503050406030204" pitchFamily="18" charset="0"/>
              <a:cs typeface="Segoe UI" panose="020B0502040204020203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6882" y="996055"/>
            <a:ext cx="3541996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2600" b="1" dirty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Как сплотить класс?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822224" y="3101142"/>
            <a:ext cx="4513159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2600" b="1" dirty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Что сделать, чтобы детям </a:t>
            </a:r>
            <a:r>
              <a:rPr lang="ru-RU" sz="2600" b="1" dirty="0" smtClean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/>
            </a:r>
            <a:br>
              <a:rPr lang="ru-RU" sz="2600" b="1" dirty="0" smtClean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</a:br>
            <a:r>
              <a:rPr lang="ru-RU" sz="2600" b="1" dirty="0" smtClean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нравилось </a:t>
            </a:r>
            <a:r>
              <a:rPr lang="ru-RU" sz="2600" b="1" dirty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в школе?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513320" y="1242277"/>
            <a:ext cx="6079036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2600" dirty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Как обустроить пространство школы?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75585" y="2649890"/>
            <a:ext cx="4837735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2600" dirty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Как улучшить отношения </a:t>
            </a:r>
            <a:r>
              <a:rPr lang="ru-RU" sz="2600" dirty="0" smtClean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/>
            </a:r>
            <a:br>
              <a:rPr lang="ru-RU" sz="2600" dirty="0" smtClean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</a:br>
            <a:r>
              <a:rPr lang="ru-RU" sz="2600" dirty="0" smtClean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между </a:t>
            </a:r>
            <a:r>
              <a:rPr lang="ru-RU" sz="2600" dirty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школой и родителями?</a:t>
            </a:r>
          </a:p>
        </p:txBody>
      </p:sp>
    </p:spTree>
    <p:extLst>
      <p:ext uri="{BB962C8B-B14F-4D97-AF65-F5344CB8AC3E}">
        <p14:creationId xmlns:p14="http://schemas.microsoft.com/office/powerpoint/2010/main" val="1329160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5"/>
            <a:ext cx="3398520" cy="365125"/>
          </a:xfrm>
        </p:spPr>
        <p:txBody>
          <a:bodyPr/>
          <a:lstStyle/>
          <a:p>
            <a:fld id="{9849D93A-C9CC-4ACC-BAB2-A90200690E2B}" type="slidenum">
              <a:rPr lang="ru-RU" smtClean="0"/>
              <a:t>7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25972" y="2736503"/>
            <a:ext cx="1154005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cap="all" dirty="0" smtClean="0"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Дизайн </a:t>
            </a:r>
            <a:r>
              <a:rPr lang="en-US" sz="2800" b="1" cap="all" dirty="0" smtClean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– </a:t>
            </a:r>
            <a:r>
              <a:rPr lang="ru-RU" sz="2800" dirty="0" smtClean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это</a:t>
            </a:r>
            <a:r>
              <a:rPr lang="en-US" sz="2800" dirty="0" smtClean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 </a:t>
            </a:r>
            <a:r>
              <a:rPr lang="ru-RU" sz="2800" dirty="0" smtClean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проектирование </a:t>
            </a:r>
            <a:r>
              <a:rPr lang="ru-RU" sz="2800" b="1" dirty="0" smtClean="0">
                <a:solidFill>
                  <a:srgbClr val="00ADAC"/>
                </a:solidFill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взаимодействия</a:t>
            </a:r>
            <a:r>
              <a:rPr lang="ru-RU" sz="2800" b="1" dirty="0" smtClean="0">
                <a:solidFill>
                  <a:schemeClr val="accent1"/>
                </a:solidFill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 </a:t>
            </a:r>
            <a:r>
              <a:rPr lang="ru-RU" sz="2800" b="1" dirty="0" smtClean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человека с окружающим миром</a:t>
            </a:r>
            <a:r>
              <a:rPr lang="ru-RU" sz="2800" dirty="0" smtClean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, которое он осуществляет посредством разрабатываемых дизайнером продуктов, решений и сервисов.</a:t>
            </a:r>
            <a:endParaRPr lang="ru-RU" sz="2800" dirty="0">
              <a:latin typeface="Segoe UI" panose="020B0502040204020203" pitchFamily="34" charset="0"/>
              <a:ea typeface="Cambria" panose="02040503050406030204" pitchFamily="18" charset="0"/>
              <a:cs typeface="Segoe UI" panose="020B0502040204020203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574890" y="4929261"/>
            <a:ext cx="6300130" cy="1354730"/>
          </a:xfrm>
          <a:prstGeom prst="rect">
            <a:avLst/>
          </a:prstGeom>
          <a:solidFill>
            <a:srgbClr val="DFF1F1"/>
          </a:solidFill>
        </p:spPr>
        <p:txBody>
          <a:bodyPr wrap="square">
            <a:spAutoFit/>
          </a:bodyPr>
          <a:lstStyle/>
          <a:p>
            <a:pPr marL="720000">
              <a:lnSpc>
                <a:spcPct val="107000"/>
              </a:lnSpc>
              <a:spcAft>
                <a:spcPts val="0"/>
              </a:spcAft>
            </a:pPr>
            <a:r>
              <a:rPr lang="ru-RU" i="1" dirty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Дизайн – это не столько о том, как предмет выглядит или на что он похож. Дизайн – </a:t>
            </a:r>
            <a:r>
              <a:rPr lang="ru-RU" i="1" dirty="0" smtClean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это </a:t>
            </a:r>
            <a:br>
              <a:rPr lang="ru-RU" i="1" dirty="0" smtClean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</a:br>
            <a:r>
              <a:rPr lang="ru-RU" b="1" i="1" dirty="0" smtClean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о </a:t>
            </a:r>
            <a:r>
              <a:rPr lang="ru-RU" b="1" i="1" dirty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том, как </a:t>
            </a:r>
            <a:r>
              <a:rPr lang="ru-RU" b="1" i="1" dirty="0" smtClean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предмет работает</a:t>
            </a:r>
            <a:r>
              <a:rPr lang="ru-RU" b="1" i="1" dirty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.</a:t>
            </a:r>
            <a:r>
              <a:rPr lang="ru-RU" i="1" dirty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 </a:t>
            </a:r>
            <a:endParaRPr lang="ru-RU" dirty="0">
              <a:latin typeface="Segoe UI" panose="020B0502040204020203" pitchFamily="34" charset="0"/>
              <a:ea typeface="Cambria" panose="02040503050406030204" pitchFamily="18" charset="0"/>
              <a:cs typeface="Segoe UI" panose="020B0502040204020203" pitchFamily="34" charset="0"/>
            </a:endParaRPr>
          </a:p>
          <a:p>
            <a:pPr algn="r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ru-RU" i="1" dirty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Стив Джобс, промышленный дизайнер</a:t>
            </a:r>
            <a:endParaRPr lang="ru-RU" dirty="0">
              <a:effectLst/>
              <a:latin typeface="Segoe UI" panose="020B0502040204020203" pitchFamily="34" charset="0"/>
              <a:ea typeface="Cambria" panose="02040503050406030204" pitchFamily="18" charset="0"/>
              <a:cs typeface="Segoe UI" panose="020B0502040204020203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6605" y="4797004"/>
            <a:ext cx="568271" cy="478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245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5"/>
            <a:ext cx="3398520" cy="365125"/>
          </a:xfrm>
        </p:spPr>
        <p:txBody>
          <a:bodyPr/>
          <a:lstStyle/>
          <a:p>
            <a:fld id="{9849D93A-C9CC-4ACC-BAB2-A90200690E2B}" type="slidenum">
              <a:rPr lang="ru-RU" smtClean="0"/>
              <a:t>8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34963" y="2090172"/>
            <a:ext cx="1154005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cap="all" dirty="0"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Дизайн, ориентированный на </a:t>
            </a:r>
            <a:r>
              <a:rPr lang="ru-RU" sz="2800" b="1" cap="all" dirty="0" smtClean="0"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человека </a:t>
            </a:r>
            <a:r>
              <a:rPr lang="ru-RU" sz="2800" dirty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— </a:t>
            </a:r>
            <a:r>
              <a:rPr lang="ru-RU" sz="2800" dirty="0" smtClean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/>
            </a:r>
            <a:br>
              <a:rPr lang="ru-RU" sz="2800" dirty="0" smtClean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</a:br>
            <a:r>
              <a:rPr lang="ru-RU" sz="2800" b="1" dirty="0" smtClean="0">
                <a:solidFill>
                  <a:srgbClr val="00ADAC"/>
                </a:solidFill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дизайн</a:t>
            </a:r>
            <a:r>
              <a:rPr lang="ru-RU" sz="2800" dirty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, направленный на решение </a:t>
            </a:r>
            <a:r>
              <a:rPr lang="ru-RU" sz="2800" dirty="0" smtClean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выявленных </a:t>
            </a:r>
            <a:r>
              <a:rPr lang="ru-RU" sz="2800" dirty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проблем или увиденных возможностей посредством создания чего-то совершенного нового, в то же самое время </a:t>
            </a:r>
            <a:r>
              <a:rPr lang="ru-RU" sz="2800" b="1" dirty="0">
                <a:solidFill>
                  <a:srgbClr val="00ADAC"/>
                </a:solidFill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руководимый потребностями, </a:t>
            </a:r>
            <a:r>
              <a:rPr lang="ru-RU" sz="2800" b="1" dirty="0" smtClean="0">
                <a:solidFill>
                  <a:srgbClr val="00ADAC"/>
                </a:solidFill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желаниями </a:t>
            </a:r>
            <a:r>
              <a:rPr lang="ru-RU" sz="2800" b="1" dirty="0">
                <a:solidFill>
                  <a:srgbClr val="00ADAC"/>
                </a:solidFill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и контекстом людей</a:t>
            </a:r>
            <a:r>
              <a:rPr lang="ru-RU" sz="2800" dirty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, для которых проектируется данное решение.</a:t>
            </a:r>
          </a:p>
        </p:txBody>
      </p:sp>
    </p:spTree>
    <p:extLst>
      <p:ext uri="{BB962C8B-B14F-4D97-AF65-F5344CB8AC3E}">
        <p14:creationId xmlns:p14="http://schemas.microsoft.com/office/powerpoint/2010/main" val="490749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38" b="2438"/>
          <a:stretch/>
        </p:blipFill>
        <p:spPr>
          <a:xfrm>
            <a:off x="0" y="0"/>
            <a:ext cx="12192000" cy="6829425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9D93A-C9CC-4ACC-BAB2-A90200690E2B}" type="slidenum">
              <a:rPr lang="ru-RU" smtClean="0"/>
              <a:t>9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243889" y="400047"/>
            <a:ext cx="3948112" cy="12858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8940744" y="565451"/>
            <a:ext cx="29193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Кейс №1</a:t>
            </a:r>
            <a:endParaRPr lang="ru-RU" sz="4800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5465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13814</TotalTime>
  <Words>2426</Words>
  <Application>Microsoft Office PowerPoint</Application>
  <PresentationFormat>Произвольный</PresentationFormat>
  <Paragraphs>405</Paragraphs>
  <Slides>51</Slides>
  <Notes>44</Notes>
  <HiddenSlides>7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52" baseType="lpstr">
      <vt:lpstr>Тема Office</vt:lpstr>
      <vt:lpstr>Презентация PowerPoint</vt:lpstr>
      <vt:lpstr>Презентация PowerPoint</vt:lpstr>
      <vt:lpstr>Термины и определения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Роман</dc:creator>
  <cp:lastModifiedBy>Альфия</cp:lastModifiedBy>
  <cp:revision>418</cp:revision>
  <dcterms:created xsi:type="dcterms:W3CDTF">2018-03-24T09:05:16Z</dcterms:created>
  <dcterms:modified xsi:type="dcterms:W3CDTF">2021-11-30T13:24:42Z</dcterms:modified>
</cp:coreProperties>
</file>