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67" r:id="rId2"/>
    <p:sldId id="261" r:id="rId3"/>
    <p:sldId id="262" r:id="rId4"/>
    <p:sldId id="259" r:id="rId5"/>
    <p:sldId id="260" r:id="rId6"/>
    <p:sldId id="263" r:id="rId7"/>
    <p:sldId id="268" r:id="rId8"/>
    <p:sldId id="269" r:id="rId9"/>
    <p:sldId id="272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-1500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3" name="Скругленный прямоугольник 12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4B2299-07B9-4492-A9C5-BBFD906097C6}" type="datetimeFigureOut">
              <a:rPr lang="ru-RU" smtClean="0"/>
              <a:t>08.12.2021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C067DCA9-85CF-4381-8E01-9269EAF194E2}" type="slidenum">
              <a:rPr lang="ru-RU" smtClean="0"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4B2299-07B9-4492-A9C5-BBFD906097C6}" type="datetimeFigureOut">
              <a:rPr lang="ru-RU" smtClean="0"/>
              <a:t>08.12.2021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67DCA9-85CF-4381-8E01-9269EAF194E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4B2299-07B9-4492-A9C5-BBFD906097C6}" type="datetimeFigureOut">
              <a:rPr lang="ru-RU" smtClean="0"/>
              <a:t>08.12.2021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67DCA9-85CF-4381-8E01-9269EAF194E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4B2299-07B9-4492-A9C5-BBFD906097C6}" type="datetimeFigureOut">
              <a:rPr lang="ru-RU" smtClean="0"/>
              <a:t>08.12.2021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67DCA9-85CF-4381-8E01-9269EAF194E2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Объект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0" name="Скругленный прямоугольник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4B2299-07B9-4492-A9C5-BBFD906097C6}" type="datetimeFigureOut">
              <a:rPr lang="ru-RU" smtClean="0"/>
              <a:t>08.12.2021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C067DCA9-85CF-4381-8E01-9269EAF194E2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4B2299-07B9-4492-A9C5-BBFD906097C6}" type="datetimeFigureOut">
              <a:rPr lang="ru-RU" smtClean="0"/>
              <a:t>08.12.2021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67DCA9-85CF-4381-8E01-9269EAF194E2}" type="slidenum">
              <a:rPr lang="ru-RU" smtClean="0"/>
              <a:t>‹#›</a:t>
            </a:fld>
            <a:endParaRPr lang="ru-RU"/>
          </a:p>
        </p:txBody>
      </p:sp>
      <p:sp>
        <p:nvSpPr>
          <p:cNvPr id="9" name="Объект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4B2299-07B9-4492-A9C5-BBFD906097C6}" type="datetimeFigureOut">
              <a:rPr lang="ru-RU" smtClean="0"/>
              <a:t>08.12.2021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67DCA9-85CF-4381-8E01-9269EAF194E2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Объект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4B2299-07B9-4492-A9C5-BBFD906097C6}" type="datetimeFigureOut">
              <a:rPr lang="ru-RU" smtClean="0"/>
              <a:t>08.12.2021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67DCA9-85CF-4381-8E01-9269EAF194E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4B2299-07B9-4492-A9C5-BBFD906097C6}" type="datetimeFigureOut">
              <a:rPr lang="ru-RU" smtClean="0"/>
              <a:t>08.12.2021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67DCA9-85CF-4381-8E01-9269EAF194E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9" name="Скругленный прямоугольник 8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4B2299-07B9-4492-A9C5-BBFD906097C6}" type="datetimeFigureOut">
              <a:rPr lang="ru-RU" smtClean="0"/>
              <a:t>08.12.2021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67DCA9-85CF-4381-8E01-9269EAF194E2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Объект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4B2299-07B9-4492-A9C5-BBFD906097C6}" type="datetimeFigureOut">
              <a:rPr lang="ru-RU" smtClean="0"/>
              <a:t>08.12.2021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C067DCA9-85CF-4381-8E01-9269EAF194E2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оугольник 12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8" name="Скругленный прямоугольник 7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294B2299-07B9-4492-A9C5-BBFD906097C6}" type="datetimeFigureOut">
              <a:rPr lang="ru-RU" smtClean="0"/>
              <a:t>08.12.2021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fld id="{C067DCA9-85CF-4381-8E01-9269EAF194E2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User\Desktop\шк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16632"/>
            <a:ext cx="4536504" cy="2016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79512" y="2708920"/>
            <a:ext cx="8856984" cy="1584176"/>
          </a:xfrm>
          <a:prstGeom prst="rect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</a:rPr>
              <a:t>Активная оценка как фактор </a:t>
            </a:r>
          </a:p>
          <a:p>
            <a:pPr algn="ctr"/>
            <a:r>
              <a:rPr lang="ru-RU" sz="2800" b="1" dirty="0" smtClean="0">
                <a:solidFill>
                  <a:schemeClr val="bg1"/>
                </a:solidFill>
              </a:rPr>
              <a:t>повышения качества образования</a:t>
            </a:r>
            <a:endParaRPr lang="ru-RU" sz="2800" b="1" dirty="0">
              <a:solidFill>
                <a:schemeClr val="bg1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211960" y="4509120"/>
            <a:ext cx="4680520" cy="187220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r">
              <a:spcBef>
                <a:spcPts val="580"/>
              </a:spcBef>
              <a:buClr>
                <a:srgbClr val="D34817"/>
              </a:buClr>
              <a:buSzPct val="85000"/>
            </a:pPr>
            <a:endParaRPr lang="ru-RU" sz="2600" dirty="0" smtClean="0">
              <a:solidFill>
                <a:srgbClr val="696464"/>
              </a:solidFill>
            </a:endParaRPr>
          </a:p>
          <a:p>
            <a:pPr lvl="0" algn="r">
              <a:spcBef>
                <a:spcPts val="580"/>
              </a:spcBef>
              <a:buClr>
                <a:srgbClr val="D34817"/>
              </a:buClr>
              <a:buSzPct val="85000"/>
            </a:pPr>
            <a:endParaRPr lang="ru-RU" sz="2000" i="1" dirty="0" smtClean="0">
              <a:solidFill>
                <a:srgbClr val="696464"/>
              </a:solidFill>
            </a:endParaRPr>
          </a:p>
          <a:p>
            <a:pPr lvl="0" algn="r">
              <a:spcBef>
                <a:spcPts val="580"/>
              </a:spcBef>
              <a:buClr>
                <a:srgbClr val="D34817"/>
              </a:buClr>
              <a:buSzPct val="85000"/>
            </a:pPr>
            <a:r>
              <a:rPr lang="ru-RU" sz="2000" i="1" dirty="0" smtClean="0">
                <a:solidFill>
                  <a:srgbClr val="696464"/>
                </a:solidFill>
              </a:rPr>
              <a:t>Сидорова </a:t>
            </a:r>
            <a:r>
              <a:rPr lang="ru-RU" sz="2000" i="1" dirty="0">
                <a:solidFill>
                  <a:srgbClr val="696464"/>
                </a:solidFill>
              </a:rPr>
              <a:t>Марина </a:t>
            </a:r>
            <a:r>
              <a:rPr lang="ru-RU" sz="2000" i="1" dirty="0" smtClean="0">
                <a:solidFill>
                  <a:srgbClr val="696464"/>
                </a:solidFill>
              </a:rPr>
              <a:t>Анатольевна,</a:t>
            </a:r>
          </a:p>
          <a:p>
            <a:pPr lvl="0" algn="r">
              <a:spcBef>
                <a:spcPts val="580"/>
              </a:spcBef>
              <a:buClr>
                <a:srgbClr val="D34817"/>
              </a:buClr>
              <a:buSzPct val="85000"/>
            </a:pPr>
            <a:r>
              <a:rPr lang="ru-RU" sz="2000" i="1" dirty="0" smtClean="0">
                <a:solidFill>
                  <a:srgbClr val="696464"/>
                </a:solidFill>
              </a:rPr>
              <a:t>учитель </a:t>
            </a:r>
            <a:r>
              <a:rPr lang="ru-RU" sz="2000" i="1" dirty="0">
                <a:solidFill>
                  <a:srgbClr val="696464"/>
                </a:solidFill>
              </a:rPr>
              <a:t>русского языка и литературы </a:t>
            </a:r>
            <a:endParaRPr lang="ru-RU" sz="2000" i="1" dirty="0" smtClean="0">
              <a:solidFill>
                <a:srgbClr val="696464"/>
              </a:solidFill>
            </a:endParaRPr>
          </a:p>
          <a:p>
            <a:pPr lvl="0" algn="r">
              <a:spcBef>
                <a:spcPts val="580"/>
              </a:spcBef>
              <a:buClr>
                <a:srgbClr val="D34817"/>
              </a:buClr>
              <a:buSzPct val="85000"/>
            </a:pPr>
            <a:r>
              <a:rPr lang="ru-RU" sz="2000" i="1" dirty="0" smtClean="0">
                <a:solidFill>
                  <a:srgbClr val="696464"/>
                </a:solidFill>
              </a:rPr>
              <a:t>МАОУ </a:t>
            </a:r>
            <a:r>
              <a:rPr lang="ru-RU" sz="2000" i="1" dirty="0">
                <a:solidFill>
                  <a:srgbClr val="696464"/>
                </a:solidFill>
              </a:rPr>
              <a:t>«</a:t>
            </a:r>
            <a:r>
              <a:rPr lang="ru-RU" sz="2000" i="1" dirty="0" err="1" smtClean="0">
                <a:solidFill>
                  <a:srgbClr val="696464"/>
                </a:solidFill>
              </a:rPr>
              <a:t>Мулянская</a:t>
            </a:r>
            <a:r>
              <a:rPr lang="ru-RU" sz="2000" i="1" dirty="0" smtClean="0">
                <a:solidFill>
                  <a:srgbClr val="696464"/>
                </a:solidFill>
              </a:rPr>
              <a:t> СОШ» </a:t>
            </a:r>
          </a:p>
          <a:p>
            <a:pPr lvl="0" algn="r">
              <a:spcBef>
                <a:spcPts val="580"/>
              </a:spcBef>
              <a:buClr>
                <a:srgbClr val="D34817"/>
              </a:buClr>
              <a:buSzPct val="85000"/>
            </a:pPr>
            <a:r>
              <a:rPr lang="ru-RU" sz="2000" i="1" dirty="0" smtClean="0">
                <a:solidFill>
                  <a:srgbClr val="696464"/>
                </a:solidFill>
              </a:rPr>
              <a:t>Пермского муниципального района </a:t>
            </a:r>
            <a:endParaRPr lang="ru-RU" sz="2000" i="1" dirty="0">
              <a:solidFill>
                <a:srgbClr val="696464"/>
              </a:solidFill>
            </a:endParaRPr>
          </a:p>
          <a:p>
            <a:r>
              <a:rPr lang="ru-RU" dirty="0" err="1" smtClean="0"/>
              <a:t>рина</a:t>
            </a:r>
            <a:r>
              <a:rPr lang="ru-RU" dirty="0" smtClean="0"/>
              <a:t> </a:t>
            </a:r>
            <a:r>
              <a:rPr lang="ru-RU" dirty="0"/>
              <a:t>Анатольевна, учитель русского языка и литературы МАОУ «</a:t>
            </a:r>
            <a:r>
              <a:rPr lang="ru-RU" dirty="0" err="1"/>
              <a:t>Мулянская</a:t>
            </a:r>
            <a:r>
              <a:rPr lang="ru-RU" dirty="0"/>
              <a:t> средняя школа». </a:t>
            </a:r>
          </a:p>
        </p:txBody>
      </p:sp>
    </p:spTree>
    <p:extLst>
      <p:ext uri="{BB962C8B-B14F-4D97-AF65-F5344CB8AC3E}">
        <p14:creationId xmlns:p14="http://schemas.microsoft.com/office/powerpoint/2010/main" val="24439437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User\Desktop\АО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12925" y="-819472"/>
            <a:ext cx="12263438" cy="78488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717232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User\Desktop\АО способствует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84584" y="0"/>
            <a:ext cx="1015312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25442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esktop\элементы АО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00968" y="0"/>
            <a:ext cx="950232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25145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User\Desktop\ключевые вопросы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143125" y="1"/>
            <a:ext cx="12263438" cy="69357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360585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User\Desktop\Для чего нужна АО в школе.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6552" y="-205780"/>
            <a:ext cx="9347200" cy="7073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899358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800" b="1" dirty="0" smtClean="0"/>
              <a:t>Пример активной оценки  сочинения –рассуждения  сильного ученика:</a:t>
            </a:r>
            <a:endParaRPr lang="ru-RU" sz="2800" b="1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ru-RU" dirty="0" smtClean="0"/>
              <a:t>Анастасия, сочинение ты написала хорошо: </a:t>
            </a:r>
          </a:p>
          <a:p>
            <a:pPr marL="514350" indent="-514350" algn="just">
              <a:buAutoNum type="arabicPeriod"/>
            </a:pPr>
            <a:r>
              <a:rPr lang="ru-RU" dirty="0" smtClean="0"/>
              <a:t>дала определение понятию,  прокомментировала его; дала ответ  на поставленный в теме вопрос, связанный с понятием и содержанием текста;</a:t>
            </a:r>
          </a:p>
          <a:p>
            <a:pPr marL="514350" indent="-514350" algn="just">
              <a:buAutoNum type="arabicPeriod"/>
            </a:pPr>
            <a:r>
              <a:rPr lang="ru-RU" dirty="0"/>
              <a:t>п</a:t>
            </a:r>
            <a:r>
              <a:rPr lang="ru-RU" dirty="0" smtClean="0"/>
              <a:t>ривела  убедительные примеры-аргументы из прочитанного текста;</a:t>
            </a:r>
          </a:p>
          <a:p>
            <a:pPr marL="514350" indent="-514350" algn="just">
              <a:buAutoNum type="arabicPeriod"/>
            </a:pPr>
            <a:r>
              <a:rPr lang="ru-RU" dirty="0"/>
              <a:t> </a:t>
            </a:r>
            <a:r>
              <a:rPr lang="ru-RU" dirty="0" smtClean="0"/>
              <a:t>твоя работа характеризуется смысловой цельностью, последовательностью изложения;</a:t>
            </a:r>
          </a:p>
          <a:p>
            <a:pPr marL="514350" indent="-514350" algn="just">
              <a:buAutoNum type="arabicPeriod"/>
            </a:pPr>
            <a:r>
              <a:rPr lang="ru-RU" dirty="0"/>
              <a:t>о</a:t>
            </a:r>
            <a:r>
              <a:rPr lang="ru-RU" dirty="0" smtClean="0"/>
              <a:t>шибок в построении текста не допустила.</a:t>
            </a:r>
          </a:p>
          <a:p>
            <a:pPr marL="0" indent="0" algn="just">
              <a:buNone/>
            </a:pPr>
            <a:r>
              <a:rPr lang="ru-RU" dirty="0" smtClean="0"/>
              <a:t>У меня к тебе будет просьба:  подбери, пожалуйста, к данному понятию 2 примера-аргумента из художественных текстов и выступи перед одноклассниками на занятии.</a:t>
            </a:r>
          </a:p>
          <a:p>
            <a:pPr algn="just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0369700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800" b="1" dirty="0" smtClean="0"/>
              <a:t>Пример активной оценки  сочинения-рассуждения  слабого ученика:</a:t>
            </a:r>
            <a:endParaRPr lang="ru-RU" sz="2800" b="1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67544" y="1484784"/>
            <a:ext cx="8348464" cy="4968552"/>
          </a:xfrm>
        </p:spPr>
        <p:txBody>
          <a:bodyPr>
            <a:normAutofit fontScale="85000" lnSpcReduction="20000"/>
          </a:bodyPr>
          <a:lstStyle/>
          <a:p>
            <a:pPr marL="0" indent="0" algn="just">
              <a:buNone/>
            </a:pPr>
            <a:r>
              <a:rPr lang="ru-RU" dirty="0" smtClean="0"/>
              <a:t> Илья, на это раз ты значительно лучше выполнил задание:</a:t>
            </a:r>
          </a:p>
          <a:p>
            <a:pPr marL="0" indent="0" algn="just">
              <a:buNone/>
            </a:pPr>
            <a:r>
              <a:rPr lang="ru-RU" dirty="0" smtClean="0"/>
              <a:t>1. Ты  правильно выделил понятие и дал ему определение, думаю в следующий раз  ты сможешь    его прокомментировать и конкретно ответить на поставленный вопрос;</a:t>
            </a:r>
          </a:p>
          <a:p>
            <a:pPr marL="0" indent="0" algn="just">
              <a:buNone/>
            </a:pPr>
            <a:r>
              <a:rPr lang="ru-RU" dirty="0" smtClean="0"/>
              <a:t>2. Ты в качестве примера  привел очень хороший аргумент из прочитанного текста, но одного аргумента недостаточно,  давай следующий  найдем не менее двух аргументов;</a:t>
            </a:r>
          </a:p>
          <a:p>
            <a:pPr marL="0" indent="0" algn="just">
              <a:buNone/>
            </a:pPr>
            <a:r>
              <a:rPr lang="ru-RU" dirty="0" smtClean="0"/>
              <a:t>Илья, у тебя уже богатый жизненный опыт, нам надо с тобой  научиться приводить аргументы из своей жизни.</a:t>
            </a:r>
          </a:p>
          <a:p>
            <a:pPr marL="0" indent="0" algn="just">
              <a:buNone/>
            </a:pPr>
            <a:r>
              <a:rPr lang="ru-RU" dirty="0" smtClean="0"/>
              <a:t>У меня к тебе просьба - читай тексты более внимательно и тогда будет значительно проще ….. в том числе из комментированию, </a:t>
            </a:r>
            <a:r>
              <a:rPr lang="ru-RU" dirty="0" err="1" smtClean="0"/>
              <a:t>подбо</a:t>
            </a:r>
            <a:r>
              <a:rPr lang="ru-RU" dirty="0" smtClean="0"/>
              <a:t> аргументов из жизненного опыта к ответу на вопрос, поставленный в теме, а не в определении.  </a:t>
            </a:r>
          </a:p>
          <a:p>
            <a:pPr marL="0" indent="0" algn="just">
              <a:buNone/>
            </a:pPr>
            <a:r>
              <a:rPr lang="ru-RU" dirty="0" smtClean="0"/>
              <a:t>При внимательном, осознанном прочтении текста у тебя будет меньше ошибок. </a:t>
            </a:r>
          </a:p>
          <a:p>
            <a:pPr marL="0" indent="0" algn="just">
              <a:buNone/>
            </a:pPr>
            <a:r>
              <a:rPr lang="ru-RU" dirty="0" smtClean="0"/>
              <a:t> </a:t>
            </a:r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0285976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flipV="1">
            <a:off x="914400" y="-819472"/>
            <a:ext cx="7772400" cy="819472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endParaRPr lang="ru-RU" sz="5400" dirty="0" smtClean="0">
              <a:cs typeface="Aparajita" pitchFamily="34" charset="0"/>
            </a:endParaRPr>
          </a:p>
          <a:p>
            <a:pPr marL="0" indent="0">
              <a:buNone/>
            </a:pPr>
            <a:r>
              <a:rPr lang="ru-RU" sz="5400" dirty="0" smtClean="0">
                <a:solidFill>
                  <a:srgbClr val="FFC000"/>
                </a:solidFill>
                <a:cs typeface="Aparajita" pitchFamily="34" charset="0"/>
              </a:rPr>
              <a:t>Спасибо за внимание!</a:t>
            </a:r>
            <a:endParaRPr lang="ru-RU" sz="5400" dirty="0">
              <a:solidFill>
                <a:srgbClr val="FFC000"/>
              </a:solidFill>
              <a:cs typeface="Aparajit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94444721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праведливость">
  <a:themeElements>
    <a:clrScheme name="Справедливость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Справедливость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Справедливость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166</TotalTime>
  <Words>276</Words>
  <Application>Microsoft Office PowerPoint</Application>
  <PresentationFormat>Экран (4:3)</PresentationFormat>
  <Paragraphs>26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Справедливость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Пример активной оценки  сочинения –рассуждения  сильного ученика:</vt:lpstr>
      <vt:lpstr>Пример активной оценки  сочинения-рассуждения  слабого ученика: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Виноградов</cp:lastModifiedBy>
  <cp:revision>16</cp:revision>
  <dcterms:created xsi:type="dcterms:W3CDTF">2021-12-08T11:01:31Z</dcterms:created>
  <dcterms:modified xsi:type="dcterms:W3CDTF">2021-12-08T18:30:58Z</dcterms:modified>
</cp:coreProperties>
</file>