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4" r:id="rId3"/>
    <p:sldId id="305" r:id="rId4"/>
    <p:sldId id="270" r:id="rId5"/>
    <p:sldId id="301" r:id="rId6"/>
    <p:sldId id="297" r:id="rId7"/>
    <p:sldId id="299" r:id="rId8"/>
    <p:sldId id="302" r:id="rId9"/>
    <p:sldId id="303" r:id="rId10"/>
    <p:sldId id="304" r:id="rId11"/>
    <p:sldId id="306" r:id="rId1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15" autoAdjust="0"/>
  </p:normalViewPr>
  <p:slideViewPr>
    <p:cSldViewPr snapToGrid="0">
      <p:cViewPr varScale="1">
        <p:scale>
          <a:sx n="65" d="100"/>
          <a:sy n="65" d="100"/>
        </p:scale>
        <p:origin x="90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51B90-3CAF-4682-9EDB-7168EED6ADC0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592BB90-8001-4DCF-9930-DCCD8EB5C79E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Сформировали СМЕШАННЫЕ команды</a:t>
          </a:r>
          <a:endParaRPr lang="ru-RU" sz="1800" b="1" dirty="0">
            <a:solidFill>
              <a:schemeClr val="tx1"/>
            </a:solidFill>
          </a:endParaRPr>
        </a:p>
      </dgm:t>
    </dgm:pt>
    <dgm:pt modelId="{7CA5C04C-C42A-4040-8554-BD9A12B59937}" type="parTrans" cxnId="{74A6777E-3981-46E5-A3B6-E5DBE92617C5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5157D499-FE43-452A-ACCE-EDB255BF3572}" type="sibTrans" cxnId="{74A6777E-3981-46E5-A3B6-E5DBE92617C5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A47A2F1B-1FF4-4ADB-9AE3-01D3D7DA6A95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Закреплены педагоги – эксперты за каждой командой</a:t>
          </a:r>
          <a:endParaRPr lang="ru-RU" sz="1800" b="1" dirty="0">
            <a:solidFill>
              <a:schemeClr val="tx1"/>
            </a:solidFill>
          </a:endParaRPr>
        </a:p>
      </dgm:t>
    </dgm:pt>
    <dgm:pt modelId="{32D59B7A-0904-4A18-937C-908EF3A2CEF5}" type="parTrans" cxnId="{8D5979AE-F17E-4F4D-B694-FEAFD957BB72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C4F96545-5ACB-499D-B8C0-C961AE2BD528}" type="sibTrans" cxnId="{8D5979AE-F17E-4F4D-B694-FEAFD957BB72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2A6E9922-DE3C-4D52-867C-A1355DCE202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Организованы игры-</a:t>
          </a:r>
          <a:r>
            <a:rPr lang="ru-RU" sz="1800" b="1" dirty="0" err="1" smtClean="0">
              <a:solidFill>
                <a:schemeClr val="tx1"/>
              </a:solidFill>
            </a:rPr>
            <a:t>квизы</a:t>
          </a:r>
          <a:endParaRPr lang="ru-RU" sz="1800" b="1" dirty="0">
            <a:solidFill>
              <a:schemeClr val="tx1"/>
            </a:solidFill>
          </a:endParaRPr>
        </a:p>
      </dgm:t>
    </dgm:pt>
    <dgm:pt modelId="{60B89A3F-6A66-4D3F-846B-81B78F34E09D}" type="parTrans" cxnId="{00B3E9CA-D2C5-410F-A05A-22271144592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A8BE4193-3552-4F2E-A451-FE44FF35DAFA}" type="sibTrans" cxnId="{00B3E9CA-D2C5-410F-A05A-22271144592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468E0B9D-0D4E-4991-9519-23EDEB6E8C73}">
      <dgm:prSet phldrT="[Текст]" custT="1"/>
      <dgm:spPr/>
      <dgm:t>
        <a:bodyPr/>
        <a:lstStyle/>
        <a:p>
          <a:endParaRPr lang="ru-RU" sz="1800" b="1" dirty="0" smtClean="0">
            <a:solidFill>
              <a:schemeClr val="tx1"/>
            </a:solidFill>
          </a:endParaRPr>
        </a:p>
        <a:p>
          <a:r>
            <a:rPr lang="ru-RU" sz="1800" b="1" dirty="0" smtClean="0">
              <a:solidFill>
                <a:schemeClr val="tx1"/>
              </a:solidFill>
            </a:rPr>
            <a:t>Проведена рефлексия: процедуры чек-ин и чек-аут.</a:t>
          </a:r>
        </a:p>
        <a:p>
          <a:endParaRPr lang="ru-RU" sz="1800" b="1" dirty="0">
            <a:solidFill>
              <a:schemeClr val="tx1"/>
            </a:solidFill>
          </a:endParaRPr>
        </a:p>
      </dgm:t>
    </dgm:pt>
    <dgm:pt modelId="{766C9D9C-6B8A-41E9-96FA-50C55A2AE991}" type="parTrans" cxnId="{21213D5E-DD98-4B89-8D34-F1BC51F22B4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4C8F20E3-6285-43F6-BA14-A14D3F2CF374}" type="sibTrans" cxnId="{21213D5E-DD98-4B89-8D34-F1BC51F22B4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2E5607F9-CEF5-4E34-B002-D4397655F16D}">
      <dgm:prSet phldrT="[Текст]" custT="1"/>
      <dgm:spPr/>
      <dgm:t>
        <a:bodyPr/>
        <a:lstStyle/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>
              <a:solidFill>
                <a:schemeClr val="tx1"/>
              </a:solidFill>
            </a:rPr>
            <a:t>ПЕРСПЕКТИВА: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</a:rPr>
            <a:t>организация окружного Чемпионата интеллектуальных командных игр. </a:t>
          </a:r>
          <a:endParaRPr lang="ru-RU" sz="1800" b="1" dirty="0">
            <a:solidFill>
              <a:schemeClr val="tx1"/>
            </a:solidFill>
          </a:endParaRPr>
        </a:p>
      </dgm:t>
    </dgm:pt>
    <dgm:pt modelId="{53B3F7B4-D652-4B94-B69E-9EB79AF14D81}" type="parTrans" cxnId="{5212098C-35F2-46F1-BB8F-BB504C808072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450B1135-ED00-4596-91E5-F2D57F57E7A2}" type="sibTrans" cxnId="{5212098C-35F2-46F1-BB8F-BB504C808072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F3D1DB75-8B18-44F6-BF9C-563C8457D32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Определены модераторы игры</a:t>
          </a:r>
          <a:endParaRPr lang="ru-RU" sz="1800" b="1" dirty="0">
            <a:solidFill>
              <a:schemeClr val="tx1"/>
            </a:solidFill>
          </a:endParaRPr>
        </a:p>
      </dgm:t>
    </dgm:pt>
    <dgm:pt modelId="{F55CE714-04A5-4EA1-9DDC-DF3D7AE2CAC7}" type="sibTrans" cxnId="{7CEF7672-53A0-4D1F-ADFB-1E499CB60F5C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A8BB1325-75BF-4751-A3C3-4A1131A80A84}" type="parTrans" cxnId="{7CEF7672-53A0-4D1F-ADFB-1E499CB60F5C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28BC07A3-AD69-4868-8A88-57A3C0C60A84}" type="pres">
      <dgm:prSet presAssocID="{7E251B90-3CAF-4682-9EDB-7168EED6ADC0}" presName="diagram" presStyleCnt="0">
        <dgm:presLayoutVars>
          <dgm:dir/>
          <dgm:resizeHandles val="exact"/>
        </dgm:presLayoutVars>
      </dgm:prSet>
      <dgm:spPr/>
    </dgm:pt>
    <dgm:pt modelId="{462A6565-5251-4654-8F2C-EE2CFAF7CB00}" type="pres">
      <dgm:prSet presAssocID="{7592BB90-8001-4DCF-9930-DCCD8EB5C79E}" presName="node" presStyleLbl="node1" presStyleIdx="0" presStyleCnt="6">
        <dgm:presLayoutVars>
          <dgm:bulletEnabled val="1"/>
        </dgm:presLayoutVars>
      </dgm:prSet>
      <dgm:spPr/>
    </dgm:pt>
    <dgm:pt modelId="{6D09FC73-0840-4231-92F2-FFAF8855B593}" type="pres">
      <dgm:prSet presAssocID="{5157D499-FE43-452A-ACCE-EDB255BF3572}" presName="sibTrans" presStyleCnt="0"/>
      <dgm:spPr/>
    </dgm:pt>
    <dgm:pt modelId="{C9AC5E33-8486-4A49-9348-8243ED5C8346}" type="pres">
      <dgm:prSet presAssocID="{F3D1DB75-8B18-44F6-BF9C-563C8457D32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4D351-05C1-460B-8159-27F43C1246DF}" type="pres">
      <dgm:prSet presAssocID="{F55CE714-04A5-4EA1-9DDC-DF3D7AE2CAC7}" presName="sibTrans" presStyleCnt="0"/>
      <dgm:spPr/>
    </dgm:pt>
    <dgm:pt modelId="{BC4A55BA-C899-49E7-9F1F-6EFEDC7D1B0A}" type="pres">
      <dgm:prSet presAssocID="{A47A2F1B-1FF4-4ADB-9AE3-01D3D7DA6A9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90F5F-0243-4FF2-8F16-AF37BD83D005}" type="pres">
      <dgm:prSet presAssocID="{C4F96545-5ACB-499D-B8C0-C961AE2BD528}" presName="sibTrans" presStyleCnt="0"/>
      <dgm:spPr/>
    </dgm:pt>
    <dgm:pt modelId="{41D691F0-737F-4BAE-9356-91469F209481}" type="pres">
      <dgm:prSet presAssocID="{2A6E9922-DE3C-4D52-867C-A1355DCE202A}" presName="node" presStyleLbl="node1" presStyleIdx="3" presStyleCnt="6">
        <dgm:presLayoutVars>
          <dgm:bulletEnabled val="1"/>
        </dgm:presLayoutVars>
      </dgm:prSet>
      <dgm:spPr/>
    </dgm:pt>
    <dgm:pt modelId="{1CBB8973-CD4F-45BC-90CE-F07A35D293EF}" type="pres">
      <dgm:prSet presAssocID="{A8BE4193-3552-4F2E-A451-FE44FF35DAFA}" presName="sibTrans" presStyleCnt="0"/>
      <dgm:spPr/>
    </dgm:pt>
    <dgm:pt modelId="{6A0F7040-0191-4D91-9A19-97A82906E2B7}" type="pres">
      <dgm:prSet presAssocID="{468E0B9D-0D4E-4991-9519-23EDEB6E8C73}" presName="node" presStyleLbl="node1" presStyleIdx="4" presStyleCnt="6" custLinFactNeighborX="-193" custLinFactNeighborY="7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C1C67-B7BC-48F5-8264-9697A9830395}" type="pres">
      <dgm:prSet presAssocID="{4C8F20E3-6285-43F6-BA14-A14D3F2CF374}" presName="sibTrans" presStyleCnt="0"/>
      <dgm:spPr/>
    </dgm:pt>
    <dgm:pt modelId="{8E2E82CA-6846-4816-8B9B-A02644F41E09}" type="pres">
      <dgm:prSet presAssocID="{2E5607F9-CEF5-4E34-B002-D4397655F16D}" presName="node" presStyleLbl="node1" presStyleIdx="5" presStyleCnt="6" custLinFactNeighborX="-193" custLinFactNeighborY="-2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706635-4EDD-435E-BFD8-C1BC157A3681}" type="presOf" srcId="{7E251B90-3CAF-4682-9EDB-7168EED6ADC0}" destId="{28BC07A3-AD69-4868-8A88-57A3C0C60A84}" srcOrd="0" destOrd="0" presId="urn:microsoft.com/office/officeart/2005/8/layout/default"/>
    <dgm:cxn modelId="{3BA2D46E-3C72-4F59-B31B-BF5A7D09FD63}" type="presOf" srcId="{7592BB90-8001-4DCF-9930-DCCD8EB5C79E}" destId="{462A6565-5251-4654-8F2C-EE2CFAF7CB00}" srcOrd="0" destOrd="0" presId="urn:microsoft.com/office/officeart/2005/8/layout/default"/>
    <dgm:cxn modelId="{74A6777E-3981-46E5-A3B6-E5DBE92617C5}" srcId="{7E251B90-3CAF-4682-9EDB-7168EED6ADC0}" destId="{7592BB90-8001-4DCF-9930-DCCD8EB5C79E}" srcOrd="0" destOrd="0" parTransId="{7CA5C04C-C42A-4040-8554-BD9A12B59937}" sibTransId="{5157D499-FE43-452A-ACCE-EDB255BF3572}"/>
    <dgm:cxn modelId="{00B3E9CA-D2C5-410F-A05A-22271144592A}" srcId="{7E251B90-3CAF-4682-9EDB-7168EED6ADC0}" destId="{2A6E9922-DE3C-4D52-867C-A1355DCE202A}" srcOrd="3" destOrd="0" parTransId="{60B89A3F-6A66-4D3F-846B-81B78F34E09D}" sibTransId="{A8BE4193-3552-4F2E-A451-FE44FF35DAFA}"/>
    <dgm:cxn modelId="{7CEF7672-53A0-4D1F-ADFB-1E499CB60F5C}" srcId="{7E251B90-3CAF-4682-9EDB-7168EED6ADC0}" destId="{F3D1DB75-8B18-44F6-BF9C-563C8457D328}" srcOrd="1" destOrd="0" parTransId="{A8BB1325-75BF-4751-A3C3-4A1131A80A84}" sibTransId="{F55CE714-04A5-4EA1-9DDC-DF3D7AE2CAC7}"/>
    <dgm:cxn modelId="{5212098C-35F2-46F1-BB8F-BB504C808072}" srcId="{7E251B90-3CAF-4682-9EDB-7168EED6ADC0}" destId="{2E5607F9-CEF5-4E34-B002-D4397655F16D}" srcOrd="5" destOrd="0" parTransId="{53B3F7B4-D652-4B94-B69E-9EB79AF14D81}" sibTransId="{450B1135-ED00-4596-91E5-F2D57F57E7A2}"/>
    <dgm:cxn modelId="{2B018D93-286B-457E-88C5-79190F7CC231}" type="presOf" srcId="{F3D1DB75-8B18-44F6-BF9C-563C8457D328}" destId="{C9AC5E33-8486-4A49-9348-8243ED5C8346}" srcOrd="0" destOrd="0" presId="urn:microsoft.com/office/officeart/2005/8/layout/default"/>
    <dgm:cxn modelId="{8D5979AE-F17E-4F4D-B694-FEAFD957BB72}" srcId="{7E251B90-3CAF-4682-9EDB-7168EED6ADC0}" destId="{A47A2F1B-1FF4-4ADB-9AE3-01D3D7DA6A95}" srcOrd="2" destOrd="0" parTransId="{32D59B7A-0904-4A18-937C-908EF3A2CEF5}" sibTransId="{C4F96545-5ACB-499D-B8C0-C961AE2BD528}"/>
    <dgm:cxn modelId="{61820AC7-D436-4DB0-B425-FE2601B37607}" type="presOf" srcId="{A47A2F1B-1FF4-4ADB-9AE3-01D3D7DA6A95}" destId="{BC4A55BA-C899-49E7-9F1F-6EFEDC7D1B0A}" srcOrd="0" destOrd="0" presId="urn:microsoft.com/office/officeart/2005/8/layout/default"/>
    <dgm:cxn modelId="{21213D5E-DD98-4B89-8D34-F1BC51F22B44}" srcId="{7E251B90-3CAF-4682-9EDB-7168EED6ADC0}" destId="{468E0B9D-0D4E-4991-9519-23EDEB6E8C73}" srcOrd="4" destOrd="0" parTransId="{766C9D9C-6B8A-41E9-96FA-50C55A2AE991}" sibTransId="{4C8F20E3-6285-43F6-BA14-A14D3F2CF374}"/>
    <dgm:cxn modelId="{198C955F-43C9-4700-BB20-FA6BA8BFC0A1}" type="presOf" srcId="{2E5607F9-CEF5-4E34-B002-D4397655F16D}" destId="{8E2E82CA-6846-4816-8B9B-A02644F41E09}" srcOrd="0" destOrd="0" presId="urn:microsoft.com/office/officeart/2005/8/layout/default"/>
    <dgm:cxn modelId="{A500AD98-F1D5-4CCD-ADC5-23D6D6F7E934}" type="presOf" srcId="{468E0B9D-0D4E-4991-9519-23EDEB6E8C73}" destId="{6A0F7040-0191-4D91-9A19-97A82906E2B7}" srcOrd="0" destOrd="0" presId="urn:microsoft.com/office/officeart/2005/8/layout/default"/>
    <dgm:cxn modelId="{EECCF53F-DF79-4EAB-9D16-93C8F91435E5}" type="presOf" srcId="{2A6E9922-DE3C-4D52-867C-A1355DCE202A}" destId="{41D691F0-737F-4BAE-9356-91469F209481}" srcOrd="0" destOrd="0" presId="urn:microsoft.com/office/officeart/2005/8/layout/default"/>
    <dgm:cxn modelId="{6DC65BE2-535B-48F2-8C9E-3F77A6C1E47E}" type="presParOf" srcId="{28BC07A3-AD69-4868-8A88-57A3C0C60A84}" destId="{462A6565-5251-4654-8F2C-EE2CFAF7CB00}" srcOrd="0" destOrd="0" presId="urn:microsoft.com/office/officeart/2005/8/layout/default"/>
    <dgm:cxn modelId="{47B4C179-A6E7-4A52-A4E1-9705AAD63FC7}" type="presParOf" srcId="{28BC07A3-AD69-4868-8A88-57A3C0C60A84}" destId="{6D09FC73-0840-4231-92F2-FFAF8855B593}" srcOrd="1" destOrd="0" presId="urn:microsoft.com/office/officeart/2005/8/layout/default"/>
    <dgm:cxn modelId="{7283C901-270D-487A-8422-B17D371B603B}" type="presParOf" srcId="{28BC07A3-AD69-4868-8A88-57A3C0C60A84}" destId="{C9AC5E33-8486-4A49-9348-8243ED5C8346}" srcOrd="2" destOrd="0" presId="urn:microsoft.com/office/officeart/2005/8/layout/default"/>
    <dgm:cxn modelId="{00E497A0-BB7B-43CA-B6C9-3BC6ED36FE2D}" type="presParOf" srcId="{28BC07A3-AD69-4868-8A88-57A3C0C60A84}" destId="{59D4D351-05C1-460B-8159-27F43C1246DF}" srcOrd="3" destOrd="0" presId="urn:microsoft.com/office/officeart/2005/8/layout/default"/>
    <dgm:cxn modelId="{665499B7-17B7-4195-8D0F-F751A054B614}" type="presParOf" srcId="{28BC07A3-AD69-4868-8A88-57A3C0C60A84}" destId="{BC4A55BA-C899-49E7-9F1F-6EFEDC7D1B0A}" srcOrd="4" destOrd="0" presId="urn:microsoft.com/office/officeart/2005/8/layout/default"/>
    <dgm:cxn modelId="{D37201CA-6B56-4B59-BFDE-8F5C81FAFB62}" type="presParOf" srcId="{28BC07A3-AD69-4868-8A88-57A3C0C60A84}" destId="{A8090F5F-0243-4FF2-8F16-AF37BD83D005}" srcOrd="5" destOrd="0" presId="urn:microsoft.com/office/officeart/2005/8/layout/default"/>
    <dgm:cxn modelId="{81ECB930-8477-4161-BFB7-B01E2C6014F6}" type="presParOf" srcId="{28BC07A3-AD69-4868-8A88-57A3C0C60A84}" destId="{41D691F0-737F-4BAE-9356-91469F209481}" srcOrd="6" destOrd="0" presId="urn:microsoft.com/office/officeart/2005/8/layout/default"/>
    <dgm:cxn modelId="{F9BFDF1F-6C8D-452F-BA6A-D6C36E65CC07}" type="presParOf" srcId="{28BC07A3-AD69-4868-8A88-57A3C0C60A84}" destId="{1CBB8973-CD4F-45BC-90CE-F07A35D293EF}" srcOrd="7" destOrd="0" presId="urn:microsoft.com/office/officeart/2005/8/layout/default"/>
    <dgm:cxn modelId="{29402542-5A9D-4134-A7E6-D52FADF91594}" type="presParOf" srcId="{28BC07A3-AD69-4868-8A88-57A3C0C60A84}" destId="{6A0F7040-0191-4D91-9A19-97A82906E2B7}" srcOrd="8" destOrd="0" presId="urn:microsoft.com/office/officeart/2005/8/layout/default"/>
    <dgm:cxn modelId="{D005DA8D-4B44-4315-88A4-02343A4DE58D}" type="presParOf" srcId="{28BC07A3-AD69-4868-8A88-57A3C0C60A84}" destId="{320C1C67-B7BC-48F5-8264-9697A9830395}" srcOrd="9" destOrd="0" presId="urn:microsoft.com/office/officeart/2005/8/layout/default"/>
    <dgm:cxn modelId="{9FA598D2-F8FC-4849-827C-31D4059AE9CE}" type="presParOf" srcId="{28BC07A3-AD69-4868-8A88-57A3C0C60A84}" destId="{8E2E82CA-6846-4816-8B9B-A02644F41E0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2A6565-5251-4654-8F2C-EE2CFAF7CB00}">
      <dsp:nvSpPr>
        <dsp:cNvPr id="0" name=""/>
        <dsp:cNvSpPr/>
      </dsp:nvSpPr>
      <dsp:spPr>
        <a:xfrm>
          <a:off x="1221978" y="2645"/>
          <a:ext cx="2706687" cy="16240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Сформировали СМЕШАННЫЕ команды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221978" y="2645"/>
        <a:ext cx="2706687" cy="1624012"/>
      </dsp:txXfrm>
    </dsp:sp>
    <dsp:sp modelId="{C9AC5E33-8486-4A49-9348-8243ED5C8346}">
      <dsp:nvSpPr>
        <dsp:cNvPr id="0" name=""/>
        <dsp:cNvSpPr/>
      </dsp:nvSpPr>
      <dsp:spPr>
        <a:xfrm>
          <a:off x="4199334" y="2645"/>
          <a:ext cx="2706687" cy="1624012"/>
        </a:xfrm>
        <a:prstGeom prst="rect">
          <a:avLst/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Определены модераторы игры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4199334" y="2645"/>
        <a:ext cx="2706687" cy="1624012"/>
      </dsp:txXfrm>
    </dsp:sp>
    <dsp:sp modelId="{BC4A55BA-C899-49E7-9F1F-6EFEDC7D1B0A}">
      <dsp:nvSpPr>
        <dsp:cNvPr id="0" name=""/>
        <dsp:cNvSpPr/>
      </dsp:nvSpPr>
      <dsp:spPr>
        <a:xfrm>
          <a:off x="1221978" y="1897327"/>
          <a:ext cx="2706687" cy="1624012"/>
        </a:xfrm>
        <a:prstGeom prst="rect">
          <a:avLst/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Закреплены педагоги – эксперты за каждой командой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221978" y="1897327"/>
        <a:ext cx="2706687" cy="1624012"/>
      </dsp:txXfrm>
    </dsp:sp>
    <dsp:sp modelId="{41D691F0-737F-4BAE-9356-91469F209481}">
      <dsp:nvSpPr>
        <dsp:cNvPr id="0" name=""/>
        <dsp:cNvSpPr/>
      </dsp:nvSpPr>
      <dsp:spPr>
        <a:xfrm>
          <a:off x="4199334" y="1897327"/>
          <a:ext cx="2706687" cy="1624012"/>
        </a:xfrm>
        <a:prstGeom prst="rect">
          <a:avLst/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Организованы игры-</a:t>
          </a:r>
          <a:r>
            <a:rPr lang="ru-RU" sz="1800" b="1" kern="1200" dirty="0" err="1" smtClean="0">
              <a:solidFill>
                <a:schemeClr val="tx1"/>
              </a:solidFill>
            </a:rPr>
            <a:t>квизы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4199334" y="1897327"/>
        <a:ext cx="2706687" cy="1624012"/>
      </dsp:txXfrm>
    </dsp:sp>
    <dsp:sp modelId="{6A0F7040-0191-4D91-9A19-97A82906E2B7}">
      <dsp:nvSpPr>
        <dsp:cNvPr id="0" name=""/>
        <dsp:cNvSpPr/>
      </dsp:nvSpPr>
      <dsp:spPr>
        <a:xfrm>
          <a:off x="1216754" y="3794654"/>
          <a:ext cx="2706687" cy="1624012"/>
        </a:xfrm>
        <a:prstGeom prst="rect">
          <a:avLst/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Проведена рефлексия: процедуры чек-ин и чек-аут.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chemeClr val="tx1"/>
            </a:solidFill>
          </a:endParaRPr>
        </a:p>
      </dsp:txBody>
      <dsp:txXfrm>
        <a:off x="1216754" y="3794654"/>
        <a:ext cx="2706687" cy="1624012"/>
      </dsp:txXfrm>
    </dsp:sp>
    <dsp:sp modelId="{8E2E82CA-6846-4816-8B9B-A02644F41E09}">
      <dsp:nvSpPr>
        <dsp:cNvPr id="0" name=""/>
        <dsp:cNvSpPr/>
      </dsp:nvSpPr>
      <dsp:spPr>
        <a:xfrm>
          <a:off x="4194110" y="3750401"/>
          <a:ext cx="2706687" cy="1624012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ПЕРСПЕКТИВА: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</a:rPr>
            <a:t>организация окружного Чемпионата интеллектуальных командных игр.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4194110" y="3750401"/>
        <a:ext cx="2706687" cy="1624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48A1D-3096-4224-8A83-F450886972E2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C3FFC-9886-4227-BD1D-7E11605D4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066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3FFC-9886-4227-BD1D-7E11605D439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863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3FFC-9886-4227-BD1D-7E11605D439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516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3FFC-9886-4227-BD1D-7E11605D439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670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3FFC-9886-4227-BD1D-7E11605D439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4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14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64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151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174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77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01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11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10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810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56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ED694-A130-44CF-95A4-BD0E55085D1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647BE-4642-491E-BEA8-A3036A168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060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412955"/>
            <a:ext cx="1125301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SuperTeam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«Сетевые образовательные игры как ресурс обновления деятельности классных руководителей и средство развития командной 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оффлайн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виртуальной коммуникации подростков»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Зернина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Вячеславовна,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директора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МР </a:t>
            </a:r>
          </a:p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 МБОУ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Кляповская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Дурмашева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В.М., методист ИМО ЦДТ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с.Берёзовка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Терентьева Л.В.,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заместитель директора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химии и биологии МБОУ 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Переборская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ООШ»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73" y="2716160"/>
            <a:ext cx="3773129" cy="377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0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068559"/>
              </p:ext>
            </p:extLst>
          </p:nvPr>
        </p:nvGraphicFramePr>
        <p:xfrm>
          <a:off x="0" y="487319"/>
          <a:ext cx="12192001" cy="685737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17414">
                  <a:extLst>
                    <a:ext uri="{9D8B030D-6E8A-4147-A177-3AD203B41FA5}">
                      <a16:colId xmlns:a16="http://schemas.microsoft.com/office/drawing/2014/main" val="1467055164"/>
                    </a:ext>
                  </a:extLst>
                </a:gridCol>
                <a:gridCol w="3520406">
                  <a:extLst>
                    <a:ext uri="{9D8B030D-6E8A-4147-A177-3AD203B41FA5}">
                      <a16:colId xmlns:a16="http://schemas.microsoft.com/office/drawing/2014/main" val="1939549516"/>
                    </a:ext>
                  </a:extLst>
                </a:gridCol>
                <a:gridCol w="3406878">
                  <a:extLst>
                    <a:ext uri="{9D8B030D-6E8A-4147-A177-3AD203B41FA5}">
                      <a16:colId xmlns:a16="http://schemas.microsoft.com/office/drawing/2014/main" val="519748622"/>
                    </a:ext>
                  </a:extLst>
                </a:gridCol>
                <a:gridCol w="4847303">
                  <a:extLst>
                    <a:ext uri="{9D8B030D-6E8A-4147-A177-3AD203B41FA5}">
                      <a16:colId xmlns:a16="http://schemas.microsoft.com/office/drawing/2014/main" val="750474496"/>
                    </a:ext>
                  </a:extLst>
                </a:gridCol>
              </a:tblGrid>
              <a:tr h="9503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dirty="0" smtClean="0"/>
                        <a:t>Компетенции командной деятельности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Компетенции эффективной онлайн коммуникации</a:t>
                      </a:r>
                      <a:endParaRPr lang="ru-RU"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Компетенции лидера в командной онлайн коммуникации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u="sng" dirty="0" smtClean="0">
                          <a:solidFill>
                            <a:srgbClr val="C00000"/>
                          </a:solidFill>
                          <a:effectLst/>
                        </a:rPr>
                        <a:t>( лидеры в ходе игр не менялись)!!!!</a:t>
                      </a:r>
                      <a:endParaRPr lang="ru-RU" sz="1400" i="1" u="sng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318288955"/>
                  </a:ext>
                </a:extLst>
              </a:tr>
              <a:tr h="8740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1</a:t>
                      </a:r>
                      <a:endParaRPr lang="ru-RU" sz="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Формирование группы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Умение сохранять позитивный настрой при работе в группе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Умение привести членов команды к результату, помочь им достичь намеченной цели и сделать сам процесс наиболее продуктивным.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57768006"/>
                  </a:ext>
                </a:extLst>
              </a:tr>
              <a:tr h="18372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«-» </a:t>
                      </a:r>
                      <a:r>
                        <a:rPr lang="ru-RU" sz="1600" i="1" u="sng" dirty="0" smtClean="0">
                          <a:solidFill>
                            <a:srgbClr val="C00000"/>
                          </a:solidFill>
                        </a:rPr>
                        <a:t>Поиск и принятие группового решения: часто соглашались с мнением одного; недостаточно было группового рассуждения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Умение концентрироваться на поставленных целях (не дать обсуждениям «уйти в сторону» и при этом добиться того, чтобы все участники команды понимали и вникали в суть происходящего).</a:t>
                      </a:r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Умение выполнять процедуры чек-ин и чек-аут.</a:t>
                      </a:r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Умение помочь команде настроиться «на одну волну».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3531859190"/>
                  </a:ext>
                </a:extLst>
              </a:tr>
              <a:tr h="5747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3</a:t>
                      </a:r>
                      <a:endParaRPr lang="ru-RU" sz="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4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Предъявление решения группы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Умение грамотно распределять роли между участниками онлайн коммуникации. </a:t>
                      </a:r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85133280"/>
                  </a:ext>
                </a:extLst>
              </a:tr>
              <a:tr h="12070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Рефлексия деятельности</a:t>
                      </a: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Умение удерживать интерес к происходящему всех членов команды (уметь задавать «правильные» вопросы, которые вернут человека в нужное русло)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934183425"/>
                  </a:ext>
                </a:extLst>
              </a:tr>
              <a:tr h="14139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Умение работать в виртуальной команде, освоение сетевых виртуальных игр.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«-» В игры включать большее количество заданий, требующих командного обсуждения и принятия группового решения.</a:t>
                      </a:r>
                      <a:endParaRPr lang="ru-RU" sz="2400" b="1" i="1" u="sng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73376783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117987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образовательный результат(ы) проекта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детях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481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7327"/>
            <a:ext cx="10515600" cy="13255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В качестве вывода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</a:t>
            </a:r>
            <a:r>
              <a:rPr lang="en-US" sz="24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SuperTeam</a:t>
            </a:r>
            <a:r>
              <a:rPr lang="ru-RU" sz="2400" b="1" dirty="0" smtClean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способствует становлению детско-взрослых сообществ;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приводит к обновлению форм работы классных руководителей;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выводит на сетевое взаимодействие в рамках округа;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развивает командное взаимодействие в онлайн среде;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инициирует к разработке курса внеурочной деятельности;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вносит НОВИЗНУ в УКЛАД ШКОЛЬНОЙ ЖИЗНИ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5137356" y="331840"/>
            <a:ext cx="899651" cy="9497964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884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534572"/>
            <a:ext cx="2614245" cy="172798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0424345"/>
              </p:ext>
            </p:extLst>
          </p:nvPr>
        </p:nvGraphicFramePr>
        <p:xfrm>
          <a:off x="0" y="0"/>
          <a:ext cx="12191998" cy="6917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4579">
                  <a:extLst>
                    <a:ext uri="{9D8B030D-6E8A-4147-A177-3AD203B41FA5}">
                      <a16:colId xmlns:a16="http://schemas.microsoft.com/office/drawing/2014/main" val="2716801567"/>
                    </a:ext>
                  </a:extLst>
                </a:gridCol>
                <a:gridCol w="4831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5924">
                  <a:extLst>
                    <a:ext uri="{9D8B030D-6E8A-4147-A177-3AD203B41FA5}">
                      <a16:colId xmlns:a16="http://schemas.microsoft.com/office/drawing/2014/main" val="3796978951"/>
                    </a:ext>
                  </a:extLst>
                </a:gridCol>
              </a:tblGrid>
              <a:tr h="427702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Проявления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проблемной ситуации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            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предполагает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437966"/>
                  </a:ext>
                </a:extLst>
              </a:tr>
              <a:tr h="648959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0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Рабочая программа воспитания</a:t>
                      </a:r>
                      <a:r>
                        <a:rPr lang="ru-RU" sz="20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Модуль «Классное руководство»</a:t>
                      </a:r>
                    </a:p>
                    <a:p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Обновление форм деятельности с классным коллективом</a:t>
                      </a:r>
                    </a:p>
                    <a:p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Индивидуальная работа с учащимися</a:t>
                      </a:r>
                    </a:p>
                    <a:p>
                      <a:pPr algn="ctr"/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Проектная деятельность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ходе реализации проекта будут проведены:</a:t>
                      </a:r>
                    </a:p>
                    <a:p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	командные офлайн и онлайн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квизы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"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КвиZим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 различной тематики (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межпредметные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тематические, «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мозгобойни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 «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мозгокачки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»);</a:t>
                      </a:r>
                    </a:p>
                    <a:p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	разработаны онлайн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квизы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(разработка/прохождение школьниками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квизов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помощью конструкторов: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Marquiz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Envybox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Enquiz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FormDesigner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ru-RU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736404"/>
                  </a:ext>
                </a:extLst>
              </a:tr>
            </a:tbl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1592826" y="1651817"/>
            <a:ext cx="121158" cy="35396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592826" y="2620144"/>
            <a:ext cx="121158" cy="35396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1522255" y="3811887"/>
            <a:ext cx="121158" cy="35396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1572842" y="5003630"/>
            <a:ext cx="121158" cy="35396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309716" y="6181675"/>
            <a:ext cx="3141406" cy="484632"/>
          </a:xfrm>
          <a:prstGeom prst="left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Командная коммуникация</a:t>
            </a:r>
            <a:endParaRPr lang="ru-RU" b="1" dirty="0"/>
          </a:p>
        </p:txBody>
      </p:sp>
      <p:sp>
        <p:nvSpPr>
          <p:cNvPr id="10" name="Текст 6"/>
          <p:cNvSpPr>
            <a:spLocks noGrp="1"/>
          </p:cNvSpPr>
          <p:nvPr>
            <p:ph type="body" sz="half" idx="2"/>
          </p:nvPr>
        </p:nvSpPr>
        <p:spPr>
          <a:xfrm>
            <a:off x="3967317" y="534572"/>
            <a:ext cx="4527754" cy="5014451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внедрение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внеурочное время новую форму командного взаимодействия –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игровой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квиз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Квиз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это современный, интересный и удобный способ взаимодействия с аудиторией, который часто используют 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развлечения и/или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обучения.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выделение группы школьников с низким уровнем коммуникации</a:t>
            </a:r>
          </a:p>
          <a:p>
            <a:pPr algn="ctr"/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ответственности классного руководителя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Целевая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аудитория: подростки 12-15 лет школ муниципалитета.</a:t>
            </a:r>
          </a:p>
          <a:p>
            <a:pPr algn="ctr"/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315200" y="4165848"/>
            <a:ext cx="685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низ 15"/>
          <p:cNvSpPr/>
          <p:nvPr/>
        </p:nvSpPr>
        <p:spPr>
          <a:xfrm>
            <a:off x="6921910" y="4409615"/>
            <a:ext cx="121158" cy="35396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80220" y="471948"/>
            <a:ext cx="4491805" cy="4970207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2217" y="115062"/>
            <a:ext cx="1076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Механизм реализации проекта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0192" b="7098"/>
          <a:stretch/>
        </p:blipFill>
        <p:spPr>
          <a:xfrm rot="920081">
            <a:off x="7377597" y="3871947"/>
            <a:ext cx="4340670" cy="2028003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22807256"/>
              </p:ext>
            </p:extLst>
          </p:nvPr>
        </p:nvGraphicFramePr>
        <p:xfrm>
          <a:off x="280219" y="101914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/>
          <a:srcRect l="5152" t="9173" b="12222"/>
          <a:stretch/>
        </p:blipFill>
        <p:spPr>
          <a:xfrm rot="917003">
            <a:off x="7637214" y="1524560"/>
            <a:ext cx="4091838" cy="19155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11020" y="965034"/>
            <a:ext cx="490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55551" y="11343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1020" y="2979174"/>
            <a:ext cx="490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77049" y="291761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4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08262" y="48086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5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01580" y="48162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6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72960"/>
            <a:ext cx="3726873" cy="126667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194295"/>
              </p:ext>
            </p:extLst>
          </p:nvPr>
        </p:nvGraphicFramePr>
        <p:xfrm>
          <a:off x="0" y="-151070"/>
          <a:ext cx="12191999" cy="7009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5466">
                  <a:extLst>
                    <a:ext uri="{9D8B030D-6E8A-4147-A177-3AD203B41FA5}">
                      <a16:colId xmlns:a16="http://schemas.microsoft.com/office/drawing/2014/main" val="2716801567"/>
                    </a:ext>
                  </a:extLst>
                </a:gridCol>
                <a:gridCol w="6636533">
                  <a:extLst>
                    <a:ext uri="{9D8B030D-6E8A-4147-A177-3AD203B41FA5}">
                      <a16:colId xmlns:a16="http://schemas.microsoft.com/office/drawing/2014/main" val="3796978951"/>
                    </a:ext>
                  </a:extLst>
                </a:gridCol>
              </a:tblGrid>
              <a:tr h="48983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работы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437966"/>
                  </a:ext>
                </a:extLst>
              </a:tr>
              <a:tr h="5976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sng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Проектный офис.</a:t>
                      </a:r>
                      <a:endParaRPr lang="ru-RU" sz="2000" b="1" dirty="0" smtClean="0"/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этапе проектирования в работу проектного офиса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вошли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сопроектанты из числа школьников, занимающих активную позицию, и классных руководителей 7-8 классов школ сети. В проектном офисе проектанты и 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сопроектанты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обсуждают модель игр-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квизов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их 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тематизм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критерии оценки командной коммуникации, сроки проведения, проектируют техническое задание и др. организационные вопросы. </a:t>
                      </a:r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Семинар классных руководителей. </a:t>
                      </a:r>
                      <a:endParaRPr lang="ru-RU" sz="20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Стартап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проекта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произошёл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установочном семинаре Студии классных руководителей 30 сентября 2021 года, где обсуждался проектный замысел, а также был проведен педагогический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для «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прочувствования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модели игры, понимания развития заявленных компетенций командной коммуникации, работы в режиме офлайн\онлайн. Также на данном семинаре предъявляем для обсуждения техническое задание для созданных проектных групп (классные руководители + школьники из разных школ): разработка и проведение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квизов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для возрастной категории 7-8 классы) в период до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2021 года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(5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квизов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онлайн формате.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736404"/>
                  </a:ext>
                </a:extLst>
              </a:tr>
              <a:tr h="543191">
                <a:tc gridSpan="2">
                  <a:txBody>
                    <a:bodyPr/>
                    <a:lstStyle/>
                    <a:p>
                      <a:endParaRPr lang="ru-RU" sz="1200" u="sng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/>
                      <a:endParaRPr lang="ru-RU" sz="1200" u="sng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703361"/>
                  </a:ext>
                </a:extLst>
              </a:tr>
            </a:tbl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2241755" y="4218039"/>
            <a:ext cx="484632" cy="97840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стрелка влево/вправо 5"/>
          <p:cNvSpPr/>
          <p:nvPr/>
        </p:nvSpPr>
        <p:spPr>
          <a:xfrm>
            <a:off x="353961" y="5196447"/>
            <a:ext cx="4336025" cy="702944"/>
          </a:xfrm>
          <a:prstGeom prst="left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Детско-взрослое сообщество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8181862" y="4117196"/>
            <a:ext cx="484632" cy="97840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67208" y="5154597"/>
            <a:ext cx="5798573" cy="14895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обновление деятельности классных руководителей через освоение нового формата игры (</a:t>
            </a:r>
            <a:r>
              <a:rPr lang="ru-RU" b="1" dirty="0" err="1"/>
              <a:t>квизы</a:t>
            </a:r>
            <a:r>
              <a:rPr lang="ru-RU" b="1" dirty="0"/>
              <a:t>), включение данного формата в план работы классных руководителей, в модуль «Классное руководство» рабочей программы </a:t>
            </a:r>
            <a:r>
              <a:rPr lang="ru-RU" b="1" dirty="0" smtClean="0"/>
              <a:t>воспитания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5121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6254794"/>
              </p:ext>
            </p:extLst>
          </p:nvPr>
        </p:nvGraphicFramePr>
        <p:xfrm>
          <a:off x="-1" y="929147"/>
          <a:ext cx="12192001" cy="773233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17414">
                  <a:extLst>
                    <a:ext uri="{9D8B030D-6E8A-4147-A177-3AD203B41FA5}">
                      <a16:colId xmlns:a16="http://schemas.microsoft.com/office/drawing/2014/main" val="1467055164"/>
                    </a:ext>
                  </a:extLst>
                </a:gridCol>
                <a:gridCol w="3520406">
                  <a:extLst>
                    <a:ext uri="{9D8B030D-6E8A-4147-A177-3AD203B41FA5}">
                      <a16:colId xmlns:a16="http://schemas.microsoft.com/office/drawing/2014/main" val="1939549516"/>
                    </a:ext>
                  </a:extLst>
                </a:gridCol>
                <a:gridCol w="3406878">
                  <a:extLst>
                    <a:ext uri="{9D8B030D-6E8A-4147-A177-3AD203B41FA5}">
                      <a16:colId xmlns:a16="http://schemas.microsoft.com/office/drawing/2014/main" val="519748622"/>
                    </a:ext>
                  </a:extLst>
                </a:gridCol>
                <a:gridCol w="4847303">
                  <a:extLst>
                    <a:ext uri="{9D8B030D-6E8A-4147-A177-3AD203B41FA5}">
                      <a16:colId xmlns:a16="http://schemas.microsoft.com/office/drawing/2014/main" val="750474496"/>
                    </a:ext>
                  </a:extLst>
                </a:gridCol>
              </a:tblGrid>
              <a:tr h="3593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800" dirty="0" smtClean="0"/>
                        <a:t>Компетенции командной деятельности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Компетенции эффективной онлайн коммуникации</a:t>
                      </a:r>
                      <a:endParaRPr lang="ru-RU" sz="18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Компетенции лидера в командной онлайн коммуникации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318288955"/>
                  </a:ext>
                </a:extLst>
              </a:tr>
              <a:tr h="10003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1</a:t>
                      </a:r>
                      <a:endParaRPr lang="ru-RU" sz="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Формирование группы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Умение сохранять позитивный настрой при работе в группе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Умение привести членов команды к результату, помочь им достичь намеченной цели и сделать сам процесс наиболее продуктивным.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57768006"/>
                  </a:ext>
                </a:extLst>
              </a:tr>
              <a:tr h="12576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Поиск и принятие группового решения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Умение концентрироваться на поставленных целях (не дать обсуждениям «уйти в сторону» и при этом добиться того, чтобы все участники команды понимали и вникали в суть происходящего).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Умение выполнять процедуры чек-ин и чек-аут.</a:t>
                      </a:r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Умение помочь команде настроиться «на одну волну».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3531859190"/>
                  </a:ext>
                </a:extLst>
              </a:tr>
              <a:tr h="8338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3</a:t>
                      </a:r>
                      <a:endParaRPr lang="ru-RU" sz="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4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Предъявление решения группы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Умение грамотно распределять роли между участниками онлайн коммуникации. 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85133280"/>
                  </a:ext>
                </a:extLst>
              </a:tr>
              <a:tr h="8983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Рефлексия деятельности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Умение удерживать интерес к происходящему всех членов команды (уметь задавать «правильные» вопросы, которые вернут человека в нужное русло).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934183425"/>
                  </a:ext>
                </a:extLst>
              </a:tr>
              <a:tr h="8983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Умение работать в виртуальной команде, освоение сетевых виртуальных игр.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73376783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30971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образовательный результат(ы) проекта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3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1874874"/>
              </p:ext>
            </p:extLst>
          </p:nvPr>
        </p:nvGraphicFramePr>
        <p:xfrm>
          <a:off x="-1" y="0"/>
          <a:ext cx="12192001" cy="685799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17414">
                  <a:extLst>
                    <a:ext uri="{9D8B030D-6E8A-4147-A177-3AD203B41FA5}">
                      <a16:colId xmlns:a16="http://schemas.microsoft.com/office/drawing/2014/main" val="1467055164"/>
                    </a:ext>
                  </a:extLst>
                </a:gridCol>
                <a:gridCol w="3520406">
                  <a:extLst>
                    <a:ext uri="{9D8B030D-6E8A-4147-A177-3AD203B41FA5}">
                      <a16:colId xmlns:a16="http://schemas.microsoft.com/office/drawing/2014/main" val="1939549516"/>
                    </a:ext>
                  </a:extLst>
                </a:gridCol>
                <a:gridCol w="3421626">
                  <a:extLst>
                    <a:ext uri="{9D8B030D-6E8A-4147-A177-3AD203B41FA5}">
                      <a16:colId xmlns:a16="http://schemas.microsoft.com/office/drawing/2014/main" val="519748622"/>
                    </a:ext>
                  </a:extLst>
                </a:gridCol>
                <a:gridCol w="4832555">
                  <a:extLst>
                    <a:ext uri="{9D8B030D-6E8A-4147-A177-3AD203B41FA5}">
                      <a16:colId xmlns:a16="http://schemas.microsoft.com/office/drawing/2014/main" val="750474496"/>
                    </a:ext>
                  </a:extLst>
                </a:gridCol>
              </a:tblGrid>
              <a:tr h="4156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Содержание деятельности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Сроки\ответственный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Продукт деятельности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318288955"/>
                  </a:ext>
                </a:extLst>
              </a:tr>
              <a:tr h="623454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1</a:t>
                      </a:r>
                      <a:endParaRPr lang="ru-RU" sz="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Заседание проектного офиса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24 сентября 2021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Модель игры, ТЗ, критерии оценки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57768006"/>
                  </a:ext>
                </a:extLst>
              </a:tr>
              <a:tr h="415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22 октября 2021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Корректировка деятельности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556810925"/>
                  </a:ext>
                </a:extLst>
              </a:tr>
              <a:tr h="415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30 ноября 2021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Рефлексия деятельности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635270381"/>
                  </a:ext>
                </a:extLst>
              </a:tr>
              <a:tr h="14547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Студия классного руководителя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30 сентября 2021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Рефлексия пройденного квиза; презентация проекта;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Изменения в ТЗ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3531859190"/>
                  </a:ext>
                </a:extLst>
              </a:tr>
              <a:tr h="1039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Создание проектных групп для разработки квизов и их проведения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1-2 октября 2021 года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 Созданная группа в  ВК;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Заполненная </a:t>
                      </a:r>
                      <a:r>
                        <a:rPr lang="en-US" sz="1800" kern="1200">
                          <a:effectLst/>
                        </a:rPr>
                        <a:t>Google</a:t>
                      </a:r>
                      <a:r>
                        <a:rPr lang="ru-RU" sz="1800" kern="1200">
                          <a:effectLst/>
                        </a:rPr>
                        <a:t>-таблица (матрица)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85133280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Разработка игр-квизов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4-10 октября 2021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Сценарии игр-квизов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830560858"/>
                  </a:ext>
                </a:extLst>
              </a:tr>
              <a:tr h="1039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Проведение серии квизов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11 октября – </a:t>
                      </a:r>
                      <a:r>
                        <a:rPr lang="ru-RU" sz="1800" kern="1200" dirty="0" smtClean="0">
                          <a:effectLst/>
                        </a:rPr>
                        <a:t>24 декабря </a:t>
                      </a:r>
                      <a:r>
                        <a:rPr lang="ru-RU" sz="1800" kern="1200" dirty="0" smtClean="0">
                          <a:effectLst/>
                        </a:rPr>
                        <a:t>2021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Заполненные оценочные листы; рефлексия участников игры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934183425"/>
                  </a:ext>
                </a:extLst>
              </a:tr>
              <a:tr h="1039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/>
                        </a:rPr>
                        <a:t>Рефлексивный полилог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30 </a:t>
                      </a:r>
                      <a:r>
                        <a:rPr lang="ru-RU" sz="1800" kern="1200" dirty="0" smtClean="0">
                          <a:effectLst/>
                        </a:rPr>
                        <a:t>декабря </a:t>
                      </a:r>
                      <a:r>
                        <a:rPr lang="ru-RU" sz="1800" kern="1200" dirty="0" smtClean="0">
                          <a:effectLst/>
                        </a:rPr>
                        <a:t>2021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Анализ  «приращения» умений у школьников и педагогов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5" marR="36855" marT="0" marB="0"/>
                </a:tc>
                <a:extLst>
                  <a:ext uri="{0D108BD9-81ED-4DB2-BD59-A6C34878D82A}">
                    <a16:rowId xmlns:a16="http://schemas.microsoft.com/office/drawing/2014/main" val="2733767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73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5006" y="4001294"/>
            <a:ext cx="2480056" cy="24800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ожидаемых отчетных продуктов реализации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квизов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офлайн формате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квизы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3-4 (ссылки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квизы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 внеурочной деятельности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КвиZим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(разработка игр и их прохождение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листы оценки командной коммуникации.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08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21226"/>
            <a:ext cx="4343399" cy="115037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реализации: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реализована часть проекта </a:t>
            </a:r>
            <a:r>
              <a:rPr lang="ru-RU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(80%)</a:t>
            </a:r>
            <a:r>
              <a:rPr lang="ru-RU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98657" y="987425"/>
            <a:ext cx="4365523" cy="4873625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Продукты, добавленные в ходе проекта:</a:t>
            </a:r>
          </a:p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Рекламные листовки: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1120877"/>
            <a:ext cx="7063555" cy="4940710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Произошло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расширение участников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сети: от 2-х до 6-ти школ: 100%  ОУ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 (80 детей)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 вышел за рамки запланированного:  кроме команд 7-8 классов в игру вступили учащиеся 5-6 классов и учащиеся 5-6 классов детей с ОВЗ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Тематизм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квизов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тематические,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логику, интеллектуальные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мозгокачки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Наиболее интересны для участников стали раунды с вопросами на логику, современную субкультуру, музыку и фильмы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Наблюдался подъём интереса на 1и 2 игре и некий спад к 3 игре. Однако участники выразили общее мнение, что хотят сыграть ещё минимум в 2-х играх.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Образовано 9 детско-взрослых сообществ (15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рук. + 15 школьников)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Проведён семинар для членов муниципального ЭПС и заместителей директоров ОУ МО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F:\НАШИ КВИЗЫ\Плакат 42x59.4  см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286" y="1996972"/>
            <a:ext cx="4067894" cy="386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32" y="5206980"/>
            <a:ext cx="3695392" cy="155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5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534572"/>
            <a:ext cx="2614245" cy="172798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6418252"/>
              </p:ext>
            </p:extLst>
          </p:nvPr>
        </p:nvGraphicFramePr>
        <p:xfrm>
          <a:off x="-13330" y="0"/>
          <a:ext cx="12191998" cy="7102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7469">
                  <a:extLst>
                    <a:ext uri="{9D8B030D-6E8A-4147-A177-3AD203B41FA5}">
                      <a16:colId xmlns:a16="http://schemas.microsoft.com/office/drawing/2014/main" val="2716801567"/>
                    </a:ext>
                  </a:extLst>
                </a:gridCol>
                <a:gridCol w="382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5924">
                  <a:extLst>
                    <a:ext uri="{9D8B030D-6E8A-4147-A177-3AD203B41FA5}">
                      <a16:colId xmlns:a16="http://schemas.microsoft.com/office/drawing/2014/main" val="3796978951"/>
                    </a:ext>
                  </a:extLst>
                </a:gridCol>
              </a:tblGrid>
              <a:tr h="427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7-8классы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5-6 классы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5-6 классы для детей с ОВЗ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437966"/>
                  </a:ext>
                </a:extLst>
              </a:tr>
              <a:tr h="6489591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u="sng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1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«Игра головой» 13.10. 2021: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смешанные команды 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 2-х школ МО.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1600" b="1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u="sng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2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Мозгобойня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KIDS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 20.10.2021: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смешанных команд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из 5 школ МО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="1" u="sng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Извилиум</a:t>
                      </a:r>
                      <a:r>
                        <a:rPr lang="ru-RU" sz="16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КВИЗ»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25.11.2021</a:t>
                      </a:r>
                      <a:endParaRPr lang="ru-RU" sz="1600" b="1" u="sng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смешанных команд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из 5 школ МО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16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«Мозги</a:t>
                      </a:r>
                      <a:r>
                        <a:rPr lang="ru-RU" sz="16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дело» 10.12.2021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6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b="1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профориентационный</a:t>
                      </a:r>
                      <a:r>
                        <a:rPr lang="ru-RU" sz="16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600" b="1" u="sng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«Новогодний» 24.12.2021</a:t>
                      </a:r>
                      <a:endParaRPr lang="ru-RU" sz="1600" b="1" u="sng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1600" b="1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(5 смешанных команд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600" b="1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из 5 школ МО)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600" b="1" u="sng" kern="1200" baseline="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600" b="1" u="sng" kern="1200" baseline="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16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«Эрудит»  24.11. 2021.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 смешанных  команд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 6-ти ОУ МО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1600" b="1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HYSTORY</a:t>
                      </a:r>
                      <a:r>
                        <a:rPr lang="ru-RU" sz="1600" b="1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1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29.11.2021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 смешанных  команд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из 6-ти ОУ МО</a:t>
                      </a:r>
                      <a:b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(индивидуальный)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 800- </a:t>
                      </a: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столетию А. Невского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онлайн платформе (12.2021)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«Новогодний» 24.12.2021</a:t>
                      </a:r>
                      <a:endParaRPr lang="ru-RU" sz="1600" b="1" u="sng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смешанных  команд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 6-ти ОУ МО</a:t>
                      </a:r>
                      <a:b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6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u="sng" kern="1200" baseline="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Подведение итогов: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КОМАНДЫ –ПОБЕДИТЕЛИ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1</a:t>
                      </a: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/>
                      </a:r>
                      <a:b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</a:b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«Калейдоскоп»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25.11. 2021.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 смешанных  команд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 6-ти ОУ МО</a:t>
                      </a:r>
                      <a:b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sng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«Головоломка»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03.12.2021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смешанных  команд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 6-ти ОУ МО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600" b="1" u="sng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№ 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1600" b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КвиZим</a:t>
                      </a: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вместе"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17.12.2021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смешанных  команд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 6-ти ОУ МО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736404"/>
                  </a:ext>
                </a:extLst>
              </a:tr>
            </a:tbl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6712453" y="5449321"/>
            <a:ext cx="121158" cy="3539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47893" y="1076633"/>
            <a:ext cx="3866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С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Ы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Г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Р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А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Н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О</a:t>
            </a:r>
            <a:endParaRPr lang="ru-RU" sz="2000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982" y="4472140"/>
            <a:ext cx="3866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3164" y="1076632"/>
            <a:ext cx="35046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С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Ы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Г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Р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А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Н</a:t>
            </a:r>
          </a:p>
          <a:p>
            <a:r>
              <a:rPr lang="ru-RU" sz="2000" b="1" dirty="0" smtClean="0">
                <a:solidFill>
                  <a:srgbClr val="C00000"/>
                </a:solidFill>
                <a:cs typeface="Aharoni" pitchFamily="2" charset="-79"/>
              </a:rPr>
              <a:t>О</a:t>
            </a:r>
            <a:endParaRPr lang="ru-RU" sz="2000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2892" y="3551411"/>
            <a:ext cx="5016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721214" y="565356"/>
            <a:ext cx="700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С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Ы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Г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Р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А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Н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haroni" pitchFamily="2" charset="-79"/>
              </a:rPr>
              <a:t>О</a:t>
            </a:r>
            <a:endParaRPr lang="ru-RU" sz="1600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21214" y="3679493"/>
            <a:ext cx="35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</a:p>
          <a:p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4155092" y="5480230"/>
            <a:ext cx="503699" cy="12627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5206424">
            <a:off x="9159824" y="5428139"/>
            <a:ext cx="458884" cy="133499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25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</TotalTime>
  <Words>1253</Words>
  <Application>Microsoft Office PowerPoint</Application>
  <PresentationFormat>Широкоэкранный</PresentationFormat>
  <Paragraphs>303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Aharoni</vt:lpstr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    </vt:lpstr>
      <vt:lpstr>                                        </vt:lpstr>
      <vt:lpstr>  </vt:lpstr>
      <vt:lpstr>Презентация PowerPoint</vt:lpstr>
      <vt:lpstr>Презентация PowerPoint</vt:lpstr>
      <vt:lpstr>Перечень ожидаемых отчетных продуктов реализации проекта </vt:lpstr>
      <vt:lpstr>Этап реализации: реализована часть проекта (80%) </vt:lpstr>
      <vt:lpstr>    </vt:lpstr>
      <vt:lpstr>Презентация PowerPoint</vt:lpstr>
      <vt:lpstr>В качестве вывода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ТитоваЕГ</dc:creator>
  <cp:lastModifiedBy>VMDurmacheva</cp:lastModifiedBy>
  <cp:revision>186</cp:revision>
  <cp:lastPrinted>2021-12-08T10:32:56Z</cp:lastPrinted>
  <dcterms:created xsi:type="dcterms:W3CDTF">2021-04-02T04:51:36Z</dcterms:created>
  <dcterms:modified xsi:type="dcterms:W3CDTF">2021-12-08T11:16:10Z</dcterms:modified>
</cp:coreProperties>
</file>