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8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9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0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1.xml" ContentType="application/vnd.openxmlformats-officedocument.drawingml.chart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96" r:id="rId3"/>
    <p:sldMasterId id="2147483709" r:id="rId4"/>
    <p:sldMasterId id="2147483735" r:id="rId5"/>
    <p:sldMasterId id="2147483749" r:id="rId6"/>
    <p:sldMasterId id="2147483763" r:id="rId7"/>
    <p:sldMasterId id="2147483777" r:id="rId8"/>
    <p:sldMasterId id="2147483805" r:id="rId9"/>
    <p:sldMasterId id="2147483847" r:id="rId10"/>
    <p:sldMasterId id="2147483875" r:id="rId11"/>
  </p:sldMasterIdLst>
  <p:notesMasterIdLst>
    <p:notesMasterId r:id="rId46"/>
  </p:notesMasterIdLst>
  <p:handoutMasterIdLst>
    <p:handoutMasterId r:id="rId47"/>
  </p:handoutMasterIdLst>
  <p:sldIdLst>
    <p:sldId id="279" r:id="rId12"/>
    <p:sldId id="280" r:id="rId13"/>
    <p:sldId id="258" r:id="rId14"/>
    <p:sldId id="302" r:id="rId15"/>
    <p:sldId id="268" r:id="rId16"/>
    <p:sldId id="357" r:id="rId17"/>
    <p:sldId id="358" r:id="rId18"/>
    <p:sldId id="343" r:id="rId19"/>
    <p:sldId id="344" r:id="rId20"/>
    <p:sldId id="349" r:id="rId21"/>
    <p:sldId id="305" r:id="rId22"/>
    <p:sldId id="350" r:id="rId23"/>
    <p:sldId id="351" r:id="rId24"/>
    <p:sldId id="355" r:id="rId25"/>
    <p:sldId id="315" r:id="rId26"/>
    <p:sldId id="306" r:id="rId27"/>
    <p:sldId id="307" r:id="rId28"/>
    <p:sldId id="308" r:id="rId29"/>
    <p:sldId id="354" r:id="rId30"/>
    <p:sldId id="346" r:id="rId31"/>
    <p:sldId id="347" r:id="rId32"/>
    <p:sldId id="348" r:id="rId33"/>
    <p:sldId id="328" r:id="rId34"/>
    <p:sldId id="330" r:id="rId35"/>
    <p:sldId id="334" r:id="rId36"/>
    <p:sldId id="331" r:id="rId37"/>
    <p:sldId id="356" r:id="rId38"/>
    <p:sldId id="335" r:id="rId39"/>
    <p:sldId id="321" r:id="rId40"/>
    <p:sldId id="322" r:id="rId41"/>
    <p:sldId id="311" r:id="rId42"/>
    <p:sldId id="312" r:id="rId43"/>
    <p:sldId id="281" r:id="rId44"/>
    <p:sldId id="298" r:id="rId45"/>
  </p:sldIdLst>
  <p:sldSz cx="12190413" cy="6859588"/>
  <p:notesSz cx="6761163" cy="9942513"/>
  <p:defaultTextStyle>
    <a:defPPr>
      <a:defRPr lang="ru-RU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588" autoAdjust="0"/>
    <p:restoredTop sz="80437" autoAdjust="0"/>
  </p:normalViewPr>
  <p:slideViewPr>
    <p:cSldViewPr>
      <p:cViewPr varScale="1">
        <p:scale>
          <a:sx n="93" d="100"/>
          <a:sy n="93" d="100"/>
        </p:scale>
        <p:origin x="498" y="114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30" y="414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568-4F5E-B3ED-78EC05F169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 (план)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0.69000000000000061</c:v>
                </c:pt>
                <c:pt idx="1">
                  <c:v>0.76000000000000056</c:v>
                </c:pt>
                <c:pt idx="2">
                  <c:v>0.86000000000000054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568-4F5E-B3ED-78EC05F169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7"/>
        <c:overlap val="25"/>
        <c:axId val="470121664"/>
        <c:axId val="466367184"/>
      </c:barChart>
      <c:catAx>
        <c:axId val="470121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6367184"/>
        <c:crosses val="autoZero"/>
        <c:auto val="1"/>
        <c:lblAlgn val="ctr"/>
        <c:lblOffset val="100"/>
        <c:noMultiLvlLbl val="0"/>
      </c:catAx>
      <c:valAx>
        <c:axId val="46636718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one"/>
        <c:crossAx val="470121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29ADE1-A39C-4BA0-85D0-5582A36B669A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2D493A-EAB6-4D0E-B710-C648E1A89DEA}">
      <dgm:prSet/>
      <dgm:spPr/>
      <dgm:t>
        <a:bodyPr/>
        <a:lstStyle/>
        <a:p>
          <a:pPr rtl="0"/>
          <a:r>
            <a:rPr lang="ru-RU" dirty="0" smtClean="0"/>
            <a:t>7</a:t>
          </a:r>
          <a:endParaRPr lang="ru-RU" dirty="0"/>
        </a:p>
      </dgm:t>
    </dgm:pt>
    <dgm:pt modelId="{79970148-EE5D-4A30-9264-A2A989058F7E}" type="parTrans" cxnId="{F0E63D56-4751-4070-B6F3-0AEAB8370373}">
      <dgm:prSet/>
      <dgm:spPr/>
      <dgm:t>
        <a:bodyPr/>
        <a:lstStyle/>
        <a:p>
          <a:endParaRPr lang="ru-RU"/>
        </a:p>
      </dgm:t>
    </dgm:pt>
    <dgm:pt modelId="{E0198877-78DE-4943-AA84-326167016475}" type="sibTrans" cxnId="{F0E63D56-4751-4070-B6F3-0AEAB8370373}">
      <dgm:prSet/>
      <dgm:spPr/>
      <dgm:t>
        <a:bodyPr/>
        <a:lstStyle/>
        <a:p>
          <a:endParaRPr lang="ru-RU"/>
        </a:p>
      </dgm:t>
    </dgm:pt>
    <dgm:pt modelId="{37881E1F-9126-408A-A844-00A4DA524201}">
      <dgm:prSet/>
      <dgm:spPr/>
      <dgm:t>
        <a:bodyPr/>
        <a:lstStyle/>
        <a:p>
          <a:pPr rtl="0"/>
          <a:r>
            <a:rPr lang="ru-RU" dirty="0" smtClean="0"/>
            <a:t>3</a:t>
          </a:r>
          <a:endParaRPr lang="ru-RU" dirty="0"/>
        </a:p>
      </dgm:t>
    </dgm:pt>
    <dgm:pt modelId="{19D9C05D-63F8-4F18-9E23-90C1838C6436}" type="parTrans" cxnId="{EE60E634-97FD-46A2-BFA1-339B8A5FAEF5}">
      <dgm:prSet/>
      <dgm:spPr/>
      <dgm:t>
        <a:bodyPr/>
        <a:lstStyle/>
        <a:p>
          <a:endParaRPr lang="ru-RU"/>
        </a:p>
      </dgm:t>
    </dgm:pt>
    <dgm:pt modelId="{8B4171FD-F3EA-43A2-9B9F-C0B64787FBE9}" type="sibTrans" cxnId="{EE60E634-97FD-46A2-BFA1-339B8A5FAEF5}">
      <dgm:prSet/>
      <dgm:spPr/>
      <dgm:t>
        <a:bodyPr/>
        <a:lstStyle/>
        <a:p>
          <a:endParaRPr lang="ru-RU"/>
        </a:p>
      </dgm:t>
    </dgm:pt>
    <dgm:pt modelId="{CB109E7B-CA83-453F-8897-AE437D8F8695}">
      <dgm:prSet/>
      <dgm:spPr/>
      <dgm:t>
        <a:bodyPr/>
        <a:lstStyle/>
        <a:p>
          <a:pPr rtl="0"/>
          <a:r>
            <a:rPr lang="ru-RU" dirty="0" smtClean="0"/>
            <a:t>4</a:t>
          </a:r>
          <a:endParaRPr lang="ru-RU" dirty="0"/>
        </a:p>
      </dgm:t>
    </dgm:pt>
    <dgm:pt modelId="{8F0454B4-5932-4FEF-9640-FB19F32B6ED9}" type="parTrans" cxnId="{C400203C-DAFF-4437-A803-4EDAD86A57AE}">
      <dgm:prSet/>
      <dgm:spPr/>
      <dgm:t>
        <a:bodyPr/>
        <a:lstStyle/>
        <a:p>
          <a:endParaRPr lang="ru-RU"/>
        </a:p>
      </dgm:t>
    </dgm:pt>
    <dgm:pt modelId="{C28ADB22-E645-4DEA-86C3-16374AD1E156}" type="sibTrans" cxnId="{C400203C-DAFF-4437-A803-4EDAD86A57AE}">
      <dgm:prSet/>
      <dgm:spPr/>
      <dgm:t>
        <a:bodyPr/>
        <a:lstStyle/>
        <a:p>
          <a:endParaRPr lang="ru-RU"/>
        </a:p>
      </dgm:t>
    </dgm:pt>
    <dgm:pt modelId="{1574B241-3065-4EA7-9698-5E8D1C982CAB}">
      <dgm:prSet/>
      <dgm:spPr>
        <a:solidFill>
          <a:schemeClr val="bg1"/>
        </a:solidFill>
      </dgm:spPr>
      <dgm:t>
        <a:bodyPr/>
        <a:lstStyle/>
        <a:p>
          <a:pPr rtl="0"/>
          <a:r>
            <a:rPr lang="ru-RU" dirty="0" smtClean="0"/>
            <a:t>учеников</a:t>
          </a:r>
          <a:endParaRPr lang="ru-RU" dirty="0"/>
        </a:p>
      </dgm:t>
    </dgm:pt>
    <dgm:pt modelId="{1AD78CE8-6D9A-4717-A6EC-19D9F66C428F}" type="parTrans" cxnId="{86D2A5BA-3B9C-4FAC-9602-6A6D08C6C5DD}">
      <dgm:prSet/>
      <dgm:spPr/>
      <dgm:t>
        <a:bodyPr/>
        <a:lstStyle/>
        <a:p>
          <a:endParaRPr lang="ru-RU"/>
        </a:p>
      </dgm:t>
    </dgm:pt>
    <dgm:pt modelId="{5A6C3231-C67E-49CD-9DC0-B48D25F21149}" type="sibTrans" cxnId="{86D2A5BA-3B9C-4FAC-9602-6A6D08C6C5DD}">
      <dgm:prSet/>
      <dgm:spPr/>
      <dgm:t>
        <a:bodyPr/>
        <a:lstStyle/>
        <a:p>
          <a:endParaRPr lang="ru-RU"/>
        </a:p>
      </dgm:t>
    </dgm:pt>
    <dgm:pt modelId="{3569FDF4-790C-4005-B20D-B0E62EC8400F}">
      <dgm:prSet/>
      <dgm:spPr>
        <a:solidFill>
          <a:schemeClr val="bg1"/>
        </a:solidFill>
      </dgm:spPr>
      <dgm:t>
        <a:bodyPr/>
        <a:lstStyle/>
        <a:p>
          <a:pPr rtl="0"/>
          <a:r>
            <a:rPr lang="ru-RU" dirty="0" smtClean="0"/>
            <a:t>ученика</a:t>
          </a:r>
          <a:endParaRPr lang="ru-RU" dirty="0"/>
        </a:p>
      </dgm:t>
    </dgm:pt>
    <dgm:pt modelId="{1BC3FE37-E6F7-49A0-989A-7DC5F62EE7B8}" type="parTrans" cxnId="{8E821754-37F3-4510-B8EE-D24A53694A7F}">
      <dgm:prSet/>
      <dgm:spPr/>
      <dgm:t>
        <a:bodyPr/>
        <a:lstStyle/>
        <a:p>
          <a:endParaRPr lang="ru-RU"/>
        </a:p>
      </dgm:t>
    </dgm:pt>
    <dgm:pt modelId="{9443156D-68E7-4853-85AC-2DF14198735D}" type="sibTrans" cxnId="{8E821754-37F3-4510-B8EE-D24A53694A7F}">
      <dgm:prSet/>
      <dgm:spPr/>
      <dgm:t>
        <a:bodyPr/>
        <a:lstStyle/>
        <a:p>
          <a:endParaRPr lang="ru-RU"/>
        </a:p>
      </dgm:t>
    </dgm:pt>
    <dgm:pt modelId="{D51508E2-E3CF-4219-A7E7-B51B1E2348D3}">
      <dgm:prSet/>
      <dgm:spPr>
        <a:solidFill>
          <a:schemeClr val="bg1"/>
        </a:solidFill>
      </dgm:spPr>
      <dgm:t>
        <a:bodyPr/>
        <a:lstStyle/>
        <a:p>
          <a:pPr rtl="0"/>
          <a:r>
            <a:rPr lang="ru-RU" dirty="0" smtClean="0"/>
            <a:t>ученика</a:t>
          </a:r>
          <a:endParaRPr lang="ru-RU" dirty="0"/>
        </a:p>
      </dgm:t>
    </dgm:pt>
    <dgm:pt modelId="{342A51A1-BD1E-44F1-ADC7-4B1D3E20B74A}" type="parTrans" cxnId="{12DD8CC9-61E4-46E0-8E13-1A5C276400B0}">
      <dgm:prSet/>
      <dgm:spPr/>
      <dgm:t>
        <a:bodyPr/>
        <a:lstStyle/>
        <a:p>
          <a:endParaRPr lang="ru-RU"/>
        </a:p>
      </dgm:t>
    </dgm:pt>
    <dgm:pt modelId="{833AA58F-50E3-4BE4-A82E-F58462E54654}" type="sibTrans" cxnId="{12DD8CC9-61E4-46E0-8E13-1A5C276400B0}">
      <dgm:prSet/>
      <dgm:spPr/>
      <dgm:t>
        <a:bodyPr/>
        <a:lstStyle/>
        <a:p>
          <a:endParaRPr lang="ru-RU"/>
        </a:p>
      </dgm:t>
    </dgm:pt>
    <dgm:pt modelId="{CE9AA385-B807-48F7-B213-B92E355F0551}">
      <dgm:prSet/>
      <dgm:spPr>
        <a:solidFill>
          <a:schemeClr val="bg1"/>
        </a:solidFill>
      </dgm:spPr>
      <dgm:t>
        <a:bodyPr/>
        <a:lstStyle/>
        <a:p>
          <a:pPr rtl="0"/>
          <a:r>
            <a:rPr lang="ru-RU" dirty="0" smtClean="0"/>
            <a:t>учеников</a:t>
          </a:r>
          <a:endParaRPr lang="ru-RU" dirty="0"/>
        </a:p>
      </dgm:t>
    </dgm:pt>
    <dgm:pt modelId="{35A86DA2-7167-4C73-947C-81BAFF4851B4}" type="sibTrans" cxnId="{E9695787-ADCC-4A29-B69E-F3CD323B8F6A}">
      <dgm:prSet/>
      <dgm:spPr/>
      <dgm:t>
        <a:bodyPr/>
        <a:lstStyle/>
        <a:p>
          <a:endParaRPr lang="ru-RU"/>
        </a:p>
      </dgm:t>
    </dgm:pt>
    <dgm:pt modelId="{39E9E871-957E-48A0-BD23-301DE8387548}" type="parTrans" cxnId="{E9695787-ADCC-4A29-B69E-F3CD323B8F6A}">
      <dgm:prSet/>
      <dgm:spPr/>
      <dgm:t>
        <a:bodyPr/>
        <a:lstStyle/>
        <a:p>
          <a:endParaRPr lang="ru-RU"/>
        </a:p>
      </dgm:t>
    </dgm:pt>
    <dgm:pt modelId="{3B221A5F-DE20-4ED6-824A-D86EB1897546}">
      <dgm:prSet/>
      <dgm:spPr/>
      <dgm:t>
        <a:bodyPr/>
        <a:lstStyle/>
        <a:p>
          <a:pPr rtl="0"/>
          <a:r>
            <a:rPr lang="ru-RU" dirty="0" smtClean="0"/>
            <a:t>9</a:t>
          </a:r>
          <a:endParaRPr lang="ru-RU" dirty="0"/>
        </a:p>
      </dgm:t>
    </dgm:pt>
    <dgm:pt modelId="{F9C53D71-2938-49E2-91BF-536FC8C8BA02}" type="sibTrans" cxnId="{F15E609D-38CE-4C58-AA71-8A7BFEBA3E1E}">
      <dgm:prSet/>
      <dgm:spPr/>
      <dgm:t>
        <a:bodyPr/>
        <a:lstStyle/>
        <a:p>
          <a:endParaRPr lang="ru-RU"/>
        </a:p>
      </dgm:t>
    </dgm:pt>
    <dgm:pt modelId="{F810C587-677F-4F2C-BDDF-1EB2049C3468}" type="parTrans" cxnId="{F15E609D-38CE-4C58-AA71-8A7BFEBA3E1E}">
      <dgm:prSet/>
      <dgm:spPr/>
      <dgm:t>
        <a:bodyPr/>
        <a:lstStyle/>
        <a:p>
          <a:endParaRPr lang="ru-RU"/>
        </a:p>
      </dgm:t>
    </dgm:pt>
    <dgm:pt modelId="{1958B0A8-612F-4F11-8711-9AD65E2FC3A9}" type="pres">
      <dgm:prSet presAssocID="{3E29ADE1-A39C-4BA0-85D0-5582A36B669A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5829D8-9A5C-4238-9E0F-0884D224C5E8}" type="pres">
      <dgm:prSet presAssocID="{3E29ADE1-A39C-4BA0-85D0-5582A36B669A}" presName="cycle" presStyleCnt="0"/>
      <dgm:spPr/>
    </dgm:pt>
    <dgm:pt modelId="{64993B4F-4ABE-47F1-9579-47CB22BB16DC}" type="pres">
      <dgm:prSet presAssocID="{3E29ADE1-A39C-4BA0-85D0-5582A36B669A}" presName="centerShape" presStyleCnt="0"/>
      <dgm:spPr/>
    </dgm:pt>
    <dgm:pt modelId="{12114C5D-05D5-4DFF-B26A-586ADA82398A}" type="pres">
      <dgm:prSet presAssocID="{3E29ADE1-A39C-4BA0-85D0-5582A36B669A}" presName="connSite" presStyleLbl="node1" presStyleIdx="0" presStyleCnt="5"/>
      <dgm:spPr/>
    </dgm:pt>
    <dgm:pt modelId="{D5AA6096-34C2-4672-9207-A29F3AC5958C}" type="pres">
      <dgm:prSet presAssocID="{3E29ADE1-A39C-4BA0-85D0-5582A36B669A}" presName="visible" presStyleLbl="nod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  <dgm:t>
        <a:bodyPr/>
        <a:lstStyle/>
        <a:p>
          <a:endParaRPr lang="ru-RU"/>
        </a:p>
      </dgm:t>
    </dgm:pt>
    <dgm:pt modelId="{E744EE3D-0EFC-44E3-8E0E-53383B15D845}" type="pres">
      <dgm:prSet presAssocID="{F810C587-677F-4F2C-BDDF-1EB2049C3468}" presName="Name25" presStyleLbl="parChTrans1D1" presStyleIdx="0" presStyleCnt="4"/>
      <dgm:spPr/>
      <dgm:t>
        <a:bodyPr/>
        <a:lstStyle/>
        <a:p>
          <a:endParaRPr lang="ru-RU"/>
        </a:p>
      </dgm:t>
    </dgm:pt>
    <dgm:pt modelId="{8930CB9D-26D8-4032-BBDB-ADFD896FF60C}" type="pres">
      <dgm:prSet presAssocID="{3B221A5F-DE20-4ED6-824A-D86EB1897546}" presName="node" presStyleCnt="0"/>
      <dgm:spPr/>
    </dgm:pt>
    <dgm:pt modelId="{0AB0BECD-84CB-45A0-B277-352C68B03B5B}" type="pres">
      <dgm:prSet presAssocID="{3B221A5F-DE20-4ED6-824A-D86EB1897546}" presName="parentNode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48360A-CC2B-4617-ABB3-97C502B57CEA}" type="pres">
      <dgm:prSet presAssocID="{3B221A5F-DE20-4ED6-824A-D86EB1897546}" presName="child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ECAAA0-BA6B-4753-8765-B7C0619B1328}" type="pres">
      <dgm:prSet presAssocID="{79970148-EE5D-4A30-9264-A2A989058F7E}" presName="Name25" presStyleLbl="parChTrans1D1" presStyleIdx="1" presStyleCnt="4"/>
      <dgm:spPr/>
      <dgm:t>
        <a:bodyPr/>
        <a:lstStyle/>
        <a:p>
          <a:endParaRPr lang="ru-RU"/>
        </a:p>
      </dgm:t>
    </dgm:pt>
    <dgm:pt modelId="{2462F44B-274F-4018-BCBE-D3A145BC3529}" type="pres">
      <dgm:prSet presAssocID="{182D493A-EAB6-4D0E-B710-C648E1A89DEA}" presName="node" presStyleCnt="0"/>
      <dgm:spPr/>
    </dgm:pt>
    <dgm:pt modelId="{73FA5E55-489A-4E85-8FEF-40F88CAA6234}" type="pres">
      <dgm:prSet presAssocID="{182D493A-EAB6-4D0E-B710-C648E1A89DEA}" presName="parentNode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9E5923-88F3-4F8D-8EFF-366A4995C477}" type="pres">
      <dgm:prSet presAssocID="{182D493A-EAB6-4D0E-B710-C648E1A89DEA}" presName="child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9AD9A-190C-48F9-AF81-6AC212F97321}" type="pres">
      <dgm:prSet presAssocID="{19D9C05D-63F8-4F18-9E23-90C1838C6436}" presName="Name25" presStyleLbl="parChTrans1D1" presStyleIdx="2" presStyleCnt="4"/>
      <dgm:spPr/>
      <dgm:t>
        <a:bodyPr/>
        <a:lstStyle/>
        <a:p>
          <a:endParaRPr lang="ru-RU"/>
        </a:p>
      </dgm:t>
    </dgm:pt>
    <dgm:pt modelId="{D9686F11-F943-4722-A14A-35B3B981C486}" type="pres">
      <dgm:prSet presAssocID="{37881E1F-9126-408A-A844-00A4DA524201}" presName="node" presStyleCnt="0"/>
      <dgm:spPr/>
    </dgm:pt>
    <dgm:pt modelId="{1721D8E9-1769-4394-BFED-6E2C4688F898}" type="pres">
      <dgm:prSet presAssocID="{37881E1F-9126-408A-A844-00A4DA524201}" presName="parentNode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0F56BD-45B7-438A-B4A6-864DED66E81F}" type="pres">
      <dgm:prSet presAssocID="{37881E1F-9126-408A-A844-00A4DA524201}" presName="child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E1BB0-E6C5-4178-913F-9C6528925BB6}" type="pres">
      <dgm:prSet presAssocID="{8F0454B4-5932-4FEF-9640-FB19F32B6ED9}" presName="Name25" presStyleLbl="parChTrans1D1" presStyleIdx="3" presStyleCnt="4"/>
      <dgm:spPr/>
      <dgm:t>
        <a:bodyPr/>
        <a:lstStyle/>
        <a:p>
          <a:endParaRPr lang="ru-RU"/>
        </a:p>
      </dgm:t>
    </dgm:pt>
    <dgm:pt modelId="{E30D0766-6547-4930-B18A-B50B5506A770}" type="pres">
      <dgm:prSet presAssocID="{CB109E7B-CA83-453F-8897-AE437D8F8695}" presName="node" presStyleCnt="0"/>
      <dgm:spPr/>
    </dgm:pt>
    <dgm:pt modelId="{95F207EA-70E3-4C6F-833C-B533B9F64E0C}" type="pres">
      <dgm:prSet presAssocID="{CB109E7B-CA83-453F-8897-AE437D8F8695}" presName="parentNode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B5B1C9-8881-4623-B438-9BC844C82A66}" type="pres">
      <dgm:prSet presAssocID="{CB109E7B-CA83-453F-8897-AE437D8F8695}" presName="child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063340-E2EF-442F-B2C1-9AF0B9065ADF}" type="presOf" srcId="{F810C587-677F-4F2C-BDDF-1EB2049C3468}" destId="{E744EE3D-0EFC-44E3-8E0E-53383B15D845}" srcOrd="0" destOrd="0" presId="urn:microsoft.com/office/officeart/2005/8/layout/radial2"/>
    <dgm:cxn modelId="{71FA5F8C-0D3C-46E4-811B-2E41B1577229}" type="presOf" srcId="{D51508E2-E3CF-4219-A7E7-B51B1E2348D3}" destId="{E5B5B1C9-8881-4623-B438-9BC844C82A66}" srcOrd="0" destOrd="0" presId="urn:microsoft.com/office/officeart/2005/8/layout/radial2"/>
    <dgm:cxn modelId="{F15E609D-38CE-4C58-AA71-8A7BFEBA3E1E}" srcId="{3E29ADE1-A39C-4BA0-85D0-5582A36B669A}" destId="{3B221A5F-DE20-4ED6-824A-D86EB1897546}" srcOrd="0" destOrd="0" parTransId="{F810C587-677F-4F2C-BDDF-1EB2049C3468}" sibTransId="{F9C53D71-2938-49E2-91BF-536FC8C8BA02}"/>
    <dgm:cxn modelId="{A882570D-0CED-407D-A5AA-4240152DF343}" type="presOf" srcId="{1574B241-3065-4EA7-9698-5E8D1C982CAB}" destId="{D59E5923-88F3-4F8D-8EFF-366A4995C477}" srcOrd="0" destOrd="0" presId="urn:microsoft.com/office/officeart/2005/8/layout/radial2"/>
    <dgm:cxn modelId="{EE60E634-97FD-46A2-BFA1-339B8A5FAEF5}" srcId="{3E29ADE1-A39C-4BA0-85D0-5582A36B669A}" destId="{37881E1F-9126-408A-A844-00A4DA524201}" srcOrd="2" destOrd="0" parTransId="{19D9C05D-63F8-4F18-9E23-90C1838C6436}" sibTransId="{8B4171FD-F3EA-43A2-9B9F-C0B64787FBE9}"/>
    <dgm:cxn modelId="{9C1229BE-85AA-4C68-87DD-417339703885}" type="presOf" srcId="{3B221A5F-DE20-4ED6-824A-D86EB1897546}" destId="{0AB0BECD-84CB-45A0-B277-352C68B03B5B}" srcOrd="0" destOrd="0" presId="urn:microsoft.com/office/officeart/2005/8/layout/radial2"/>
    <dgm:cxn modelId="{86D2A5BA-3B9C-4FAC-9602-6A6D08C6C5DD}" srcId="{182D493A-EAB6-4D0E-B710-C648E1A89DEA}" destId="{1574B241-3065-4EA7-9698-5E8D1C982CAB}" srcOrd="0" destOrd="0" parTransId="{1AD78CE8-6D9A-4717-A6EC-19D9F66C428F}" sibTransId="{5A6C3231-C67E-49CD-9DC0-B48D25F21149}"/>
    <dgm:cxn modelId="{6088F04A-4443-47B5-AA3C-A49DE3B2F47D}" type="presOf" srcId="{182D493A-EAB6-4D0E-B710-C648E1A89DEA}" destId="{73FA5E55-489A-4E85-8FEF-40F88CAA6234}" srcOrd="0" destOrd="0" presId="urn:microsoft.com/office/officeart/2005/8/layout/radial2"/>
    <dgm:cxn modelId="{12DD8CC9-61E4-46E0-8E13-1A5C276400B0}" srcId="{CB109E7B-CA83-453F-8897-AE437D8F8695}" destId="{D51508E2-E3CF-4219-A7E7-B51B1E2348D3}" srcOrd="0" destOrd="0" parTransId="{342A51A1-BD1E-44F1-ADC7-4B1D3E20B74A}" sibTransId="{833AA58F-50E3-4BE4-A82E-F58462E54654}"/>
    <dgm:cxn modelId="{C400203C-DAFF-4437-A803-4EDAD86A57AE}" srcId="{3E29ADE1-A39C-4BA0-85D0-5582A36B669A}" destId="{CB109E7B-CA83-453F-8897-AE437D8F8695}" srcOrd="3" destOrd="0" parTransId="{8F0454B4-5932-4FEF-9640-FB19F32B6ED9}" sibTransId="{C28ADB22-E645-4DEA-86C3-16374AD1E156}"/>
    <dgm:cxn modelId="{A78A7F45-B910-4B2C-A404-09CCD2B0257B}" type="presOf" srcId="{3E29ADE1-A39C-4BA0-85D0-5582A36B669A}" destId="{1958B0A8-612F-4F11-8711-9AD65E2FC3A9}" srcOrd="0" destOrd="0" presId="urn:microsoft.com/office/officeart/2005/8/layout/radial2"/>
    <dgm:cxn modelId="{B90A6115-53E5-4C0B-992E-D85E61A1796B}" type="presOf" srcId="{3569FDF4-790C-4005-B20D-B0E62EC8400F}" destId="{560F56BD-45B7-438A-B4A6-864DED66E81F}" srcOrd="0" destOrd="0" presId="urn:microsoft.com/office/officeart/2005/8/layout/radial2"/>
    <dgm:cxn modelId="{E9695787-ADCC-4A29-B69E-F3CD323B8F6A}" srcId="{3B221A5F-DE20-4ED6-824A-D86EB1897546}" destId="{CE9AA385-B807-48F7-B213-B92E355F0551}" srcOrd="0" destOrd="0" parTransId="{39E9E871-957E-48A0-BD23-301DE8387548}" sibTransId="{35A86DA2-7167-4C73-947C-81BAFF4851B4}"/>
    <dgm:cxn modelId="{8E821754-37F3-4510-B8EE-D24A53694A7F}" srcId="{37881E1F-9126-408A-A844-00A4DA524201}" destId="{3569FDF4-790C-4005-B20D-B0E62EC8400F}" srcOrd="0" destOrd="0" parTransId="{1BC3FE37-E6F7-49A0-989A-7DC5F62EE7B8}" sibTransId="{9443156D-68E7-4853-85AC-2DF14198735D}"/>
    <dgm:cxn modelId="{D85A5897-C422-40B5-B6A4-041464D83EBC}" type="presOf" srcId="{79970148-EE5D-4A30-9264-A2A989058F7E}" destId="{FFECAAA0-BA6B-4753-8765-B7C0619B1328}" srcOrd="0" destOrd="0" presId="urn:microsoft.com/office/officeart/2005/8/layout/radial2"/>
    <dgm:cxn modelId="{38FD1E7C-1BD0-4055-AE03-638917F5729D}" type="presOf" srcId="{19D9C05D-63F8-4F18-9E23-90C1838C6436}" destId="{BAB9AD9A-190C-48F9-AF81-6AC212F97321}" srcOrd="0" destOrd="0" presId="urn:microsoft.com/office/officeart/2005/8/layout/radial2"/>
    <dgm:cxn modelId="{014BC52C-A526-409C-ADF5-C43B01B47394}" type="presOf" srcId="{37881E1F-9126-408A-A844-00A4DA524201}" destId="{1721D8E9-1769-4394-BFED-6E2C4688F898}" srcOrd="0" destOrd="0" presId="urn:microsoft.com/office/officeart/2005/8/layout/radial2"/>
    <dgm:cxn modelId="{FABDFE6B-A887-4E99-A2C4-E0F480D1FC32}" type="presOf" srcId="{8F0454B4-5932-4FEF-9640-FB19F32B6ED9}" destId="{598E1BB0-E6C5-4178-913F-9C6528925BB6}" srcOrd="0" destOrd="0" presId="urn:microsoft.com/office/officeart/2005/8/layout/radial2"/>
    <dgm:cxn modelId="{D49DF8B6-4337-456C-98FC-EBA3E55D8BBA}" type="presOf" srcId="{CE9AA385-B807-48F7-B213-B92E355F0551}" destId="{C348360A-CC2B-4617-ABB3-97C502B57CEA}" srcOrd="0" destOrd="0" presId="urn:microsoft.com/office/officeart/2005/8/layout/radial2"/>
    <dgm:cxn modelId="{6E76BD32-3049-4541-AF22-8E1FEDD8738D}" type="presOf" srcId="{CB109E7B-CA83-453F-8897-AE437D8F8695}" destId="{95F207EA-70E3-4C6F-833C-B533B9F64E0C}" srcOrd="0" destOrd="0" presId="urn:microsoft.com/office/officeart/2005/8/layout/radial2"/>
    <dgm:cxn modelId="{F0E63D56-4751-4070-B6F3-0AEAB8370373}" srcId="{3E29ADE1-A39C-4BA0-85D0-5582A36B669A}" destId="{182D493A-EAB6-4D0E-B710-C648E1A89DEA}" srcOrd="1" destOrd="0" parTransId="{79970148-EE5D-4A30-9264-A2A989058F7E}" sibTransId="{E0198877-78DE-4943-AA84-326167016475}"/>
    <dgm:cxn modelId="{875EF119-6037-4B04-9EFE-BCE7FA39A9AA}" type="presParOf" srcId="{1958B0A8-612F-4F11-8711-9AD65E2FC3A9}" destId="{B25829D8-9A5C-4238-9E0F-0884D224C5E8}" srcOrd="0" destOrd="0" presId="urn:microsoft.com/office/officeart/2005/8/layout/radial2"/>
    <dgm:cxn modelId="{960C0AC2-B0B2-4A89-AA8F-7CA36665A8FC}" type="presParOf" srcId="{B25829D8-9A5C-4238-9E0F-0884D224C5E8}" destId="{64993B4F-4ABE-47F1-9579-47CB22BB16DC}" srcOrd="0" destOrd="0" presId="urn:microsoft.com/office/officeart/2005/8/layout/radial2"/>
    <dgm:cxn modelId="{15D8C748-7ED0-4E49-A474-FC56F6CEBF81}" type="presParOf" srcId="{64993B4F-4ABE-47F1-9579-47CB22BB16DC}" destId="{12114C5D-05D5-4DFF-B26A-586ADA82398A}" srcOrd="0" destOrd="0" presId="urn:microsoft.com/office/officeart/2005/8/layout/radial2"/>
    <dgm:cxn modelId="{09E24C86-529C-487B-B842-8B220B92E1DC}" type="presParOf" srcId="{64993B4F-4ABE-47F1-9579-47CB22BB16DC}" destId="{D5AA6096-34C2-4672-9207-A29F3AC5958C}" srcOrd="1" destOrd="0" presId="urn:microsoft.com/office/officeart/2005/8/layout/radial2"/>
    <dgm:cxn modelId="{319203D2-F7E8-4121-8AB4-962BDB66C947}" type="presParOf" srcId="{B25829D8-9A5C-4238-9E0F-0884D224C5E8}" destId="{E744EE3D-0EFC-44E3-8E0E-53383B15D845}" srcOrd="1" destOrd="0" presId="urn:microsoft.com/office/officeart/2005/8/layout/radial2"/>
    <dgm:cxn modelId="{7ACA4E9E-000A-409D-931C-1DEC2CC2D655}" type="presParOf" srcId="{B25829D8-9A5C-4238-9E0F-0884D224C5E8}" destId="{8930CB9D-26D8-4032-BBDB-ADFD896FF60C}" srcOrd="2" destOrd="0" presId="urn:microsoft.com/office/officeart/2005/8/layout/radial2"/>
    <dgm:cxn modelId="{E6A6756C-CE8C-41CB-B7DC-E5AA2D3CBC72}" type="presParOf" srcId="{8930CB9D-26D8-4032-BBDB-ADFD896FF60C}" destId="{0AB0BECD-84CB-45A0-B277-352C68B03B5B}" srcOrd="0" destOrd="0" presId="urn:microsoft.com/office/officeart/2005/8/layout/radial2"/>
    <dgm:cxn modelId="{6D15D9CB-0DF0-44F2-BBDA-AB2F4CF15EC1}" type="presParOf" srcId="{8930CB9D-26D8-4032-BBDB-ADFD896FF60C}" destId="{C348360A-CC2B-4617-ABB3-97C502B57CEA}" srcOrd="1" destOrd="0" presId="urn:microsoft.com/office/officeart/2005/8/layout/radial2"/>
    <dgm:cxn modelId="{28274FEF-EECB-44B2-9D23-E650D1C9CF2C}" type="presParOf" srcId="{B25829D8-9A5C-4238-9E0F-0884D224C5E8}" destId="{FFECAAA0-BA6B-4753-8765-B7C0619B1328}" srcOrd="3" destOrd="0" presId="urn:microsoft.com/office/officeart/2005/8/layout/radial2"/>
    <dgm:cxn modelId="{DE433A9D-B5FE-4E01-87A6-0EB3DC9BD38A}" type="presParOf" srcId="{B25829D8-9A5C-4238-9E0F-0884D224C5E8}" destId="{2462F44B-274F-4018-BCBE-D3A145BC3529}" srcOrd="4" destOrd="0" presId="urn:microsoft.com/office/officeart/2005/8/layout/radial2"/>
    <dgm:cxn modelId="{D2A74A90-E7F4-4C64-A014-69529DA8EC9B}" type="presParOf" srcId="{2462F44B-274F-4018-BCBE-D3A145BC3529}" destId="{73FA5E55-489A-4E85-8FEF-40F88CAA6234}" srcOrd="0" destOrd="0" presId="urn:microsoft.com/office/officeart/2005/8/layout/radial2"/>
    <dgm:cxn modelId="{E8E2A204-2BD0-4D8C-8F17-80349F38D1EB}" type="presParOf" srcId="{2462F44B-274F-4018-BCBE-D3A145BC3529}" destId="{D59E5923-88F3-4F8D-8EFF-366A4995C477}" srcOrd="1" destOrd="0" presId="urn:microsoft.com/office/officeart/2005/8/layout/radial2"/>
    <dgm:cxn modelId="{EBC9BB4B-7EE2-4AF6-A2B2-204C122A2A50}" type="presParOf" srcId="{B25829D8-9A5C-4238-9E0F-0884D224C5E8}" destId="{BAB9AD9A-190C-48F9-AF81-6AC212F97321}" srcOrd="5" destOrd="0" presId="urn:microsoft.com/office/officeart/2005/8/layout/radial2"/>
    <dgm:cxn modelId="{C3DCC181-BE37-4068-B80E-2A2F5213E4D7}" type="presParOf" srcId="{B25829D8-9A5C-4238-9E0F-0884D224C5E8}" destId="{D9686F11-F943-4722-A14A-35B3B981C486}" srcOrd="6" destOrd="0" presId="urn:microsoft.com/office/officeart/2005/8/layout/radial2"/>
    <dgm:cxn modelId="{944ED981-D24F-45EF-A5A4-83FCA4468C99}" type="presParOf" srcId="{D9686F11-F943-4722-A14A-35B3B981C486}" destId="{1721D8E9-1769-4394-BFED-6E2C4688F898}" srcOrd="0" destOrd="0" presId="urn:microsoft.com/office/officeart/2005/8/layout/radial2"/>
    <dgm:cxn modelId="{B8005907-94D5-4D56-B96E-76012E4316B6}" type="presParOf" srcId="{D9686F11-F943-4722-A14A-35B3B981C486}" destId="{560F56BD-45B7-438A-B4A6-864DED66E81F}" srcOrd="1" destOrd="0" presId="urn:microsoft.com/office/officeart/2005/8/layout/radial2"/>
    <dgm:cxn modelId="{C003C197-707D-4E03-9E0B-69D7D581698C}" type="presParOf" srcId="{B25829D8-9A5C-4238-9E0F-0884D224C5E8}" destId="{598E1BB0-E6C5-4178-913F-9C6528925BB6}" srcOrd="7" destOrd="0" presId="urn:microsoft.com/office/officeart/2005/8/layout/radial2"/>
    <dgm:cxn modelId="{04647B4E-9995-42E7-ABD1-6F1CCBC02B37}" type="presParOf" srcId="{B25829D8-9A5C-4238-9E0F-0884D224C5E8}" destId="{E30D0766-6547-4930-B18A-B50B5506A770}" srcOrd="8" destOrd="0" presId="urn:microsoft.com/office/officeart/2005/8/layout/radial2"/>
    <dgm:cxn modelId="{F9968969-4854-415F-A2B4-6DB0E1F6F3FC}" type="presParOf" srcId="{E30D0766-6547-4930-B18A-B50B5506A770}" destId="{95F207EA-70E3-4C6F-833C-B533B9F64E0C}" srcOrd="0" destOrd="0" presId="urn:microsoft.com/office/officeart/2005/8/layout/radial2"/>
    <dgm:cxn modelId="{19D900D7-6E08-4FA9-89E5-951E091E886E}" type="presParOf" srcId="{E30D0766-6547-4930-B18A-B50B5506A770}" destId="{E5B5B1C9-8881-4623-B438-9BC844C82A66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AF1092-DA83-4AC8-92AE-C9B3C4B016F0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77F9BE-70B5-4308-B19F-D1D75AFA7DB5}">
      <dgm:prSet/>
      <dgm:spPr/>
      <dgm:t>
        <a:bodyPr/>
        <a:lstStyle/>
        <a:p>
          <a:pPr rtl="0"/>
          <a:r>
            <a:rPr lang="ru-RU" dirty="0" smtClean="0"/>
            <a:t>1</a:t>
          </a:r>
          <a:endParaRPr lang="ru-RU" dirty="0"/>
        </a:p>
      </dgm:t>
    </dgm:pt>
    <dgm:pt modelId="{E4E33805-DB3E-4FE4-9ED5-FBE111127857}" type="parTrans" cxnId="{54B5E9EA-A0BC-4480-AA0C-9C1A13F967AE}">
      <dgm:prSet/>
      <dgm:spPr/>
      <dgm:t>
        <a:bodyPr/>
        <a:lstStyle/>
        <a:p>
          <a:endParaRPr lang="ru-RU"/>
        </a:p>
      </dgm:t>
    </dgm:pt>
    <dgm:pt modelId="{C25F3ACB-B0B2-4283-8E94-3CB80C55C1CF}" type="sibTrans" cxnId="{54B5E9EA-A0BC-4480-AA0C-9C1A13F967AE}">
      <dgm:prSet/>
      <dgm:spPr/>
      <dgm:t>
        <a:bodyPr/>
        <a:lstStyle/>
        <a:p>
          <a:endParaRPr lang="ru-RU"/>
        </a:p>
      </dgm:t>
    </dgm:pt>
    <dgm:pt modelId="{04C276E5-DEEA-4134-9418-28DFD98B8FA8}">
      <dgm:prSet custT="1"/>
      <dgm:spPr>
        <a:solidFill>
          <a:schemeClr val="bg1"/>
        </a:solidFill>
      </dgm:spPr>
      <dgm:t>
        <a:bodyPr/>
        <a:lstStyle/>
        <a:p>
          <a:pPr rtl="0"/>
          <a:r>
            <a:rPr lang="ru-RU" sz="1400" dirty="0" smtClean="0"/>
            <a:t>класс</a:t>
          </a:r>
          <a:endParaRPr lang="ru-RU" sz="1400" dirty="0"/>
        </a:p>
      </dgm:t>
    </dgm:pt>
    <dgm:pt modelId="{FCA28D83-20C9-4932-9AEB-682014770DC0}" type="sibTrans" cxnId="{F6F3A5FF-B57D-49A5-BCBC-B3B027172940}">
      <dgm:prSet/>
      <dgm:spPr/>
      <dgm:t>
        <a:bodyPr/>
        <a:lstStyle/>
        <a:p>
          <a:endParaRPr lang="ru-RU"/>
        </a:p>
      </dgm:t>
    </dgm:pt>
    <dgm:pt modelId="{0BF70360-E539-4B3C-A776-ED2B69F7A492}" type="parTrans" cxnId="{F6F3A5FF-B57D-49A5-BCBC-B3B027172940}">
      <dgm:prSet/>
      <dgm:spPr/>
      <dgm:t>
        <a:bodyPr/>
        <a:lstStyle/>
        <a:p>
          <a:endParaRPr lang="ru-RU"/>
        </a:p>
      </dgm:t>
    </dgm:pt>
    <dgm:pt modelId="{3AAD7325-7C72-46D3-8DF1-E0622FF9653C}" type="pres">
      <dgm:prSet presAssocID="{EEAF1092-DA83-4AC8-92AE-C9B3C4B016F0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059469-1E3C-422B-95FC-93B0939B2FC6}" type="pres">
      <dgm:prSet presAssocID="{EEAF1092-DA83-4AC8-92AE-C9B3C4B016F0}" presName="cycle" presStyleCnt="0"/>
      <dgm:spPr/>
    </dgm:pt>
    <dgm:pt modelId="{66658CC8-1E4A-4938-89EF-59300992BB2E}" type="pres">
      <dgm:prSet presAssocID="{EEAF1092-DA83-4AC8-92AE-C9B3C4B016F0}" presName="centerShape" presStyleCnt="0"/>
      <dgm:spPr/>
    </dgm:pt>
    <dgm:pt modelId="{C28D7FB9-6D6C-4791-A447-5FB6D30FF9F7}" type="pres">
      <dgm:prSet presAssocID="{EEAF1092-DA83-4AC8-92AE-C9B3C4B016F0}" presName="connSite" presStyleLbl="node1" presStyleIdx="0" presStyleCnt="2"/>
      <dgm:spPr/>
    </dgm:pt>
    <dgm:pt modelId="{A9CD9CD3-9939-4118-8AB8-7D9EE5C9272C}" type="pres">
      <dgm:prSet presAssocID="{EEAF1092-DA83-4AC8-92AE-C9B3C4B016F0}" presName="visible" presStyleLbl="node1" presStyleIdx="0" presStyleCnt="2" custScaleX="83015" custScaleY="8073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  <dgm:t>
        <a:bodyPr/>
        <a:lstStyle/>
        <a:p>
          <a:endParaRPr lang="ru-RU"/>
        </a:p>
      </dgm:t>
    </dgm:pt>
    <dgm:pt modelId="{AD9407B6-2B5B-43C4-934F-582B17632C3E}" type="pres">
      <dgm:prSet presAssocID="{E4E33805-DB3E-4FE4-9ED5-FBE111127857}" presName="Name25" presStyleLbl="parChTrans1D1" presStyleIdx="0" presStyleCnt="1"/>
      <dgm:spPr/>
      <dgm:t>
        <a:bodyPr/>
        <a:lstStyle/>
        <a:p>
          <a:endParaRPr lang="ru-RU"/>
        </a:p>
      </dgm:t>
    </dgm:pt>
    <dgm:pt modelId="{F3CEFA90-A486-4DD9-B057-D3C672B6EDFE}" type="pres">
      <dgm:prSet presAssocID="{9C77F9BE-70B5-4308-B19F-D1D75AFA7DB5}" presName="node" presStyleCnt="0"/>
      <dgm:spPr/>
    </dgm:pt>
    <dgm:pt modelId="{377BF4CA-649E-42B3-A756-89F563F56E4C}" type="pres">
      <dgm:prSet presAssocID="{9C77F9BE-70B5-4308-B19F-D1D75AFA7DB5}" presName="parentNode" presStyleLbl="node1" presStyleIdx="1" presStyleCnt="2" custScaleX="81728" custScaleY="92208" custLinFactNeighborX="-24320" custLinFactNeighborY="-325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0060DA-D44D-47AA-B657-7113DD205C8F}" type="pres">
      <dgm:prSet presAssocID="{9C77F9BE-70B5-4308-B19F-D1D75AFA7DB5}" presName="childNod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BA254D-9FE5-46DA-8E55-E57F15F90276}" type="presOf" srcId="{E4E33805-DB3E-4FE4-9ED5-FBE111127857}" destId="{AD9407B6-2B5B-43C4-934F-582B17632C3E}" srcOrd="0" destOrd="0" presId="urn:microsoft.com/office/officeart/2005/8/layout/radial2"/>
    <dgm:cxn modelId="{7FBC95B5-E4FE-4871-A487-76426427B232}" type="presOf" srcId="{04C276E5-DEEA-4134-9418-28DFD98B8FA8}" destId="{100060DA-D44D-47AA-B657-7113DD205C8F}" srcOrd="0" destOrd="0" presId="urn:microsoft.com/office/officeart/2005/8/layout/radial2"/>
    <dgm:cxn modelId="{F6F3A5FF-B57D-49A5-BCBC-B3B027172940}" srcId="{9C77F9BE-70B5-4308-B19F-D1D75AFA7DB5}" destId="{04C276E5-DEEA-4134-9418-28DFD98B8FA8}" srcOrd="0" destOrd="0" parTransId="{0BF70360-E539-4B3C-A776-ED2B69F7A492}" sibTransId="{FCA28D83-20C9-4932-9AEB-682014770DC0}"/>
    <dgm:cxn modelId="{54B5E9EA-A0BC-4480-AA0C-9C1A13F967AE}" srcId="{EEAF1092-DA83-4AC8-92AE-C9B3C4B016F0}" destId="{9C77F9BE-70B5-4308-B19F-D1D75AFA7DB5}" srcOrd="0" destOrd="0" parTransId="{E4E33805-DB3E-4FE4-9ED5-FBE111127857}" sibTransId="{C25F3ACB-B0B2-4283-8E94-3CB80C55C1CF}"/>
    <dgm:cxn modelId="{991D0F91-51CF-43C6-ACE3-C005D0977411}" type="presOf" srcId="{9C77F9BE-70B5-4308-B19F-D1D75AFA7DB5}" destId="{377BF4CA-649E-42B3-A756-89F563F56E4C}" srcOrd="0" destOrd="0" presId="urn:microsoft.com/office/officeart/2005/8/layout/radial2"/>
    <dgm:cxn modelId="{7F0C96C7-C568-4C36-A72B-44F176F50085}" type="presOf" srcId="{EEAF1092-DA83-4AC8-92AE-C9B3C4B016F0}" destId="{3AAD7325-7C72-46D3-8DF1-E0622FF9653C}" srcOrd="0" destOrd="0" presId="urn:microsoft.com/office/officeart/2005/8/layout/radial2"/>
    <dgm:cxn modelId="{21275D9A-8D72-4B6A-8979-86FBA117985F}" type="presParOf" srcId="{3AAD7325-7C72-46D3-8DF1-E0622FF9653C}" destId="{9B059469-1E3C-422B-95FC-93B0939B2FC6}" srcOrd="0" destOrd="0" presId="urn:microsoft.com/office/officeart/2005/8/layout/radial2"/>
    <dgm:cxn modelId="{877607B9-BC66-4B41-B054-CA209F17488D}" type="presParOf" srcId="{9B059469-1E3C-422B-95FC-93B0939B2FC6}" destId="{66658CC8-1E4A-4938-89EF-59300992BB2E}" srcOrd="0" destOrd="0" presId="urn:microsoft.com/office/officeart/2005/8/layout/radial2"/>
    <dgm:cxn modelId="{A3F8538E-E11C-40DC-BC76-44A7A5F6AFE4}" type="presParOf" srcId="{66658CC8-1E4A-4938-89EF-59300992BB2E}" destId="{C28D7FB9-6D6C-4791-A447-5FB6D30FF9F7}" srcOrd="0" destOrd="0" presId="urn:microsoft.com/office/officeart/2005/8/layout/radial2"/>
    <dgm:cxn modelId="{78374733-774E-428A-9DDF-6BB0DE94063D}" type="presParOf" srcId="{66658CC8-1E4A-4938-89EF-59300992BB2E}" destId="{A9CD9CD3-9939-4118-8AB8-7D9EE5C9272C}" srcOrd="1" destOrd="0" presId="urn:microsoft.com/office/officeart/2005/8/layout/radial2"/>
    <dgm:cxn modelId="{71B3071D-B4B8-41AD-9A04-A996B51E0228}" type="presParOf" srcId="{9B059469-1E3C-422B-95FC-93B0939B2FC6}" destId="{AD9407B6-2B5B-43C4-934F-582B17632C3E}" srcOrd="1" destOrd="0" presId="urn:microsoft.com/office/officeart/2005/8/layout/radial2"/>
    <dgm:cxn modelId="{9DF2A304-EC18-4D36-977D-5CF3D898F875}" type="presParOf" srcId="{9B059469-1E3C-422B-95FC-93B0939B2FC6}" destId="{F3CEFA90-A486-4DD9-B057-D3C672B6EDFE}" srcOrd="2" destOrd="0" presId="urn:microsoft.com/office/officeart/2005/8/layout/radial2"/>
    <dgm:cxn modelId="{1C86E882-B396-4D2A-817E-EC0779139626}" type="presParOf" srcId="{F3CEFA90-A486-4DD9-B057-D3C672B6EDFE}" destId="{377BF4CA-649E-42B3-A756-89F563F56E4C}" srcOrd="0" destOrd="0" presId="urn:microsoft.com/office/officeart/2005/8/layout/radial2"/>
    <dgm:cxn modelId="{A3C0BCC4-BC20-4EC6-9CC8-412C2088F766}" type="presParOf" srcId="{F3CEFA90-A486-4DD9-B057-D3C672B6EDFE}" destId="{100060DA-D44D-47AA-B657-7113DD205C8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D474B4C-955E-43D9-B29C-9C05A3F2D0C3}" type="doc">
      <dgm:prSet loTypeId="urn:microsoft.com/office/officeart/2005/8/layout/hChevron3" loCatId="process" qsTypeId="urn:microsoft.com/office/officeart/2005/8/quickstyle/simple1" qsCatId="simple" csTypeId="urn:microsoft.com/office/officeart/2005/8/colors/colorful5" csCatId="colorful" phldr="1"/>
      <dgm:spPr/>
    </dgm:pt>
    <dgm:pt modelId="{0877739F-7C9F-4498-8829-CFFA6C553279}">
      <dgm:prSet phldrT="[Текст]"/>
      <dgm:spPr/>
      <dgm:t>
        <a:bodyPr/>
        <a:lstStyle/>
        <a:p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</a:rPr>
            <a:t>Математика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FCAEC775-551D-4989-AF1F-63D6BB41F145}" type="parTrans" cxnId="{602FB0C1-F3CE-4401-ACA3-81ED1B52EA86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8BA1B727-F360-44D5-BE88-9BFACE25163D}" type="sibTrans" cxnId="{602FB0C1-F3CE-4401-ACA3-81ED1B52EA86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DFF1D0D9-3515-431B-8E93-EED0AF35EAF0}">
      <dgm:prSet phldrT="[Текст]"/>
      <dgm:spPr/>
      <dgm:t>
        <a:bodyPr/>
        <a:lstStyle/>
        <a:p>
          <a:r>
            <a:rPr lang="ru-RU" smtClean="0">
              <a:solidFill>
                <a:schemeClr val="tx1">
                  <a:lumMod val="85000"/>
                  <a:lumOff val="15000"/>
                </a:schemeClr>
              </a:solidFill>
            </a:rPr>
            <a:t>Физика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13862BAF-FF71-432B-AAF7-005CCC6E634F}" type="parTrans" cxnId="{6BE242C8-B406-452A-989B-51613EF281F2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B57F69FB-EE38-497B-B066-6ED581197D74}" type="sibTrans" cxnId="{6BE242C8-B406-452A-989B-51613EF281F2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56F34FAA-8636-4DD4-9900-FE879317037F}">
      <dgm:prSet phldrT="[Текст]"/>
      <dgm:spPr/>
      <dgm:t>
        <a:bodyPr/>
        <a:lstStyle/>
        <a:p>
          <a:r>
            <a:rPr lang="ru-RU" smtClean="0">
              <a:solidFill>
                <a:schemeClr val="tx1">
                  <a:lumMod val="85000"/>
                  <a:lumOff val="15000"/>
                </a:schemeClr>
              </a:solidFill>
            </a:rPr>
            <a:t>Химия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0DA25F98-6ACE-446B-9BDA-884261545236}" type="parTrans" cxnId="{98C34CAD-EA8E-4EC9-8BD4-9A8941D2D0DC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E0433FD0-223E-4A0B-92EB-9AE6317620A4}" type="sibTrans" cxnId="{98C34CAD-EA8E-4EC9-8BD4-9A8941D2D0DC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44A47769-7B5E-45DF-95D2-AAA042CEE1B1}" type="pres">
      <dgm:prSet presAssocID="{AD474B4C-955E-43D9-B29C-9C05A3F2D0C3}" presName="Name0" presStyleCnt="0">
        <dgm:presLayoutVars>
          <dgm:dir/>
          <dgm:resizeHandles val="exact"/>
        </dgm:presLayoutVars>
      </dgm:prSet>
      <dgm:spPr/>
    </dgm:pt>
    <dgm:pt modelId="{8030904C-204D-4B93-8232-B2E149177B58}" type="pres">
      <dgm:prSet presAssocID="{0877739F-7C9F-4498-8829-CFFA6C553279}" presName="parTxOnly" presStyleLbl="node1" presStyleIdx="0" presStyleCnt="3" custScaleX="102817" custLinFactNeighborX="-7439" custLinFactNeighborY="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A7F42-F006-43D2-9037-8AB6605E12A6}" type="pres">
      <dgm:prSet presAssocID="{8BA1B727-F360-44D5-BE88-9BFACE25163D}" presName="parSpace" presStyleCnt="0"/>
      <dgm:spPr/>
    </dgm:pt>
    <dgm:pt modelId="{0D2972A1-83C7-48A8-9C22-0D50F2B5098B}" type="pres">
      <dgm:prSet presAssocID="{DFF1D0D9-3515-431B-8E93-EED0AF35EAF0}" presName="parTxOnly" presStyleLbl="node1" presStyleIdx="1" presStyleCnt="3" custLinFactNeighborX="3719" custLinFactNeighborY="11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3B2665-A7D6-4D8F-9D9E-B2D0425E7CA6}" type="pres">
      <dgm:prSet presAssocID="{B57F69FB-EE38-497B-B066-6ED581197D74}" presName="parSpace" presStyleCnt="0"/>
      <dgm:spPr/>
    </dgm:pt>
    <dgm:pt modelId="{E72E5800-2107-402D-ABBB-D6669F008ABA}" type="pres">
      <dgm:prSet presAssocID="{56F34FAA-8636-4DD4-9900-FE879317037F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E242C8-B406-452A-989B-51613EF281F2}" srcId="{AD474B4C-955E-43D9-B29C-9C05A3F2D0C3}" destId="{DFF1D0D9-3515-431B-8E93-EED0AF35EAF0}" srcOrd="1" destOrd="0" parTransId="{13862BAF-FF71-432B-AAF7-005CCC6E634F}" sibTransId="{B57F69FB-EE38-497B-B066-6ED581197D74}"/>
    <dgm:cxn modelId="{602FB0C1-F3CE-4401-ACA3-81ED1B52EA86}" srcId="{AD474B4C-955E-43D9-B29C-9C05A3F2D0C3}" destId="{0877739F-7C9F-4498-8829-CFFA6C553279}" srcOrd="0" destOrd="0" parTransId="{FCAEC775-551D-4989-AF1F-63D6BB41F145}" sibTransId="{8BA1B727-F360-44D5-BE88-9BFACE25163D}"/>
    <dgm:cxn modelId="{2EBDEA71-5B15-4681-99A9-AE02E4334976}" type="presOf" srcId="{0877739F-7C9F-4498-8829-CFFA6C553279}" destId="{8030904C-204D-4B93-8232-B2E149177B58}" srcOrd="0" destOrd="0" presId="urn:microsoft.com/office/officeart/2005/8/layout/hChevron3"/>
    <dgm:cxn modelId="{5A09CA20-7992-44ED-96A8-FCB93B30B56A}" type="presOf" srcId="{AD474B4C-955E-43D9-B29C-9C05A3F2D0C3}" destId="{44A47769-7B5E-45DF-95D2-AAA042CEE1B1}" srcOrd="0" destOrd="0" presId="urn:microsoft.com/office/officeart/2005/8/layout/hChevron3"/>
    <dgm:cxn modelId="{3B6A0833-323D-4473-B38D-BF77093CE48D}" type="presOf" srcId="{56F34FAA-8636-4DD4-9900-FE879317037F}" destId="{E72E5800-2107-402D-ABBB-D6669F008ABA}" srcOrd="0" destOrd="0" presId="urn:microsoft.com/office/officeart/2005/8/layout/hChevron3"/>
    <dgm:cxn modelId="{98C34CAD-EA8E-4EC9-8BD4-9A8941D2D0DC}" srcId="{AD474B4C-955E-43D9-B29C-9C05A3F2D0C3}" destId="{56F34FAA-8636-4DD4-9900-FE879317037F}" srcOrd="2" destOrd="0" parTransId="{0DA25F98-6ACE-446B-9BDA-884261545236}" sibTransId="{E0433FD0-223E-4A0B-92EB-9AE6317620A4}"/>
    <dgm:cxn modelId="{4B77F74D-7DA9-4F0D-9F8A-FD373CA75BCD}" type="presOf" srcId="{DFF1D0D9-3515-431B-8E93-EED0AF35EAF0}" destId="{0D2972A1-83C7-48A8-9C22-0D50F2B5098B}" srcOrd="0" destOrd="0" presId="urn:microsoft.com/office/officeart/2005/8/layout/hChevron3"/>
    <dgm:cxn modelId="{F2BA439A-9A2C-44F8-B531-0989A3222139}" type="presParOf" srcId="{44A47769-7B5E-45DF-95D2-AAA042CEE1B1}" destId="{8030904C-204D-4B93-8232-B2E149177B58}" srcOrd="0" destOrd="0" presId="urn:microsoft.com/office/officeart/2005/8/layout/hChevron3"/>
    <dgm:cxn modelId="{AF97860A-314E-49DE-814F-18D837AE3F66}" type="presParOf" srcId="{44A47769-7B5E-45DF-95D2-AAA042CEE1B1}" destId="{35AA7F42-F006-43D2-9037-8AB6605E12A6}" srcOrd="1" destOrd="0" presId="urn:microsoft.com/office/officeart/2005/8/layout/hChevron3"/>
    <dgm:cxn modelId="{8B59F4CB-50F1-4213-A1DC-2A0A7983DBE6}" type="presParOf" srcId="{44A47769-7B5E-45DF-95D2-AAA042CEE1B1}" destId="{0D2972A1-83C7-48A8-9C22-0D50F2B5098B}" srcOrd="2" destOrd="0" presId="urn:microsoft.com/office/officeart/2005/8/layout/hChevron3"/>
    <dgm:cxn modelId="{E26D93DD-4B51-4F03-95A3-33845614A3E7}" type="presParOf" srcId="{44A47769-7B5E-45DF-95D2-AAA042CEE1B1}" destId="{483B2665-A7D6-4D8F-9D9E-B2D0425E7CA6}" srcOrd="3" destOrd="0" presId="urn:microsoft.com/office/officeart/2005/8/layout/hChevron3"/>
    <dgm:cxn modelId="{87009F87-527C-4D8C-B1CB-023B8C23391B}" type="presParOf" srcId="{44A47769-7B5E-45DF-95D2-AAA042CEE1B1}" destId="{E72E5800-2107-402D-ABBB-D6669F008ABA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652601A-AA4B-4B95-8CAD-CD0AD589FCB1}" type="doc">
      <dgm:prSet loTypeId="urn:microsoft.com/office/officeart/2008/layout/VerticalCurvedList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2DCE6AE-7170-4BE1-A7B9-5421E49BB5CD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>
                  <a:lumMod val="85000"/>
                  <a:lumOff val="15000"/>
                </a:schemeClr>
              </a:solidFill>
            </a:rPr>
            <a:t>профессионально-образовательный маршрут</a:t>
          </a:r>
          <a:endParaRPr lang="ru-RU" sz="16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093E48B8-F695-4AC3-AA0C-7D5C6B948132}" type="parTrans" cxnId="{317A63A0-7DD7-41A9-A14A-E612CA7E930B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0B19190E-C3F0-464A-AE4B-D083CC2EF6D7}" type="sibTrans" cxnId="{317A63A0-7DD7-41A9-A14A-E612CA7E930B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D0F40A29-6188-468C-ABE6-23D30247CBEC}">
      <dgm:prSet phldrT="[Текст]" custT="1"/>
      <dgm:spPr/>
      <dgm:t>
        <a:bodyPr/>
        <a:lstStyle/>
        <a:p>
          <a:r>
            <a:rPr lang="ru-RU" sz="1600" smtClean="0">
              <a:solidFill>
                <a:schemeClr val="tx1">
                  <a:lumMod val="85000"/>
                  <a:lumOff val="15000"/>
                </a:schemeClr>
              </a:solidFill>
            </a:rPr>
            <a:t>каскадная сетевая модель повышения квалификации</a:t>
          </a:r>
          <a:endParaRPr lang="ru-RU" sz="16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E39A0905-A90F-4C90-9BA5-F7AE993D1503}" type="parTrans" cxnId="{3B9F3FCF-2B0C-4656-A0B2-CD21C59E8EAD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4176727C-1B22-4077-97CE-895B595F3432}" type="sibTrans" cxnId="{3B9F3FCF-2B0C-4656-A0B2-CD21C59E8EAD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DFA96FC3-E5A2-4A5E-AC86-5EE25855A19E}">
      <dgm:prSet phldrT="[Текст]" custT="1"/>
      <dgm:spPr/>
      <dgm:t>
        <a:bodyPr/>
        <a:lstStyle/>
        <a:p>
          <a:r>
            <a:rPr lang="ru-RU" sz="1600" smtClean="0">
              <a:solidFill>
                <a:schemeClr val="tx1">
                  <a:lumMod val="85000"/>
                  <a:lumOff val="15000"/>
                </a:schemeClr>
              </a:solidFill>
            </a:rPr>
            <a:t>экспертное педагогическое сообщество</a:t>
          </a:r>
          <a:endParaRPr lang="ru-RU" sz="16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75526328-7555-46B9-AFD6-F2CD618DEBEE}" type="parTrans" cxnId="{212D9831-B12B-409B-8297-AD5026CF9BE7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0A3DED14-CD5E-4FB9-B1C8-B80231ABBC44}" type="sibTrans" cxnId="{212D9831-B12B-409B-8297-AD5026CF9BE7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3FCE26D3-FAB8-4017-ACE0-66D8A80A9D76}" type="pres">
      <dgm:prSet presAssocID="{3652601A-AA4B-4B95-8CAD-CD0AD589FCB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9357593-7B36-418F-98BA-AA082C407F72}" type="pres">
      <dgm:prSet presAssocID="{3652601A-AA4B-4B95-8CAD-CD0AD589FCB1}" presName="Name1" presStyleCnt="0"/>
      <dgm:spPr/>
      <dgm:t>
        <a:bodyPr/>
        <a:lstStyle/>
        <a:p>
          <a:endParaRPr lang="ru-RU"/>
        </a:p>
      </dgm:t>
    </dgm:pt>
    <dgm:pt modelId="{B81DFC47-F691-4E68-8F36-29D3E6E6D244}" type="pres">
      <dgm:prSet presAssocID="{3652601A-AA4B-4B95-8CAD-CD0AD589FCB1}" presName="cycle" presStyleCnt="0"/>
      <dgm:spPr/>
      <dgm:t>
        <a:bodyPr/>
        <a:lstStyle/>
        <a:p>
          <a:endParaRPr lang="ru-RU"/>
        </a:p>
      </dgm:t>
    </dgm:pt>
    <dgm:pt modelId="{76B82567-490D-4F5D-BCB0-01C26982C699}" type="pres">
      <dgm:prSet presAssocID="{3652601A-AA4B-4B95-8CAD-CD0AD589FCB1}" presName="srcNode" presStyleLbl="node1" presStyleIdx="0" presStyleCnt="3"/>
      <dgm:spPr/>
      <dgm:t>
        <a:bodyPr/>
        <a:lstStyle/>
        <a:p>
          <a:endParaRPr lang="ru-RU"/>
        </a:p>
      </dgm:t>
    </dgm:pt>
    <dgm:pt modelId="{6A02B016-238B-451A-8C9E-8B9644F925C8}" type="pres">
      <dgm:prSet presAssocID="{3652601A-AA4B-4B95-8CAD-CD0AD589FCB1}" presName="conn" presStyleLbl="parChTrans1D2" presStyleIdx="0" presStyleCnt="1"/>
      <dgm:spPr/>
      <dgm:t>
        <a:bodyPr/>
        <a:lstStyle/>
        <a:p>
          <a:endParaRPr lang="ru-RU"/>
        </a:p>
      </dgm:t>
    </dgm:pt>
    <dgm:pt modelId="{183FA6FB-2000-4E90-9EDE-422C521A4F6D}" type="pres">
      <dgm:prSet presAssocID="{3652601A-AA4B-4B95-8CAD-CD0AD589FCB1}" presName="extraNode" presStyleLbl="node1" presStyleIdx="0" presStyleCnt="3"/>
      <dgm:spPr/>
      <dgm:t>
        <a:bodyPr/>
        <a:lstStyle/>
        <a:p>
          <a:endParaRPr lang="ru-RU"/>
        </a:p>
      </dgm:t>
    </dgm:pt>
    <dgm:pt modelId="{E0BF7EAF-B44E-4EA3-96D5-D8D0FBBBB487}" type="pres">
      <dgm:prSet presAssocID="{3652601A-AA4B-4B95-8CAD-CD0AD589FCB1}" presName="dstNode" presStyleLbl="node1" presStyleIdx="0" presStyleCnt="3"/>
      <dgm:spPr/>
      <dgm:t>
        <a:bodyPr/>
        <a:lstStyle/>
        <a:p>
          <a:endParaRPr lang="ru-RU"/>
        </a:p>
      </dgm:t>
    </dgm:pt>
    <dgm:pt modelId="{78E9AEC6-2FD6-4FAD-9EB5-C865CE1AE074}" type="pres">
      <dgm:prSet presAssocID="{A2DCE6AE-7170-4BE1-A7B9-5421E49BB5CD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D556C6-4A6D-498B-AA94-6E67DC324A0D}" type="pres">
      <dgm:prSet presAssocID="{A2DCE6AE-7170-4BE1-A7B9-5421E49BB5CD}" presName="accent_1" presStyleCnt="0"/>
      <dgm:spPr/>
      <dgm:t>
        <a:bodyPr/>
        <a:lstStyle/>
        <a:p>
          <a:endParaRPr lang="ru-RU"/>
        </a:p>
      </dgm:t>
    </dgm:pt>
    <dgm:pt modelId="{DAFF49F0-062A-462E-BB0A-964300E8FD31}" type="pres">
      <dgm:prSet presAssocID="{A2DCE6AE-7170-4BE1-A7B9-5421E49BB5CD}" presName="accentRepeatNode" presStyleLbl="solidFgAcc1" presStyleIdx="0" presStyleCnt="3"/>
      <dgm:spPr/>
      <dgm:t>
        <a:bodyPr/>
        <a:lstStyle/>
        <a:p>
          <a:endParaRPr lang="ru-RU"/>
        </a:p>
      </dgm:t>
    </dgm:pt>
    <dgm:pt modelId="{1950E888-7701-4CD0-9BC3-303842CEA1F1}" type="pres">
      <dgm:prSet presAssocID="{D0F40A29-6188-468C-ABE6-23D30247CBEC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54DEE4-06CC-4245-AE35-6FA698811C6D}" type="pres">
      <dgm:prSet presAssocID="{D0F40A29-6188-468C-ABE6-23D30247CBEC}" presName="accent_2" presStyleCnt="0"/>
      <dgm:spPr/>
      <dgm:t>
        <a:bodyPr/>
        <a:lstStyle/>
        <a:p>
          <a:endParaRPr lang="ru-RU"/>
        </a:p>
      </dgm:t>
    </dgm:pt>
    <dgm:pt modelId="{E210AB0C-8FCE-4AFA-B04B-B4E9C2363CB5}" type="pres">
      <dgm:prSet presAssocID="{D0F40A29-6188-468C-ABE6-23D30247CBEC}" presName="accentRepeatNode" presStyleLbl="solidFgAcc1" presStyleIdx="1" presStyleCnt="3"/>
      <dgm:spPr/>
      <dgm:t>
        <a:bodyPr/>
        <a:lstStyle/>
        <a:p>
          <a:endParaRPr lang="ru-RU"/>
        </a:p>
      </dgm:t>
    </dgm:pt>
    <dgm:pt modelId="{7C58000C-63E0-49F6-ADFB-D4D80D499931}" type="pres">
      <dgm:prSet presAssocID="{DFA96FC3-E5A2-4A5E-AC86-5EE25855A19E}" presName="text_3" presStyleLbl="node1" presStyleIdx="2" presStyleCnt="3" custLinFactNeighborX="704" custLinFactNeighborY="-4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0591DC-19BF-4863-A752-9DD912535E4E}" type="pres">
      <dgm:prSet presAssocID="{DFA96FC3-E5A2-4A5E-AC86-5EE25855A19E}" presName="accent_3" presStyleCnt="0"/>
      <dgm:spPr/>
      <dgm:t>
        <a:bodyPr/>
        <a:lstStyle/>
        <a:p>
          <a:endParaRPr lang="ru-RU"/>
        </a:p>
      </dgm:t>
    </dgm:pt>
    <dgm:pt modelId="{07670097-E6D6-4138-A0B8-0DA7F3E5E6B3}" type="pres">
      <dgm:prSet presAssocID="{DFA96FC3-E5A2-4A5E-AC86-5EE25855A19E}" presName="accentRepeatNode" presStyleLbl="solidFgAcc1" presStyleIdx="2" presStyleCnt="3"/>
      <dgm:spPr/>
      <dgm:t>
        <a:bodyPr/>
        <a:lstStyle/>
        <a:p>
          <a:endParaRPr lang="ru-RU"/>
        </a:p>
      </dgm:t>
    </dgm:pt>
  </dgm:ptLst>
  <dgm:cxnLst>
    <dgm:cxn modelId="{212D9831-B12B-409B-8297-AD5026CF9BE7}" srcId="{3652601A-AA4B-4B95-8CAD-CD0AD589FCB1}" destId="{DFA96FC3-E5A2-4A5E-AC86-5EE25855A19E}" srcOrd="2" destOrd="0" parTransId="{75526328-7555-46B9-AFD6-F2CD618DEBEE}" sibTransId="{0A3DED14-CD5E-4FB9-B1C8-B80231ABBC44}"/>
    <dgm:cxn modelId="{317A63A0-7DD7-41A9-A14A-E612CA7E930B}" srcId="{3652601A-AA4B-4B95-8CAD-CD0AD589FCB1}" destId="{A2DCE6AE-7170-4BE1-A7B9-5421E49BB5CD}" srcOrd="0" destOrd="0" parTransId="{093E48B8-F695-4AC3-AA0C-7D5C6B948132}" sibTransId="{0B19190E-C3F0-464A-AE4B-D083CC2EF6D7}"/>
    <dgm:cxn modelId="{33205E11-3B25-4F2E-AEA6-DE4A3E274F9D}" type="presOf" srcId="{3652601A-AA4B-4B95-8CAD-CD0AD589FCB1}" destId="{3FCE26D3-FAB8-4017-ACE0-66D8A80A9D76}" srcOrd="0" destOrd="0" presId="urn:microsoft.com/office/officeart/2008/layout/VerticalCurvedList"/>
    <dgm:cxn modelId="{1E4641C6-282D-40E7-852B-9D39A9126CE4}" type="presOf" srcId="{D0F40A29-6188-468C-ABE6-23D30247CBEC}" destId="{1950E888-7701-4CD0-9BC3-303842CEA1F1}" srcOrd="0" destOrd="0" presId="urn:microsoft.com/office/officeart/2008/layout/VerticalCurvedList"/>
    <dgm:cxn modelId="{E8CB9C30-CB50-477E-ACEB-E61E51A6691D}" type="presOf" srcId="{A2DCE6AE-7170-4BE1-A7B9-5421E49BB5CD}" destId="{78E9AEC6-2FD6-4FAD-9EB5-C865CE1AE074}" srcOrd="0" destOrd="0" presId="urn:microsoft.com/office/officeart/2008/layout/VerticalCurvedList"/>
    <dgm:cxn modelId="{3FEF1DEC-FBE3-4646-BB6F-CFF62D105D13}" type="presOf" srcId="{0B19190E-C3F0-464A-AE4B-D083CC2EF6D7}" destId="{6A02B016-238B-451A-8C9E-8B9644F925C8}" srcOrd="0" destOrd="0" presId="urn:microsoft.com/office/officeart/2008/layout/VerticalCurvedList"/>
    <dgm:cxn modelId="{3B9F3FCF-2B0C-4656-A0B2-CD21C59E8EAD}" srcId="{3652601A-AA4B-4B95-8CAD-CD0AD589FCB1}" destId="{D0F40A29-6188-468C-ABE6-23D30247CBEC}" srcOrd="1" destOrd="0" parTransId="{E39A0905-A90F-4C90-9BA5-F7AE993D1503}" sibTransId="{4176727C-1B22-4077-97CE-895B595F3432}"/>
    <dgm:cxn modelId="{622A3DAC-3C13-4F5A-88B3-4AB7883A308B}" type="presOf" srcId="{DFA96FC3-E5A2-4A5E-AC86-5EE25855A19E}" destId="{7C58000C-63E0-49F6-ADFB-D4D80D499931}" srcOrd="0" destOrd="0" presId="urn:microsoft.com/office/officeart/2008/layout/VerticalCurvedList"/>
    <dgm:cxn modelId="{E478495C-8666-409D-A8F7-60C5776A8D68}" type="presParOf" srcId="{3FCE26D3-FAB8-4017-ACE0-66D8A80A9D76}" destId="{99357593-7B36-418F-98BA-AA082C407F72}" srcOrd="0" destOrd="0" presId="urn:microsoft.com/office/officeart/2008/layout/VerticalCurvedList"/>
    <dgm:cxn modelId="{C3C9C600-E504-48CC-957D-B39717B0310B}" type="presParOf" srcId="{99357593-7B36-418F-98BA-AA082C407F72}" destId="{B81DFC47-F691-4E68-8F36-29D3E6E6D244}" srcOrd="0" destOrd="0" presId="urn:microsoft.com/office/officeart/2008/layout/VerticalCurvedList"/>
    <dgm:cxn modelId="{12134966-B0F7-4408-9BBC-5946F4E4888F}" type="presParOf" srcId="{B81DFC47-F691-4E68-8F36-29D3E6E6D244}" destId="{76B82567-490D-4F5D-BCB0-01C26982C699}" srcOrd="0" destOrd="0" presId="urn:microsoft.com/office/officeart/2008/layout/VerticalCurvedList"/>
    <dgm:cxn modelId="{02554A91-47E7-40B7-B5E5-7B268D340EB5}" type="presParOf" srcId="{B81DFC47-F691-4E68-8F36-29D3E6E6D244}" destId="{6A02B016-238B-451A-8C9E-8B9644F925C8}" srcOrd="1" destOrd="0" presId="urn:microsoft.com/office/officeart/2008/layout/VerticalCurvedList"/>
    <dgm:cxn modelId="{B89F4434-7DFB-49C5-B5C6-5ADCA8B7585B}" type="presParOf" srcId="{B81DFC47-F691-4E68-8F36-29D3E6E6D244}" destId="{183FA6FB-2000-4E90-9EDE-422C521A4F6D}" srcOrd="2" destOrd="0" presId="urn:microsoft.com/office/officeart/2008/layout/VerticalCurvedList"/>
    <dgm:cxn modelId="{D1F2A9C3-03A2-4CCB-A51D-54E1B248B2FB}" type="presParOf" srcId="{B81DFC47-F691-4E68-8F36-29D3E6E6D244}" destId="{E0BF7EAF-B44E-4EA3-96D5-D8D0FBBBB487}" srcOrd="3" destOrd="0" presId="urn:microsoft.com/office/officeart/2008/layout/VerticalCurvedList"/>
    <dgm:cxn modelId="{282C7D3C-F2EE-4A52-93D7-63E1B3028BB9}" type="presParOf" srcId="{99357593-7B36-418F-98BA-AA082C407F72}" destId="{78E9AEC6-2FD6-4FAD-9EB5-C865CE1AE074}" srcOrd="1" destOrd="0" presId="urn:microsoft.com/office/officeart/2008/layout/VerticalCurvedList"/>
    <dgm:cxn modelId="{DB8D5596-C1BE-4272-9EB2-0C8B1D5973F8}" type="presParOf" srcId="{99357593-7B36-418F-98BA-AA082C407F72}" destId="{60D556C6-4A6D-498B-AA94-6E67DC324A0D}" srcOrd="2" destOrd="0" presId="urn:microsoft.com/office/officeart/2008/layout/VerticalCurvedList"/>
    <dgm:cxn modelId="{E73732A1-A880-4BDE-AEE9-EC679638DCCD}" type="presParOf" srcId="{60D556C6-4A6D-498B-AA94-6E67DC324A0D}" destId="{DAFF49F0-062A-462E-BB0A-964300E8FD31}" srcOrd="0" destOrd="0" presId="urn:microsoft.com/office/officeart/2008/layout/VerticalCurvedList"/>
    <dgm:cxn modelId="{F28D0290-4A17-464B-90BE-CFB2522E18E1}" type="presParOf" srcId="{99357593-7B36-418F-98BA-AA082C407F72}" destId="{1950E888-7701-4CD0-9BC3-303842CEA1F1}" srcOrd="3" destOrd="0" presId="urn:microsoft.com/office/officeart/2008/layout/VerticalCurvedList"/>
    <dgm:cxn modelId="{0A570A2A-2D64-4FBC-A22E-27575A810372}" type="presParOf" srcId="{99357593-7B36-418F-98BA-AA082C407F72}" destId="{BF54DEE4-06CC-4245-AE35-6FA698811C6D}" srcOrd="4" destOrd="0" presId="urn:microsoft.com/office/officeart/2008/layout/VerticalCurvedList"/>
    <dgm:cxn modelId="{F289F0C5-A1F0-4683-90DB-E140C984B3D4}" type="presParOf" srcId="{BF54DEE4-06CC-4245-AE35-6FA698811C6D}" destId="{E210AB0C-8FCE-4AFA-B04B-B4E9C2363CB5}" srcOrd="0" destOrd="0" presId="urn:microsoft.com/office/officeart/2008/layout/VerticalCurvedList"/>
    <dgm:cxn modelId="{F32403BC-AD53-4673-ABC9-B29C7FB602F7}" type="presParOf" srcId="{99357593-7B36-418F-98BA-AA082C407F72}" destId="{7C58000C-63E0-49F6-ADFB-D4D80D499931}" srcOrd="5" destOrd="0" presId="urn:microsoft.com/office/officeart/2008/layout/VerticalCurvedList"/>
    <dgm:cxn modelId="{379E9093-34BE-4A92-A06E-4DD1E063DF80}" type="presParOf" srcId="{99357593-7B36-418F-98BA-AA082C407F72}" destId="{C80591DC-19BF-4863-A752-9DD912535E4E}" srcOrd="6" destOrd="0" presId="urn:microsoft.com/office/officeart/2008/layout/VerticalCurvedList"/>
    <dgm:cxn modelId="{7D0C5B61-4870-4807-9EFF-F30AE56E9EEF}" type="presParOf" srcId="{C80591DC-19BF-4863-A752-9DD912535E4E}" destId="{07670097-E6D6-4138-A0B8-0DA7F3E5E6B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652601A-AA4B-4B95-8CAD-CD0AD589FCB1}" type="doc">
      <dgm:prSet loTypeId="urn:microsoft.com/office/officeart/2008/layout/VerticalCurvedList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2DCE6AE-7170-4BE1-A7B9-5421E49BB5CD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>
                  <a:lumMod val="85000"/>
                  <a:lumOff val="15000"/>
                </a:schemeClr>
              </a:solidFill>
            </a:rPr>
            <a:t>научно-исследовательские проекты</a:t>
          </a:r>
          <a:endParaRPr lang="ru-RU" sz="16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093E48B8-F695-4AC3-AA0C-7D5C6B948132}" type="parTrans" cxnId="{317A63A0-7DD7-41A9-A14A-E612CA7E930B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0B19190E-C3F0-464A-AE4B-D083CC2EF6D7}" type="sibTrans" cxnId="{317A63A0-7DD7-41A9-A14A-E612CA7E930B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D0F40A29-6188-468C-ABE6-23D30247CBEC}">
      <dgm:prSet phldrT="[Текст]" custT="1"/>
      <dgm:spPr/>
      <dgm:t>
        <a:bodyPr/>
        <a:lstStyle/>
        <a:p>
          <a:r>
            <a:rPr lang="ru-RU" sz="1600" smtClean="0">
              <a:solidFill>
                <a:schemeClr val="tx1">
                  <a:lumMod val="85000"/>
                  <a:lumOff val="15000"/>
                </a:schemeClr>
              </a:solidFill>
            </a:rPr>
            <a:t>курсы дополнительного образования</a:t>
          </a:r>
          <a:endParaRPr lang="ru-RU" sz="16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E39A0905-A90F-4C90-9BA5-F7AE993D1503}" type="parTrans" cxnId="{3B9F3FCF-2B0C-4656-A0B2-CD21C59E8EAD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4176727C-1B22-4077-97CE-895B595F3432}" type="sibTrans" cxnId="{3B9F3FCF-2B0C-4656-A0B2-CD21C59E8EAD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DFA96FC3-E5A2-4A5E-AC86-5EE25855A19E}">
      <dgm:prSet phldrT="[Текст]" custT="1"/>
      <dgm:spPr/>
      <dgm:t>
        <a:bodyPr/>
        <a:lstStyle/>
        <a:p>
          <a:r>
            <a:rPr lang="ru-RU" sz="1600" smtClean="0">
              <a:solidFill>
                <a:schemeClr val="tx1">
                  <a:lumMod val="85000"/>
                  <a:lumOff val="15000"/>
                </a:schemeClr>
              </a:solidFill>
            </a:rPr>
            <a:t>сетевые конкурсы и олимпиады</a:t>
          </a:r>
          <a:endParaRPr lang="ru-RU" sz="16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75526328-7555-46B9-AFD6-F2CD618DEBEE}" type="parTrans" cxnId="{212D9831-B12B-409B-8297-AD5026CF9BE7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0A3DED14-CD5E-4FB9-B1C8-B80231ABBC44}" type="sibTrans" cxnId="{212D9831-B12B-409B-8297-AD5026CF9BE7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00DAD1D0-29C3-4590-BC22-7A20872B4A85}">
      <dgm:prSet custT="1"/>
      <dgm:spPr/>
      <dgm:t>
        <a:bodyPr/>
        <a:lstStyle/>
        <a:p>
          <a:r>
            <a:rPr lang="ru-RU" sz="1600" smtClean="0">
              <a:solidFill>
                <a:schemeClr val="tx1">
                  <a:lumMod val="85000"/>
                  <a:lumOff val="15000"/>
                </a:schemeClr>
              </a:solidFill>
            </a:rPr>
            <a:t>профессиональные пробы</a:t>
          </a:r>
          <a:endParaRPr lang="ru-RU" sz="16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0E123206-1DC6-4C44-A2C8-F6FCDCF786B7}" type="parTrans" cxnId="{BFFFC1B0-CD8C-4C1A-8DF8-B8C71B250CF3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B492ECD1-0A7D-4C2A-AD8D-350F9486AA6B}" type="sibTrans" cxnId="{BFFFC1B0-CD8C-4C1A-8DF8-B8C71B250CF3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B523FAD0-D504-4707-8017-EB09B606FAED}">
      <dgm:prSet custT="1"/>
      <dgm:spPr/>
      <dgm:t>
        <a:bodyPr/>
        <a:lstStyle/>
        <a:p>
          <a:r>
            <a:rPr lang="ru-RU" sz="1600" smtClean="0">
              <a:solidFill>
                <a:schemeClr val="tx1">
                  <a:lumMod val="85000"/>
                  <a:lumOff val="15000"/>
                </a:schemeClr>
              </a:solidFill>
            </a:rPr>
            <a:t>интерактивное обучение и профориентация</a:t>
          </a:r>
          <a:endParaRPr lang="ru-RU" sz="16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0C97B98E-5B1B-4C63-AAAD-F71042CD4DC8}" type="parTrans" cxnId="{B90B4EFE-E258-43EF-850A-FFFD0EB058A3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EA66CA9B-E3DA-4B1A-8C11-C74B29A514BB}" type="sibTrans" cxnId="{B90B4EFE-E258-43EF-850A-FFFD0EB058A3}">
      <dgm:prSet/>
      <dgm:spPr/>
      <dgm:t>
        <a:bodyPr/>
        <a:lstStyle/>
        <a:p>
          <a:endParaRPr lang="ru-RU" sz="160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3FCE26D3-FAB8-4017-ACE0-66D8A80A9D76}" type="pres">
      <dgm:prSet presAssocID="{3652601A-AA4B-4B95-8CAD-CD0AD589FCB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9357593-7B36-418F-98BA-AA082C407F72}" type="pres">
      <dgm:prSet presAssocID="{3652601A-AA4B-4B95-8CAD-CD0AD589FCB1}" presName="Name1" presStyleCnt="0"/>
      <dgm:spPr/>
      <dgm:t>
        <a:bodyPr/>
        <a:lstStyle/>
        <a:p>
          <a:endParaRPr lang="ru-RU"/>
        </a:p>
      </dgm:t>
    </dgm:pt>
    <dgm:pt modelId="{B81DFC47-F691-4E68-8F36-29D3E6E6D244}" type="pres">
      <dgm:prSet presAssocID="{3652601A-AA4B-4B95-8CAD-CD0AD589FCB1}" presName="cycle" presStyleCnt="0"/>
      <dgm:spPr/>
      <dgm:t>
        <a:bodyPr/>
        <a:lstStyle/>
        <a:p>
          <a:endParaRPr lang="ru-RU"/>
        </a:p>
      </dgm:t>
    </dgm:pt>
    <dgm:pt modelId="{76B82567-490D-4F5D-BCB0-01C26982C699}" type="pres">
      <dgm:prSet presAssocID="{3652601A-AA4B-4B95-8CAD-CD0AD589FCB1}" presName="srcNode" presStyleLbl="node1" presStyleIdx="0" presStyleCnt="5"/>
      <dgm:spPr/>
      <dgm:t>
        <a:bodyPr/>
        <a:lstStyle/>
        <a:p>
          <a:endParaRPr lang="ru-RU"/>
        </a:p>
      </dgm:t>
    </dgm:pt>
    <dgm:pt modelId="{6A02B016-238B-451A-8C9E-8B9644F925C8}" type="pres">
      <dgm:prSet presAssocID="{3652601A-AA4B-4B95-8CAD-CD0AD589FCB1}" presName="conn" presStyleLbl="parChTrans1D2" presStyleIdx="0" presStyleCnt="1"/>
      <dgm:spPr/>
      <dgm:t>
        <a:bodyPr/>
        <a:lstStyle/>
        <a:p>
          <a:endParaRPr lang="ru-RU"/>
        </a:p>
      </dgm:t>
    </dgm:pt>
    <dgm:pt modelId="{183FA6FB-2000-4E90-9EDE-422C521A4F6D}" type="pres">
      <dgm:prSet presAssocID="{3652601A-AA4B-4B95-8CAD-CD0AD589FCB1}" presName="extraNode" presStyleLbl="node1" presStyleIdx="0" presStyleCnt="5"/>
      <dgm:spPr/>
      <dgm:t>
        <a:bodyPr/>
        <a:lstStyle/>
        <a:p>
          <a:endParaRPr lang="ru-RU"/>
        </a:p>
      </dgm:t>
    </dgm:pt>
    <dgm:pt modelId="{E0BF7EAF-B44E-4EA3-96D5-D8D0FBBBB487}" type="pres">
      <dgm:prSet presAssocID="{3652601A-AA4B-4B95-8CAD-CD0AD589FCB1}" presName="dstNode" presStyleLbl="node1" presStyleIdx="0" presStyleCnt="5"/>
      <dgm:spPr/>
      <dgm:t>
        <a:bodyPr/>
        <a:lstStyle/>
        <a:p>
          <a:endParaRPr lang="ru-RU"/>
        </a:p>
      </dgm:t>
    </dgm:pt>
    <dgm:pt modelId="{78E9AEC6-2FD6-4FAD-9EB5-C865CE1AE074}" type="pres">
      <dgm:prSet presAssocID="{A2DCE6AE-7170-4BE1-A7B9-5421E49BB5CD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D556C6-4A6D-498B-AA94-6E67DC324A0D}" type="pres">
      <dgm:prSet presAssocID="{A2DCE6AE-7170-4BE1-A7B9-5421E49BB5CD}" presName="accent_1" presStyleCnt="0"/>
      <dgm:spPr/>
      <dgm:t>
        <a:bodyPr/>
        <a:lstStyle/>
        <a:p>
          <a:endParaRPr lang="ru-RU"/>
        </a:p>
      </dgm:t>
    </dgm:pt>
    <dgm:pt modelId="{DAFF49F0-062A-462E-BB0A-964300E8FD31}" type="pres">
      <dgm:prSet presAssocID="{A2DCE6AE-7170-4BE1-A7B9-5421E49BB5CD}" presName="accentRepeatNode" presStyleLbl="solidFgAcc1" presStyleIdx="0" presStyleCnt="5"/>
      <dgm:spPr/>
      <dgm:t>
        <a:bodyPr/>
        <a:lstStyle/>
        <a:p>
          <a:endParaRPr lang="ru-RU"/>
        </a:p>
      </dgm:t>
    </dgm:pt>
    <dgm:pt modelId="{1950E888-7701-4CD0-9BC3-303842CEA1F1}" type="pres">
      <dgm:prSet presAssocID="{D0F40A29-6188-468C-ABE6-23D30247CBEC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54DEE4-06CC-4245-AE35-6FA698811C6D}" type="pres">
      <dgm:prSet presAssocID="{D0F40A29-6188-468C-ABE6-23D30247CBEC}" presName="accent_2" presStyleCnt="0"/>
      <dgm:spPr/>
      <dgm:t>
        <a:bodyPr/>
        <a:lstStyle/>
        <a:p>
          <a:endParaRPr lang="ru-RU"/>
        </a:p>
      </dgm:t>
    </dgm:pt>
    <dgm:pt modelId="{E210AB0C-8FCE-4AFA-B04B-B4E9C2363CB5}" type="pres">
      <dgm:prSet presAssocID="{D0F40A29-6188-468C-ABE6-23D30247CBEC}" presName="accentRepeatNode" presStyleLbl="solidFgAcc1" presStyleIdx="1" presStyleCnt="5"/>
      <dgm:spPr/>
      <dgm:t>
        <a:bodyPr/>
        <a:lstStyle/>
        <a:p>
          <a:endParaRPr lang="ru-RU"/>
        </a:p>
      </dgm:t>
    </dgm:pt>
    <dgm:pt modelId="{7C58000C-63E0-49F6-ADFB-D4D80D499931}" type="pres">
      <dgm:prSet presAssocID="{DFA96FC3-E5A2-4A5E-AC86-5EE25855A19E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0591DC-19BF-4863-A752-9DD912535E4E}" type="pres">
      <dgm:prSet presAssocID="{DFA96FC3-E5A2-4A5E-AC86-5EE25855A19E}" presName="accent_3" presStyleCnt="0"/>
      <dgm:spPr/>
      <dgm:t>
        <a:bodyPr/>
        <a:lstStyle/>
        <a:p>
          <a:endParaRPr lang="ru-RU"/>
        </a:p>
      </dgm:t>
    </dgm:pt>
    <dgm:pt modelId="{07670097-E6D6-4138-A0B8-0DA7F3E5E6B3}" type="pres">
      <dgm:prSet presAssocID="{DFA96FC3-E5A2-4A5E-AC86-5EE25855A19E}" presName="accentRepeatNode" presStyleLbl="solidFgAcc1" presStyleIdx="2" presStyleCnt="5"/>
      <dgm:spPr/>
      <dgm:t>
        <a:bodyPr/>
        <a:lstStyle/>
        <a:p>
          <a:endParaRPr lang="ru-RU"/>
        </a:p>
      </dgm:t>
    </dgm:pt>
    <dgm:pt modelId="{619AC849-A427-47A0-A9E3-F71814090794}" type="pres">
      <dgm:prSet presAssocID="{00DAD1D0-29C3-4590-BC22-7A20872B4A85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5BF942-5AE9-4E73-941A-87A472FCCBF5}" type="pres">
      <dgm:prSet presAssocID="{00DAD1D0-29C3-4590-BC22-7A20872B4A85}" presName="accent_4" presStyleCnt="0"/>
      <dgm:spPr/>
      <dgm:t>
        <a:bodyPr/>
        <a:lstStyle/>
        <a:p>
          <a:endParaRPr lang="ru-RU"/>
        </a:p>
      </dgm:t>
    </dgm:pt>
    <dgm:pt modelId="{6E97D3B1-7298-473D-A300-72E9BC543162}" type="pres">
      <dgm:prSet presAssocID="{00DAD1D0-29C3-4590-BC22-7A20872B4A85}" presName="accentRepeatNode" presStyleLbl="solidFgAcc1" presStyleIdx="3" presStyleCnt="5"/>
      <dgm:spPr/>
      <dgm:t>
        <a:bodyPr/>
        <a:lstStyle/>
        <a:p>
          <a:endParaRPr lang="ru-RU"/>
        </a:p>
      </dgm:t>
    </dgm:pt>
    <dgm:pt modelId="{19AA4358-60A6-4BB6-8AA2-065D8A7ACD80}" type="pres">
      <dgm:prSet presAssocID="{B523FAD0-D504-4707-8017-EB09B606FAED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E622B7-EEBE-422F-8143-AF35EAD74CA1}" type="pres">
      <dgm:prSet presAssocID="{B523FAD0-D504-4707-8017-EB09B606FAED}" presName="accent_5" presStyleCnt="0"/>
      <dgm:spPr/>
      <dgm:t>
        <a:bodyPr/>
        <a:lstStyle/>
        <a:p>
          <a:endParaRPr lang="ru-RU"/>
        </a:p>
      </dgm:t>
    </dgm:pt>
    <dgm:pt modelId="{94AEC06B-DC20-4226-831F-0912FBDE473A}" type="pres">
      <dgm:prSet presAssocID="{B523FAD0-D504-4707-8017-EB09B606FAED}" presName="accentRepeatNode" presStyleLbl="solidFgAcc1" presStyleIdx="4" presStyleCnt="5"/>
      <dgm:spPr/>
      <dgm:t>
        <a:bodyPr/>
        <a:lstStyle/>
        <a:p>
          <a:endParaRPr lang="ru-RU"/>
        </a:p>
      </dgm:t>
    </dgm:pt>
  </dgm:ptLst>
  <dgm:cxnLst>
    <dgm:cxn modelId="{6BBE9B2B-FECB-4FF2-88F1-978E9C1A8434}" type="presOf" srcId="{B523FAD0-D504-4707-8017-EB09B606FAED}" destId="{19AA4358-60A6-4BB6-8AA2-065D8A7ACD80}" srcOrd="0" destOrd="0" presId="urn:microsoft.com/office/officeart/2008/layout/VerticalCurvedList"/>
    <dgm:cxn modelId="{BFFFC1B0-CD8C-4C1A-8DF8-B8C71B250CF3}" srcId="{3652601A-AA4B-4B95-8CAD-CD0AD589FCB1}" destId="{00DAD1D0-29C3-4590-BC22-7A20872B4A85}" srcOrd="3" destOrd="0" parTransId="{0E123206-1DC6-4C44-A2C8-F6FCDCF786B7}" sibTransId="{B492ECD1-0A7D-4C2A-AD8D-350F9486AA6B}"/>
    <dgm:cxn modelId="{2BC55AD0-34E1-47B8-88BA-224061263266}" type="presOf" srcId="{A2DCE6AE-7170-4BE1-A7B9-5421E49BB5CD}" destId="{78E9AEC6-2FD6-4FAD-9EB5-C865CE1AE074}" srcOrd="0" destOrd="0" presId="urn:microsoft.com/office/officeart/2008/layout/VerticalCurvedList"/>
    <dgm:cxn modelId="{CACCA145-ABC4-414A-A6CB-8B04E06804E4}" type="presOf" srcId="{3652601A-AA4B-4B95-8CAD-CD0AD589FCB1}" destId="{3FCE26D3-FAB8-4017-ACE0-66D8A80A9D76}" srcOrd="0" destOrd="0" presId="urn:microsoft.com/office/officeart/2008/layout/VerticalCurvedList"/>
    <dgm:cxn modelId="{92EB84C9-1865-4941-B1BB-177C4F9A4F1E}" type="presOf" srcId="{0B19190E-C3F0-464A-AE4B-D083CC2EF6D7}" destId="{6A02B016-238B-451A-8C9E-8B9644F925C8}" srcOrd="0" destOrd="0" presId="urn:microsoft.com/office/officeart/2008/layout/VerticalCurvedList"/>
    <dgm:cxn modelId="{50F5A520-58E5-414A-AC1F-AB4AEA19DEE1}" type="presOf" srcId="{DFA96FC3-E5A2-4A5E-AC86-5EE25855A19E}" destId="{7C58000C-63E0-49F6-ADFB-D4D80D499931}" srcOrd="0" destOrd="0" presId="urn:microsoft.com/office/officeart/2008/layout/VerticalCurvedList"/>
    <dgm:cxn modelId="{3B9F3FCF-2B0C-4656-A0B2-CD21C59E8EAD}" srcId="{3652601A-AA4B-4B95-8CAD-CD0AD589FCB1}" destId="{D0F40A29-6188-468C-ABE6-23D30247CBEC}" srcOrd="1" destOrd="0" parTransId="{E39A0905-A90F-4C90-9BA5-F7AE993D1503}" sibTransId="{4176727C-1B22-4077-97CE-895B595F3432}"/>
    <dgm:cxn modelId="{317A63A0-7DD7-41A9-A14A-E612CA7E930B}" srcId="{3652601A-AA4B-4B95-8CAD-CD0AD589FCB1}" destId="{A2DCE6AE-7170-4BE1-A7B9-5421E49BB5CD}" srcOrd="0" destOrd="0" parTransId="{093E48B8-F695-4AC3-AA0C-7D5C6B948132}" sibTransId="{0B19190E-C3F0-464A-AE4B-D083CC2EF6D7}"/>
    <dgm:cxn modelId="{B90B4EFE-E258-43EF-850A-FFFD0EB058A3}" srcId="{3652601A-AA4B-4B95-8CAD-CD0AD589FCB1}" destId="{B523FAD0-D504-4707-8017-EB09B606FAED}" srcOrd="4" destOrd="0" parTransId="{0C97B98E-5B1B-4C63-AAAD-F71042CD4DC8}" sibTransId="{EA66CA9B-E3DA-4B1A-8C11-C74B29A514BB}"/>
    <dgm:cxn modelId="{0173FB17-D253-4669-B0C9-91D90BE698CA}" type="presOf" srcId="{00DAD1D0-29C3-4590-BC22-7A20872B4A85}" destId="{619AC849-A427-47A0-A9E3-F71814090794}" srcOrd="0" destOrd="0" presId="urn:microsoft.com/office/officeart/2008/layout/VerticalCurvedList"/>
    <dgm:cxn modelId="{7076D85E-E2EA-4C71-AE28-AA657CBE7682}" type="presOf" srcId="{D0F40A29-6188-468C-ABE6-23D30247CBEC}" destId="{1950E888-7701-4CD0-9BC3-303842CEA1F1}" srcOrd="0" destOrd="0" presId="urn:microsoft.com/office/officeart/2008/layout/VerticalCurvedList"/>
    <dgm:cxn modelId="{212D9831-B12B-409B-8297-AD5026CF9BE7}" srcId="{3652601A-AA4B-4B95-8CAD-CD0AD589FCB1}" destId="{DFA96FC3-E5A2-4A5E-AC86-5EE25855A19E}" srcOrd="2" destOrd="0" parTransId="{75526328-7555-46B9-AFD6-F2CD618DEBEE}" sibTransId="{0A3DED14-CD5E-4FB9-B1C8-B80231ABBC44}"/>
    <dgm:cxn modelId="{7474BC14-A75F-4D41-9F1D-A3D31C1CB950}" type="presParOf" srcId="{3FCE26D3-FAB8-4017-ACE0-66D8A80A9D76}" destId="{99357593-7B36-418F-98BA-AA082C407F72}" srcOrd="0" destOrd="0" presId="urn:microsoft.com/office/officeart/2008/layout/VerticalCurvedList"/>
    <dgm:cxn modelId="{E6A8075F-3274-46B5-8659-C38A81DE019E}" type="presParOf" srcId="{99357593-7B36-418F-98BA-AA082C407F72}" destId="{B81DFC47-F691-4E68-8F36-29D3E6E6D244}" srcOrd="0" destOrd="0" presId="urn:microsoft.com/office/officeart/2008/layout/VerticalCurvedList"/>
    <dgm:cxn modelId="{2F239055-96C8-4ED7-9E9A-AB2340AF6EAF}" type="presParOf" srcId="{B81DFC47-F691-4E68-8F36-29D3E6E6D244}" destId="{76B82567-490D-4F5D-BCB0-01C26982C699}" srcOrd="0" destOrd="0" presId="urn:microsoft.com/office/officeart/2008/layout/VerticalCurvedList"/>
    <dgm:cxn modelId="{90A43E42-0285-4AC0-9DEA-DFF5798FED5A}" type="presParOf" srcId="{B81DFC47-F691-4E68-8F36-29D3E6E6D244}" destId="{6A02B016-238B-451A-8C9E-8B9644F925C8}" srcOrd="1" destOrd="0" presId="urn:microsoft.com/office/officeart/2008/layout/VerticalCurvedList"/>
    <dgm:cxn modelId="{42211424-5EA5-4730-ACB5-ADF6D107DCE7}" type="presParOf" srcId="{B81DFC47-F691-4E68-8F36-29D3E6E6D244}" destId="{183FA6FB-2000-4E90-9EDE-422C521A4F6D}" srcOrd="2" destOrd="0" presId="urn:microsoft.com/office/officeart/2008/layout/VerticalCurvedList"/>
    <dgm:cxn modelId="{3DD4104C-7CBF-4A03-A121-2B0E2DDFEB2D}" type="presParOf" srcId="{B81DFC47-F691-4E68-8F36-29D3E6E6D244}" destId="{E0BF7EAF-B44E-4EA3-96D5-D8D0FBBBB487}" srcOrd="3" destOrd="0" presId="urn:microsoft.com/office/officeart/2008/layout/VerticalCurvedList"/>
    <dgm:cxn modelId="{3F9A7DC0-0BF5-4053-B190-DDB6AD8612D5}" type="presParOf" srcId="{99357593-7B36-418F-98BA-AA082C407F72}" destId="{78E9AEC6-2FD6-4FAD-9EB5-C865CE1AE074}" srcOrd="1" destOrd="0" presId="urn:microsoft.com/office/officeart/2008/layout/VerticalCurvedList"/>
    <dgm:cxn modelId="{32A955C2-2DF2-4CA3-9134-A1FE6F1AB7DA}" type="presParOf" srcId="{99357593-7B36-418F-98BA-AA082C407F72}" destId="{60D556C6-4A6D-498B-AA94-6E67DC324A0D}" srcOrd="2" destOrd="0" presId="urn:microsoft.com/office/officeart/2008/layout/VerticalCurvedList"/>
    <dgm:cxn modelId="{819FC1E7-6BF4-4657-9552-C0690A65FD3D}" type="presParOf" srcId="{60D556C6-4A6D-498B-AA94-6E67DC324A0D}" destId="{DAFF49F0-062A-462E-BB0A-964300E8FD31}" srcOrd="0" destOrd="0" presId="urn:microsoft.com/office/officeart/2008/layout/VerticalCurvedList"/>
    <dgm:cxn modelId="{849BB14B-928D-43E6-A99E-E4A1EEEAE43D}" type="presParOf" srcId="{99357593-7B36-418F-98BA-AA082C407F72}" destId="{1950E888-7701-4CD0-9BC3-303842CEA1F1}" srcOrd="3" destOrd="0" presId="urn:microsoft.com/office/officeart/2008/layout/VerticalCurvedList"/>
    <dgm:cxn modelId="{340C7DC1-76AD-43C8-8CAA-22800E2285F9}" type="presParOf" srcId="{99357593-7B36-418F-98BA-AA082C407F72}" destId="{BF54DEE4-06CC-4245-AE35-6FA698811C6D}" srcOrd="4" destOrd="0" presId="urn:microsoft.com/office/officeart/2008/layout/VerticalCurvedList"/>
    <dgm:cxn modelId="{04A9F663-F6A4-48AE-82FE-BC2B76DC182E}" type="presParOf" srcId="{BF54DEE4-06CC-4245-AE35-6FA698811C6D}" destId="{E210AB0C-8FCE-4AFA-B04B-B4E9C2363CB5}" srcOrd="0" destOrd="0" presId="urn:microsoft.com/office/officeart/2008/layout/VerticalCurvedList"/>
    <dgm:cxn modelId="{10184442-98FF-487B-9318-30934BDA9D7F}" type="presParOf" srcId="{99357593-7B36-418F-98BA-AA082C407F72}" destId="{7C58000C-63E0-49F6-ADFB-D4D80D499931}" srcOrd="5" destOrd="0" presId="urn:microsoft.com/office/officeart/2008/layout/VerticalCurvedList"/>
    <dgm:cxn modelId="{A3555C40-6D26-4728-BC5B-044BAD48A718}" type="presParOf" srcId="{99357593-7B36-418F-98BA-AA082C407F72}" destId="{C80591DC-19BF-4863-A752-9DD912535E4E}" srcOrd="6" destOrd="0" presId="urn:microsoft.com/office/officeart/2008/layout/VerticalCurvedList"/>
    <dgm:cxn modelId="{90E761DC-C175-4EBB-86F3-25A0DA1EE922}" type="presParOf" srcId="{C80591DC-19BF-4863-A752-9DD912535E4E}" destId="{07670097-E6D6-4138-A0B8-0DA7F3E5E6B3}" srcOrd="0" destOrd="0" presId="urn:microsoft.com/office/officeart/2008/layout/VerticalCurvedList"/>
    <dgm:cxn modelId="{C9E5ED8D-33D1-4664-8724-5C3E2A36B67A}" type="presParOf" srcId="{99357593-7B36-418F-98BA-AA082C407F72}" destId="{619AC849-A427-47A0-A9E3-F71814090794}" srcOrd="7" destOrd="0" presId="urn:microsoft.com/office/officeart/2008/layout/VerticalCurvedList"/>
    <dgm:cxn modelId="{C6AAB813-B374-4B18-83F2-58F1C712DA9E}" type="presParOf" srcId="{99357593-7B36-418F-98BA-AA082C407F72}" destId="{3B5BF942-5AE9-4E73-941A-87A472FCCBF5}" srcOrd="8" destOrd="0" presId="urn:microsoft.com/office/officeart/2008/layout/VerticalCurvedList"/>
    <dgm:cxn modelId="{C9D8F3E9-B00E-4FFB-8587-9BD1BFDED937}" type="presParOf" srcId="{3B5BF942-5AE9-4E73-941A-87A472FCCBF5}" destId="{6E97D3B1-7298-473D-A300-72E9BC543162}" srcOrd="0" destOrd="0" presId="urn:microsoft.com/office/officeart/2008/layout/VerticalCurvedList"/>
    <dgm:cxn modelId="{87BB4048-1F72-4E24-B100-469422026031}" type="presParOf" srcId="{99357593-7B36-418F-98BA-AA082C407F72}" destId="{19AA4358-60A6-4BB6-8AA2-065D8A7ACD80}" srcOrd="9" destOrd="0" presId="urn:microsoft.com/office/officeart/2008/layout/VerticalCurvedList"/>
    <dgm:cxn modelId="{1E1FB1B3-ABD8-43AA-8495-68FB048AD309}" type="presParOf" srcId="{99357593-7B36-418F-98BA-AA082C407F72}" destId="{2FE622B7-EEBE-422F-8143-AF35EAD74CA1}" srcOrd="10" destOrd="0" presId="urn:microsoft.com/office/officeart/2008/layout/VerticalCurvedList"/>
    <dgm:cxn modelId="{7044B7AA-5628-4804-A897-4554AA785BE6}" type="presParOf" srcId="{2FE622B7-EEBE-422F-8143-AF35EAD74CA1}" destId="{94AEC06B-DC20-4226-831F-0912FBDE473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8E1BB0-E6C5-4178-913F-9C6528925BB6}">
      <dsp:nvSpPr>
        <dsp:cNvPr id="0" name=""/>
        <dsp:cNvSpPr/>
      </dsp:nvSpPr>
      <dsp:spPr>
        <a:xfrm rot="3611210">
          <a:off x="778357" y="1383953"/>
          <a:ext cx="409931" cy="45439"/>
        </a:xfrm>
        <a:custGeom>
          <a:avLst/>
          <a:gdLst/>
          <a:ahLst/>
          <a:cxnLst/>
          <a:rect l="0" t="0" r="0" b="0"/>
          <a:pathLst>
            <a:path>
              <a:moveTo>
                <a:pt x="0" y="22719"/>
              </a:moveTo>
              <a:lnTo>
                <a:pt x="409931" y="227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B9AD9A-190C-48F9-AF81-6AC212F97321}">
      <dsp:nvSpPr>
        <dsp:cNvPr id="0" name=""/>
        <dsp:cNvSpPr/>
      </dsp:nvSpPr>
      <dsp:spPr>
        <a:xfrm rot="1277716">
          <a:off x="974055" y="1115765"/>
          <a:ext cx="316550" cy="45439"/>
        </a:xfrm>
        <a:custGeom>
          <a:avLst/>
          <a:gdLst/>
          <a:ahLst/>
          <a:cxnLst/>
          <a:rect l="0" t="0" r="0" b="0"/>
          <a:pathLst>
            <a:path>
              <a:moveTo>
                <a:pt x="0" y="22719"/>
              </a:moveTo>
              <a:lnTo>
                <a:pt x="316550" y="227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CAAA0-BA6B-4753-8765-B7C0619B1328}">
      <dsp:nvSpPr>
        <dsp:cNvPr id="0" name=""/>
        <dsp:cNvSpPr/>
      </dsp:nvSpPr>
      <dsp:spPr>
        <a:xfrm rot="20322284">
          <a:off x="974055" y="811940"/>
          <a:ext cx="316550" cy="45439"/>
        </a:xfrm>
        <a:custGeom>
          <a:avLst/>
          <a:gdLst/>
          <a:ahLst/>
          <a:cxnLst/>
          <a:rect l="0" t="0" r="0" b="0"/>
          <a:pathLst>
            <a:path>
              <a:moveTo>
                <a:pt x="0" y="22719"/>
              </a:moveTo>
              <a:lnTo>
                <a:pt x="316550" y="227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44EE3D-0EFC-44E3-8E0E-53383B15D845}">
      <dsp:nvSpPr>
        <dsp:cNvPr id="0" name=""/>
        <dsp:cNvSpPr/>
      </dsp:nvSpPr>
      <dsp:spPr>
        <a:xfrm rot="17988790">
          <a:off x="778357" y="543752"/>
          <a:ext cx="409931" cy="45439"/>
        </a:xfrm>
        <a:custGeom>
          <a:avLst/>
          <a:gdLst/>
          <a:ahLst/>
          <a:cxnLst/>
          <a:rect l="0" t="0" r="0" b="0"/>
          <a:pathLst>
            <a:path>
              <a:moveTo>
                <a:pt x="0" y="22719"/>
              </a:moveTo>
              <a:lnTo>
                <a:pt x="409931" y="227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AA6096-34C2-4672-9207-A29F3AC5958C}">
      <dsp:nvSpPr>
        <dsp:cNvPr id="0" name=""/>
        <dsp:cNvSpPr/>
      </dsp:nvSpPr>
      <dsp:spPr>
        <a:xfrm>
          <a:off x="396512" y="640484"/>
          <a:ext cx="692176" cy="69217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B0BECD-84CB-45A0-B277-352C68B03B5B}">
      <dsp:nvSpPr>
        <dsp:cNvPr id="0" name=""/>
        <dsp:cNvSpPr/>
      </dsp:nvSpPr>
      <dsp:spPr>
        <a:xfrm>
          <a:off x="980813" y="810"/>
          <a:ext cx="415305" cy="4153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9</a:t>
          </a:r>
          <a:endParaRPr lang="ru-RU" sz="1900" kern="1200" dirty="0"/>
        </a:p>
      </dsp:txBody>
      <dsp:txXfrm>
        <a:off x="1041633" y="61630"/>
        <a:ext cx="293665" cy="293665"/>
      </dsp:txXfrm>
    </dsp:sp>
    <dsp:sp modelId="{C348360A-CC2B-4617-ABB3-97C502B57CEA}">
      <dsp:nvSpPr>
        <dsp:cNvPr id="0" name=""/>
        <dsp:cNvSpPr/>
      </dsp:nvSpPr>
      <dsp:spPr>
        <a:xfrm>
          <a:off x="1437649" y="810"/>
          <a:ext cx="622958" cy="415305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учеников</a:t>
          </a:r>
          <a:endParaRPr lang="ru-RU" sz="1000" kern="1200" dirty="0"/>
        </a:p>
      </dsp:txBody>
      <dsp:txXfrm>
        <a:off x="1437649" y="810"/>
        <a:ext cx="622958" cy="415305"/>
      </dsp:txXfrm>
    </dsp:sp>
    <dsp:sp modelId="{73FA5E55-489A-4E85-8FEF-40F88CAA6234}">
      <dsp:nvSpPr>
        <dsp:cNvPr id="0" name=""/>
        <dsp:cNvSpPr/>
      </dsp:nvSpPr>
      <dsp:spPr>
        <a:xfrm>
          <a:off x="1265621" y="494112"/>
          <a:ext cx="415305" cy="4153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7</a:t>
          </a:r>
          <a:endParaRPr lang="ru-RU" sz="1900" kern="1200" dirty="0"/>
        </a:p>
      </dsp:txBody>
      <dsp:txXfrm>
        <a:off x="1326441" y="554932"/>
        <a:ext cx="293665" cy="293665"/>
      </dsp:txXfrm>
    </dsp:sp>
    <dsp:sp modelId="{D59E5923-88F3-4F8D-8EFF-366A4995C477}">
      <dsp:nvSpPr>
        <dsp:cNvPr id="0" name=""/>
        <dsp:cNvSpPr/>
      </dsp:nvSpPr>
      <dsp:spPr>
        <a:xfrm>
          <a:off x="1722457" y="494112"/>
          <a:ext cx="622958" cy="415305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учеников</a:t>
          </a:r>
          <a:endParaRPr lang="ru-RU" sz="1000" kern="1200" dirty="0"/>
        </a:p>
      </dsp:txBody>
      <dsp:txXfrm>
        <a:off x="1722457" y="494112"/>
        <a:ext cx="622958" cy="415305"/>
      </dsp:txXfrm>
    </dsp:sp>
    <dsp:sp modelId="{1721D8E9-1769-4394-BFED-6E2C4688F898}">
      <dsp:nvSpPr>
        <dsp:cNvPr id="0" name=""/>
        <dsp:cNvSpPr/>
      </dsp:nvSpPr>
      <dsp:spPr>
        <a:xfrm>
          <a:off x="1265621" y="1063728"/>
          <a:ext cx="415305" cy="4153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3</a:t>
          </a:r>
          <a:endParaRPr lang="ru-RU" sz="1900" kern="1200" dirty="0"/>
        </a:p>
      </dsp:txBody>
      <dsp:txXfrm>
        <a:off x="1326441" y="1124548"/>
        <a:ext cx="293665" cy="293665"/>
      </dsp:txXfrm>
    </dsp:sp>
    <dsp:sp modelId="{560F56BD-45B7-438A-B4A6-864DED66E81F}">
      <dsp:nvSpPr>
        <dsp:cNvPr id="0" name=""/>
        <dsp:cNvSpPr/>
      </dsp:nvSpPr>
      <dsp:spPr>
        <a:xfrm>
          <a:off x="1722457" y="1063728"/>
          <a:ext cx="622958" cy="415305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ученика</a:t>
          </a:r>
          <a:endParaRPr lang="ru-RU" sz="1000" kern="1200" dirty="0"/>
        </a:p>
      </dsp:txBody>
      <dsp:txXfrm>
        <a:off x="1722457" y="1063728"/>
        <a:ext cx="622958" cy="415305"/>
      </dsp:txXfrm>
    </dsp:sp>
    <dsp:sp modelId="{95F207EA-70E3-4C6F-833C-B533B9F64E0C}">
      <dsp:nvSpPr>
        <dsp:cNvPr id="0" name=""/>
        <dsp:cNvSpPr/>
      </dsp:nvSpPr>
      <dsp:spPr>
        <a:xfrm>
          <a:off x="980813" y="1557029"/>
          <a:ext cx="415305" cy="4153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4</a:t>
          </a:r>
          <a:endParaRPr lang="ru-RU" sz="1900" kern="1200" dirty="0"/>
        </a:p>
      </dsp:txBody>
      <dsp:txXfrm>
        <a:off x="1041633" y="1617849"/>
        <a:ext cx="293665" cy="293665"/>
      </dsp:txXfrm>
    </dsp:sp>
    <dsp:sp modelId="{E5B5B1C9-8881-4623-B438-9BC844C82A66}">
      <dsp:nvSpPr>
        <dsp:cNvPr id="0" name=""/>
        <dsp:cNvSpPr/>
      </dsp:nvSpPr>
      <dsp:spPr>
        <a:xfrm>
          <a:off x="1437649" y="1557029"/>
          <a:ext cx="622958" cy="415305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ученика</a:t>
          </a:r>
          <a:endParaRPr lang="ru-RU" sz="1000" kern="1200" dirty="0"/>
        </a:p>
      </dsp:txBody>
      <dsp:txXfrm>
        <a:off x="1437649" y="1557029"/>
        <a:ext cx="622958" cy="4153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9407B6-2B5B-43C4-934F-582B17632C3E}">
      <dsp:nvSpPr>
        <dsp:cNvPr id="0" name=""/>
        <dsp:cNvSpPr/>
      </dsp:nvSpPr>
      <dsp:spPr>
        <a:xfrm rot="20907251">
          <a:off x="741701" y="664289"/>
          <a:ext cx="329137" cy="63193"/>
        </a:xfrm>
        <a:custGeom>
          <a:avLst/>
          <a:gdLst/>
          <a:ahLst/>
          <a:cxnLst/>
          <a:rect l="0" t="0" r="0" b="0"/>
          <a:pathLst>
            <a:path>
              <a:moveTo>
                <a:pt x="0" y="31596"/>
              </a:moveTo>
              <a:lnTo>
                <a:pt x="329137" y="315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CD9CD3-9939-4118-8AB8-7D9EE5C9272C}">
      <dsp:nvSpPr>
        <dsp:cNvPr id="0" name=""/>
        <dsp:cNvSpPr/>
      </dsp:nvSpPr>
      <dsp:spPr>
        <a:xfrm>
          <a:off x="68088" y="434931"/>
          <a:ext cx="734521" cy="71431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7BF4CA-649E-42B3-A756-89F563F56E4C}">
      <dsp:nvSpPr>
        <dsp:cNvPr id="0" name=""/>
        <dsp:cNvSpPr/>
      </dsp:nvSpPr>
      <dsp:spPr>
        <a:xfrm>
          <a:off x="1064037" y="374580"/>
          <a:ext cx="433880" cy="48951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</a:t>
          </a:r>
          <a:endParaRPr lang="ru-RU" sz="2200" kern="1200" dirty="0"/>
        </a:p>
      </dsp:txBody>
      <dsp:txXfrm>
        <a:off x="1127577" y="446268"/>
        <a:ext cx="306800" cy="346140"/>
      </dsp:txXfrm>
    </dsp:sp>
    <dsp:sp modelId="{100060DA-D44D-47AA-B657-7113DD205C8F}">
      <dsp:nvSpPr>
        <dsp:cNvPr id="0" name=""/>
        <dsp:cNvSpPr/>
      </dsp:nvSpPr>
      <dsp:spPr>
        <a:xfrm>
          <a:off x="1672260" y="374580"/>
          <a:ext cx="650820" cy="489516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класс</a:t>
          </a:r>
          <a:endParaRPr lang="ru-RU" sz="1400" kern="1200" dirty="0"/>
        </a:p>
      </dsp:txBody>
      <dsp:txXfrm>
        <a:off x="1672260" y="374580"/>
        <a:ext cx="650820" cy="4895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30904C-204D-4B93-8232-B2E149177B58}">
      <dsp:nvSpPr>
        <dsp:cNvPr id="0" name=""/>
        <dsp:cNvSpPr/>
      </dsp:nvSpPr>
      <dsp:spPr>
        <a:xfrm>
          <a:off x="0" y="0"/>
          <a:ext cx="2405525" cy="637748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80010" rIns="40005" bIns="8001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Математика</a:t>
          </a:r>
          <a:endParaRPr lang="ru-RU" sz="30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0" y="0"/>
        <a:ext cx="2246088" cy="637748"/>
      </dsp:txXfrm>
    </dsp:sp>
    <dsp:sp modelId="{0D2972A1-83C7-48A8-9C22-0D50F2B5098B}">
      <dsp:nvSpPr>
        <dsp:cNvPr id="0" name=""/>
        <dsp:cNvSpPr/>
      </dsp:nvSpPr>
      <dsp:spPr>
        <a:xfrm>
          <a:off x="1955988" y="0"/>
          <a:ext cx="2339618" cy="637748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80010" rIns="40005" bIns="8001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smtClean="0">
              <a:solidFill>
                <a:schemeClr val="tx1">
                  <a:lumMod val="85000"/>
                  <a:lumOff val="15000"/>
                </a:schemeClr>
              </a:solidFill>
            </a:rPr>
            <a:t>Физика</a:t>
          </a:r>
          <a:endParaRPr lang="ru-RU" sz="30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2274862" y="0"/>
        <a:ext cx="1701870" cy="637748"/>
      </dsp:txXfrm>
    </dsp:sp>
    <dsp:sp modelId="{E72E5800-2107-402D-ABBB-D6669F008ABA}">
      <dsp:nvSpPr>
        <dsp:cNvPr id="0" name=""/>
        <dsp:cNvSpPr/>
      </dsp:nvSpPr>
      <dsp:spPr>
        <a:xfrm>
          <a:off x="3810281" y="0"/>
          <a:ext cx="2339618" cy="637748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80010" rIns="40005" bIns="8001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smtClean="0">
              <a:solidFill>
                <a:schemeClr val="tx1">
                  <a:lumMod val="85000"/>
                  <a:lumOff val="15000"/>
                </a:schemeClr>
              </a:solidFill>
            </a:rPr>
            <a:t>Химия</a:t>
          </a:r>
          <a:endParaRPr lang="ru-RU" sz="30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4129155" y="0"/>
        <a:ext cx="1701870" cy="6377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02B016-238B-451A-8C9E-8B9644F925C8}">
      <dsp:nvSpPr>
        <dsp:cNvPr id="0" name=""/>
        <dsp:cNvSpPr/>
      </dsp:nvSpPr>
      <dsp:spPr>
        <a:xfrm>
          <a:off x="-2965303" y="-456751"/>
          <a:ext cx="3537642" cy="3537642"/>
        </a:xfrm>
        <a:prstGeom prst="blockArc">
          <a:avLst>
            <a:gd name="adj1" fmla="val 18900000"/>
            <a:gd name="adj2" fmla="val 2700000"/>
            <a:gd name="adj3" fmla="val 611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E9AEC6-2FD6-4FAD-9EB5-C865CE1AE074}">
      <dsp:nvSpPr>
        <dsp:cNvPr id="0" name=""/>
        <dsp:cNvSpPr/>
      </dsp:nvSpPr>
      <dsp:spPr>
        <a:xfrm>
          <a:off x="367998" y="262413"/>
          <a:ext cx="4156973" cy="52482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658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профессионально-образовательный маршрут</a:t>
          </a:r>
          <a:endParaRPr lang="ru-RU" sz="1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367998" y="262413"/>
        <a:ext cx="4156973" cy="524827"/>
      </dsp:txXfrm>
    </dsp:sp>
    <dsp:sp modelId="{DAFF49F0-062A-462E-BB0A-964300E8FD31}">
      <dsp:nvSpPr>
        <dsp:cNvPr id="0" name=""/>
        <dsp:cNvSpPr/>
      </dsp:nvSpPr>
      <dsp:spPr>
        <a:xfrm>
          <a:off x="39980" y="196810"/>
          <a:ext cx="656034" cy="6560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50E888-7701-4CD0-9BC3-303842CEA1F1}">
      <dsp:nvSpPr>
        <dsp:cNvPr id="0" name=""/>
        <dsp:cNvSpPr/>
      </dsp:nvSpPr>
      <dsp:spPr>
        <a:xfrm>
          <a:off x="558773" y="1049655"/>
          <a:ext cx="3966198" cy="524827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658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solidFill>
                <a:schemeClr val="tx1">
                  <a:lumMod val="85000"/>
                  <a:lumOff val="15000"/>
                </a:schemeClr>
              </a:solidFill>
            </a:rPr>
            <a:t>каскадная сетевая модель повышения квалификации</a:t>
          </a:r>
          <a:endParaRPr lang="ru-RU" sz="1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58773" y="1049655"/>
        <a:ext cx="3966198" cy="524827"/>
      </dsp:txXfrm>
    </dsp:sp>
    <dsp:sp modelId="{E210AB0C-8FCE-4AFA-B04B-B4E9C2363CB5}">
      <dsp:nvSpPr>
        <dsp:cNvPr id="0" name=""/>
        <dsp:cNvSpPr/>
      </dsp:nvSpPr>
      <dsp:spPr>
        <a:xfrm>
          <a:off x="230755" y="984052"/>
          <a:ext cx="656034" cy="6560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58000C-63E0-49F6-ADFB-D4D80D499931}">
      <dsp:nvSpPr>
        <dsp:cNvPr id="0" name=""/>
        <dsp:cNvSpPr/>
      </dsp:nvSpPr>
      <dsp:spPr>
        <a:xfrm>
          <a:off x="397263" y="1810703"/>
          <a:ext cx="4156973" cy="524827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658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solidFill>
                <a:schemeClr val="tx1">
                  <a:lumMod val="85000"/>
                  <a:lumOff val="15000"/>
                </a:schemeClr>
              </a:solidFill>
            </a:rPr>
            <a:t>экспертное педагогическое сообщество</a:t>
          </a:r>
          <a:endParaRPr lang="ru-RU" sz="1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397263" y="1810703"/>
        <a:ext cx="4156973" cy="524827"/>
      </dsp:txXfrm>
    </dsp:sp>
    <dsp:sp modelId="{07670097-E6D6-4138-A0B8-0DA7F3E5E6B3}">
      <dsp:nvSpPr>
        <dsp:cNvPr id="0" name=""/>
        <dsp:cNvSpPr/>
      </dsp:nvSpPr>
      <dsp:spPr>
        <a:xfrm>
          <a:off x="39980" y="1771293"/>
          <a:ext cx="656034" cy="6560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02B016-238B-451A-8C9E-8B9644F925C8}">
      <dsp:nvSpPr>
        <dsp:cNvPr id="0" name=""/>
        <dsp:cNvSpPr/>
      </dsp:nvSpPr>
      <dsp:spPr>
        <a:xfrm>
          <a:off x="-2965303" y="-456751"/>
          <a:ext cx="3537642" cy="3537642"/>
        </a:xfrm>
        <a:prstGeom prst="blockArc">
          <a:avLst>
            <a:gd name="adj1" fmla="val 18900000"/>
            <a:gd name="adj2" fmla="val 2700000"/>
            <a:gd name="adj3" fmla="val 611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E9AEC6-2FD6-4FAD-9EB5-C865CE1AE074}">
      <dsp:nvSpPr>
        <dsp:cNvPr id="0" name=""/>
        <dsp:cNvSpPr/>
      </dsp:nvSpPr>
      <dsp:spPr>
        <a:xfrm>
          <a:off x="251486" y="163956"/>
          <a:ext cx="4768390" cy="32812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044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научно-исследовательские проекты</a:t>
          </a:r>
          <a:endParaRPr lang="ru-RU" sz="1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251486" y="163956"/>
        <a:ext cx="4768390" cy="328122"/>
      </dsp:txXfrm>
    </dsp:sp>
    <dsp:sp modelId="{DAFF49F0-062A-462E-BB0A-964300E8FD31}">
      <dsp:nvSpPr>
        <dsp:cNvPr id="0" name=""/>
        <dsp:cNvSpPr/>
      </dsp:nvSpPr>
      <dsp:spPr>
        <a:xfrm>
          <a:off x="46409" y="122940"/>
          <a:ext cx="410152" cy="4101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50E888-7701-4CD0-9BC3-303842CEA1F1}">
      <dsp:nvSpPr>
        <dsp:cNvPr id="0" name=""/>
        <dsp:cNvSpPr/>
      </dsp:nvSpPr>
      <dsp:spPr>
        <a:xfrm>
          <a:off x="486609" y="655982"/>
          <a:ext cx="4533267" cy="328122"/>
        </a:xfrm>
        <a:prstGeom prst="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044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solidFill>
                <a:schemeClr val="tx1">
                  <a:lumMod val="85000"/>
                  <a:lumOff val="15000"/>
                </a:schemeClr>
              </a:solidFill>
            </a:rPr>
            <a:t>курсы дополнительного образования</a:t>
          </a:r>
          <a:endParaRPr lang="ru-RU" sz="1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486609" y="655982"/>
        <a:ext cx="4533267" cy="328122"/>
      </dsp:txXfrm>
    </dsp:sp>
    <dsp:sp modelId="{E210AB0C-8FCE-4AFA-B04B-B4E9C2363CB5}">
      <dsp:nvSpPr>
        <dsp:cNvPr id="0" name=""/>
        <dsp:cNvSpPr/>
      </dsp:nvSpPr>
      <dsp:spPr>
        <a:xfrm>
          <a:off x="281532" y="614966"/>
          <a:ext cx="410152" cy="4101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58000C-63E0-49F6-ADFB-D4D80D499931}">
      <dsp:nvSpPr>
        <dsp:cNvPr id="0" name=""/>
        <dsp:cNvSpPr/>
      </dsp:nvSpPr>
      <dsp:spPr>
        <a:xfrm>
          <a:off x="558773" y="1148008"/>
          <a:ext cx="4461103" cy="328122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044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solidFill>
                <a:schemeClr val="tx1">
                  <a:lumMod val="85000"/>
                  <a:lumOff val="15000"/>
                </a:schemeClr>
              </a:solidFill>
            </a:rPr>
            <a:t>сетевые конкурсы и олимпиады</a:t>
          </a:r>
          <a:endParaRPr lang="ru-RU" sz="1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58773" y="1148008"/>
        <a:ext cx="4461103" cy="328122"/>
      </dsp:txXfrm>
    </dsp:sp>
    <dsp:sp modelId="{07670097-E6D6-4138-A0B8-0DA7F3E5E6B3}">
      <dsp:nvSpPr>
        <dsp:cNvPr id="0" name=""/>
        <dsp:cNvSpPr/>
      </dsp:nvSpPr>
      <dsp:spPr>
        <a:xfrm>
          <a:off x="353696" y="1106993"/>
          <a:ext cx="410152" cy="4101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9AC849-A427-47A0-A9E3-F71814090794}">
      <dsp:nvSpPr>
        <dsp:cNvPr id="0" name=""/>
        <dsp:cNvSpPr/>
      </dsp:nvSpPr>
      <dsp:spPr>
        <a:xfrm>
          <a:off x="486609" y="1640034"/>
          <a:ext cx="4533267" cy="328122"/>
        </a:xfrm>
        <a:prstGeom prst="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044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solidFill>
                <a:schemeClr val="tx1">
                  <a:lumMod val="85000"/>
                  <a:lumOff val="15000"/>
                </a:schemeClr>
              </a:solidFill>
            </a:rPr>
            <a:t>профессиональные пробы</a:t>
          </a:r>
          <a:endParaRPr lang="ru-RU" sz="1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486609" y="1640034"/>
        <a:ext cx="4533267" cy="328122"/>
      </dsp:txXfrm>
    </dsp:sp>
    <dsp:sp modelId="{6E97D3B1-7298-473D-A300-72E9BC543162}">
      <dsp:nvSpPr>
        <dsp:cNvPr id="0" name=""/>
        <dsp:cNvSpPr/>
      </dsp:nvSpPr>
      <dsp:spPr>
        <a:xfrm>
          <a:off x="281532" y="1599019"/>
          <a:ext cx="410152" cy="4101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AA4358-60A6-4BB6-8AA2-065D8A7ACD80}">
      <dsp:nvSpPr>
        <dsp:cNvPr id="0" name=""/>
        <dsp:cNvSpPr/>
      </dsp:nvSpPr>
      <dsp:spPr>
        <a:xfrm>
          <a:off x="251486" y="2132060"/>
          <a:ext cx="4768390" cy="328122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044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solidFill>
                <a:schemeClr val="tx1">
                  <a:lumMod val="85000"/>
                  <a:lumOff val="15000"/>
                </a:schemeClr>
              </a:solidFill>
            </a:rPr>
            <a:t>интерактивное обучение и профориентация</a:t>
          </a:r>
          <a:endParaRPr lang="ru-RU" sz="1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251486" y="2132060"/>
        <a:ext cx="4768390" cy="328122"/>
      </dsp:txXfrm>
    </dsp:sp>
    <dsp:sp modelId="{94AEC06B-DC20-4226-831F-0912FBDE473A}">
      <dsp:nvSpPr>
        <dsp:cNvPr id="0" name=""/>
        <dsp:cNvSpPr/>
      </dsp:nvSpPr>
      <dsp:spPr>
        <a:xfrm>
          <a:off x="46409" y="2091045"/>
          <a:ext cx="410152" cy="4101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fld id="{9DD9A463-B575-4C87-BB09-91AD12CCB21E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0A07AAE7-A0DA-4640-AEF3-315F014388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0063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fld id="{240A1C59-2251-4C19-A1B0-4D1CFE9964F3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28689D39-842D-40D4-AA3B-D66BBE4579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2299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263" y="746125"/>
            <a:ext cx="6624637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2DDA5-EA88-4845-90A8-6412E0783AE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5663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2816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15D3F6-3368-4DF7-876D-3E7696E78511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5849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 smtClean="0"/>
              <a:t>2017-2019 годах на замену</a:t>
            </a:r>
            <a:r>
              <a:rPr lang="ru-RU" baseline="0" dirty="0" smtClean="0"/>
              <a:t> ветхих и аварийных зданий сельских школ построено 4 здания на 1715 мест. В целях решения проблемы </a:t>
            </a:r>
            <a:r>
              <a:rPr lang="ru-RU" baseline="0" dirty="0" err="1" smtClean="0"/>
              <a:t>переуплотненности</a:t>
            </a:r>
            <a:r>
              <a:rPr lang="ru-RU" baseline="0" dirty="0" smtClean="0"/>
              <a:t> построено 3 школы на 1000 мест в крупных сельских поселениях.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5780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339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9983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0F6D4-64EE-4F5A-BF37-34FEC8490129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263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15D3F6-3368-4DF7-876D-3E7696E78511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216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0F6D4-64EE-4F5A-BF37-34FEC8490129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789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15D3F6-3368-4DF7-876D-3E7696E78511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850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0050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1C00C-EA07-40E0-B01E-6CC7133022AA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574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5A66A-66B4-4798-AD5F-767067E0C62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7571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559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6203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5271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E7F12-A6EB-498B-AC95-133879D8CBF9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7176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E7F12-A6EB-498B-AC95-133879D8CBF9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9395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5087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5F2D0-4E96-46C9-B432-9F5C1313411B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7938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9627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225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299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9197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7273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5333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921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5A66A-66B4-4798-AD5F-767067E0C62D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4501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5A66A-66B4-4798-AD5F-767067E0C62D}" type="slidenum">
              <a:rPr lang="ru-RU" smtClean="0">
                <a:solidFill>
                  <a:prstClr val="black"/>
                </a:solidFill>
              </a:rPr>
              <a:pPr/>
              <a:t>34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502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1B25C-C1D5-4D7D-89D7-EE3F24176265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574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263" y="746125"/>
            <a:ext cx="6624637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5A66A-66B4-4798-AD5F-767067E0C62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384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751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43</a:t>
            </a:r>
            <a:r>
              <a:rPr lang="ru-RU" dirty="0" smtClean="0"/>
              <a:t>% выпускников </a:t>
            </a:r>
            <a:r>
              <a:rPr lang="ru-RU" dirty="0" err="1" smtClean="0"/>
              <a:t>агроклассов</a:t>
            </a:r>
            <a:r>
              <a:rPr lang="ru-RU" dirty="0" smtClean="0"/>
              <a:t> поступают на</a:t>
            </a:r>
            <a:r>
              <a:rPr lang="ru-RU" baseline="0" dirty="0" smtClean="0"/>
              <a:t> специальности по профилю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303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Проект </a:t>
            </a:r>
            <a:r>
              <a:rPr lang="ru-RU" dirty="0" smtClean="0"/>
              <a:t>«Краевая онлайн-Школа» также направлен на восполнение недостающих кадровых ресурсов, повышение доступности качественного образования обучающихся с применением электронного обучения, дистанционных образовательных технологий, сетевой формы реализации образовательных программ в муниципальных общеобразовательных организациях, расположенных на территории Пермского края.</a:t>
            </a:r>
          </a:p>
          <a:p>
            <a:r>
              <a:rPr lang="ru-RU" dirty="0" smtClean="0"/>
              <a:t>Проект реализуется в 2 моделях (краевая и муниципальная модели).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465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9D39-842D-40D4-AA3B-D66BBE45796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241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5EEC-304A-4436-BB1A-C95FBED844AB}" type="datetime1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06451-71DA-49B5-AF6C-913A6A77AC76}" type="datetime1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5553-ABB1-478B-937F-AD4DB13DAD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67146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301D8-6633-48F7-83C0-D45F0588374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77156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D3F63-447B-459F-969C-860D9AA8F89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93298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6E10C-534C-4350-AD1B-F48587A5E7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962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42249-8D7D-4E40-8BA5-10160723AF5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5660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64F7-D8A3-4AB2-82F5-F0F18CC7ED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45525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24745-A1C1-4D72-8548-7AFABB7EA80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8157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58E5B-7D3E-4D62-A1FA-B0149CE6BDB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55080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8964A-9B34-47FE-A5D2-3723B1DB7D3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2236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0C139-6019-470A-91FA-849C7EA68D8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115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7599-5C10-4C3D-ADC2-5F42D0B365B8}" type="datetime1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379476" y="356290"/>
            <a:ext cx="10412645" cy="503986"/>
          </a:xfrm>
          <a:prstGeom prst="rect">
            <a:avLst/>
          </a:prstGeom>
        </p:spPr>
        <p:txBody>
          <a:bodyPr/>
          <a:lstStyle>
            <a:lvl1pPr algn="l">
              <a:defRPr sz="2750" cap="all">
                <a:solidFill>
                  <a:srgbClr val="3F3D3C"/>
                </a:solidFill>
                <a:latin typeface="+mn-lt"/>
                <a:ea typeface="+mn-ea"/>
                <a:cs typeface="+mn-cs"/>
                <a:sym typeface="Bebas Neue Regular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471037" y="6551173"/>
            <a:ext cx="626573" cy="238277"/>
          </a:xfrm>
          <a:prstGeom prst="rect">
            <a:avLst/>
          </a:prstGeom>
        </p:spPr>
        <p:txBody>
          <a:bodyPr/>
          <a:lstStyle>
            <a:lvl1pPr>
              <a:defRPr sz="1250">
                <a:solidFill>
                  <a:srgbClr val="D6D5D5"/>
                </a:solidFill>
                <a:latin typeface="SF UI Text Semibold"/>
                <a:ea typeface="SF UI Text Semibold"/>
                <a:cs typeface="SF UI Text Semibold"/>
                <a:sym typeface="SF UI Text Semibold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94612157"/>
      </p:ext>
    </p:extLst>
  </p:cSld>
  <p:clrMapOvr>
    <a:masterClrMapping/>
  </p:clrMapOvr>
  <p:transition spd="med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9339F-6D2E-44E8-AF26-FA2A75917D7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1871-094D-4A31-A703-28772194F4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03437" y="695219"/>
            <a:ext cx="5399773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3"/>
          </p:nvPr>
        </p:nvSpPr>
        <p:spPr>
          <a:xfrm>
            <a:off x="6095206" y="695219"/>
            <a:ext cx="5485686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03439" y="116659"/>
            <a:ext cx="11077455" cy="429787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C0000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8085690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30AE2-9A55-494F-9778-0EEEB7C821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68745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229F2-F5CC-4BDA-B0F2-CAA92AFB5FB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02364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E74EA-DB0B-4CFA-9121-A336C26B1A2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89884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22AA0-E6DC-4515-83EC-EA3D568E45A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93128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A3FAC-95FA-4DB3-B6FA-71600BEACA3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50419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60D3-184B-4063-A8D3-2FF344B8D1A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70147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10B0A-D6A5-4B1D-B62F-5973A3B4CB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98444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ACA6-DBC6-4B05-B3CD-CD2863270AC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575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1" y="2130973"/>
            <a:ext cx="10361851" cy="14703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6F77F-D143-42D0-A47B-99154B2A19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3190E-D275-4E0F-A3F4-927E7DBD5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55335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D074C-1692-43B8-AF90-E2EEAEAB77E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98417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C0F6-4E4D-41B5-B97A-18CAB3E975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94249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6D861-4E11-4F10-A47A-502418E3A6E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8184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379476" y="356290"/>
            <a:ext cx="10412645" cy="503986"/>
          </a:xfrm>
          <a:prstGeom prst="rect">
            <a:avLst/>
          </a:prstGeom>
        </p:spPr>
        <p:txBody>
          <a:bodyPr/>
          <a:lstStyle>
            <a:lvl1pPr algn="l">
              <a:defRPr sz="2750" cap="all">
                <a:solidFill>
                  <a:srgbClr val="3F3D3C"/>
                </a:solidFill>
                <a:latin typeface="+mn-lt"/>
                <a:ea typeface="+mn-ea"/>
                <a:cs typeface="+mn-cs"/>
                <a:sym typeface="Bebas Neue Regular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471037" y="6551173"/>
            <a:ext cx="626573" cy="238277"/>
          </a:xfrm>
          <a:prstGeom prst="rect">
            <a:avLst/>
          </a:prstGeom>
        </p:spPr>
        <p:txBody>
          <a:bodyPr/>
          <a:lstStyle>
            <a:lvl1pPr>
              <a:defRPr sz="1250">
                <a:solidFill>
                  <a:srgbClr val="D6D5D5"/>
                </a:solidFill>
                <a:latin typeface="SF UI Text Semibold"/>
                <a:ea typeface="SF UI Text Semibold"/>
                <a:cs typeface="SF UI Text Semibold"/>
                <a:sym typeface="SF UI Text Semibold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72785647"/>
      </p:ext>
    </p:extLst>
  </p:cSld>
  <p:clrMapOvr>
    <a:masterClrMapping/>
  </p:clrMapOvr>
  <p:transition spd="med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6817B-C5D5-4E41-BF4F-B8B643B2B6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1871-094D-4A31-A703-28772194F4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03437" y="695219"/>
            <a:ext cx="5399773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3"/>
          </p:nvPr>
        </p:nvSpPr>
        <p:spPr>
          <a:xfrm>
            <a:off x="6095206" y="695219"/>
            <a:ext cx="5485686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03439" y="116659"/>
            <a:ext cx="11077455" cy="429787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C0000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09857139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6287C-E477-4030-B487-62766027CB9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32053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2C54E-0C89-4BB7-B008-5D4D4476576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20190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F621-4E8A-464C-9CE1-974B4D929AF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87648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E655-4205-45BB-BC80-BD4601FEEB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47670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1C677-2076-4557-A4EC-E1D349FD55C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5802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305" y="166431"/>
            <a:ext cx="10669587" cy="11432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328C5-DAC8-403D-8A93-3BFCC95706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3190E-D275-4E0F-A3F4-927E7DBD5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88421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F94A-F101-460A-9E0F-6286B4C84E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47642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5995E-523D-4229-933E-AAD51D3B2A1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64859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95CE-EB23-4D77-A2AA-1B7EC28E953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764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97A5B-0FEF-4C41-A033-6633BDA8E14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24100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6B6AE-C364-4760-86CB-3964DA46F3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46386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D1467-0E2F-49F6-A15C-AEFAF68F97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80272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C24E2-35F7-4A25-BBB6-07C9781D4F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1871-094D-4A31-A703-28772194F4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03437" y="695219"/>
            <a:ext cx="5399773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3"/>
          </p:nvPr>
        </p:nvSpPr>
        <p:spPr>
          <a:xfrm>
            <a:off x="6095206" y="695219"/>
            <a:ext cx="5485686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03439" y="116659"/>
            <a:ext cx="11077455" cy="429787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C0000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20913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59" y="4407974"/>
            <a:ext cx="10361851" cy="1362390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59" y="2907387"/>
            <a:ext cx="10361851" cy="150053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1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4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7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10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3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4060D-24D4-431C-AEA5-F15F79D91D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3190E-D275-4E0F-A3F4-927E7DBD5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10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521" y="1600576"/>
            <a:ext cx="5384099" cy="4527011"/>
          </a:xfrm>
        </p:spPr>
        <p:txBody>
          <a:bodyPr/>
          <a:lstStyle>
            <a:lvl1pPr>
              <a:defRPr sz="280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6793" y="1600576"/>
            <a:ext cx="5384099" cy="4527011"/>
          </a:xfrm>
        </p:spPr>
        <p:txBody>
          <a:bodyPr/>
          <a:lstStyle>
            <a:lvl1pPr>
              <a:defRPr sz="280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80D07-A521-4FE5-847C-436EA7F30D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3190E-D275-4E0F-A3F4-927E7DBD5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7862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73"/>
            <a:ext cx="5386216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91" indent="0">
              <a:buNone/>
              <a:defRPr sz="2000" b="1"/>
            </a:lvl2pPr>
            <a:lvl3pPr marL="914583" indent="0">
              <a:buNone/>
              <a:defRPr sz="1800" b="1"/>
            </a:lvl3pPr>
            <a:lvl4pPr marL="1371874" indent="0">
              <a:buNone/>
              <a:defRPr sz="1600" b="1"/>
            </a:lvl4pPr>
            <a:lvl5pPr marL="1829166" indent="0">
              <a:buNone/>
              <a:defRPr sz="1600" b="1"/>
            </a:lvl5pPr>
            <a:lvl6pPr marL="2286457" indent="0">
              <a:buNone/>
              <a:defRPr sz="1600" b="1"/>
            </a:lvl6pPr>
            <a:lvl7pPr marL="2743749" indent="0">
              <a:buNone/>
              <a:defRPr sz="1600" b="1"/>
            </a:lvl7pPr>
            <a:lvl8pPr marL="3201040" indent="0">
              <a:buNone/>
              <a:defRPr sz="1600" b="1"/>
            </a:lvl8pPr>
            <a:lvl9pPr marL="365833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98" y="1535473"/>
            <a:ext cx="5388332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91" indent="0">
              <a:buNone/>
              <a:defRPr sz="2000" b="1"/>
            </a:lvl2pPr>
            <a:lvl3pPr marL="914583" indent="0">
              <a:buNone/>
              <a:defRPr sz="1800" b="1"/>
            </a:lvl3pPr>
            <a:lvl4pPr marL="1371874" indent="0">
              <a:buNone/>
              <a:defRPr sz="1600" b="1"/>
            </a:lvl4pPr>
            <a:lvl5pPr marL="1829166" indent="0">
              <a:buNone/>
              <a:defRPr sz="1600" b="1"/>
            </a:lvl5pPr>
            <a:lvl6pPr marL="2286457" indent="0">
              <a:buNone/>
              <a:defRPr sz="1600" b="1"/>
            </a:lvl6pPr>
            <a:lvl7pPr marL="2743749" indent="0">
              <a:buNone/>
              <a:defRPr sz="1600" b="1"/>
            </a:lvl7pPr>
            <a:lvl8pPr marL="3201040" indent="0">
              <a:buNone/>
              <a:defRPr sz="1600" b="1"/>
            </a:lvl8pPr>
            <a:lvl9pPr marL="365833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598" y="2175379"/>
            <a:ext cx="5388332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42A35-01DB-491A-9A28-1BE645BE3C9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3190E-D275-4E0F-A3F4-927E7DBD5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6259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0C2A7-05EC-447D-AD96-9E59751D83C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3190E-D275-4E0F-A3F4-927E7DBD5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34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D24B2-DF53-4C90-A222-43949741E2F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3190E-D275-4E0F-A3F4-927E7DBD5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8165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79" cy="5854468"/>
          </a:xfrm>
        </p:spPr>
        <p:txBody>
          <a:bodyPr/>
          <a:lstStyle>
            <a:lvl1pPr>
              <a:defRPr sz="3201"/>
            </a:lvl1pPr>
            <a:lvl2pPr>
              <a:defRPr sz="2801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57291" indent="0">
              <a:buNone/>
              <a:defRPr sz="1200"/>
            </a:lvl2pPr>
            <a:lvl3pPr marL="914583" indent="0">
              <a:buNone/>
              <a:defRPr sz="1000"/>
            </a:lvl3pPr>
            <a:lvl4pPr marL="1371874" indent="0">
              <a:buNone/>
              <a:defRPr sz="900"/>
            </a:lvl4pPr>
            <a:lvl5pPr marL="1829166" indent="0">
              <a:buNone/>
              <a:defRPr sz="900"/>
            </a:lvl5pPr>
            <a:lvl6pPr marL="2286457" indent="0">
              <a:buNone/>
              <a:defRPr sz="900"/>
            </a:lvl6pPr>
            <a:lvl7pPr marL="2743749" indent="0">
              <a:buNone/>
              <a:defRPr sz="900"/>
            </a:lvl7pPr>
            <a:lvl8pPr marL="3201040" indent="0">
              <a:buNone/>
              <a:defRPr sz="900"/>
            </a:lvl8pPr>
            <a:lvl9pPr marL="365833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9FEFD-E74C-4FA7-944A-84C110EBC38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3190E-D275-4E0F-A3F4-927E7DBD5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006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F943F-D8F3-48D4-98A2-9C4F31C86375}" type="datetime1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6" y="4801726"/>
            <a:ext cx="7314248" cy="5668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/>
          <a:lstStyle>
            <a:lvl1pPr marL="0" indent="0">
              <a:buNone/>
              <a:defRPr sz="3201"/>
            </a:lvl1pPr>
            <a:lvl2pPr marL="457291" indent="0">
              <a:buNone/>
              <a:defRPr sz="2801"/>
            </a:lvl2pPr>
            <a:lvl3pPr marL="914583" indent="0">
              <a:buNone/>
              <a:defRPr sz="2400"/>
            </a:lvl3pPr>
            <a:lvl4pPr marL="1371874" indent="0">
              <a:buNone/>
              <a:defRPr sz="2000"/>
            </a:lvl4pPr>
            <a:lvl5pPr marL="1829166" indent="0">
              <a:buNone/>
              <a:defRPr sz="2000"/>
            </a:lvl5pPr>
            <a:lvl6pPr marL="2286457" indent="0">
              <a:buNone/>
              <a:defRPr sz="2000"/>
            </a:lvl6pPr>
            <a:lvl7pPr marL="2743749" indent="0">
              <a:buNone/>
              <a:defRPr sz="2000"/>
            </a:lvl7pPr>
            <a:lvl8pPr marL="3201040" indent="0">
              <a:buNone/>
              <a:defRPr sz="2000"/>
            </a:lvl8pPr>
            <a:lvl9pPr marL="3658332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6" y="5368596"/>
            <a:ext cx="7314248" cy="805049"/>
          </a:xfrm>
        </p:spPr>
        <p:txBody>
          <a:bodyPr/>
          <a:lstStyle>
            <a:lvl1pPr marL="0" indent="0">
              <a:buNone/>
              <a:defRPr sz="1400"/>
            </a:lvl1pPr>
            <a:lvl2pPr marL="457291" indent="0">
              <a:buNone/>
              <a:defRPr sz="1200"/>
            </a:lvl2pPr>
            <a:lvl3pPr marL="914583" indent="0">
              <a:buNone/>
              <a:defRPr sz="1000"/>
            </a:lvl3pPr>
            <a:lvl4pPr marL="1371874" indent="0">
              <a:buNone/>
              <a:defRPr sz="900"/>
            </a:lvl4pPr>
            <a:lvl5pPr marL="1829166" indent="0">
              <a:buNone/>
              <a:defRPr sz="900"/>
            </a:lvl5pPr>
            <a:lvl6pPr marL="2286457" indent="0">
              <a:buNone/>
              <a:defRPr sz="900"/>
            </a:lvl6pPr>
            <a:lvl7pPr marL="2743749" indent="0">
              <a:buNone/>
              <a:defRPr sz="900"/>
            </a:lvl7pPr>
            <a:lvl8pPr marL="3201040" indent="0">
              <a:buNone/>
              <a:defRPr sz="900"/>
            </a:lvl8pPr>
            <a:lvl9pPr marL="365833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5F25E-42B4-455C-8D77-649F0779BF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3190E-D275-4E0F-A3F4-927E7DBD5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203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9926F-B733-418E-B6C0-5DE87CF4366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3190E-D275-4E0F-A3F4-927E7DBD5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910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49" y="274703"/>
            <a:ext cx="2742843" cy="58528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1" y="274703"/>
            <a:ext cx="8025355" cy="58528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04417-5128-476A-B3CB-F89AC89C6B2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3190E-D275-4E0F-A3F4-927E7DBD5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1847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267-C3E4-45F1-AD88-FD0774D4BFA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5502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32662-ED75-4EF8-9E17-FAB42AE08E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8444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37E9E-D47E-4BCD-8B16-C70BD04602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8409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04AE0-9E5C-4F04-AC74-F56BDB2889D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0042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4F9CD-1932-47E1-85E3-D04F126986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3922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B10C7-A4D4-42EC-A1FE-269AD4F2ADE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59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22964-047B-4C41-B9D7-C124D3FF664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315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59" y="4407922"/>
            <a:ext cx="10361851" cy="136239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9A22F-2EC6-439C-AF01-2F7874B9F895}" type="datetime1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741F-E901-45B4-A2A0-4E68E79CBD5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9717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14E69-5D30-4750-B69C-5694B824363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8471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F8F2A-65CE-4317-80C8-6BD13E6F83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038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2D5A3-75C0-4152-8C97-CB6F159F4D2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4428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379476" y="356290"/>
            <a:ext cx="10412645" cy="503986"/>
          </a:xfrm>
          <a:prstGeom prst="rect">
            <a:avLst/>
          </a:prstGeom>
        </p:spPr>
        <p:txBody>
          <a:bodyPr/>
          <a:lstStyle>
            <a:lvl1pPr algn="l">
              <a:defRPr sz="2750" cap="all">
                <a:solidFill>
                  <a:srgbClr val="3F3D3C"/>
                </a:solidFill>
                <a:latin typeface="+mn-lt"/>
                <a:ea typeface="+mn-ea"/>
                <a:cs typeface="+mn-cs"/>
                <a:sym typeface="Bebas Neue Regular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1" name="Линия"/>
          <p:cNvSpPr/>
          <p:nvPr/>
        </p:nvSpPr>
        <p:spPr>
          <a:xfrm>
            <a:off x="218612" y="1184730"/>
            <a:ext cx="11753190" cy="1"/>
          </a:xfrm>
          <a:prstGeom prst="line">
            <a:avLst/>
          </a:prstGeom>
          <a:ln w="38100">
            <a:solidFill>
              <a:srgbClr val="D5D5D5"/>
            </a:solidFill>
            <a:miter lim="400000"/>
          </a:ln>
        </p:spPr>
        <p:txBody>
          <a:bodyPr lIns="0" tIns="0" rIns="0" bIns="0" anchor="ctr"/>
          <a:lstStyle/>
          <a:p>
            <a:pPr defTabSz="914309">
              <a:defRPr sz="3200" b="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 Medium"/>
              </a:defRPr>
            </a:pPr>
            <a:endParaRPr sz="1600" dirty="0">
              <a:solidFill>
                <a:srgbClr val="FFFFFF"/>
              </a:solidFill>
              <a:latin typeface="Calibri Light" panose="020F0302020204030204"/>
              <a:sym typeface="Helvetica Neue Medium"/>
            </a:endParaRPr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471037" y="6551173"/>
            <a:ext cx="626573" cy="238277"/>
          </a:xfrm>
          <a:prstGeom prst="rect">
            <a:avLst/>
          </a:prstGeom>
        </p:spPr>
        <p:txBody>
          <a:bodyPr/>
          <a:lstStyle>
            <a:lvl1pPr>
              <a:defRPr sz="1250">
                <a:solidFill>
                  <a:srgbClr val="D6D5D5"/>
                </a:solidFill>
                <a:latin typeface="SF UI Text Semibold"/>
                <a:ea typeface="SF UI Text Semibold"/>
                <a:cs typeface="SF UI Text Semibold"/>
                <a:sym typeface="SF UI Text Semibold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39617710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B6623-1CAF-46DE-8496-97524CE3857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3841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CB896-CF80-4FCC-9F2B-4800DBFA15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6511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2B8F7-9D01-4A43-8605-069E9E4D7F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7274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ACEE1-2E64-4326-A50B-4AFA56D855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9985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B7AEC-6242-4FA2-9AC1-5B34C69999E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561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97C1C-02C0-4038-9B69-73B7AFC32E03}" type="datetime1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693A1-D74D-46CF-BC1A-D455FF0DF01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471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396D6-DAE9-4BC5-9EC2-050DF271AF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8230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76DA8-8AC6-4752-882D-1577FA436E4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0560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AF245-12F5-4C36-ADC5-4A98AB270D4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3030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7F57-E6D4-49AE-BB37-08090FCFC5B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11115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75F-5E95-4B4C-A73D-657CEC6D9E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7657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379476" y="356290"/>
            <a:ext cx="10412645" cy="503986"/>
          </a:xfrm>
          <a:prstGeom prst="rect">
            <a:avLst/>
          </a:prstGeom>
        </p:spPr>
        <p:txBody>
          <a:bodyPr/>
          <a:lstStyle>
            <a:lvl1pPr algn="l">
              <a:defRPr sz="2750" cap="all">
                <a:solidFill>
                  <a:srgbClr val="3F3D3C"/>
                </a:solidFill>
                <a:latin typeface="+mn-lt"/>
                <a:ea typeface="+mn-ea"/>
                <a:cs typeface="+mn-cs"/>
                <a:sym typeface="Bebas Neue Regular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1" name="Линия"/>
          <p:cNvSpPr/>
          <p:nvPr/>
        </p:nvSpPr>
        <p:spPr>
          <a:xfrm>
            <a:off x="218612" y="1184730"/>
            <a:ext cx="11753190" cy="1"/>
          </a:xfrm>
          <a:prstGeom prst="line">
            <a:avLst/>
          </a:prstGeom>
          <a:ln w="38100">
            <a:solidFill>
              <a:srgbClr val="D5D5D5"/>
            </a:solidFill>
            <a:miter lim="400000"/>
          </a:ln>
        </p:spPr>
        <p:txBody>
          <a:bodyPr lIns="0" tIns="0" rIns="0" bIns="0" anchor="ctr"/>
          <a:lstStyle/>
          <a:p>
            <a:pPr defTabSz="914309">
              <a:defRPr sz="3200" b="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 Medium"/>
              </a:defRPr>
            </a:pPr>
            <a:endParaRPr sz="1600" dirty="0">
              <a:solidFill>
                <a:srgbClr val="FFFFFF"/>
              </a:solidFill>
              <a:latin typeface="Calibri Light" panose="020F0302020204030204"/>
              <a:sym typeface="Helvetica Neue Medium"/>
            </a:endParaRPr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471037" y="6551173"/>
            <a:ext cx="626573" cy="238277"/>
          </a:xfrm>
          <a:prstGeom prst="rect">
            <a:avLst/>
          </a:prstGeom>
        </p:spPr>
        <p:txBody>
          <a:bodyPr/>
          <a:lstStyle>
            <a:lvl1pPr>
              <a:defRPr sz="1250">
                <a:solidFill>
                  <a:srgbClr val="D6D5D5"/>
                </a:solidFill>
                <a:latin typeface="SF UI Text Semibold"/>
                <a:ea typeface="SF UI Text Semibold"/>
                <a:cs typeface="SF UI Text Semibold"/>
                <a:sym typeface="SF UI Text Semibold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8552875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CF36F-5E5D-4DEA-B152-B778E0B669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0685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86A7F-0218-4BB7-9383-6EFA13CA2E5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5809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600A8-4F1C-49E9-99ED-82EAF58260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770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2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2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8D6E2-1814-4542-A124-C6AADBB0B6B0}" type="datetime1">
              <a:rPr lang="ru-RU" smtClean="0"/>
              <a:t>13.01.2021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65535-9160-4D69-9DC2-754823E225A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1214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6223-5165-4D5E-AD02-BBAF2396A7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0974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854B6-38D1-44E2-863E-BEC8F60DF1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2900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C4D5C-6BD5-4F00-96F1-6A5D9EE6AD4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9687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B3E5-E41B-4905-A22D-416CA25D47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74479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79901-3757-4621-BCD3-50546EC428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4172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BA01-3ADF-49F7-B8B9-91BC337AE9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0168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EF0DA-74AD-471F-95B9-276453B5ED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965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379476" y="356290"/>
            <a:ext cx="10412645" cy="503986"/>
          </a:xfrm>
          <a:prstGeom prst="rect">
            <a:avLst/>
          </a:prstGeom>
        </p:spPr>
        <p:txBody>
          <a:bodyPr/>
          <a:lstStyle>
            <a:lvl1pPr algn="l">
              <a:defRPr sz="2750" cap="all">
                <a:solidFill>
                  <a:srgbClr val="3F3D3C"/>
                </a:solidFill>
                <a:latin typeface="+mn-lt"/>
                <a:ea typeface="+mn-ea"/>
                <a:cs typeface="+mn-cs"/>
                <a:sym typeface="Bebas Neue Regular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471037" y="6551173"/>
            <a:ext cx="626573" cy="238277"/>
          </a:xfrm>
          <a:prstGeom prst="rect">
            <a:avLst/>
          </a:prstGeom>
        </p:spPr>
        <p:txBody>
          <a:bodyPr/>
          <a:lstStyle>
            <a:lvl1pPr>
              <a:defRPr sz="1250">
                <a:solidFill>
                  <a:srgbClr val="D6D5D5"/>
                </a:solidFill>
                <a:latin typeface="SF UI Text Semibold"/>
                <a:ea typeface="SF UI Text Semibold"/>
                <a:cs typeface="SF UI Text Semibold"/>
                <a:sym typeface="SF UI Text Semibold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83780481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3AFDD-C9C6-4563-92BC-9CEE6A9D92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1871-094D-4A31-A703-28772194F4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03437" y="695219"/>
            <a:ext cx="5399773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3"/>
          </p:nvPr>
        </p:nvSpPr>
        <p:spPr>
          <a:xfrm>
            <a:off x="6095206" y="695219"/>
            <a:ext cx="5485686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03439" y="116659"/>
            <a:ext cx="11077455" cy="429787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C0000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8916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DC3D3-6AD9-4CC9-8C96-1B9C3FD094D0}" type="datetime1">
              <a:rPr lang="ru-RU" smtClean="0"/>
              <a:t>13.01.2021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EF7DA-7F2D-4E6B-BC6E-57264A9A263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1746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08BCF-0D72-49C5-8691-CC151F6130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4941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7B07-84C6-4568-9BCC-B30665BCF09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2118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0F9F8-02FD-49CE-8433-138CDF01064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39205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E56CA-9179-4FB9-BBCF-81397326DF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4412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F3303-F2D4-4A50-8FAD-D07EFAAFCD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0185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9E22E-1F1E-4A47-8BAA-1093AED897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3646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3F237-B3AA-4A5E-93AF-C185CABF4D7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72047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42EAC-CFBC-45D4-9553-517FBA74854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57120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0C81-7C5E-44AE-A1F2-24912E97BAE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030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A844-B01E-4831-B9FF-37E7DA884E2D}" type="datetime1">
              <a:rPr lang="ru-RU" smtClean="0"/>
              <a:t>13.01.2021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79CF9-5E7C-4C05-A5CA-7F421D1961E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6963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379476" y="356290"/>
            <a:ext cx="10412645" cy="503986"/>
          </a:xfrm>
          <a:prstGeom prst="rect">
            <a:avLst/>
          </a:prstGeom>
        </p:spPr>
        <p:txBody>
          <a:bodyPr/>
          <a:lstStyle>
            <a:lvl1pPr algn="l">
              <a:defRPr sz="2750" cap="all">
                <a:solidFill>
                  <a:srgbClr val="3F3D3C"/>
                </a:solidFill>
                <a:latin typeface="+mn-lt"/>
                <a:ea typeface="+mn-ea"/>
                <a:cs typeface="+mn-cs"/>
                <a:sym typeface="Bebas Neue Regular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471037" y="6551173"/>
            <a:ext cx="626573" cy="238277"/>
          </a:xfrm>
          <a:prstGeom prst="rect">
            <a:avLst/>
          </a:prstGeom>
        </p:spPr>
        <p:txBody>
          <a:bodyPr/>
          <a:lstStyle>
            <a:lvl1pPr>
              <a:defRPr sz="1250">
                <a:solidFill>
                  <a:srgbClr val="D6D5D5"/>
                </a:solidFill>
                <a:latin typeface="SF UI Text Semibold"/>
                <a:ea typeface="SF UI Text Semibold"/>
                <a:cs typeface="SF UI Text Semibold"/>
                <a:sym typeface="SF UI Text Semibold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68679795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B669-A2A5-4492-97A0-F714B82C457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1871-094D-4A31-A703-28772194F4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03437" y="695219"/>
            <a:ext cx="5399773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3"/>
          </p:nvPr>
        </p:nvSpPr>
        <p:spPr>
          <a:xfrm>
            <a:off x="6095206" y="695219"/>
            <a:ext cx="5485686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03439" y="116659"/>
            <a:ext cx="11077455" cy="429787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C0000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6641749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C5CF8-6590-42B3-8B28-DCCBEF0894F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09795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E832B-5988-40E1-9F98-88135A908C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82572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591E0-CE13-45BA-BB2E-6BC7A7CA211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8339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2876-DDFC-43B5-BD66-7564856B6D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53206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1EA-A6A4-4839-8307-ABCF519AEE0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96873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837D-B07C-42DC-803E-A2CD47DB692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71222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A3A54-D617-4EC8-AABA-E1BD068911F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879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3" y="273112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3" y="1435434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386C-2F4F-42CC-9CF5-DF11904CBDA0}" type="datetime1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E4AF7-FA52-4F17-AC60-3DB3CFBCB0A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18180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EA9B3-76F0-4E14-A931-CD685D711B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80617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9A92D-2981-4515-9B4A-08C9DA12291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1047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70E7-1253-4D94-BA6A-BA3168ADEB4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29119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379476" y="356290"/>
            <a:ext cx="10412645" cy="503986"/>
          </a:xfrm>
          <a:prstGeom prst="rect">
            <a:avLst/>
          </a:prstGeom>
        </p:spPr>
        <p:txBody>
          <a:bodyPr/>
          <a:lstStyle>
            <a:lvl1pPr algn="l">
              <a:defRPr sz="2750" cap="all">
                <a:solidFill>
                  <a:srgbClr val="3F3D3C"/>
                </a:solidFill>
                <a:latin typeface="+mn-lt"/>
                <a:ea typeface="+mn-ea"/>
                <a:cs typeface="+mn-cs"/>
                <a:sym typeface="Bebas Neue Regular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471037" y="6551173"/>
            <a:ext cx="626573" cy="238277"/>
          </a:xfrm>
          <a:prstGeom prst="rect">
            <a:avLst/>
          </a:prstGeom>
        </p:spPr>
        <p:txBody>
          <a:bodyPr/>
          <a:lstStyle>
            <a:lvl1pPr>
              <a:defRPr sz="1250">
                <a:solidFill>
                  <a:srgbClr val="D6D5D5"/>
                </a:solidFill>
                <a:latin typeface="SF UI Text Semibold"/>
                <a:ea typeface="SF UI Text Semibold"/>
                <a:cs typeface="SF UI Text Semibold"/>
                <a:sym typeface="SF UI Text Semibold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80369120"/>
      </p:ext>
    </p:extLst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FCDFC-4C3F-484E-97CF-C4ABDEB6B21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1871-094D-4A31-A703-28772194F4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03437" y="695219"/>
            <a:ext cx="5399773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3"/>
          </p:nvPr>
        </p:nvSpPr>
        <p:spPr>
          <a:xfrm>
            <a:off x="6095206" y="695219"/>
            <a:ext cx="5485686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03439" y="116659"/>
            <a:ext cx="11077455" cy="429787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C0000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1550037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7B4A-189F-4A43-8002-EB9A43FD698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45294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F4405-1EC5-4649-BE42-03453D6F88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9728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43A36-84A4-44F4-98D2-0B72A28254D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02723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7B92E-D72C-4D74-9DF5-C1F133C1B48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22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7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6652C-7039-47CA-9693-94DA76C12ECA}" type="datetime1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314C6-AF07-4EF1-A06A-3430313D813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72666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C0A58-93C9-4BB7-966F-CA3A368B4FA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1351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DA8A5-E41F-4E2C-80BF-B588477D18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42234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8DD70-E933-4294-A35F-F8AF11CA43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82754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846C0-19EB-4BAC-8D29-AFEA68B573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0802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A2E6-DE14-469C-95C8-545D43719D8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57503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A3D9E-FA80-435C-AEA9-48CDC5C4E03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16897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379476" y="356290"/>
            <a:ext cx="10412645" cy="503986"/>
          </a:xfrm>
          <a:prstGeom prst="rect">
            <a:avLst/>
          </a:prstGeom>
        </p:spPr>
        <p:txBody>
          <a:bodyPr/>
          <a:lstStyle>
            <a:lvl1pPr algn="l">
              <a:defRPr sz="2750" cap="all">
                <a:solidFill>
                  <a:srgbClr val="3F3D3C"/>
                </a:solidFill>
                <a:latin typeface="+mn-lt"/>
                <a:ea typeface="+mn-ea"/>
                <a:cs typeface="+mn-cs"/>
                <a:sym typeface="Bebas Neue Regular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471037" y="6551173"/>
            <a:ext cx="626573" cy="238277"/>
          </a:xfrm>
          <a:prstGeom prst="rect">
            <a:avLst/>
          </a:prstGeom>
        </p:spPr>
        <p:txBody>
          <a:bodyPr/>
          <a:lstStyle>
            <a:lvl1pPr>
              <a:defRPr sz="1250">
                <a:solidFill>
                  <a:srgbClr val="D6D5D5"/>
                </a:solidFill>
                <a:latin typeface="SF UI Text Semibold"/>
                <a:ea typeface="SF UI Text Semibold"/>
                <a:cs typeface="SF UI Text Semibold"/>
                <a:sym typeface="SF UI Text Semibold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4024384"/>
      </p:ext>
    </p:extLst>
  </p:cSld>
  <p:clrMapOvr>
    <a:masterClrMapping/>
  </p:clrMapOvr>
  <p:transition spd="med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2AEE1-E6D3-4CB5-B516-4C1A078714D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1871-094D-4A31-A703-28772194F4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03437" y="695219"/>
            <a:ext cx="5399773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3"/>
          </p:nvPr>
        </p:nvSpPr>
        <p:spPr>
          <a:xfrm>
            <a:off x="6095206" y="695219"/>
            <a:ext cx="5485686" cy="5432364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742876" indent="-285721">
              <a:buClr>
                <a:srgbClr val="C00000"/>
              </a:buClr>
              <a:buFont typeface="Wingdings" panose="05000000000000000000" pitchFamily="2" charset="2"/>
              <a:buChar char="Ø"/>
              <a:defRPr sz="2000"/>
            </a:lvl2pPr>
            <a:lvl3pPr marL="1142886" indent="-228577">
              <a:buClr>
                <a:srgbClr val="C00000"/>
              </a:buClr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</a:defRPr>
            </a:lvl3pPr>
            <a:lvl4pPr marL="1600040" indent="-228577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194" indent="-228577">
              <a:buClr>
                <a:srgbClr val="C000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03439" y="116659"/>
            <a:ext cx="11077455" cy="429787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C0000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86560434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B81A-FA7A-49E1-93BE-0C7177851D2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446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5C631-1A8E-46FD-A703-D7F270206EF9}" type="datetime1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721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1" y="1291218"/>
            <a:ext cx="10514231" cy="4887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85E6E1D8-72A9-452B-B032-6A2DA2F3BEB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367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  <p:sldLayoutId id="2147483860" r:id="rId13"/>
  </p:sldLayoutIdLst>
  <p:hf hdr="0" ftr="0" dt="0"/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n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721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1" y="1291218"/>
            <a:ext cx="10514231" cy="4887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DC1A1432-2F37-4BCD-8CE9-EDE4D51AE90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01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8" r:id="rId12"/>
  </p:sldLayoutIdLst>
  <p:hf hdr="0" ftr="0" dt="0"/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n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305" y="180083"/>
            <a:ext cx="10669587" cy="1143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6"/>
            <a:ext cx="10971372" cy="4527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1" y="6357874"/>
            <a:ext cx="2844430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/>
            <a:fld id="{CFC4ACAF-1DAB-493F-858A-AFE0C8515A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58" y="6357874"/>
            <a:ext cx="3860297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74"/>
            <a:ext cx="2844430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/>
            <a:fld id="{0D23190E-D275-4E0F-A3F4-927E7DBD5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583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43" y="178969"/>
            <a:ext cx="274676" cy="38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2451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583" rtl="0" eaLnBrk="1" latinLnBrk="0" hangingPunct="1">
        <a:spcBef>
          <a:spcPct val="0"/>
        </a:spcBef>
        <a:buNone/>
        <a:defRPr sz="2801" kern="120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69" indent="-342969" algn="l" defTabSz="91458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1pPr>
      <a:lvl2pPr marL="743099" indent="-285807" algn="l" defTabSz="914583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229" indent="-228646" algn="l" defTabSz="91458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520" indent="-228646" algn="l" defTabSz="914583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811" indent="-228646" algn="l" defTabSz="914583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103" indent="-228646" algn="l" defTabSz="91458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394" indent="-228646" algn="l" defTabSz="91458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86" indent="-228646" algn="l" defTabSz="91458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977" indent="-228646" algn="l" defTabSz="91458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91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83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74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166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457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749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4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332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721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1" y="1291218"/>
            <a:ext cx="10514231" cy="4887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8F52DD18-1F04-4DB3-9134-992047EBA2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57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hdr="0" ftr="0" dt="0"/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n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721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1" y="1291218"/>
            <a:ext cx="10514231" cy="4887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518769BC-76EC-42E4-BAE8-2F904EF6ECE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437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hf hdr="0" ftr="0" dt="0"/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n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721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1" y="1291218"/>
            <a:ext cx="10514231" cy="4887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C6F8C8B4-1518-4CCF-B891-26BFBF94188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</p:sldLayoutIdLst>
  <p:hf hdr="0" ftr="0" dt="0"/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n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721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1" y="1291218"/>
            <a:ext cx="10514231" cy="4887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BC326EC3-DA43-4C7D-BAF8-70C085101E7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303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</p:sldLayoutIdLst>
  <p:hf hdr="0" ftr="0" dt="0"/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n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721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1" y="1291218"/>
            <a:ext cx="10514231" cy="4887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8D568905-0FA8-4167-956D-6572E4E81E9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288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  <p:sldLayoutId id="2147483776" r:id="rId13"/>
  </p:sldLayoutIdLst>
  <p:hf hdr="0" ftr="0" dt="0"/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n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721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1" y="1291218"/>
            <a:ext cx="10514231" cy="4887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9F3E755E-05EF-490B-9842-5B619D7E0E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067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</p:sldLayoutIdLst>
  <p:hf hdr="0" ftr="0" dt="0"/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n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721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1" y="1291218"/>
            <a:ext cx="10514231" cy="4887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A6ABA637-CC52-4708-AEA1-E788E9747E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730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8" r:id="rId13"/>
  </p:sldLayoutIdLst>
  <p:hf hdr="0" ftr="0" dt="0"/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n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37.jpeg"/><Relationship Id="rId3" Type="http://schemas.openxmlformats.org/officeDocument/2006/relationships/image" Target="../media/image30.jpeg"/><Relationship Id="rId7" Type="http://schemas.openxmlformats.org/officeDocument/2006/relationships/image" Target="../media/image32.png"/><Relationship Id="rId12" Type="http://schemas.openxmlformats.org/officeDocument/2006/relationships/image" Target="../media/image36.jpeg"/><Relationship Id="rId17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openxmlformats.org/officeDocument/2006/relationships/image" Target="../media/image35.jpeg"/><Relationship Id="rId5" Type="http://schemas.openxmlformats.org/officeDocument/2006/relationships/image" Target="../media/image31.jpeg"/><Relationship Id="rId15" Type="http://schemas.openxmlformats.org/officeDocument/2006/relationships/image" Target="../media/image38.jpeg"/><Relationship Id="rId10" Type="http://schemas.openxmlformats.org/officeDocument/2006/relationships/image" Target="../media/image34.jpeg"/><Relationship Id="rId4" Type="http://schemas.microsoft.com/office/2007/relationships/hdphoto" Target="../media/hdphoto6.wdp"/><Relationship Id="rId9" Type="http://schemas.openxmlformats.org/officeDocument/2006/relationships/image" Target="../media/image33.jpeg"/><Relationship Id="rId1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46.png"/><Relationship Id="rId3" Type="http://schemas.openxmlformats.org/officeDocument/2006/relationships/image" Target="../media/image41.jpeg"/><Relationship Id="rId7" Type="http://schemas.openxmlformats.org/officeDocument/2006/relationships/image" Target="../media/image43.jpeg"/><Relationship Id="rId12" Type="http://schemas.microsoft.com/office/2007/relationships/hdphoto" Target="../media/hdphoto14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3.xml"/><Relationship Id="rId6" Type="http://schemas.microsoft.com/office/2007/relationships/hdphoto" Target="../media/hdphoto11.wdp"/><Relationship Id="rId11" Type="http://schemas.openxmlformats.org/officeDocument/2006/relationships/image" Target="../media/image45.png"/><Relationship Id="rId5" Type="http://schemas.openxmlformats.org/officeDocument/2006/relationships/image" Target="../media/image42.jpeg"/><Relationship Id="rId10" Type="http://schemas.microsoft.com/office/2007/relationships/hdphoto" Target="../media/hdphoto13.wdp"/><Relationship Id="rId4" Type="http://schemas.microsoft.com/office/2007/relationships/hdphoto" Target="../media/hdphoto10.wdp"/><Relationship Id="rId9" Type="http://schemas.openxmlformats.org/officeDocument/2006/relationships/image" Target="../media/image44.jpeg"/><Relationship Id="rId14" Type="http://schemas.microsoft.com/office/2007/relationships/hdphoto" Target="../media/hdphoto15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7.jpeg"/><Relationship Id="rId7" Type="http://schemas.microsoft.com/office/2007/relationships/hdphoto" Target="../media/hdphoto17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microsoft.com/office/2007/relationships/hdphoto" Target="../media/hdphoto16.wdp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openxmlformats.org/officeDocument/2006/relationships/image" Target="../media/image61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64.jpeg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5" Type="http://schemas.openxmlformats.org/officeDocument/2006/relationships/image" Target="../media/image6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png"/><Relationship Id="rId14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5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67.jpeg"/><Relationship Id="rId11" Type="http://schemas.openxmlformats.org/officeDocument/2006/relationships/image" Target="../media/image72.jpeg"/><Relationship Id="rId5" Type="http://schemas.openxmlformats.org/officeDocument/2006/relationships/image" Target="../media/image66.jpeg"/><Relationship Id="rId10" Type="http://schemas.openxmlformats.org/officeDocument/2006/relationships/image" Target="../media/image71.jpeg"/><Relationship Id="rId4" Type="http://schemas.microsoft.com/office/2007/relationships/hdphoto" Target="../media/hdphoto18.wdp"/><Relationship Id="rId9" Type="http://schemas.openxmlformats.org/officeDocument/2006/relationships/image" Target="../media/image7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4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7.jpeg"/><Relationship Id="rId7" Type="http://schemas.microsoft.com/office/2007/relationships/hdphoto" Target="../media/hdphoto20.wdp"/><Relationship Id="rId12" Type="http://schemas.openxmlformats.org/officeDocument/2006/relationships/image" Target="../media/image8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7.xml"/><Relationship Id="rId6" Type="http://schemas.openxmlformats.org/officeDocument/2006/relationships/image" Target="../media/image79.png"/><Relationship Id="rId11" Type="http://schemas.openxmlformats.org/officeDocument/2006/relationships/image" Target="../media/image82.jpeg"/><Relationship Id="rId5" Type="http://schemas.microsoft.com/office/2007/relationships/hdphoto" Target="../media/hdphoto19.wdp"/><Relationship Id="rId10" Type="http://schemas.microsoft.com/office/2007/relationships/hdphoto" Target="../media/hdphoto21.wdp"/><Relationship Id="rId4" Type="http://schemas.openxmlformats.org/officeDocument/2006/relationships/image" Target="../media/image78.png"/><Relationship Id="rId9" Type="http://schemas.openxmlformats.org/officeDocument/2006/relationships/image" Target="../media/image8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6.xml"/><Relationship Id="rId6" Type="http://schemas.openxmlformats.org/officeDocument/2006/relationships/image" Target="../media/image87.pn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microsoft.com/office/2007/relationships/hdphoto" Target="../media/hdphoto22.wdp"/><Relationship Id="rId4" Type="http://schemas.openxmlformats.org/officeDocument/2006/relationships/image" Target="../media/image9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6.png"/><Relationship Id="rId7" Type="http://schemas.microsoft.com/office/2007/relationships/hdphoto" Target="../media/hdphoto24.wd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8.png"/><Relationship Id="rId11" Type="http://schemas.openxmlformats.org/officeDocument/2006/relationships/image" Target="../media/image101.jpeg"/><Relationship Id="rId5" Type="http://schemas.microsoft.com/office/2007/relationships/hdphoto" Target="../media/hdphoto23.wdp"/><Relationship Id="rId10" Type="http://schemas.openxmlformats.org/officeDocument/2006/relationships/image" Target="../media/image100.jpeg"/><Relationship Id="rId4" Type="http://schemas.openxmlformats.org/officeDocument/2006/relationships/image" Target="../media/image97.png"/><Relationship Id="rId9" Type="http://schemas.microsoft.com/office/2007/relationships/hdphoto" Target="../media/hdphoto25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102.jpe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4.png"/><Relationship Id="rId5" Type="http://schemas.microsoft.com/office/2007/relationships/hdphoto" Target="../media/hdphoto26.wdp"/><Relationship Id="rId4" Type="http://schemas.openxmlformats.org/officeDocument/2006/relationships/image" Target="../media/image10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1.png"/><Relationship Id="rId5" Type="http://schemas.openxmlformats.org/officeDocument/2006/relationships/image" Target="../media/image110.jpeg"/><Relationship Id="rId4" Type="http://schemas.microsoft.com/office/2007/relationships/hdphoto" Target="../media/hdphoto27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diagramData" Target="../diagrams/data4.xml"/><Relationship Id="rId18" Type="http://schemas.openxmlformats.org/officeDocument/2006/relationships/diagramData" Target="../diagrams/data5.xml"/><Relationship Id="rId3" Type="http://schemas.openxmlformats.org/officeDocument/2006/relationships/image" Target="../media/image113.png"/><Relationship Id="rId21" Type="http://schemas.openxmlformats.org/officeDocument/2006/relationships/diagramColors" Target="../diagrams/colors5.xml"/><Relationship Id="rId7" Type="http://schemas.openxmlformats.org/officeDocument/2006/relationships/image" Target="../media/image116.png"/><Relationship Id="rId12" Type="http://schemas.microsoft.com/office/2007/relationships/diagramDrawing" Target="../diagrams/drawing3.xml"/><Relationship Id="rId17" Type="http://schemas.microsoft.com/office/2007/relationships/diagramDrawing" Target="../diagrams/drawing4.xml"/><Relationship Id="rId2" Type="http://schemas.openxmlformats.org/officeDocument/2006/relationships/notesSlide" Target="../notesSlides/notesSlide27.xml"/><Relationship Id="rId16" Type="http://schemas.openxmlformats.org/officeDocument/2006/relationships/diagramColors" Target="../diagrams/colors4.xml"/><Relationship Id="rId20" Type="http://schemas.openxmlformats.org/officeDocument/2006/relationships/diagramQuickStyle" Target="../diagrams/quickStyl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11" Type="http://schemas.openxmlformats.org/officeDocument/2006/relationships/diagramColors" Target="../diagrams/colors3.xml"/><Relationship Id="rId5" Type="http://schemas.microsoft.com/office/2007/relationships/hdphoto" Target="../media/hdphoto28.wdp"/><Relationship Id="rId1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3.xml"/><Relationship Id="rId19" Type="http://schemas.openxmlformats.org/officeDocument/2006/relationships/diagramLayout" Target="../diagrams/layout5.xml"/><Relationship Id="rId4" Type="http://schemas.openxmlformats.org/officeDocument/2006/relationships/image" Target="../media/image114.png"/><Relationship Id="rId9" Type="http://schemas.openxmlformats.org/officeDocument/2006/relationships/diagramLayout" Target="../diagrams/layout3.xml"/><Relationship Id="rId14" Type="http://schemas.openxmlformats.org/officeDocument/2006/relationships/diagramLayout" Target="../diagrams/layout4.xml"/><Relationship Id="rId22" Type="http://schemas.microsoft.com/office/2007/relationships/diagramDrawing" Target="../diagrams/drawing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7.jpeg"/><Relationship Id="rId7" Type="http://schemas.openxmlformats.org/officeDocument/2006/relationships/image" Target="../media/image12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6.xml"/><Relationship Id="rId6" Type="http://schemas.openxmlformats.org/officeDocument/2006/relationships/image" Target="../media/image120.jpeg"/><Relationship Id="rId11" Type="http://schemas.openxmlformats.org/officeDocument/2006/relationships/image" Target="../media/image124.jpeg"/><Relationship Id="rId5" Type="http://schemas.openxmlformats.org/officeDocument/2006/relationships/image" Target="../media/image119.jpeg"/><Relationship Id="rId10" Type="http://schemas.microsoft.com/office/2007/relationships/hdphoto" Target="../media/hdphoto29.wdp"/><Relationship Id="rId4" Type="http://schemas.openxmlformats.org/officeDocument/2006/relationships/image" Target="../media/image118.jpeg"/><Relationship Id="rId9" Type="http://schemas.openxmlformats.org/officeDocument/2006/relationships/image" Target="../media/image1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6.xml"/><Relationship Id="rId6" Type="http://schemas.openxmlformats.org/officeDocument/2006/relationships/image" Target="../media/image128.jpeg"/><Relationship Id="rId5" Type="http://schemas.openxmlformats.org/officeDocument/2006/relationships/image" Target="../media/image127.png"/><Relationship Id="rId4" Type="http://schemas.openxmlformats.org/officeDocument/2006/relationships/image" Target="../media/image12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34.png"/><Relationship Id="rId7" Type="http://schemas.microsoft.com/office/2007/relationships/hdphoto" Target="../media/hdphoto31.wdp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png"/><Relationship Id="rId11" Type="http://schemas.microsoft.com/office/2007/relationships/hdphoto" Target="../media/hdphoto33.wdp"/><Relationship Id="rId5" Type="http://schemas.microsoft.com/office/2007/relationships/hdphoto" Target="../media/hdphoto30.wdp"/><Relationship Id="rId10" Type="http://schemas.openxmlformats.org/officeDocument/2006/relationships/image" Target="../media/image138.png"/><Relationship Id="rId4" Type="http://schemas.openxmlformats.org/officeDocument/2006/relationships/image" Target="../media/image135.png"/><Relationship Id="rId9" Type="http://schemas.microsoft.com/office/2007/relationships/hdphoto" Target="../media/hdphoto32.wdp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hdphoto" Target="../media/hdphoto36.wdp"/><Relationship Id="rId3" Type="http://schemas.openxmlformats.org/officeDocument/2006/relationships/image" Target="../media/image139.jpeg"/><Relationship Id="rId7" Type="http://schemas.openxmlformats.org/officeDocument/2006/relationships/image" Target="../media/image141.png"/><Relationship Id="rId12" Type="http://schemas.microsoft.com/office/2007/relationships/hdphoto" Target="../media/hdphoto38.wdp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5.wdp"/><Relationship Id="rId11" Type="http://schemas.openxmlformats.org/officeDocument/2006/relationships/image" Target="../media/image143.png"/><Relationship Id="rId5" Type="http://schemas.openxmlformats.org/officeDocument/2006/relationships/image" Target="../media/image140.jpeg"/><Relationship Id="rId10" Type="http://schemas.microsoft.com/office/2007/relationships/hdphoto" Target="../media/hdphoto37.wdp"/><Relationship Id="rId4" Type="http://schemas.microsoft.com/office/2007/relationships/hdphoto" Target="../media/hdphoto34.wdp"/><Relationship Id="rId9" Type="http://schemas.openxmlformats.org/officeDocument/2006/relationships/image" Target="../media/image1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diagramColors" Target="../diagrams/colors1.xml"/><Relationship Id="rId18" Type="http://schemas.openxmlformats.org/officeDocument/2006/relationships/diagramColors" Target="../diagrams/colors2.xml"/><Relationship Id="rId3" Type="http://schemas.openxmlformats.org/officeDocument/2006/relationships/image" Target="../media/image15.png"/><Relationship Id="rId21" Type="http://schemas.microsoft.com/office/2007/relationships/hdphoto" Target="../media/hdphoto5.wdp"/><Relationship Id="rId7" Type="http://schemas.microsoft.com/office/2007/relationships/hdphoto" Target="../media/hdphoto3.wdp"/><Relationship Id="rId12" Type="http://schemas.openxmlformats.org/officeDocument/2006/relationships/diagramQuickStyle" Target="../diagrams/quickStyle1.xml"/><Relationship Id="rId17" Type="http://schemas.openxmlformats.org/officeDocument/2006/relationships/diagramQuickStyle" Target="../diagrams/quickStyle2.xml"/><Relationship Id="rId2" Type="http://schemas.openxmlformats.org/officeDocument/2006/relationships/notesSlide" Target="../notesSlides/notesSlide8.xml"/><Relationship Id="rId16" Type="http://schemas.openxmlformats.org/officeDocument/2006/relationships/diagramLayout" Target="../diagrams/layout2.xm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diagramLayout" Target="../diagrams/layout1.xml"/><Relationship Id="rId5" Type="http://schemas.microsoft.com/office/2007/relationships/hdphoto" Target="../media/hdphoto2.wdp"/><Relationship Id="rId15" Type="http://schemas.openxmlformats.org/officeDocument/2006/relationships/diagramData" Target="../diagrams/data2.xml"/><Relationship Id="rId10" Type="http://schemas.openxmlformats.org/officeDocument/2006/relationships/diagramData" Target="../diagrams/data1.xml"/><Relationship Id="rId19" Type="http://schemas.microsoft.com/office/2007/relationships/diagramDrawing" Target="../diagrams/drawing2.xml"/><Relationship Id="rId4" Type="http://schemas.openxmlformats.org/officeDocument/2006/relationships/image" Target="../media/image16.png"/><Relationship Id="rId9" Type="http://schemas.microsoft.com/office/2007/relationships/hdphoto" Target="../media/hdphoto4.wdp"/><Relationship Id="rId14" Type="http://schemas.microsoft.com/office/2007/relationships/diagramDrawing" Target="../diagrams/drawin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81" y="359429"/>
            <a:ext cx="537321" cy="968228"/>
          </a:xfrm>
          <a:prstGeom prst="rect">
            <a:avLst/>
          </a:prstGeom>
          <a:ln>
            <a:noFill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1110037" y="2607716"/>
            <a:ext cx="9695101" cy="107721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Сельская школа в системе образования 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Пермского края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126654" y="4365898"/>
            <a:ext cx="7695453" cy="13234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Докладчик: Зверева Наталья Евгеньевна,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заместитель министра образования и науки</a:t>
            </a: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67614" y="6166098"/>
            <a:ext cx="17798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22 декабря 2020 г.</a:t>
            </a:r>
          </a:p>
        </p:txBody>
      </p:sp>
    </p:spTree>
    <p:extLst>
      <p:ext uri="{BB962C8B-B14F-4D97-AF65-F5344CB8AC3E}">
        <p14:creationId xmlns:p14="http://schemas.microsoft.com/office/powerpoint/2010/main" val="381719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94607" y="166431"/>
            <a:ext cx="10886286" cy="1143265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solidFill>
                  <a:srgbClr val="C00000"/>
                </a:solidFill>
              </a:rPr>
              <a:t>Поставка автотранспорта для повышения доступности и качества образования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38" y="2171663"/>
            <a:ext cx="1503892" cy="9339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98662" y="1413570"/>
            <a:ext cx="3620371" cy="461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b="1" dirty="0">
                <a:solidFill>
                  <a:prstClr val="black"/>
                </a:solidFill>
              </a:rPr>
              <a:t>«Дети едут к учителю»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50790" y="2133650"/>
            <a:ext cx="309706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sz="1800" b="1" dirty="0">
                <a:solidFill>
                  <a:srgbClr val="C00000"/>
                </a:solidFill>
                <a:cs typeface="Times New Roman" panose="02020603050405020304" pitchFamily="18" charset="0"/>
              </a:rPr>
              <a:t>675</a:t>
            </a:r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 автобусов осуществляют подвоз</a:t>
            </a:r>
          </a:p>
          <a:p>
            <a:pPr defTabSz="914583"/>
            <a:r>
              <a:rPr lang="ru-RU" sz="1800" b="1" dirty="0">
                <a:solidFill>
                  <a:srgbClr val="C00000"/>
                </a:solidFill>
                <a:cs typeface="Times New Roman" panose="02020603050405020304" pitchFamily="18" charset="0"/>
              </a:rPr>
              <a:t>19,5</a:t>
            </a:r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 тыс. учащихся</a:t>
            </a:r>
          </a:p>
          <a:p>
            <a:pPr defTabSz="914583"/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Приобретено:</a:t>
            </a:r>
          </a:p>
          <a:p>
            <a:pPr indent="1252789" defTabSz="914583"/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2018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 год –</a:t>
            </a:r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 72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ед. </a:t>
            </a:r>
          </a:p>
          <a:p>
            <a:pPr indent="1252789" defTabSz="914583"/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2019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 год – </a:t>
            </a:r>
            <a:r>
              <a:rPr lang="ru-RU" sz="16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57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ед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.</a:t>
            </a:r>
          </a:p>
          <a:p>
            <a:pPr indent="1252789" defTabSz="914583"/>
            <a:r>
              <a:rPr lang="ru-RU" sz="16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2020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год – </a:t>
            </a:r>
            <a:r>
              <a:rPr lang="ru-RU" sz="16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68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ед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. </a:t>
            </a:r>
            <a:endParaRPr lang="ru-RU" sz="16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94606" y="4005858"/>
            <a:ext cx="4824536" cy="243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u-RU" b="1" dirty="0">
                <a:solidFill>
                  <a:prstClr val="black"/>
                </a:solidFill>
              </a:rPr>
              <a:t>Результат: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600" dirty="0">
                <a:solidFill>
                  <a:prstClr val="black"/>
                </a:solidFill>
              </a:rPr>
              <a:t>1. Обеспечение качественных условий для получения образования:</a:t>
            </a:r>
          </a:p>
          <a:p>
            <a:pPr marL="743099" lvl="1" indent="-285807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prstClr val="black"/>
                </a:solidFill>
              </a:rPr>
              <a:t>спортивные залы</a:t>
            </a:r>
          </a:p>
          <a:p>
            <a:pPr marL="743099" lvl="1" indent="-285807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prstClr val="black"/>
                </a:solidFill>
              </a:rPr>
              <a:t>компьютерные классы</a:t>
            </a:r>
          </a:p>
          <a:p>
            <a:pPr marL="743099" lvl="1" indent="-285807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prstClr val="black"/>
                </a:solidFill>
              </a:rPr>
              <a:t>оборудованные классы естественнонаучного направления</a:t>
            </a:r>
          </a:p>
          <a:p>
            <a:pPr marL="743099" lvl="1" indent="-285807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prstClr val="black"/>
                </a:solidFill>
              </a:rPr>
              <a:t>мастерские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600" dirty="0">
                <a:solidFill>
                  <a:prstClr val="black"/>
                </a:solidFill>
              </a:rPr>
              <a:t>2. Предоставление комфортных условий обучения:</a:t>
            </a:r>
          </a:p>
          <a:p>
            <a:pPr marL="743099" lvl="1" indent="-285807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prstClr val="black"/>
                </a:solidFill>
              </a:rPr>
              <a:t>наличие столовой</a:t>
            </a:r>
          </a:p>
          <a:p>
            <a:pPr marL="743099" lvl="1" indent="-285807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prstClr val="black"/>
                </a:solidFill>
              </a:rPr>
              <a:t>здание со всеми видами благоустройства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095206" y="1246353"/>
            <a:ext cx="0" cy="561323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908" y="1989767"/>
            <a:ext cx="1661133" cy="12147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327454" y="2061642"/>
            <a:ext cx="291471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sz="18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87</a:t>
            </a:r>
            <a:r>
              <a:rPr lang="ru-RU" sz="16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автомобилей </a:t>
            </a:r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обеспечивают доставку учителей к месту учебы</a:t>
            </a:r>
          </a:p>
          <a:p>
            <a:pPr defTabSz="914583"/>
            <a:endParaRPr lang="ru-RU" sz="14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algn="ctr" defTabSz="914583"/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2018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– </a:t>
            </a:r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20 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ед.</a:t>
            </a:r>
          </a:p>
          <a:p>
            <a:pPr algn="ctr" defTabSz="914583"/>
            <a:r>
              <a:rPr lang="ru-RU" sz="16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2019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– </a:t>
            </a:r>
            <a:r>
              <a:rPr lang="ru-RU" sz="16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36 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ед.</a:t>
            </a:r>
          </a:p>
          <a:p>
            <a:pPr algn="ctr" defTabSz="914583"/>
            <a:r>
              <a:rPr lang="ru-RU" sz="16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2020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- </a:t>
            </a:r>
            <a:r>
              <a:rPr lang="ru-RU" sz="16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31</a:t>
            </a:r>
            <a:r>
              <a:rPr lang="ru-RU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ед.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671270" y="4005858"/>
            <a:ext cx="4780856" cy="2596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b="1" dirty="0">
                <a:solidFill>
                  <a:prstClr val="black"/>
                </a:solidFill>
              </a:rPr>
              <a:t>Результат:</a:t>
            </a:r>
          </a:p>
          <a:p>
            <a:pPr marL="342969" indent="-342969">
              <a:lnSpc>
                <a:spcPct val="8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600" dirty="0">
                <a:solidFill>
                  <a:prstClr val="black"/>
                </a:solidFill>
              </a:rPr>
              <a:t>Ведение предметов квалифицированными педагогическими кадрами</a:t>
            </a:r>
          </a:p>
          <a:p>
            <a:pPr marL="342969" indent="-342969">
              <a:lnSpc>
                <a:spcPct val="8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600" dirty="0">
                <a:solidFill>
                  <a:prstClr val="black"/>
                </a:solidFill>
              </a:rPr>
              <a:t>Оптимальность нагрузки педагогов (</a:t>
            </a:r>
            <a:r>
              <a:rPr lang="ru-RU" sz="1600" b="1" dirty="0">
                <a:solidFill>
                  <a:srgbClr val="FF0000"/>
                </a:solidFill>
              </a:rPr>
              <a:t>закрыто 90 вакансий!)</a:t>
            </a:r>
            <a:endParaRPr lang="ru-RU" sz="1600" dirty="0">
              <a:solidFill>
                <a:prstClr val="black"/>
              </a:solidFill>
            </a:endParaRPr>
          </a:p>
          <a:p>
            <a:pPr marL="342969" indent="-342969">
              <a:lnSpc>
                <a:spcPct val="8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600" dirty="0">
                <a:solidFill>
                  <a:prstClr val="black"/>
                </a:solidFill>
              </a:rPr>
              <a:t>Работа «узких» специалистов (психологов, логопедов)</a:t>
            </a:r>
          </a:p>
          <a:p>
            <a:pPr marL="342969" indent="-342969">
              <a:lnSpc>
                <a:spcPct val="8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600" dirty="0">
                <a:solidFill>
                  <a:prstClr val="black"/>
                </a:solidFill>
              </a:rPr>
              <a:t>Своевременное квалифицированное обслуживание компьютерного и технологического оборудования, инженерных сетей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59302" y="1413570"/>
            <a:ext cx="3570400" cy="461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b="1" dirty="0">
                <a:solidFill>
                  <a:prstClr val="black"/>
                </a:solidFill>
              </a:rPr>
              <a:t>«Учитель едет к детям»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427859" y="312372"/>
            <a:ext cx="8228528" cy="576187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altLang="ru-RU" dirty="0">
                <a:cs typeface="Times New Roman" panose="02020603050405020304" pitchFamily="18" charset="0"/>
              </a:rPr>
              <a:t>Строительство детских садов в период с 2018 по 2020 год</a:t>
            </a:r>
          </a:p>
        </p:txBody>
      </p:sp>
      <p:sp>
        <p:nvSpPr>
          <p:cNvPr id="2052" name="Прямоугольник 12"/>
          <p:cNvSpPr>
            <a:spLocks noChangeArrowheads="1"/>
          </p:cNvSpPr>
          <p:nvPr/>
        </p:nvSpPr>
        <p:spPr bwMode="auto">
          <a:xfrm>
            <a:off x="1486694" y="3285778"/>
            <a:ext cx="2126833" cy="6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14309" fontAlgn="ctr">
              <a:spcBef>
                <a:spcPct val="0"/>
              </a:spcBef>
              <a:buNone/>
            </a:pPr>
            <a:r>
              <a:rPr lang="ru-RU" altLang="ru-RU" sz="1100" b="1" i="1" dirty="0">
                <a:solidFill>
                  <a:prstClr val="black"/>
                </a:solidFill>
                <a:cs typeface="Times New Roman" pitchFamily="18" charset="0"/>
              </a:rPr>
              <a:t>Детский сад </a:t>
            </a:r>
            <a:br>
              <a:rPr lang="ru-RU" altLang="ru-RU" sz="1100" b="1" i="1" dirty="0">
                <a:solidFill>
                  <a:prstClr val="black"/>
                </a:solidFill>
                <a:cs typeface="Times New Roman" pitchFamily="18" charset="0"/>
              </a:rPr>
            </a:br>
            <a:r>
              <a:rPr lang="ru-RU" altLang="ru-RU" sz="1100" b="1" i="1" dirty="0">
                <a:solidFill>
                  <a:prstClr val="black"/>
                </a:solidFill>
                <a:cs typeface="Times New Roman" pitchFamily="18" charset="0"/>
              </a:rPr>
              <a:t>в г. Пермь,</a:t>
            </a:r>
          </a:p>
          <a:p>
            <a:pPr algn="ctr" defTabSz="914309" fontAlgn="ctr">
              <a:spcBef>
                <a:spcPct val="0"/>
              </a:spcBef>
              <a:buNone/>
            </a:pPr>
            <a:r>
              <a:rPr lang="ru-RU" altLang="ru-RU" sz="1100" b="1" i="1" dirty="0">
                <a:solidFill>
                  <a:prstClr val="black"/>
                </a:solidFill>
                <a:cs typeface="Times New Roman" pitchFamily="18" charset="0"/>
              </a:rPr>
              <a:t>ул. Чернышевского (2018г.)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06574" y="909514"/>
            <a:ext cx="10851923" cy="989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09"/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Всего введено в эксплуатацию </a:t>
            </a:r>
            <a:r>
              <a:rPr lang="ru-RU" sz="1600" b="1" dirty="0">
                <a:solidFill>
                  <a:srgbClr val="C00000"/>
                </a:solidFill>
                <a:cs typeface="Times New Roman" panose="02020603050405020304" pitchFamily="18" charset="0"/>
              </a:rPr>
              <a:t>20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 детских садов на </a:t>
            </a:r>
            <a:r>
              <a:rPr lang="ru-RU" sz="1600" b="1" dirty="0">
                <a:solidFill>
                  <a:srgbClr val="C00000"/>
                </a:solidFill>
                <a:cs typeface="Times New Roman" panose="02020603050405020304" pitchFamily="18" charset="0"/>
              </a:rPr>
              <a:t>3 533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мест. </a:t>
            </a:r>
            <a:b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Из них: в </a:t>
            </a:r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2018</a:t>
            </a:r>
            <a:r>
              <a:rPr lang="en-US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г. – </a:t>
            </a:r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7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 объектов; </a:t>
            </a:r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2019</a:t>
            </a:r>
            <a:r>
              <a:rPr lang="en-US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г. – </a:t>
            </a:r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6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 объектов; в </a:t>
            </a:r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2020</a:t>
            </a:r>
            <a:r>
              <a:rPr lang="en-US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г. – </a:t>
            </a:r>
            <a:r>
              <a:rPr lang="ru-RU" sz="1600" b="1" dirty="0">
                <a:solidFill>
                  <a:prstClr val="black"/>
                </a:solidFill>
                <a:cs typeface="Times New Roman" panose="02020603050405020304" pitchFamily="18" charset="0"/>
              </a:rPr>
              <a:t>7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объектов.</a:t>
            </a:r>
            <a:b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На реализацию мероприятий израсходовано </a:t>
            </a:r>
            <a:r>
              <a:rPr lang="ru-RU" sz="1600" b="1" dirty="0">
                <a:solidFill>
                  <a:srgbClr val="C00000"/>
                </a:solidFill>
                <a:cs typeface="Times New Roman" panose="02020603050405020304" pitchFamily="18" charset="0"/>
              </a:rPr>
              <a:t>1 554 295,3 </a:t>
            </a:r>
            <a:r>
              <a:rPr lang="ru-RU" sz="1600" dirty="0">
                <a:solidFill>
                  <a:prstClr val="black"/>
                </a:solidFill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4586828" y="3254120"/>
            <a:ext cx="1997421" cy="6000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14309">
              <a:spcBef>
                <a:spcPct val="0"/>
              </a:spcBef>
              <a:buNone/>
            </a:pPr>
            <a:r>
              <a:rPr lang="ru-RU" altLang="ru-RU" sz="1100" b="1" i="1" dirty="0">
                <a:solidFill>
                  <a:prstClr val="black"/>
                </a:solidFill>
              </a:rPr>
              <a:t>Детский сад </a:t>
            </a:r>
            <a:br>
              <a:rPr lang="ru-RU" altLang="ru-RU" sz="1100" b="1" i="1" dirty="0">
                <a:solidFill>
                  <a:prstClr val="black"/>
                </a:solidFill>
              </a:rPr>
            </a:br>
            <a:r>
              <a:rPr lang="ru-RU" altLang="ru-RU" sz="1100" b="1" i="1" dirty="0">
                <a:solidFill>
                  <a:prstClr val="black"/>
                </a:solidFill>
              </a:rPr>
              <a:t>в с. </a:t>
            </a:r>
            <a:r>
              <a:rPr lang="ru-RU" altLang="ru-RU" sz="1100" b="1" i="1" dirty="0" err="1">
                <a:solidFill>
                  <a:prstClr val="black"/>
                </a:solidFill>
              </a:rPr>
              <a:t>Рябинино</a:t>
            </a:r>
            <a:r>
              <a:rPr lang="ru-RU" altLang="ru-RU" sz="1100" b="1" i="1" dirty="0">
                <a:solidFill>
                  <a:prstClr val="black"/>
                </a:solidFill>
              </a:rPr>
              <a:t> </a:t>
            </a:r>
            <a:br>
              <a:rPr lang="ru-RU" altLang="ru-RU" sz="1100" b="1" i="1" dirty="0">
                <a:solidFill>
                  <a:prstClr val="black"/>
                </a:solidFill>
              </a:rPr>
            </a:br>
            <a:r>
              <a:rPr lang="ru-RU" altLang="ru-RU" sz="1100" b="1" i="1" dirty="0">
                <a:solidFill>
                  <a:prstClr val="black"/>
                </a:solidFill>
              </a:rPr>
              <a:t>Чердынского ГО (2018г.)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0669" y="2057836"/>
            <a:ext cx="1640328" cy="11857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0710" y="2061642"/>
            <a:ext cx="1955455" cy="11633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5446" y="2061642"/>
            <a:ext cx="2044235" cy="1211161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8039422" y="3357786"/>
            <a:ext cx="2592288" cy="769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Детский сад </a:t>
            </a:r>
            <a:br>
              <a:rPr lang="ru-RU" sz="1100" b="1" i="1" dirty="0">
                <a:solidFill>
                  <a:prstClr val="black"/>
                </a:solidFill>
              </a:rPr>
            </a:br>
            <a:r>
              <a:rPr lang="ru-RU" sz="1100" b="1" i="1" dirty="0">
                <a:solidFill>
                  <a:prstClr val="black"/>
                </a:solidFill>
              </a:rPr>
              <a:t>в г. Пермь, </a:t>
            </a:r>
            <a:br>
              <a:rPr lang="ru-RU" sz="1100" b="1" i="1" dirty="0">
                <a:solidFill>
                  <a:prstClr val="black"/>
                </a:solidFill>
              </a:rPr>
            </a:br>
            <a:r>
              <a:rPr lang="ru-RU" sz="1100" b="1" i="1" dirty="0">
                <a:solidFill>
                  <a:prstClr val="black"/>
                </a:solidFill>
              </a:rPr>
              <a:t>ул. Революции (2019г.)</a:t>
            </a:r>
          </a:p>
          <a:p>
            <a:pPr algn="ctr" defTabSz="914309" fontAlgn="b"/>
            <a:endParaRPr lang="ru-RU" sz="1100" b="1" i="1" dirty="0">
              <a:solidFill>
                <a:prstClr val="black"/>
              </a:solidFill>
            </a:endParaRPr>
          </a:p>
        </p:txBody>
      </p:sp>
      <p:pic>
        <p:nvPicPr>
          <p:cNvPr id="26" name="Picture 2" descr="https://domofoto.ru/photo/01/48/14/148141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41944" y="4184261"/>
            <a:ext cx="1976793" cy="122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1702718" y="5662042"/>
            <a:ext cx="1798655" cy="4308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Детский сад в с. Фролы Пермского МР (2019г.)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7020" y="4211255"/>
            <a:ext cx="1934328" cy="1244075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4943078" y="5662042"/>
            <a:ext cx="1764489" cy="4308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Детский сад в п. Горный </a:t>
            </a:r>
            <a:br>
              <a:rPr lang="ru-RU" sz="1100" b="1" i="1" dirty="0">
                <a:solidFill>
                  <a:prstClr val="black"/>
                </a:solidFill>
              </a:rPr>
            </a:br>
            <a:r>
              <a:rPr lang="ru-RU" sz="1100" b="1" i="1" dirty="0">
                <a:solidFill>
                  <a:prstClr val="black"/>
                </a:solidFill>
              </a:rPr>
              <a:t>Пермского МР (2020г.)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4425" y="4258930"/>
            <a:ext cx="2170831" cy="1223573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8039422" y="5662042"/>
            <a:ext cx="2881708" cy="430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/>
            <a:r>
              <a:rPr lang="ru-RU" sz="1100" b="1" i="1" dirty="0">
                <a:solidFill>
                  <a:prstClr val="black"/>
                </a:solidFill>
              </a:rPr>
              <a:t>Детский сад в г. Лысьва, </a:t>
            </a:r>
            <a:br>
              <a:rPr lang="ru-RU" sz="1100" b="1" i="1" dirty="0">
                <a:solidFill>
                  <a:prstClr val="black"/>
                </a:solidFill>
              </a:rPr>
            </a:br>
            <a:r>
              <a:rPr lang="ru-RU" sz="1100" b="1" i="1" dirty="0">
                <a:solidFill>
                  <a:prstClr val="black"/>
                </a:solidFill>
              </a:rPr>
              <a:t>ул. Лермонтова (2020г.)</a:t>
            </a: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124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6654" y="837506"/>
            <a:ext cx="5617924" cy="646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/>
            <a:r>
              <a:rPr lang="ru-RU" sz="18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50</a:t>
            </a:r>
            <a:r>
              <a:rPr lang="ru-RU" sz="18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деревянных зданий школ до 1970 г. постройки </a:t>
            </a:r>
            <a:br>
              <a:rPr lang="ru-RU" sz="18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8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25</a:t>
            </a:r>
            <a:r>
              <a:rPr lang="ru-RU" sz="18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муниципальных образованиях Пермского края</a:t>
            </a:r>
          </a:p>
        </p:txBody>
      </p:sp>
      <p:pic>
        <p:nvPicPr>
          <p:cNvPr id="5" name="Picture 3" descr="C:\Users\yaafedoseeva\Desktop\Фотки (Стройки\Школы\В-Язьва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94301" y="3228793"/>
            <a:ext cx="2037226" cy="948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yaafedoseeva\Desktop\Фотки (Стройки\Школы\Сейва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72240" y="1915834"/>
            <a:ext cx="2059287" cy="117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70870" y="3357786"/>
            <a:ext cx="1631318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583"/>
            <a:r>
              <a:rPr lang="ru-RU" sz="1200" dirty="0">
                <a:solidFill>
                  <a:prstClr val="black"/>
                </a:solidFill>
              </a:rPr>
              <a:t>с. В-</a:t>
            </a:r>
            <a:r>
              <a:rPr lang="ru-RU" sz="1200" dirty="0" err="1">
                <a:solidFill>
                  <a:prstClr val="black"/>
                </a:solidFill>
              </a:rPr>
              <a:t>Язьва</a:t>
            </a:r>
            <a:r>
              <a:rPr lang="ru-RU" sz="1200" dirty="0">
                <a:solidFill>
                  <a:prstClr val="black"/>
                </a:solidFill>
              </a:rPr>
              <a:t>, </a:t>
            </a:r>
            <a:r>
              <a:rPr lang="ru-RU" sz="1200" dirty="0" err="1">
                <a:solidFill>
                  <a:prstClr val="black"/>
                </a:solidFill>
              </a:rPr>
              <a:t>Красновишерский</a:t>
            </a:r>
            <a:r>
              <a:rPr lang="ru-RU" sz="1200" dirty="0">
                <a:solidFill>
                  <a:prstClr val="black"/>
                </a:solidFill>
              </a:rPr>
              <a:t> район (150 мест)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42878" y="2277666"/>
            <a:ext cx="155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sz="1200" dirty="0">
                <a:solidFill>
                  <a:prstClr val="black"/>
                </a:solidFill>
              </a:rPr>
              <a:t>с. </a:t>
            </a:r>
            <a:r>
              <a:rPr lang="ru-RU" sz="1200" dirty="0" err="1">
                <a:solidFill>
                  <a:prstClr val="black"/>
                </a:solidFill>
              </a:rPr>
              <a:t>Сейва</a:t>
            </a:r>
            <a:r>
              <a:rPr lang="ru-RU" sz="1200" dirty="0">
                <a:solidFill>
                  <a:prstClr val="black"/>
                </a:solidFill>
              </a:rPr>
              <a:t>, </a:t>
            </a:r>
            <a:r>
              <a:rPr lang="ru-RU" sz="1200" dirty="0" err="1">
                <a:solidFill>
                  <a:prstClr val="black"/>
                </a:solidFill>
              </a:rPr>
              <a:t>Гайнский</a:t>
            </a:r>
            <a:r>
              <a:rPr lang="ru-RU" sz="1200" dirty="0">
                <a:solidFill>
                  <a:prstClr val="black"/>
                </a:solidFill>
              </a:rPr>
              <a:t> район (120 мест)</a:t>
            </a:r>
          </a:p>
        </p:txBody>
      </p:sp>
      <p:pic>
        <p:nvPicPr>
          <p:cNvPr id="9" name="Picture 3" descr="C:\Users\yaafedoseeva\Desktop\Фотки (Стройки\Школы\Фролы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90448" y="5690805"/>
            <a:ext cx="2041079" cy="980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70870" y="5878066"/>
            <a:ext cx="1628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583"/>
            <a:r>
              <a:rPr lang="ru-RU" sz="1200" dirty="0">
                <a:solidFill>
                  <a:prstClr val="black"/>
                </a:solidFill>
              </a:rPr>
              <a:t>с. Фролы, Пермский район (1225 мест)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70870" y="4653930"/>
            <a:ext cx="1584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583" fontAlgn="b"/>
            <a:r>
              <a:rPr lang="ru-RU" sz="1200" dirty="0" err="1">
                <a:solidFill>
                  <a:prstClr val="black"/>
                </a:solidFill>
              </a:rPr>
              <a:t>с.Щучье</a:t>
            </a:r>
            <a:r>
              <a:rPr lang="ru-RU" sz="1200" dirty="0">
                <a:solidFill>
                  <a:prstClr val="black"/>
                </a:solidFill>
              </a:rPr>
              <a:t> Озеро, Октябрьский район</a:t>
            </a:r>
          </a:p>
          <a:p>
            <a:pPr algn="ctr" defTabSz="914583" fontAlgn="b"/>
            <a:r>
              <a:rPr lang="ru-RU" sz="1200" dirty="0">
                <a:solidFill>
                  <a:prstClr val="black"/>
                </a:solidFill>
              </a:rPr>
              <a:t>(220 мест)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38" y="1917626"/>
            <a:ext cx="1810169" cy="121281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2485" y="3226095"/>
            <a:ext cx="1800323" cy="92885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2638" y="4365898"/>
            <a:ext cx="1812681" cy="106842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2638" y="5662042"/>
            <a:ext cx="1800322" cy="98529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82638" y="1557586"/>
            <a:ext cx="705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sz="1600" b="1" dirty="0">
                <a:solidFill>
                  <a:prstClr val="black"/>
                </a:solidFill>
              </a:rPr>
              <a:t>ДО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43078" y="1629594"/>
            <a:ext cx="11001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sz="1600" b="1" dirty="0">
                <a:solidFill>
                  <a:prstClr val="black"/>
                </a:solidFill>
              </a:rPr>
              <a:t>ПОСЛЕ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15086" y="4365898"/>
            <a:ext cx="2037226" cy="105299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471470" y="3141762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sz="1200" dirty="0">
                <a:solidFill>
                  <a:prstClr val="black"/>
                </a:solidFill>
              </a:rPr>
              <a:t>с. Култаево , Пермский район (400 мест)</a:t>
            </a:r>
          </a:p>
        </p:txBody>
      </p:sp>
      <p:pic>
        <p:nvPicPr>
          <p:cNvPr id="20" name="Объект 3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1470" y="1845618"/>
            <a:ext cx="2527499" cy="128996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1" name="Прямоугольник 20"/>
          <p:cNvSpPr/>
          <p:nvPr/>
        </p:nvSpPr>
        <p:spPr>
          <a:xfrm>
            <a:off x="8471470" y="4869954"/>
            <a:ext cx="28803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 fontAlgn="b"/>
            <a:r>
              <a:rPr lang="ru-RU" sz="1200" dirty="0">
                <a:solidFill>
                  <a:prstClr val="black"/>
                </a:solidFill>
              </a:rPr>
              <a:t>Школа-</a:t>
            </a:r>
            <a:r>
              <a:rPr lang="ru-RU" sz="1200" dirty="0" err="1">
                <a:solidFill>
                  <a:prstClr val="black"/>
                </a:solidFill>
              </a:rPr>
              <a:t>дет.сад</a:t>
            </a:r>
            <a:r>
              <a:rPr lang="ru-RU" sz="1200" dirty="0">
                <a:solidFill>
                  <a:prstClr val="black"/>
                </a:solidFill>
              </a:rPr>
              <a:t> в с. Березовка (200 мест)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3478" y="3501802"/>
            <a:ext cx="2495662" cy="131224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15486" y="5229994"/>
            <a:ext cx="2420330" cy="107496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255446" y="837506"/>
            <a:ext cx="3291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sz="1800" b="1" dirty="0">
                <a:solidFill>
                  <a:prstClr val="black"/>
                </a:solidFill>
              </a:rPr>
              <a:t>Строительство новых школьных зданий в крупных сельских населенных пунктах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687494" y="6382122"/>
            <a:ext cx="2277432" cy="2770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583" fontAlgn="b"/>
            <a:r>
              <a:rPr lang="ru-RU" sz="1200" dirty="0">
                <a:solidFill>
                  <a:prstClr val="black"/>
                </a:solidFill>
              </a:rPr>
              <a:t>Уч. корпус в </a:t>
            </a:r>
            <a:r>
              <a:rPr lang="ru-RU" sz="1200" dirty="0" err="1">
                <a:solidFill>
                  <a:prstClr val="black"/>
                </a:solidFill>
              </a:rPr>
              <a:t>с.Кочево</a:t>
            </a:r>
            <a:r>
              <a:rPr lang="ru-RU" sz="1200" dirty="0">
                <a:solidFill>
                  <a:prstClr val="black"/>
                </a:solidFill>
              </a:rPr>
              <a:t> (400 мест)</a:t>
            </a:r>
          </a:p>
        </p:txBody>
      </p:sp>
      <p:sp>
        <p:nvSpPr>
          <p:cNvPr id="26" name="Заголовок 1"/>
          <p:cNvSpPr>
            <a:spLocks noGrp="1"/>
          </p:cNvSpPr>
          <p:nvPr>
            <p:ph type="title"/>
          </p:nvPr>
        </p:nvSpPr>
        <p:spPr>
          <a:xfrm>
            <a:off x="550590" y="189434"/>
            <a:ext cx="10669587" cy="671075"/>
          </a:xfrm>
        </p:spPr>
        <p:txBody>
          <a:bodyPr>
            <a:normAutofit/>
          </a:bodyPr>
          <a:lstStyle/>
          <a:p>
            <a:pPr algn="l"/>
            <a:r>
              <a:rPr lang="ru-RU" sz="2800" dirty="0">
                <a:solidFill>
                  <a:srgbClr val="C00000"/>
                </a:solidFill>
              </a:rPr>
              <a:t>Замена ветхих, аварийных зданий сельских </a:t>
            </a:r>
            <a:r>
              <a:rPr lang="ru-RU" sz="2800" dirty="0" smtClean="0">
                <a:solidFill>
                  <a:srgbClr val="C00000"/>
                </a:solidFill>
              </a:rPr>
              <a:t>школ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8582" y="189435"/>
            <a:ext cx="10669587" cy="720080"/>
          </a:xfrm>
        </p:spPr>
        <p:txBody>
          <a:bodyPr>
            <a:noAutofit/>
          </a:bodyPr>
          <a:lstStyle/>
          <a:p>
            <a:pPr algn="l"/>
            <a:r>
              <a:rPr lang="ru-RU" dirty="0"/>
              <a:t>Обновление спортивной инфраструктуры школ Пермского края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2598" y="5518026"/>
            <a:ext cx="2123971" cy="51308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914583" fontAlgn="ctr">
              <a:lnSpc>
                <a:spcPts val="1600"/>
              </a:lnSpc>
              <a:defRPr/>
            </a:pPr>
            <a:r>
              <a:rPr lang="ru-RU" sz="1400" b="1" dirty="0">
                <a:solidFill>
                  <a:prstClr val="black"/>
                </a:solidFill>
                <a:cs typeface="Times New Roman" panose="02020603050405020304" pitchFamily="18" charset="0"/>
              </a:rPr>
              <a:t>с. Уральское Чайковского района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702" y="3933850"/>
            <a:ext cx="1317660" cy="1523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934" y="3933850"/>
            <a:ext cx="1528126" cy="15281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134" y="3933850"/>
            <a:ext cx="1527023" cy="152702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845446" y="5498802"/>
            <a:ext cx="2557917" cy="5028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914583" fontAlgn="ctr">
              <a:lnSpc>
                <a:spcPts val="1600"/>
              </a:lnSpc>
              <a:defRPr/>
            </a:pPr>
            <a:r>
              <a:rPr lang="ru-RU" sz="1400" b="1" dirty="0">
                <a:solidFill>
                  <a:prstClr val="black"/>
                </a:solidFill>
                <a:cs typeface="Times New Roman" panose="02020603050405020304" pitchFamily="18" charset="0"/>
              </a:rPr>
              <a:t>с. Черновское </a:t>
            </a:r>
            <a:r>
              <a:rPr lang="ru-RU" sz="14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Большесосновского</a:t>
            </a:r>
            <a:r>
              <a:rPr lang="ru-RU" sz="1400" b="1" dirty="0">
                <a:solidFill>
                  <a:prstClr val="black"/>
                </a:solidFill>
                <a:cs typeface="Times New Roman" panose="02020603050405020304" pitchFamily="18" charset="0"/>
              </a:rPr>
              <a:t> района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454" y="3933850"/>
            <a:ext cx="1527024" cy="152702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2598" y="1125538"/>
            <a:ext cx="547260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sz="1800" b="1" dirty="0">
                <a:solidFill>
                  <a:prstClr val="black"/>
                </a:solidFill>
              </a:rPr>
              <a:t>Проведение ремонтов спортзалов</a:t>
            </a:r>
            <a:r>
              <a:rPr lang="en-US" sz="1800" b="1" dirty="0">
                <a:solidFill>
                  <a:prstClr val="black"/>
                </a:solidFill>
              </a:rPr>
              <a:t/>
            </a:r>
            <a:br>
              <a:rPr lang="en-US" sz="1800" b="1" dirty="0">
                <a:solidFill>
                  <a:prstClr val="black"/>
                </a:solidFill>
              </a:rPr>
            </a:br>
            <a:r>
              <a:rPr lang="ru-RU" sz="1800" b="1" dirty="0">
                <a:solidFill>
                  <a:prstClr val="black"/>
                </a:solidFill>
              </a:rPr>
              <a:t>в </a:t>
            </a:r>
            <a:r>
              <a:rPr lang="ru-RU" sz="1800" b="1" dirty="0" smtClean="0">
                <a:solidFill>
                  <a:prstClr val="black"/>
                </a:solidFill>
              </a:rPr>
              <a:t>сельских школах:</a:t>
            </a:r>
          </a:p>
          <a:p>
            <a:pPr defTabSz="914583"/>
            <a:endParaRPr lang="ru-RU" sz="1800" b="1" dirty="0">
              <a:solidFill>
                <a:prstClr val="black"/>
              </a:solidFill>
            </a:endParaRPr>
          </a:p>
          <a:p>
            <a:pPr defTabSz="914583">
              <a:spcBef>
                <a:spcPts val="600"/>
              </a:spcBef>
            </a:pPr>
            <a:r>
              <a:rPr lang="ru-RU" sz="1800" b="1" dirty="0">
                <a:solidFill>
                  <a:prstClr val="black"/>
                </a:solidFill>
              </a:rPr>
              <a:t>За </a:t>
            </a:r>
            <a:r>
              <a:rPr lang="ru-RU" sz="1800" b="1" dirty="0" smtClean="0">
                <a:solidFill>
                  <a:prstClr val="black"/>
                </a:solidFill>
              </a:rPr>
              <a:t>2018 г</a:t>
            </a:r>
            <a:r>
              <a:rPr lang="ru-RU" sz="1800" b="1" dirty="0">
                <a:solidFill>
                  <a:prstClr val="black"/>
                </a:solidFill>
              </a:rPr>
              <a:t>.</a:t>
            </a:r>
            <a:r>
              <a:rPr lang="ru-RU" sz="1800" dirty="0">
                <a:solidFill>
                  <a:prstClr val="black"/>
                </a:solidFill>
              </a:rPr>
              <a:t> – </a:t>
            </a:r>
            <a:r>
              <a:rPr lang="ru-RU" sz="1800" b="1" dirty="0">
                <a:solidFill>
                  <a:srgbClr val="C00000"/>
                </a:solidFill>
              </a:rPr>
              <a:t>5</a:t>
            </a:r>
            <a:r>
              <a:rPr lang="ru-RU" sz="1800" dirty="0">
                <a:solidFill>
                  <a:prstClr val="black"/>
                </a:solidFill>
              </a:rPr>
              <a:t> объектов на </a:t>
            </a:r>
            <a:r>
              <a:rPr lang="ru-RU" sz="1800" dirty="0">
                <a:solidFill>
                  <a:srgbClr val="FF0000"/>
                </a:solidFill>
              </a:rPr>
              <a:t>8,1</a:t>
            </a:r>
            <a:r>
              <a:rPr lang="ru-RU" sz="1800" dirty="0">
                <a:solidFill>
                  <a:prstClr val="black"/>
                </a:solidFill>
              </a:rPr>
              <a:t> млн. руб. федеральный бюджет, 4 млн. руб. краевой </a:t>
            </a:r>
            <a:r>
              <a:rPr lang="ru-RU" sz="1800" dirty="0" smtClean="0">
                <a:solidFill>
                  <a:prstClr val="black"/>
                </a:solidFill>
              </a:rPr>
              <a:t>бюджет</a:t>
            </a:r>
          </a:p>
          <a:p>
            <a:pPr defTabSz="914583">
              <a:spcBef>
                <a:spcPts val="600"/>
              </a:spcBef>
            </a:pPr>
            <a:endParaRPr lang="ru-RU" sz="1800" dirty="0">
              <a:solidFill>
                <a:prstClr val="black"/>
              </a:solidFill>
            </a:endParaRPr>
          </a:p>
          <a:p>
            <a:pPr defTabSz="914583"/>
            <a:r>
              <a:rPr lang="ru-RU" sz="1800" b="1" dirty="0">
                <a:solidFill>
                  <a:prstClr val="black"/>
                </a:solidFill>
              </a:rPr>
              <a:t>За 2019 г.</a:t>
            </a:r>
            <a:r>
              <a:rPr lang="ru-RU" sz="1800" dirty="0">
                <a:solidFill>
                  <a:prstClr val="black"/>
                </a:solidFill>
              </a:rPr>
              <a:t> – </a:t>
            </a:r>
            <a:r>
              <a:rPr lang="ru-RU" sz="1800" b="1" dirty="0">
                <a:solidFill>
                  <a:srgbClr val="C00000"/>
                </a:solidFill>
              </a:rPr>
              <a:t>6</a:t>
            </a:r>
            <a:r>
              <a:rPr lang="ru-RU" sz="1800" dirty="0">
                <a:solidFill>
                  <a:prstClr val="black"/>
                </a:solidFill>
              </a:rPr>
              <a:t> объектов на </a:t>
            </a:r>
            <a:r>
              <a:rPr lang="ru-RU" sz="1800" dirty="0">
                <a:solidFill>
                  <a:srgbClr val="FF0000"/>
                </a:solidFill>
              </a:rPr>
              <a:t>8</a:t>
            </a:r>
            <a:r>
              <a:rPr lang="ru-RU" sz="1800" dirty="0">
                <a:solidFill>
                  <a:prstClr val="black"/>
                </a:solidFill>
              </a:rPr>
              <a:t> млн. руб. федеральный бюджет, 5 млн. руб. краевой бюджет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598" y="3933850"/>
            <a:ext cx="859698" cy="152812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678" y="3933850"/>
            <a:ext cx="857216" cy="152394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 flipH="1">
            <a:off x="8687494" y="5590034"/>
            <a:ext cx="2249776" cy="51308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914583" fontAlgn="ctr">
              <a:lnSpc>
                <a:spcPts val="1600"/>
              </a:lnSpc>
              <a:defRPr/>
            </a:pPr>
            <a:r>
              <a:rPr lang="ru-RU" sz="1400" b="1" dirty="0">
                <a:solidFill>
                  <a:prstClr val="black"/>
                </a:solidFill>
                <a:cs typeface="Times New Roman" panose="02020603050405020304" pitchFamily="18" charset="0"/>
              </a:rPr>
              <a:t>с. </a:t>
            </a:r>
            <a:r>
              <a:rPr lang="ru-RU" sz="14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Дивья</a:t>
            </a:r>
            <a:endParaRPr lang="ru-RU" sz="14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algn="ctr" defTabSz="914583" fontAlgn="ctr">
              <a:lnSpc>
                <a:spcPts val="1600"/>
              </a:lnSpc>
              <a:defRPr/>
            </a:pPr>
            <a:r>
              <a:rPr lang="ru-RU" sz="1400" b="1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Добрянского</a:t>
            </a:r>
            <a:r>
              <a:rPr lang="ru-RU" sz="1400" b="1" dirty="0">
                <a:solidFill>
                  <a:prstClr val="black"/>
                </a:solidFill>
                <a:cs typeface="Times New Roman" panose="02020603050405020304" pitchFamily="18" charset="0"/>
              </a:rPr>
              <a:t> района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71270" y="1197546"/>
            <a:ext cx="5040560" cy="19082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4583"/>
            <a:r>
              <a:rPr lang="ru-RU" sz="1800" b="1" dirty="0">
                <a:solidFill>
                  <a:prstClr val="black"/>
                </a:solidFill>
              </a:rPr>
              <a:t>Региональный проект в рамках </a:t>
            </a:r>
            <a:r>
              <a:rPr lang="ru-RU" sz="1800" b="1" dirty="0" err="1" smtClean="0">
                <a:solidFill>
                  <a:prstClr val="black"/>
                </a:solidFill>
              </a:rPr>
              <a:t>гос.программы</a:t>
            </a:r>
            <a:r>
              <a:rPr lang="ru-RU" sz="1800" b="1" dirty="0" smtClean="0">
                <a:solidFill>
                  <a:prstClr val="black"/>
                </a:solidFill>
              </a:rPr>
              <a:t> </a:t>
            </a:r>
            <a:r>
              <a:rPr lang="ru-RU" sz="1800" b="1" dirty="0">
                <a:solidFill>
                  <a:prstClr val="black"/>
                </a:solidFill>
              </a:rPr>
              <a:t>«Спортивное </a:t>
            </a:r>
            <a:r>
              <a:rPr lang="ru-RU" sz="1800" b="1" dirty="0" err="1">
                <a:solidFill>
                  <a:prstClr val="black"/>
                </a:solidFill>
              </a:rPr>
              <a:t>Прикамье</a:t>
            </a:r>
            <a:r>
              <a:rPr lang="ru-RU" sz="1800" b="1" dirty="0" smtClean="0">
                <a:solidFill>
                  <a:prstClr val="black"/>
                </a:solidFill>
              </a:rPr>
              <a:t>»:</a:t>
            </a:r>
          </a:p>
          <a:p>
            <a:pPr defTabSz="914583"/>
            <a:endParaRPr lang="ru-RU" sz="1800" b="1" dirty="0">
              <a:solidFill>
                <a:prstClr val="black"/>
              </a:solidFill>
            </a:endParaRPr>
          </a:p>
          <a:p>
            <a:pPr defTabSz="914583">
              <a:spcBef>
                <a:spcPts val="600"/>
              </a:spcBef>
            </a:pPr>
            <a:r>
              <a:rPr lang="ru-RU" sz="1800" b="1" dirty="0">
                <a:solidFill>
                  <a:prstClr val="black"/>
                </a:solidFill>
              </a:rPr>
              <a:t>За </a:t>
            </a:r>
            <a:r>
              <a:rPr lang="ru-RU" sz="1800" b="1" dirty="0" smtClean="0">
                <a:solidFill>
                  <a:prstClr val="black"/>
                </a:solidFill>
              </a:rPr>
              <a:t>2018 г</a:t>
            </a:r>
            <a:r>
              <a:rPr lang="ru-RU" sz="1800" b="1" dirty="0">
                <a:solidFill>
                  <a:prstClr val="black"/>
                </a:solidFill>
              </a:rPr>
              <a:t>.</a:t>
            </a:r>
            <a:r>
              <a:rPr lang="ru-RU" sz="1800" dirty="0">
                <a:solidFill>
                  <a:prstClr val="black"/>
                </a:solidFill>
              </a:rPr>
              <a:t> – </a:t>
            </a:r>
            <a:r>
              <a:rPr lang="ru-RU" sz="1800" b="1" dirty="0">
                <a:solidFill>
                  <a:srgbClr val="C00000"/>
                </a:solidFill>
              </a:rPr>
              <a:t>30</a:t>
            </a:r>
            <a:r>
              <a:rPr lang="ru-RU" sz="1800" dirty="0">
                <a:solidFill>
                  <a:prstClr val="black"/>
                </a:solidFill>
              </a:rPr>
              <a:t> объектов на </a:t>
            </a:r>
            <a:r>
              <a:rPr lang="ru-RU" sz="1800" dirty="0">
                <a:solidFill>
                  <a:srgbClr val="FF0000"/>
                </a:solidFill>
              </a:rPr>
              <a:t>15,3</a:t>
            </a:r>
            <a:r>
              <a:rPr lang="ru-RU" sz="1800" dirty="0">
                <a:solidFill>
                  <a:prstClr val="black"/>
                </a:solidFill>
              </a:rPr>
              <a:t> млн. руб</a:t>
            </a:r>
            <a:r>
              <a:rPr lang="ru-RU" sz="1800" dirty="0" smtClean="0">
                <a:solidFill>
                  <a:prstClr val="black"/>
                </a:solidFill>
              </a:rPr>
              <a:t>.</a:t>
            </a:r>
          </a:p>
          <a:p>
            <a:pPr defTabSz="914583">
              <a:spcBef>
                <a:spcPts val="600"/>
              </a:spcBef>
            </a:pPr>
            <a:endParaRPr lang="ru-RU" sz="1800" dirty="0">
              <a:solidFill>
                <a:prstClr val="black"/>
              </a:solidFill>
            </a:endParaRPr>
          </a:p>
          <a:p>
            <a:pPr defTabSz="914583"/>
            <a:r>
              <a:rPr lang="ru-RU" sz="1800" b="1" dirty="0" smtClean="0">
                <a:solidFill>
                  <a:prstClr val="black"/>
                </a:solidFill>
              </a:rPr>
              <a:t>За </a:t>
            </a:r>
            <a:r>
              <a:rPr lang="ru-RU" sz="1800" b="1" dirty="0">
                <a:solidFill>
                  <a:prstClr val="black"/>
                </a:solidFill>
              </a:rPr>
              <a:t>2019 г.</a:t>
            </a:r>
            <a:r>
              <a:rPr lang="ru-RU" sz="1800" dirty="0">
                <a:solidFill>
                  <a:prstClr val="black"/>
                </a:solidFill>
              </a:rPr>
              <a:t> – </a:t>
            </a:r>
            <a:r>
              <a:rPr lang="ru-RU" sz="1800" b="1" dirty="0">
                <a:solidFill>
                  <a:srgbClr val="C00000"/>
                </a:solidFill>
              </a:rPr>
              <a:t>66</a:t>
            </a:r>
            <a:r>
              <a:rPr lang="ru-RU" sz="1800" dirty="0">
                <a:solidFill>
                  <a:prstClr val="black"/>
                </a:solidFill>
              </a:rPr>
              <a:t> объектов на </a:t>
            </a:r>
            <a:r>
              <a:rPr lang="ru-RU" sz="1800" dirty="0">
                <a:solidFill>
                  <a:srgbClr val="FF0000"/>
                </a:solidFill>
              </a:rPr>
              <a:t>29</a:t>
            </a:r>
            <a:r>
              <a:rPr lang="ru-RU" sz="1800" dirty="0">
                <a:solidFill>
                  <a:prstClr val="black"/>
                </a:solidFill>
              </a:rPr>
              <a:t> млн. руб.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6614" y="6094090"/>
            <a:ext cx="10873207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583"/>
            <a:r>
              <a:rPr lang="ru-RU" sz="1800" dirty="0">
                <a:solidFill>
                  <a:srgbClr val="C00000"/>
                </a:solidFill>
              </a:rPr>
              <a:t>На базе обновленной инфраструктуры школ открываются культурно- спортивные, </a:t>
            </a:r>
            <a:endParaRPr lang="ru-RU" sz="1800" dirty="0" smtClean="0">
              <a:solidFill>
                <a:srgbClr val="C00000"/>
              </a:solidFill>
            </a:endParaRPr>
          </a:p>
          <a:p>
            <a:pPr algn="ctr" defTabSz="914583"/>
            <a:r>
              <a:rPr lang="ru-RU" sz="1800" dirty="0" smtClean="0">
                <a:solidFill>
                  <a:srgbClr val="C00000"/>
                </a:solidFill>
              </a:rPr>
              <a:t>оздоровительные </a:t>
            </a:r>
            <a:r>
              <a:rPr lang="ru-RU" sz="1800" dirty="0">
                <a:solidFill>
                  <a:srgbClr val="C00000"/>
                </a:solidFill>
              </a:rPr>
              <a:t>центры для всего поселения 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35088" y="1991964"/>
            <a:ext cx="5459723" cy="1034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731">
              <a:defRPr/>
            </a:pPr>
            <a:r>
              <a:rPr lang="ru-RU" sz="1800" b="1" dirty="0">
                <a:solidFill>
                  <a:prstClr val="black"/>
                </a:solidFill>
              </a:rPr>
              <a:t>Отремонтировано в 2020 году:</a:t>
            </a:r>
          </a:p>
          <a:p>
            <a:pPr marL="285721" indent="-285721" defTabSz="68573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b="1" dirty="0">
                <a:solidFill>
                  <a:srgbClr val="C00000"/>
                </a:solidFill>
              </a:rPr>
              <a:t>5 </a:t>
            </a:r>
            <a:r>
              <a:rPr lang="ru-RU" sz="1800" dirty="0">
                <a:solidFill>
                  <a:prstClr val="black"/>
                </a:solidFill>
              </a:rPr>
              <a:t>спортивных залов и площадок (с участием ФБ)</a:t>
            </a:r>
          </a:p>
          <a:p>
            <a:pPr marL="285721" indent="-285721" defTabSz="68573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u-RU" sz="1800" b="1" dirty="0">
                <a:solidFill>
                  <a:srgbClr val="C00000"/>
                </a:solidFill>
              </a:rPr>
              <a:t>105</a:t>
            </a: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ru-RU" sz="1800" dirty="0">
                <a:solidFill>
                  <a:prstClr val="black"/>
                </a:solidFill>
              </a:rPr>
              <a:t>спортивных залов и площадок (с участием регионального бюджета – </a:t>
            </a:r>
            <a:r>
              <a:rPr lang="ru-RU" sz="1800" b="1" dirty="0">
                <a:solidFill>
                  <a:srgbClr val="C00000"/>
                </a:solidFill>
              </a:rPr>
              <a:t>205 млн. руб.</a:t>
            </a:r>
            <a:r>
              <a:rPr lang="ru-RU" sz="1800" dirty="0">
                <a:solidFill>
                  <a:prstClr val="black"/>
                </a:solidFill>
              </a:rPr>
              <a:t>)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8B0E409-B1D9-49DB-B945-8FC530377B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669" y="4048328"/>
            <a:ext cx="2599936" cy="2098916"/>
          </a:xfrm>
          <a:prstGeom prst="rect">
            <a:avLst/>
          </a:prstGeom>
          <a:ln>
            <a:noFill/>
          </a:ln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88D1AE73-D3E5-4CAD-BF9A-1FEEF4F9DADC}"/>
              </a:ext>
            </a:extLst>
          </p:cNvPr>
          <p:cNvSpPr txBox="1">
            <a:spLocks/>
          </p:cNvSpPr>
          <p:nvPr/>
        </p:nvSpPr>
        <p:spPr>
          <a:xfrm>
            <a:off x="520314" y="3699208"/>
            <a:ext cx="3886126" cy="275313"/>
          </a:xfrm>
          <a:prstGeom prst="rect">
            <a:avLst/>
          </a:prstGeom>
        </p:spPr>
        <p:txBody>
          <a:bodyPr vert="horz" lIns="108836" tIns="54418" rIns="108836" bIns="54418" rtlCol="0" anchor="ctr">
            <a:noAutofit/>
          </a:bodyPr>
          <a:lstStyle>
            <a:lvl1pPr algn="ctr" defTabSz="816431" rtl="0" eaLnBrk="1" latinLnBrk="0" hangingPunct="1"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b="1" dirty="0">
                <a:solidFill>
                  <a:prstClr val="black"/>
                </a:solidFill>
              </a:rPr>
              <a:t>Ильинская школа №1, Ильинский ГО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FD29AF5D-C298-466E-B899-0889612F859D}"/>
              </a:ext>
            </a:extLst>
          </p:cNvPr>
          <p:cNvSpPr txBox="1">
            <a:spLocks/>
          </p:cNvSpPr>
          <p:nvPr/>
        </p:nvSpPr>
        <p:spPr>
          <a:xfrm>
            <a:off x="1632394" y="5781710"/>
            <a:ext cx="681005" cy="237478"/>
          </a:xfrm>
          <a:prstGeom prst="rect">
            <a:avLst/>
          </a:prstGeom>
        </p:spPr>
        <p:txBody>
          <a:bodyPr vert="horz" lIns="108836" tIns="54418" rIns="108836" bIns="54418" rtlCol="0" anchor="ctr">
            <a:noAutofit/>
          </a:bodyPr>
          <a:lstStyle>
            <a:lvl1pPr algn="ctr" defTabSz="816431" rtl="0" eaLnBrk="1" latinLnBrk="0" hangingPunct="1"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FFA5A1CF-906E-44F6-97F7-BFC2F934B043}"/>
              </a:ext>
            </a:extLst>
          </p:cNvPr>
          <p:cNvSpPr txBox="1">
            <a:spLocks/>
          </p:cNvSpPr>
          <p:nvPr/>
        </p:nvSpPr>
        <p:spPr>
          <a:xfrm>
            <a:off x="3725435" y="5744487"/>
            <a:ext cx="681005" cy="237478"/>
          </a:xfrm>
          <a:prstGeom prst="rect">
            <a:avLst/>
          </a:prstGeom>
        </p:spPr>
        <p:txBody>
          <a:bodyPr vert="horz" lIns="108836" tIns="54418" rIns="108836" bIns="54418" rtlCol="0" anchor="ctr">
            <a:noAutofit/>
          </a:bodyPr>
          <a:lstStyle>
            <a:lvl1pPr algn="ctr" defTabSz="816431" rtl="0" eaLnBrk="1" latinLnBrk="0" hangingPunct="1"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200" b="1" dirty="0">
              <a:solidFill>
                <a:prstClr val="black"/>
              </a:solidFill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9FEF4A91-365D-4665-9190-C6E93007D1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2939426" y="4081206"/>
            <a:ext cx="3095786" cy="2091243"/>
          </a:xfrm>
          <a:prstGeom prst="rect">
            <a:avLst/>
          </a:prstGeom>
          <a:ln>
            <a:noFill/>
          </a:ln>
        </p:spPr>
      </p:pic>
      <p:sp>
        <p:nvSpPr>
          <p:cNvPr id="21" name="Заголовок 1">
            <a:extLst>
              <a:ext uri="{FF2B5EF4-FFF2-40B4-BE49-F238E27FC236}">
                <a16:creationId xmlns:a16="http://schemas.microsoft.com/office/drawing/2014/main" xmlns="" id="{8D4CDAA9-E880-403D-A3C0-C2052F29A0AB}"/>
              </a:ext>
            </a:extLst>
          </p:cNvPr>
          <p:cNvSpPr txBox="1">
            <a:spLocks/>
          </p:cNvSpPr>
          <p:nvPr/>
        </p:nvSpPr>
        <p:spPr>
          <a:xfrm>
            <a:off x="6176391" y="4207111"/>
            <a:ext cx="681005" cy="237478"/>
          </a:xfrm>
          <a:prstGeom prst="rect">
            <a:avLst/>
          </a:prstGeom>
        </p:spPr>
        <p:txBody>
          <a:bodyPr vert="horz" lIns="108836" tIns="54418" rIns="108836" bIns="54418" rtlCol="0" anchor="ctr">
            <a:noAutofit/>
          </a:bodyPr>
          <a:lstStyle>
            <a:lvl1pPr algn="ctr" defTabSz="816431" rtl="0" eaLnBrk="1" latinLnBrk="0" hangingPunct="1"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xmlns="" id="{322D5AA7-EC40-4033-8725-792EA3F74685}"/>
              </a:ext>
            </a:extLst>
          </p:cNvPr>
          <p:cNvSpPr txBox="1">
            <a:spLocks/>
          </p:cNvSpPr>
          <p:nvPr/>
        </p:nvSpPr>
        <p:spPr>
          <a:xfrm>
            <a:off x="7935411" y="4213115"/>
            <a:ext cx="681005" cy="237478"/>
          </a:xfrm>
          <a:prstGeom prst="rect">
            <a:avLst/>
          </a:prstGeom>
        </p:spPr>
        <p:txBody>
          <a:bodyPr vert="horz" lIns="108836" tIns="54418" rIns="108836" bIns="54418" rtlCol="0" anchor="ctr">
            <a:noAutofit/>
          </a:bodyPr>
          <a:lstStyle>
            <a:lvl1pPr algn="ctr" defTabSz="816431" rtl="0" eaLnBrk="1" latinLnBrk="0" hangingPunct="1"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200" b="1" dirty="0">
              <a:solidFill>
                <a:prstClr val="black"/>
              </a:solidFill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8D85B594-4FB6-444B-9135-B223ADDEBCC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6199" y="2462042"/>
            <a:ext cx="2813295" cy="2109971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D972F8E5-DE92-4215-9342-DA158404223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1314" y="2473728"/>
            <a:ext cx="2799249" cy="2099437"/>
          </a:xfrm>
          <a:prstGeom prst="rect">
            <a:avLst/>
          </a:prstGeom>
        </p:spPr>
      </p:pic>
      <p:sp>
        <p:nvSpPr>
          <p:cNvPr id="25" name="Заголовок 1">
            <a:extLst>
              <a:ext uri="{FF2B5EF4-FFF2-40B4-BE49-F238E27FC236}">
                <a16:creationId xmlns:a16="http://schemas.microsoft.com/office/drawing/2014/main" xmlns="" id="{4899255C-186A-40D8-9645-218E7F05C2F2}"/>
              </a:ext>
            </a:extLst>
          </p:cNvPr>
          <p:cNvSpPr txBox="1">
            <a:spLocks/>
          </p:cNvSpPr>
          <p:nvPr/>
        </p:nvSpPr>
        <p:spPr>
          <a:xfrm>
            <a:off x="6043542" y="2100006"/>
            <a:ext cx="6071759" cy="291879"/>
          </a:xfrm>
          <a:prstGeom prst="rect">
            <a:avLst/>
          </a:prstGeom>
        </p:spPr>
        <p:txBody>
          <a:bodyPr vert="horz" lIns="108836" tIns="54418" rIns="108836" bIns="54418" rtlCol="0" anchor="ctr">
            <a:noAutofit/>
          </a:bodyPr>
          <a:lstStyle>
            <a:lvl1pPr algn="ctr" defTabSz="816431" rtl="0" eaLnBrk="1" latinLnBrk="0" hangingPunct="1"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b="1" dirty="0" err="1">
                <a:solidFill>
                  <a:prstClr val="black"/>
                </a:solidFill>
              </a:rPr>
              <a:t>Белоевская</a:t>
            </a:r>
            <a:r>
              <a:rPr lang="ru-RU" sz="1600" b="1" dirty="0">
                <a:solidFill>
                  <a:prstClr val="black"/>
                </a:solidFill>
              </a:rPr>
              <a:t> школа-интернат для детей с ОВЗ, </a:t>
            </a:r>
            <a:r>
              <a:rPr lang="ru-RU" sz="1600" b="1" dirty="0" err="1">
                <a:solidFill>
                  <a:prstClr val="black"/>
                </a:solidFill>
              </a:rPr>
              <a:t>Кудымкарский</a:t>
            </a:r>
            <a:r>
              <a:rPr lang="ru-RU" sz="1600" b="1" dirty="0">
                <a:solidFill>
                  <a:prstClr val="black"/>
                </a:solidFill>
              </a:rPr>
              <a:t> МО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xmlns="" id="{E95D3DBA-A937-4A23-B619-34CB00FD85D1}"/>
              </a:ext>
            </a:extLst>
          </p:cNvPr>
          <p:cNvSpPr txBox="1">
            <a:spLocks/>
          </p:cNvSpPr>
          <p:nvPr/>
        </p:nvSpPr>
        <p:spPr>
          <a:xfrm>
            <a:off x="6260356" y="2561403"/>
            <a:ext cx="681005" cy="237478"/>
          </a:xfrm>
          <a:prstGeom prst="rect">
            <a:avLst/>
          </a:prstGeom>
          <a:solidFill>
            <a:schemeClr val="bg1"/>
          </a:solidFill>
        </p:spPr>
        <p:txBody>
          <a:bodyPr vert="horz" lIns="108836" tIns="54418" rIns="108836" bIns="54418" rtlCol="0" anchor="ctr">
            <a:noAutofit/>
          </a:bodyPr>
          <a:lstStyle>
            <a:lvl1pPr algn="ctr" defTabSz="816431" rtl="0" eaLnBrk="1" latinLnBrk="0" hangingPunct="1"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prstClr val="black"/>
                </a:solidFill>
              </a:rPr>
              <a:t>БЫЛО</a:t>
            </a: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xmlns="" id="{037F6FDE-4007-4590-92AA-609A3537200F}"/>
              </a:ext>
            </a:extLst>
          </p:cNvPr>
          <p:cNvSpPr txBox="1">
            <a:spLocks/>
          </p:cNvSpPr>
          <p:nvPr/>
        </p:nvSpPr>
        <p:spPr>
          <a:xfrm>
            <a:off x="9140250" y="2535946"/>
            <a:ext cx="681005" cy="237478"/>
          </a:xfrm>
          <a:prstGeom prst="rect">
            <a:avLst/>
          </a:prstGeom>
          <a:solidFill>
            <a:schemeClr val="bg1"/>
          </a:solidFill>
        </p:spPr>
        <p:txBody>
          <a:bodyPr vert="horz" lIns="108836" tIns="54418" rIns="108836" bIns="54418" rtlCol="0" anchor="ctr">
            <a:noAutofit/>
          </a:bodyPr>
          <a:lstStyle>
            <a:lvl1pPr algn="ctr" defTabSz="816431" rtl="0" eaLnBrk="1" latinLnBrk="0" hangingPunct="1"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prstClr val="black"/>
                </a:solidFill>
              </a:rPr>
              <a:t>СТАЛО</a:t>
            </a:r>
          </a:p>
        </p:txBody>
      </p:sp>
      <p:sp>
        <p:nvSpPr>
          <p:cNvPr id="26" name="Заголовок 1">
            <a:extLst>
              <a:ext uri="{FF2B5EF4-FFF2-40B4-BE49-F238E27FC236}">
                <a16:creationId xmlns:a16="http://schemas.microsoft.com/office/drawing/2014/main" xmlns="" id="{E95D3DBA-A937-4A23-B619-34CB00FD85D1}"/>
              </a:ext>
            </a:extLst>
          </p:cNvPr>
          <p:cNvSpPr txBox="1">
            <a:spLocks/>
          </p:cNvSpPr>
          <p:nvPr/>
        </p:nvSpPr>
        <p:spPr>
          <a:xfrm>
            <a:off x="386003" y="4173210"/>
            <a:ext cx="681005" cy="237478"/>
          </a:xfrm>
          <a:prstGeom prst="rect">
            <a:avLst/>
          </a:prstGeom>
          <a:solidFill>
            <a:schemeClr val="bg1"/>
          </a:solidFill>
        </p:spPr>
        <p:txBody>
          <a:bodyPr vert="horz" lIns="108836" tIns="54418" rIns="108836" bIns="54418" rtlCol="0" anchor="ctr">
            <a:noAutofit/>
          </a:bodyPr>
          <a:lstStyle>
            <a:lvl1pPr algn="ctr" defTabSz="816431" rtl="0" eaLnBrk="1" latinLnBrk="0" hangingPunct="1"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prstClr val="black"/>
                </a:solidFill>
              </a:rPr>
              <a:t>БЫЛО</a:t>
            </a:r>
          </a:p>
        </p:txBody>
      </p:sp>
      <p:sp>
        <p:nvSpPr>
          <p:cNvPr id="27" name="Заголовок 1">
            <a:extLst>
              <a:ext uri="{FF2B5EF4-FFF2-40B4-BE49-F238E27FC236}">
                <a16:creationId xmlns:a16="http://schemas.microsoft.com/office/drawing/2014/main" xmlns="" id="{037F6FDE-4007-4590-92AA-609A3537200F}"/>
              </a:ext>
            </a:extLst>
          </p:cNvPr>
          <p:cNvSpPr txBox="1">
            <a:spLocks/>
          </p:cNvSpPr>
          <p:nvPr/>
        </p:nvSpPr>
        <p:spPr>
          <a:xfrm>
            <a:off x="3047186" y="4160510"/>
            <a:ext cx="681005" cy="237478"/>
          </a:xfrm>
          <a:prstGeom prst="rect">
            <a:avLst/>
          </a:prstGeom>
          <a:solidFill>
            <a:schemeClr val="bg1"/>
          </a:solidFill>
        </p:spPr>
        <p:txBody>
          <a:bodyPr vert="horz" lIns="108836" tIns="54418" rIns="108836" bIns="54418" rtlCol="0" anchor="ctr">
            <a:noAutofit/>
          </a:bodyPr>
          <a:lstStyle>
            <a:lvl1pPr algn="ctr" defTabSz="816431" rtl="0" eaLnBrk="1" latinLnBrk="0" hangingPunct="1"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prstClr val="black"/>
                </a:solidFill>
              </a:rPr>
              <a:t>СТАЛО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38436319-6361-4F35-B35C-F6D5677694C1}"/>
              </a:ext>
            </a:extLst>
          </p:cNvPr>
          <p:cNvSpPr txBox="1">
            <a:spLocks/>
          </p:cNvSpPr>
          <p:nvPr/>
        </p:nvSpPr>
        <p:spPr bwMode="auto">
          <a:xfrm>
            <a:off x="458185" y="393641"/>
            <a:ext cx="11346197" cy="1059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normAutofit fontScale="82500" lnSpcReduction="1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309"/>
            <a:r>
              <a:rPr lang="ru-RU" sz="1800" b="1" dirty="0">
                <a:solidFill>
                  <a:srgbClr val="5B9BD5"/>
                </a:solidFill>
                <a:latin typeface="Calibri" panose="020F0502020204030204"/>
              </a:rPr>
              <a:t>Национальный проект «Образование»</a:t>
            </a:r>
            <a:br>
              <a:rPr lang="ru-RU" sz="1800" b="1" dirty="0">
                <a:solidFill>
                  <a:srgbClr val="5B9BD5"/>
                </a:solidFill>
                <a:latin typeface="Calibri" panose="020F0502020204030204"/>
              </a:rPr>
            </a:br>
            <a:r>
              <a:rPr lang="ru-RU" sz="3100" dirty="0"/>
              <a:t>Создание в общеобразовательных организациях, расположенных в сельской местности, условий для занятия физической культурой и спортом </a:t>
            </a:r>
          </a:p>
        </p:txBody>
      </p:sp>
      <p:sp>
        <p:nvSpPr>
          <p:cNvPr id="28" name="Номер слайда 8">
            <a:extLst>
              <a:ext uri="{FF2B5EF4-FFF2-40B4-BE49-F238E27FC236}">
                <a16:creationId xmlns:a16="http://schemas.microsoft.com/office/drawing/2014/main" xmlns="" id="{74B1C218-7D86-4B16-ACAE-056453978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5982" y="6493272"/>
            <a:ext cx="2844430" cy="365077"/>
          </a:xfrm>
        </p:spPr>
        <p:txBody>
          <a:bodyPr/>
          <a:lstStyle/>
          <a:p>
            <a:pPr>
              <a:defRPr/>
            </a:pPr>
            <a:fld id="{D2A5C6D9-FC8F-41B8-91CC-A698CF986E1A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935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7726" y="249927"/>
            <a:ext cx="10514231" cy="721303"/>
          </a:xfrm>
        </p:spPr>
        <p:txBody>
          <a:bodyPr>
            <a:normAutofit/>
          </a:bodyPr>
          <a:lstStyle/>
          <a:p>
            <a:r>
              <a:rPr lang="ru-RU" dirty="0"/>
              <a:t>Ремонты учебных корпусов СПО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838091" y="4145733"/>
            <a:ext cx="6673587" cy="2210739"/>
          </a:xfrm>
          <a:prstGeom prst="rect">
            <a:avLst/>
          </a:prstGeom>
        </p:spPr>
        <p:txBody>
          <a:bodyPr vert="horz" lIns="91428" tIns="45714" rIns="91428" bIns="45714" numCol="2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C00000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4" name="AutoShape 4" descr="https://com-transport.ru/wp-content/uploads/2019/08/turisticheskie.jpg"/>
          <p:cNvSpPr>
            <a:spLocks noChangeAspect="1" noChangeArrowheads="1"/>
          </p:cNvSpPr>
          <p:nvPr/>
        </p:nvSpPr>
        <p:spPr bwMode="auto">
          <a:xfrm>
            <a:off x="155555" y="-143203"/>
            <a:ext cx="304760" cy="304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309"/>
            <a:endParaRPr lang="ru-RU" sz="1800">
              <a:solidFill>
                <a:prstClr val="black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</p:nvPr>
        </p:nvGraphicFramePr>
        <p:xfrm>
          <a:off x="687280" y="1044231"/>
          <a:ext cx="5929475" cy="17374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02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515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6476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96172">
                <a:tc>
                  <a:txBody>
                    <a:bodyPr/>
                    <a:lstStyle/>
                    <a:p>
                      <a:r>
                        <a:rPr lang="ru-RU" sz="1600" dirty="0"/>
                        <a:t>Год</a:t>
                      </a:r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Количество учреждений</a:t>
                      </a:r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Объем средств на приведение в нормативное состояние, млн. руб.</a:t>
                      </a:r>
                      <a:endParaRPr lang="ru-RU" sz="1600" b="1" dirty="0"/>
                    </a:p>
                  </a:txBody>
                  <a:tcPr marL="91428" marR="91428" marT="45714" marB="45714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04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2018</a:t>
                      </a:r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51</a:t>
                      </a:r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165,7</a:t>
                      </a:r>
                    </a:p>
                  </a:txBody>
                  <a:tcPr marL="91428" marR="91428" marT="45714" marB="45714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4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2019</a:t>
                      </a:r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48</a:t>
                      </a:r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127,8</a:t>
                      </a:r>
                    </a:p>
                  </a:txBody>
                  <a:tcPr marL="91428" marR="91428" marT="45714" marB="45714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04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2020</a:t>
                      </a:r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50</a:t>
                      </a:r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385,3</a:t>
                      </a:r>
                    </a:p>
                  </a:txBody>
                  <a:tcPr marL="91428" marR="91428" marT="45714" marB="45714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119" y="1341562"/>
            <a:ext cx="1362863" cy="9633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7466" y="2356088"/>
            <a:ext cx="1334003" cy="9519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5486" y="1341562"/>
            <a:ext cx="1224136" cy="95241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5486" y="2349674"/>
            <a:ext cx="1223917" cy="9361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3638" y="2349674"/>
            <a:ext cx="1354229" cy="973105"/>
          </a:xfrm>
          <a:prstGeom prst="rect">
            <a:avLst/>
          </a:prstGeom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83638" y="1341562"/>
            <a:ext cx="1357437" cy="884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7319342" y="909514"/>
            <a:ext cx="3908852" cy="412111"/>
          </a:xfrm>
          <a:prstGeom prst="rect">
            <a:avLst/>
          </a:prstGeom>
        </p:spPr>
        <p:txBody>
          <a:bodyPr vert="horz" lIns="108836" tIns="54418" rIns="108836" bIns="54418" rtlCol="0" anchor="ctr">
            <a:noAutofit/>
          </a:bodyPr>
          <a:lstStyle>
            <a:lvl1pPr algn="ctr" defTabSz="816431" rtl="0" eaLnBrk="1" latinLnBrk="0" hangingPunct="1"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500" b="1" dirty="0">
                <a:solidFill>
                  <a:prstClr val="black"/>
                </a:solidFill>
              </a:rPr>
              <a:t>Верещагинский многопрофильный техникум</a:t>
            </a:r>
          </a:p>
        </p:txBody>
      </p:sp>
      <p:sp>
        <p:nvSpPr>
          <p:cNvPr id="38" name="Заголовок 1"/>
          <p:cNvSpPr txBox="1">
            <a:spLocks/>
          </p:cNvSpPr>
          <p:nvPr/>
        </p:nvSpPr>
        <p:spPr>
          <a:xfrm>
            <a:off x="1414686" y="3357786"/>
            <a:ext cx="4289302" cy="411816"/>
          </a:xfrm>
          <a:prstGeom prst="rect">
            <a:avLst/>
          </a:prstGeom>
        </p:spPr>
        <p:txBody>
          <a:bodyPr vert="horz" lIns="91428" tIns="45714" rIns="91428" bIns="45714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1500" b="1" dirty="0">
                <a:solidFill>
                  <a:prstClr val="black"/>
                </a:solidFill>
              </a:rPr>
              <a:t>Соликамский социально-педагогический колледж им. А.П.Раменского</a:t>
            </a:r>
          </a:p>
          <a:p>
            <a:pPr algn="ctr"/>
            <a:r>
              <a:rPr lang="ru-RU" sz="1000" b="1" dirty="0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39" name="Объект 6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638" y="3933850"/>
            <a:ext cx="2232248" cy="1211361"/>
          </a:xfrm>
          <a:prstGeom prst="rect">
            <a:avLst/>
          </a:prstGeom>
        </p:spPr>
      </p:pic>
      <p:pic>
        <p:nvPicPr>
          <p:cNvPr id="40" name="Рисунок 9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22998" y="3933850"/>
            <a:ext cx="2239107" cy="1206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Рисунок 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630" y="5229994"/>
            <a:ext cx="2304256" cy="1439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Рисунок 4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22998" y="5229994"/>
            <a:ext cx="2229511" cy="142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Объект 3" descr="C:\Users\User\Desktop\столовая перед ремонтом\IMG_3659.JPG"/>
          <p:cNvPicPr>
            <a:picLocks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9342" y="3861843"/>
            <a:ext cx="191888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Рисунок 59" descr="IMG 0884"/>
          <p:cNvPicPr/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79582" y="3861843"/>
            <a:ext cx="2112736" cy="129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Заголовок 1"/>
          <p:cNvSpPr txBox="1">
            <a:spLocks/>
          </p:cNvSpPr>
          <p:nvPr/>
        </p:nvSpPr>
        <p:spPr>
          <a:xfrm>
            <a:off x="7535366" y="3501802"/>
            <a:ext cx="3956597" cy="298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28" tIns="45714" rIns="91428" bIns="45714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C00000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1500" b="1" dirty="0">
                <a:solidFill>
                  <a:prstClr val="black"/>
                </a:solidFill>
                <a:latin typeface="Calibri Light" panose="020F0302020204030204"/>
              </a:rPr>
              <a:t>Кунгурский сельско-хозяйственный колледж</a:t>
            </a:r>
          </a:p>
        </p:txBody>
      </p:sp>
      <p:pic>
        <p:nvPicPr>
          <p:cNvPr id="62" name="Объект 4" descr="C:\Users\User\Desktop\Attachments_anov79@mail.ru_2019-12-16_15-27-01\2.jpg"/>
          <p:cNvPicPr>
            <a:picLocks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9342" y="5374010"/>
            <a:ext cx="1990896" cy="1281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Рисунок 62" descr="C:\Users\User\Desktop\IMG-13c4ae87e9ef75d5296fb80b6296cb1b-V.jpg"/>
          <p:cNvPicPr/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79582" y="5374010"/>
            <a:ext cx="2116334" cy="1260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1776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249986" y="615252"/>
          <a:ext cx="4020401" cy="49820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2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01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61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279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385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b="1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Объект</a:t>
                      </a:r>
                      <a:endParaRPr lang="ru-RU" sz="1200" b="1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Мест</a:t>
                      </a:r>
                      <a:endParaRPr lang="ru-RU" sz="1200" b="1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Год ввода</a:t>
                      </a:r>
                      <a:endParaRPr lang="ru-RU" sz="1200" b="1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д. Гаревая, Чайковский</a:t>
                      </a:r>
                      <a:r>
                        <a:rPr lang="ru-RU" sz="12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ГО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Очер,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Очерский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ГО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Юрла, 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Юрлинский</a:t>
                      </a:r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д. 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Кондратово</a:t>
                      </a:r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(м/р Медовый)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Пермь, ул. Желябова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Пермь, ул.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Е.Пермяка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Пермь, ул. Байкальская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Пермь, ул. Плеханова, 63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Березники,</a:t>
                      </a:r>
                      <a:r>
                        <a:rPr lang="ru-RU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квартал № 20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Коса, 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Косинский</a:t>
                      </a:r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д. 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Чумна</a:t>
                      </a:r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Чайковский ГО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д. Залесная, Добрянский</a:t>
                      </a:r>
                      <a:r>
                        <a:rPr lang="ru-RU" sz="12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ГО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2022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д. Малая 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Серва</a:t>
                      </a:r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Кудымкарский</a:t>
                      </a:r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2022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Фролы, Пермский МР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2022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752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Пермь, ул.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Ветлужская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(м/р Железнодорожный)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288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2023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Ясыри, Пермский МР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350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2024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 .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Губаха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Губахинский</a:t>
                      </a:r>
                      <a:r>
                        <a:rPr lang="ru-RU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ГО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Пелым, 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Кочевский</a:t>
                      </a:r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Верх-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Иньва</a:t>
                      </a:r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Кудымкарский</a:t>
                      </a:r>
                      <a:r>
                        <a:rPr lang="ru-RU" sz="12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Большой 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Букор</a:t>
                      </a:r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Чайковский ГО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2027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Майкор</a:t>
                      </a:r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Юсьвинский</a:t>
                      </a:r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2027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Куеда, 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Куединский</a:t>
                      </a:r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2028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9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пос. Новоильинский, </a:t>
                      </a:r>
                      <a:r>
                        <a:rPr lang="ru-RU" sz="12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Нытвенский</a:t>
                      </a:r>
                      <a:r>
                        <a:rPr lang="ru-RU" sz="12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ГО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2030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8352380" y="2302312"/>
            <a:ext cx="2812902" cy="2615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Детский сад в д. Гаревая Чайковского ГО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ECA015B-28AD-41F6-8CE6-E925E084BACE}"/>
              </a:ext>
            </a:extLst>
          </p:cNvPr>
          <p:cNvSpPr txBox="1"/>
          <p:nvPr/>
        </p:nvSpPr>
        <p:spPr>
          <a:xfrm>
            <a:off x="157846" y="76523"/>
            <a:ext cx="8346234" cy="52315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914309"/>
            <a:r>
              <a:rPr lang="ru-RU" sz="2800" dirty="0">
                <a:solidFill>
                  <a:srgbClr val="C00000"/>
                </a:solidFill>
                <a:cs typeface="Times New Roman" panose="02020603050405020304" pitchFamily="18" charset="0"/>
              </a:rPr>
              <a:t>План строительства детских садов на 2021-2030 </a:t>
            </a:r>
            <a:r>
              <a:rPr lang="ru-RU" sz="2800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гг</a:t>
            </a:r>
            <a:r>
              <a:rPr lang="ru-RU" sz="2800" dirty="0">
                <a:solidFill>
                  <a:srgbClr val="C00000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322048" y="2343259"/>
            <a:ext cx="1547017" cy="261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 fontAlgn="b"/>
            <a:r>
              <a:rPr lang="ru-RU" sz="1100" b="1" i="1" dirty="0">
                <a:solidFill>
                  <a:prstClr val="black"/>
                </a:solidFill>
              </a:rPr>
              <a:t>Детский сад в г. Очер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32000"/>
                    </a14:imgEffect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2995" y="969746"/>
            <a:ext cx="2982287" cy="137874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01213" y="1023327"/>
            <a:ext cx="3188686" cy="133119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2000" y="2657009"/>
            <a:ext cx="1920150" cy="1367121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4294392" y="4022757"/>
            <a:ext cx="2075367" cy="4308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Детский сад в д. </a:t>
            </a:r>
            <a:r>
              <a:rPr lang="ru-RU" sz="1100" b="1" i="1" dirty="0" err="1">
                <a:solidFill>
                  <a:prstClr val="black"/>
                </a:solidFill>
              </a:rPr>
              <a:t>Кондратово</a:t>
            </a:r>
            <a:r>
              <a:rPr lang="ru-RU" sz="1100" b="1" i="1" dirty="0">
                <a:solidFill>
                  <a:prstClr val="black"/>
                </a:solidFill>
              </a:rPr>
              <a:t/>
            </a:r>
            <a:br>
              <a:rPr lang="ru-RU" sz="1100" b="1" i="1" dirty="0">
                <a:solidFill>
                  <a:prstClr val="black"/>
                </a:solidFill>
              </a:rPr>
            </a:br>
            <a:r>
              <a:rPr lang="ru-RU" sz="1100" b="1" i="1" dirty="0">
                <a:solidFill>
                  <a:prstClr val="black"/>
                </a:solidFill>
              </a:rPr>
              <a:t>Пермского ГО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428692" y="4022757"/>
            <a:ext cx="2767156" cy="430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Детский сад в г. Пермь, </a:t>
            </a:r>
            <a:br>
              <a:rPr lang="ru-RU" sz="1100" b="1" i="1" dirty="0">
                <a:solidFill>
                  <a:prstClr val="black"/>
                </a:solidFill>
              </a:rPr>
            </a:br>
            <a:r>
              <a:rPr lang="ru-RU" sz="1100" b="1" i="1" dirty="0">
                <a:solidFill>
                  <a:prstClr val="black"/>
                </a:solidFill>
              </a:rPr>
              <a:t>ул. Желябова</a:t>
            </a:r>
          </a:p>
        </p:txBody>
      </p:sp>
      <p:pic>
        <p:nvPicPr>
          <p:cNvPr id="38" name="Рисунок 37"/>
          <p:cNvPicPr/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88853" y="2726079"/>
            <a:ext cx="2440680" cy="1296676"/>
          </a:xfrm>
          <a:prstGeom prst="rect">
            <a:avLst/>
          </a:prstGeom>
          <a:noFill/>
          <a:effectLst>
            <a:glow>
              <a:schemeClr val="accent1">
                <a:alpha val="40000"/>
              </a:schemeClr>
            </a:glow>
          </a:effectLst>
        </p:spPr>
      </p:pic>
      <p:sp>
        <p:nvSpPr>
          <p:cNvPr id="39" name="Прямоугольник 38"/>
          <p:cNvSpPr/>
          <p:nvPr/>
        </p:nvSpPr>
        <p:spPr>
          <a:xfrm>
            <a:off x="9254783" y="3817428"/>
            <a:ext cx="2676562" cy="600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 fontAlgn="b"/>
            <a:endParaRPr lang="ru-RU" sz="1100" b="1" i="1" dirty="0">
              <a:solidFill>
                <a:prstClr val="black"/>
              </a:solidFill>
            </a:endParaRPr>
          </a:p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Детский сад в г. Пермь, </a:t>
            </a:r>
            <a:br>
              <a:rPr lang="ru-RU" sz="1100" b="1" i="1" dirty="0">
                <a:solidFill>
                  <a:prstClr val="black"/>
                </a:solidFill>
              </a:rPr>
            </a:br>
            <a:r>
              <a:rPr lang="ru-RU" sz="1100" b="1" i="1" dirty="0">
                <a:solidFill>
                  <a:prstClr val="black"/>
                </a:solidFill>
              </a:rPr>
              <a:t>ул. </a:t>
            </a:r>
            <a:r>
              <a:rPr lang="ru-RU" sz="1100" b="1" i="1" dirty="0" err="1">
                <a:solidFill>
                  <a:prstClr val="black"/>
                </a:solidFill>
              </a:rPr>
              <a:t>Е.Пермяка</a:t>
            </a:r>
            <a:endParaRPr lang="ru-RU" sz="1100" b="1" i="1" dirty="0">
              <a:solidFill>
                <a:prstClr val="black"/>
              </a:solidFill>
            </a:endParaRP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173" y="4669211"/>
            <a:ext cx="2355456" cy="1335567"/>
          </a:xfrm>
          <a:prstGeom prst="rect">
            <a:avLst/>
          </a:prstGeom>
          <a:ln>
            <a:noFill/>
          </a:ln>
        </p:spPr>
      </p:pic>
      <p:sp>
        <p:nvSpPr>
          <p:cNvPr id="41" name="Прямоугольник 40"/>
          <p:cNvSpPr/>
          <p:nvPr/>
        </p:nvSpPr>
        <p:spPr>
          <a:xfrm>
            <a:off x="4372000" y="5861463"/>
            <a:ext cx="2090116" cy="600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 fontAlgn="b"/>
            <a:endParaRPr lang="ru-RU" sz="1100" b="1" i="1" dirty="0">
              <a:solidFill>
                <a:prstClr val="black"/>
              </a:solidFill>
            </a:endParaRPr>
          </a:p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Детский сад в г. Пермь,</a:t>
            </a:r>
            <a:br>
              <a:rPr lang="ru-RU" sz="1100" b="1" i="1" dirty="0">
                <a:solidFill>
                  <a:prstClr val="black"/>
                </a:solidFill>
              </a:rPr>
            </a:br>
            <a:r>
              <a:rPr lang="ru-RU" sz="1100" b="1" i="1" dirty="0">
                <a:solidFill>
                  <a:prstClr val="black"/>
                </a:solidFill>
              </a:rPr>
              <a:t>ул. Плеханова</a:t>
            </a: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9322" y="4485156"/>
            <a:ext cx="2320972" cy="1555034"/>
          </a:xfrm>
          <a:prstGeom prst="rect">
            <a:avLst/>
          </a:prstGeom>
        </p:spPr>
      </p:pic>
      <p:sp>
        <p:nvSpPr>
          <p:cNvPr id="43" name="Прямоугольник 42"/>
          <p:cNvSpPr/>
          <p:nvPr/>
        </p:nvSpPr>
        <p:spPr>
          <a:xfrm>
            <a:off x="6633831" y="6051059"/>
            <a:ext cx="2767156" cy="430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Детский сад в г. Березники,</a:t>
            </a:r>
            <a:br>
              <a:rPr lang="ru-RU" sz="1100" b="1" i="1" dirty="0">
                <a:solidFill>
                  <a:prstClr val="black"/>
                </a:solidFill>
              </a:rPr>
            </a:br>
            <a:r>
              <a:rPr lang="ru-RU" sz="1100" b="1" i="1" dirty="0">
                <a:solidFill>
                  <a:prstClr val="black"/>
                </a:solidFill>
              </a:rPr>
              <a:t>квартал № 20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9133482" y="6070555"/>
            <a:ext cx="2767156" cy="430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Детский сад в г. Пермь, </a:t>
            </a:r>
            <a:br>
              <a:rPr lang="ru-RU" sz="1100" b="1" i="1" dirty="0">
                <a:solidFill>
                  <a:prstClr val="black"/>
                </a:solidFill>
              </a:rPr>
            </a:br>
            <a:r>
              <a:rPr lang="ru-RU" sz="1100" b="1" i="1" dirty="0">
                <a:solidFill>
                  <a:prstClr val="black"/>
                </a:solidFill>
              </a:rPr>
              <a:t>ул. Байкальская</a:t>
            </a:r>
          </a:p>
        </p:txBody>
      </p:sp>
      <p:pic>
        <p:nvPicPr>
          <p:cNvPr id="22" name="Рисунок 21" descr="\\utz\Obmen2\ОКС и РО - № 1\Желябова,16б\9 Фото\дек. 2020\03.12.20\IMG_9790.JPG"/>
          <p:cNvPicPr/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66084" y="2726078"/>
            <a:ext cx="2569982" cy="1296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0987" y="4551801"/>
            <a:ext cx="2232148" cy="1488389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294278" y="5682684"/>
            <a:ext cx="2272642" cy="9104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15780" y="6143782"/>
            <a:ext cx="325082" cy="10795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0862" y="6082144"/>
            <a:ext cx="2281349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ru-RU" sz="1000" dirty="0">
                <a:solidFill>
                  <a:prstClr val="black"/>
                </a:solidFill>
              </a:rPr>
              <a:t>- стадия проектирования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15780" y="5850663"/>
            <a:ext cx="325082" cy="1079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2155" y="5758589"/>
            <a:ext cx="1956268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ru-RU" sz="1000" dirty="0">
                <a:solidFill>
                  <a:prstClr val="black"/>
                </a:solidFill>
              </a:rPr>
              <a:t>- стадия строительства</a:t>
            </a: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0308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590" y="261442"/>
            <a:ext cx="10514231" cy="721303"/>
          </a:xfrm>
        </p:spPr>
        <p:txBody>
          <a:bodyPr>
            <a:normAutofit fontScale="90000"/>
          </a:bodyPr>
          <a:lstStyle/>
          <a:p>
            <a:r>
              <a:rPr lang="ru-RU" dirty="0"/>
              <a:t>Перевод дошкольных групп и пришкольных интернатов в здания общеобразовательных школ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598" y="1053530"/>
            <a:ext cx="10514231" cy="50897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Капитальный ремонт </a:t>
            </a:r>
            <a:r>
              <a:rPr lang="ru-RU" sz="2400" dirty="0">
                <a:solidFill>
                  <a:srgbClr val="C00000"/>
                </a:solidFill>
              </a:rPr>
              <a:t>16</a:t>
            </a:r>
            <a:r>
              <a:rPr lang="ru-RU" sz="2400" dirty="0"/>
              <a:t> объектов в 2021-2023 годах – </a:t>
            </a:r>
          </a:p>
          <a:p>
            <a:pPr marL="0" indent="0">
              <a:buNone/>
            </a:pPr>
            <a:r>
              <a:rPr lang="ru-RU" sz="2400" dirty="0"/>
              <a:t>более </a:t>
            </a:r>
            <a:r>
              <a:rPr lang="ru-RU" sz="2400" dirty="0">
                <a:solidFill>
                  <a:srgbClr val="C00000"/>
                </a:solidFill>
              </a:rPr>
              <a:t>400</a:t>
            </a:r>
            <a:r>
              <a:rPr lang="ru-RU" sz="2400" dirty="0"/>
              <a:t> мест для детей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22598" y="2061642"/>
          <a:ext cx="6582226" cy="18691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66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053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708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736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9971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25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5349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38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объектов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мест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ФБ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КБ</a:t>
                      </a:r>
                      <a:r>
                        <a:rPr lang="ru-RU" sz="1400" u="none" strike="noStrike" baseline="0" dirty="0">
                          <a:effectLst/>
                        </a:rPr>
                        <a:t> (</a:t>
                      </a:r>
                      <a:r>
                        <a:rPr lang="ru-RU" sz="1400" u="none" strike="noStrike" baseline="0" dirty="0" err="1">
                          <a:effectLst/>
                        </a:rPr>
                        <a:t>тыс.руб</a:t>
                      </a:r>
                      <a:r>
                        <a:rPr lang="ru-RU" sz="1400" u="none" strike="noStrike" baseline="0" dirty="0">
                          <a:effectLst/>
                        </a:rPr>
                        <a:t>.)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>
                          <a:effectLst/>
                        </a:rPr>
                        <a:t>МБ </a:t>
                      </a:r>
                      <a:r>
                        <a:rPr lang="ru-RU" sz="1400" u="none" strike="noStrike" baseline="0" dirty="0">
                          <a:effectLst/>
                        </a:rPr>
                        <a:t>(</a:t>
                      </a:r>
                      <a:r>
                        <a:rPr lang="ru-RU" sz="1400" u="none" strike="noStrike" baseline="0" dirty="0" err="1">
                          <a:effectLst/>
                        </a:rPr>
                        <a:t>тыс.руб</a:t>
                      </a:r>
                      <a:r>
                        <a:rPr lang="ru-RU" sz="1400" u="none" strike="noStrike" baseline="0" dirty="0">
                          <a:effectLst/>
                        </a:rPr>
                        <a:t>.)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>
                          <a:effectLst/>
                        </a:rPr>
                        <a:t>Итого </a:t>
                      </a:r>
                      <a:r>
                        <a:rPr lang="ru-RU" sz="1400" u="none" strike="noStrike" baseline="0" dirty="0">
                          <a:effectLst/>
                        </a:rPr>
                        <a:t>(</a:t>
                      </a:r>
                      <a:r>
                        <a:rPr lang="ru-RU" sz="1400" u="none" strike="noStrike" baseline="0" dirty="0" err="1">
                          <a:effectLst/>
                        </a:rPr>
                        <a:t>тыс.руб</a:t>
                      </a:r>
                      <a:r>
                        <a:rPr lang="ru-RU" sz="1400" u="none" strike="noStrike" baseline="0" dirty="0">
                          <a:effectLst/>
                        </a:rPr>
                        <a:t>.)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38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2021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190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60 000,0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60 000,0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120 000,0 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38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2022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marL="0" marR="0" indent="0" algn="ctr" defTabSz="816431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>
                          <a:effectLst/>
                        </a:rPr>
                        <a:t>60 000,0 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marL="0" marR="0" indent="0" algn="ctr" defTabSz="816431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>
                          <a:effectLst/>
                        </a:rPr>
                        <a:t>60 000,0 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marL="0" marR="0" indent="0" algn="ctr" defTabSz="816431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>
                          <a:effectLst/>
                        </a:rPr>
                        <a:t> 120 000,0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38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2023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88 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60 000,0 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60 000,0 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marL="0" marR="0" indent="0" algn="ctr" defTabSz="816431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>
                          <a:effectLst/>
                        </a:rPr>
                        <a:t> 120 000,0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38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итого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404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180 000,0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180 000,0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360 000,0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19" marR="7619" marT="7619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5248" y="2650566"/>
            <a:ext cx="2039300" cy="15294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2325" y="2650566"/>
            <a:ext cx="2218952" cy="14951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942062" y="2023263"/>
            <a:ext cx="1735341" cy="27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ru-RU" sz="1200" b="1" dirty="0">
                <a:solidFill>
                  <a:prstClr val="black"/>
                </a:solidFill>
              </a:rPr>
              <a:t>Интернат для девочек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114995" y="1989634"/>
            <a:ext cx="2075418" cy="27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ru-RU" sz="1200" b="1" dirty="0">
                <a:solidFill>
                  <a:prstClr val="black"/>
                </a:solidFill>
              </a:rPr>
              <a:t>Интернат для мальчиков</a:t>
            </a:r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7860" y="4818287"/>
            <a:ext cx="2193416" cy="15381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772488" y="4320862"/>
            <a:ext cx="2051281" cy="46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/>
            <a:r>
              <a:rPr lang="ru-RU" sz="1200" b="1" dirty="0">
                <a:solidFill>
                  <a:prstClr val="black"/>
                </a:solidFill>
              </a:rPr>
              <a:t>Детский сад с. Юксеево </a:t>
            </a:r>
          </a:p>
          <a:p>
            <a:pPr algn="ctr" defTabSz="914309"/>
            <a:r>
              <a:rPr lang="ru-RU" sz="1200" b="1" dirty="0">
                <a:solidFill>
                  <a:prstClr val="black"/>
                </a:solidFill>
              </a:rPr>
              <a:t>(</a:t>
            </a:r>
            <a:r>
              <a:rPr lang="ru-RU" sz="1200" b="1" dirty="0" err="1">
                <a:solidFill>
                  <a:prstClr val="black"/>
                </a:solidFill>
              </a:rPr>
              <a:t>Кочевский</a:t>
            </a:r>
            <a:r>
              <a:rPr lang="ru-RU" sz="1200" b="1" dirty="0">
                <a:solidFill>
                  <a:prstClr val="black"/>
                </a:solidFill>
              </a:rPr>
              <a:t> МО)</a:t>
            </a:r>
          </a:p>
        </p:txBody>
      </p:sp>
      <p:pic>
        <p:nvPicPr>
          <p:cNvPr id="19" name="Picture 2" descr="2015-05-14 1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991924" y="4818288"/>
            <a:ext cx="1992328" cy="1567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9767668" y="4303219"/>
            <a:ext cx="1909760" cy="46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/>
            <a:r>
              <a:rPr lang="ru-RU" sz="1200" b="1" dirty="0">
                <a:solidFill>
                  <a:prstClr val="black"/>
                </a:solidFill>
              </a:rPr>
              <a:t>Детский сад п. Буренка </a:t>
            </a:r>
          </a:p>
          <a:p>
            <a:pPr algn="ctr" defTabSz="914309"/>
            <a:r>
              <a:rPr lang="ru-RU" sz="1200" b="1" dirty="0">
                <a:solidFill>
                  <a:prstClr val="black"/>
                </a:solidFill>
              </a:rPr>
              <a:t>(Чайковский ГО)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023672" y="2274202"/>
            <a:ext cx="2075418" cy="27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ru-RU" sz="1200" b="1" dirty="0" err="1">
                <a:solidFill>
                  <a:prstClr val="black"/>
                </a:solidFill>
              </a:rPr>
              <a:t>Кишертский</a:t>
            </a:r>
            <a:r>
              <a:rPr lang="ru-RU" sz="1200" b="1" dirty="0">
                <a:solidFill>
                  <a:prstClr val="black"/>
                </a:solidFill>
              </a:rPr>
              <a:t> МО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50590" y="4035274"/>
            <a:ext cx="6644230" cy="2824314"/>
          </a:xfrm>
          <a:prstGeom prst="rect">
            <a:avLst/>
          </a:prstGeom>
        </p:spPr>
        <p:txBody>
          <a:bodyPr vert="horz" lIns="91428" tIns="45714" rIns="91428" bIns="45714" numCol="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C00000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1600" b="1" dirty="0">
                <a:solidFill>
                  <a:prstClr val="black"/>
                </a:solidFill>
              </a:rPr>
              <a:t>12 территорий – участников программы</a:t>
            </a:r>
          </a:p>
          <a:p>
            <a:endParaRPr lang="ru-RU" sz="1600" dirty="0"/>
          </a:p>
          <a:p>
            <a:pPr marL="457154" indent="-457154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1600" dirty="0" err="1"/>
              <a:t>Гайнский</a:t>
            </a:r>
            <a:r>
              <a:rPr lang="ru-RU" sz="1600" dirty="0"/>
              <a:t> </a:t>
            </a:r>
            <a:r>
              <a:rPr lang="ru-RU" sz="1600" dirty="0" smtClean="0"/>
              <a:t>МО</a:t>
            </a:r>
            <a:endParaRPr lang="ru-RU" sz="1600" dirty="0"/>
          </a:p>
          <a:p>
            <a:pPr marL="457154" indent="-457154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1600" dirty="0" err="1"/>
              <a:t>Кишертский</a:t>
            </a:r>
            <a:r>
              <a:rPr lang="ru-RU" sz="1600" dirty="0"/>
              <a:t> </a:t>
            </a:r>
            <a:r>
              <a:rPr lang="ru-RU" sz="1600" dirty="0" smtClean="0"/>
              <a:t>МО</a:t>
            </a:r>
            <a:endParaRPr lang="ru-RU" sz="1600" dirty="0"/>
          </a:p>
          <a:p>
            <a:pPr marL="457154" indent="-457154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1600" dirty="0" err="1"/>
              <a:t>Кочевский</a:t>
            </a:r>
            <a:r>
              <a:rPr lang="ru-RU" sz="1600" dirty="0"/>
              <a:t> </a:t>
            </a:r>
            <a:r>
              <a:rPr lang="ru-RU" sz="1600" dirty="0" smtClean="0"/>
              <a:t>МО</a:t>
            </a:r>
            <a:endParaRPr lang="ru-RU" sz="1600" dirty="0"/>
          </a:p>
          <a:p>
            <a:pPr marL="457154" indent="-457154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1600" dirty="0"/>
              <a:t>Чайковский </a:t>
            </a:r>
            <a:r>
              <a:rPr lang="ru-RU" sz="1600" dirty="0" smtClean="0"/>
              <a:t>ГО</a:t>
            </a:r>
            <a:endParaRPr lang="ru-RU" sz="1600" dirty="0"/>
          </a:p>
          <a:p>
            <a:pPr marL="457154" indent="-457154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1600" dirty="0" err="1"/>
              <a:t>Соликамский</a:t>
            </a:r>
            <a:r>
              <a:rPr lang="ru-RU" sz="1600" dirty="0"/>
              <a:t>  </a:t>
            </a:r>
            <a:r>
              <a:rPr lang="ru-RU" sz="1600" dirty="0" smtClean="0"/>
              <a:t>ГО</a:t>
            </a:r>
            <a:endParaRPr lang="ru-RU" sz="1600" dirty="0"/>
          </a:p>
          <a:p>
            <a:pPr marL="457154" indent="-457154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1600" dirty="0"/>
              <a:t>Чердынский </a:t>
            </a:r>
            <a:r>
              <a:rPr lang="ru-RU" sz="1600" dirty="0" smtClean="0"/>
              <a:t>ГО</a:t>
            </a:r>
            <a:endParaRPr lang="ru-RU" sz="1600" dirty="0"/>
          </a:p>
          <a:p>
            <a:pPr marL="457154" indent="-457154">
              <a:buFont typeface="Wingdings" panose="05000000000000000000" pitchFamily="2" charset="2"/>
              <a:buChar char="ü"/>
            </a:pPr>
            <a:endParaRPr lang="ru-RU" sz="1600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862958" y="4077866"/>
            <a:ext cx="3421755" cy="2664296"/>
          </a:xfrm>
          <a:prstGeom prst="rect">
            <a:avLst/>
          </a:prstGeom>
        </p:spPr>
        <p:txBody>
          <a:bodyPr vert="horz" lIns="91428" tIns="45714" rIns="91428" bIns="45714" numCol="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C00000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ru-RU" dirty="0"/>
          </a:p>
          <a:p>
            <a:pPr marL="457154" indent="-457154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1600" dirty="0" err="1"/>
              <a:t>Лысьвенский</a:t>
            </a:r>
            <a:r>
              <a:rPr lang="ru-RU" sz="1600" dirty="0"/>
              <a:t> </a:t>
            </a:r>
            <a:r>
              <a:rPr lang="ru-RU" sz="1600" dirty="0" smtClean="0"/>
              <a:t>ГО</a:t>
            </a:r>
            <a:endParaRPr lang="ru-RU" sz="1600" dirty="0"/>
          </a:p>
          <a:p>
            <a:pPr marL="457154" indent="-457154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1600" dirty="0" err="1"/>
              <a:t>Косинский</a:t>
            </a:r>
            <a:r>
              <a:rPr lang="ru-RU" sz="1600" dirty="0"/>
              <a:t> </a:t>
            </a:r>
            <a:r>
              <a:rPr lang="ru-RU" sz="1600" dirty="0" smtClean="0"/>
              <a:t>МО</a:t>
            </a:r>
            <a:endParaRPr lang="ru-RU" sz="1600" dirty="0"/>
          </a:p>
          <a:p>
            <a:pPr marL="457154" indent="-457154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1600" dirty="0"/>
              <a:t>Чусовской </a:t>
            </a:r>
            <a:r>
              <a:rPr lang="ru-RU" sz="1600" dirty="0" smtClean="0"/>
              <a:t>ГО</a:t>
            </a:r>
            <a:endParaRPr lang="ru-RU" sz="1600" dirty="0"/>
          </a:p>
          <a:p>
            <a:pPr marL="457154" indent="-457154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1600" dirty="0" err="1"/>
              <a:t>Верещагинский</a:t>
            </a:r>
            <a:r>
              <a:rPr lang="ru-RU" sz="1600" dirty="0"/>
              <a:t> </a:t>
            </a:r>
            <a:r>
              <a:rPr lang="ru-RU" sz="1600" dirty="0" smtClean="0"/>
              <a:t>ГО</a:t>
            </a:r>
            <a:endParaRPr lang="ru-RU" sz="1600" dirty="0"/>
          </a:p>
          <a:p>
            <a:pPr marL="457154" indent="-457154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1600" dirty="0"/>
              <a:t>МО «Город Березники»</a:t>
            </a:r>
          </a:p>
          <a:p>
            <a:pPr marL="457154" indent="-457154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1600" dirty="0" err="1"/>
              <a:t>Уинский</a:t>
            </a:r>
            <a:r>
              <a:rPr lang="ru-RU" sz="1600" dirty="0"/>
              <a:t> </a:t>
            </a:r>
            <a:r>
              <a:rPr lang="ru-RU" sz="1600" dirty="0" smtClean="0"/>
              <a:t>МР</a:t>
            </a:r>
            <a:endParaRPr lang="ru-RU" sz="1600" dirty="0"/>
          </a:p>
          <a:p>
            <a:pPr marL="457154" indent="-457154">
              <a:buFont typeface="Wingdings" panose="05000000000000000000" pitchFamily="2" charset="2"/>
              <a:buChar char="ü"/>
            </a:pPr>
            <a:endParaRPr lang="ru-RU" dirty="0"/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9191550" y="6494378"/>
            <a:ext cx="2742843" cy="365210"/>
          </a:xfrm>
        </p:spPr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2227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334566" y="621482"/>
          <a:ext cx="3686455" cy="54549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73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389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733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№</a:t>
                      </a:r>
                      <a:endParaRPr lang="ru-RU" sz="1000" b="1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Объект</a:t>
                      </a:r>
                      <a:endParaRPr lang="ru-RU" sz="1000" b="1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Мест</a:t>
                      </a:r>
                      <a:endParaRPr lang="ru-RU" sz="1000" b="1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Год ввода</a:t>
                      </a:r>
                      <a:endParaRPr lang="ru-RU" sz="1000" b="1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Учебный корпус, с. Кочево</a:t>
                      </a:r>
                      <a:endParaRPr lang="ru-RU" sz="1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г. Березники, правый</a:t>
                      </a:r>
                      <a:r>
                        <a:rPr lang="ru-RU" sz="100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берег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1224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г. Чайковский, м/р </a:t>
                      </a:r>
                      <a:r>
                        <a:rPr lang="ru-RU" sz="100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Сайгатский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Гимназия № 3 г. Перми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Учебный корпус, п. Сылва </a:t>
                      </a:r>
                      <a:endParaRPr lang="ru-RU" sz="1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Учебный корпус, г. Верещагино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Уч. корпус </a:t>
                      </a:r>
                      <a:r>
                        <a:rPr lang="ru-RU" sz="100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шк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. № 93 г. Перми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с. Филипповка, Кунгурский р-н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г. Соликамск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д. </a:t>
                      </a:r>
                      <a:r>
                        <a:rPr lang="ru-RU" sz="10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Мокино</a:t>
                      </a:r>
                      <a:r>
                        <a:rPr lang="ru-RU" sz="10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0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Нытвенский</a:t>
                      </a:r>
                      <a:r>
                        <a:rPr lang="ru-RU" sz="10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ГО</a:t>
                      </a:r>
                      <a:endParaRPr lang="ru-RU" sz="1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д. </a:t>
                      </a:r>
                      <a:r>
                        <a:rPr lang="ru-RU" sz="10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Порошево</a:t>
                      </a:r>
                      <a:r>
                        <a:rPr lang="ru-RU" sz="10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0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Косинский</a:t>
                      </a:r>
                      <a:r>
                        <a:rPr lang="ru-RU" sz="10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МО</a:t>
                      </a:r>
                      <a:endParaRPr lang="ru-RU" sz="1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Гимназия № 17, г. Пермь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550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с. Нижний </a:t>
                      </a:r>
                      <a:r>
                        <a:rPr lang="ru-RU" sz="1000" b="1" u="none" strike="noStrike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Сып</a:t>
                      </a:r>
                      <a:r>
                        <a:rPr lang="ru-RU" sz="10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000" b="1" u="none" strike="noStrike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Уинский</a:t>
                      </a:r>
                      <a:r>
                        <a:rPr lang="ru-RU" sz="10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МО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д. Малая</a:t>
                      </a:r>
                      <a:r>
                        <a:rPr lang="ru-RU" sz="1000" b="1" u="none" strike="noStrike" kern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1" u="none" strike="noStrike" kern="1200" baseline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Шадейка</a:t>
                      </a:r>
                      <a:r>
                        <a:rPr lang="ru-RU" sz="1000" b="1" u="none" strike="noStrike" kern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 Лысьвенский ГО</a:t>
                      </a:r>
                      <a:endParaRPr lang="ru-RU" sz="1000" b="1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Учебный корпус г. Краснокамск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300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д. </a:t>
                      </a:r>
                      <a:r>
                        <a:rPr lang="ru-RU" sz="10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Тюндюк</a:t>
                      </a:r>
                      <a:r>
                        <a:rPr lang="ru-RU" sz="10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0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Бардымский</a:t>
                      </a:r>
                      <a:r>
                        <a:rPr lang="ru-RU" sz="10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МО</a:t>
                      </a:r>
                      <a:endParaRPr lang="ru-RU" sz="1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г. Пермь, ул. Юнг </a:t>
                      </a:r>
                      <a:r>
                        <a:rPr lang="ru-RU" sz="1000" u="none" strike="noStrike" dirty="0" err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Прикамья</a:t>
                      </a:r>
                      <a:r>
                        <a:rPr lang="ru-RU" sz="10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3</a:t>
                      </a:r>
                      <a:endParaRPr lang="ru-RU" sz="10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1100</a:t>
                      </a:r>
                      <a:endParaRPr lang="ru-RU" sz="10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п. Горный,</a:t>
                      </a:r>
                      <a:r>
                        <a:rPr lang="ru-RU" sz="1000" b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Пермский МР</a:t>
                      </a:r>
                      <a:endParaRPr lang="ru-RU" sz="1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825</a:t>
                      </a:r>
                      <a:endParaRPr lang="ru-RU" sz="10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д. Большой </a:t>
                      </a:r>
                      <a:r>
                        <a:rPr lang="ru-RU" sz="1000" b="1" u="none" strike="noStrike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Гондыр</a:t>
                      </a:r>
                      <a:r>
                        <a:rPr lang="ru-RU" sz="10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000" b="1" u="none" strike="noStrike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Куединский</a:t>
                      </a:r>
                      <a:r>
                        <a:rPr lang="ru-RU" sz="10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МО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д. </a:t>
                      </a:r>
                      <a:r>
                        <a:rPr lang="ru-RU" sz="1000" b="1" u="none" strike="noStrike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Брюзли</a:t>
                      </a:r>
                      <a:r>
                        <a:rPr lang="ru-RU" sz="10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000" b="1" u="none" strike="noStrike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Бардымский</a:t>
                      </a:r>
                      <a:r>
                        <a:rPr lang="ru-RU" sz="1000" b="1" u="none" strike="noStrike" kern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МО</a:t>
                      </a:r>
                      <a:endParaRPr lang="ru-RU" sz="1000" b="1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г. Пермь, ул. Целинная, 15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700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д.</a:t>
                      </a:r>
                      <a:r>
                        <a:rPr lang="ru-RU" sz="1000" b="1" u="none" strike="noStrike" kern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1" u="none" strike="noStrike" kern="1200" baseline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Кондратово</a:t>
                      </a:r>
                      <a:endParaRPr lang="ru-RU" sz="1000" b="1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1100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Пермь, ул. Холмогорская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2022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п.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Рябинино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ru-RU" sz="10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Чердынский ГО</a:t>
                      </a:r>
                      <a:endParaRPr lang="ru-RU" sz="1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2022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Кунгур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825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2023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Чернушка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825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2023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30476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Пермь «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Техно-школа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им.В.П.Савиных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»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2023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п.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Сергеевский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Гайнский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100/40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2024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Нытва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2024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</a:t>
                      </a:r>
                      <a:r>
                        <a:rPr lang="ru-RU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Пермь,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ул. Карпинского, 77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2024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1523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д.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Мижуева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Кудымкарский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100/40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2025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8255445" y="2899340"/>
            <a:ext cx="1872209" cy="2615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Учебный корпус в с. Кочево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222998" y="6596772"/>
            <a:ext cx="2376264" cy="2615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Школа в п. Сылва, Пермский МР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759818" y="4804889"/>
            <a:ext cx="2812902" cy="430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Школа в г. Березники, </a:t>
            </a:r>
            <a:br>
              <a:rPr lang="ru-RU" sz="1100" b="1" i="1" dirty="0">
                <a:solidFill>
                  <a:prstClr val="black"/>
                </a:solidFill>
              </a:rPr>
            </a:br>
            <a:r>
              <a:rPr lang="ru-RU" sz="1100" b="1" i="1" dirty="0">
                <a:solidFill>
                  <a:prstClr val="black"/>
                </a:solidFill>
              </a:rPr>
              <a:t>правый берег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ECA015B-28AD-41F6-8CE6-E925E084BACE}"/>
              </a:ext>
            </a:extLst>
          </p:cNvPr>
          <p:cNvSpPr txBox="1"/>
          <p:nvPr/>
        </p:nvSpPr>
        <p:spPr>
          <a:xfrm>
            <a:off x="118542" y="117426"/>
            <a:ext cx="8346234" cy="52315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914309"/>
            <a:r>
              <a:rPr lang="ru-RU" sz="2800" dirty="0">
                <a:solidFill>
                  <a:srgbClr val="C00000"/>
                </a:solidFill>
                <a:cs typeface="Times New Roman" panose="02020603050405020304" pitchFamily="18" charset="0"/>
              </a:rPr>
              <a:t>План строительства школ на 2021-2030 </a:t>
            </a:r>
            <a:r>
              <a:rPr lang="ru-RU" sz="2800" dirty="0" err="1">
                <a:solidFill>
                  <a:srgbClr val="C00000"/>
                </a:solidFill>
                <a:cs typeface="Times New Roman" panose="02020603050405020304" pitchFamily="18" charset="0"/>
              </a:rPr>
              <a:t>г.г</a:t>
            </a:r>
            <a:r>
              <a:rPr lang="ru-RU" sz="2800" dirty="0">
                <a:solidFill>
                  <a:srgbClr val="C00000"/>
                </a:solidFill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4166194" y="613600"/>
          <a:ext cx="4020401" cy="27065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2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170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985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95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776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№</a:t>
                      </a:r>
                      <a:endParaRPr lang="ru-RU" sz="1000" b="1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Объект</a:t>
                      </a:r>
                      <a:endParaRPr lang="ru-RU" sz="1000" b="1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Мест</a:t>
                      </a:r>
                      <a:endParaRPr lang="ru-RU" sz="1000" b="1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Год ввода</a:t>
                      </a:r>
                      <a:endParaRPr lang="ru-RU" sz="1000" b="1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Сива,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Сивинский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Интернат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Майкорской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ОШИ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Доег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Юсьвинский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40/20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Лобаново, Пермский МР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825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2027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Менделеево, Карагайский МО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2027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Усть-Черновская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Гайнский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100/40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2027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Юрла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2028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Красный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Ясыл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Ординский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2028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Оныл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Гайнский</a:t>
                      </a:r>
                      <a:r>
                        <a:rPr lang="ru-RU" sz="10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  <a:endParaRPr lang="ru-RU" sz="1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60/20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2028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Култаево, Пермский МР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825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2029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Нижняя Талица,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Очерский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ГО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2029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Верещагино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2030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Корчевня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Кудымкарский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МО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100/40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2030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г. Чусовой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2030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6190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71991" marR="71991" marT="814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с. </a:t>
                      </a:r>
                      <a:r>
                        <a:rPr lang="ru-RU" sz="10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Гамово</a:t>
                      </a:r>
                      <a:r>
                        <a:rPr lang="ru-RU" sz="10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, Пермский</a:t>
                      </a:r>
                      <a:r>
                        <a:rPr lang="ru-RU" sz="10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МР</a:t>
                      </a:r>
                      <a:endParaRPr lang="ru-RU" sz="1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500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2030</a:t>
                      </a:r>
                    </a:p>
                  </a:txBody>
                  <a:tcPr marL="9524" marR="9524" marT="9524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8272983" y="1618776"/>
            <a:ext cx="1800342" cy="130918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3396" y="3367685"/>
            <a:ext cx="3128127" cy="144535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47978" y="3446481"/>
            <a:ext cx="1890596" cy="1347232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10095919" y="4759736"/>
            <a:ext cx="1654405" cy="430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Школа в г. Чайковский, </a:t>
            </a:r>
            <a:br>
              <a:rPr lang="ru-RU" sz="1100" b="1" i="1" dirty="0">
                <a:solidFill>
                  <a:prstClr val="black"/>
                </a:solidFill>
              </a:rPr>
            </a:br>
            <a:r>
              <a:rPr lang="ru-RU" sz="1100" b="1" i="1" dirty="0">
                <a:solidFill>
                  <a:prstClr val="black"/>
                </a:solidFill>
              </a:rPr>
              <a:t>м/р </a:t>
            </a:r>
            <a:r>
              <a:rPr lang="ru-RU" sz="1100" b="1" i="1" dirty="0" err="1">
                <a:solidFill>
                  <a:prstClr val="black"/>
                </a:solidFill>
              </a:rPr>
              <a:t>Сайгатский</a:t>
            </a:r>
            <a:endParaRPr lang="ru-RU" sz="1100" b="1" i="1" dirty="0">
              <a:solidFill>
                <a:prstClr val="black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2785" y="5182788"/>
            <a:ext cx="2420869" cy="1413984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10260512" y="1948094"/>
            <a:ext cx="1800259" cy="261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 fontAlgn="b"/>
            <a:r>
              <a:rPr lang="ru-RU" sz="1100" b="1" i="1" dirty="0">
                <a:solidFill>
                  <a:prstClr val="black"/>
                </a:solidFill>
              </a:rPr>
              <a:t>Гимназия № 3 в г. Пермь </a:t>
            </a:r>
          </a:p>
        </p:txBody>
      </p:sp>
      <p:pic>
        <p:nvPicPr>
          <p:cNvPr id="2050" name="Picture 2" descr="IMG_5022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59819" y="5368644"/>
            <a:ext cx="2642893" cy="1228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6657857" y="6596772"/>
            <a:ext cx="2812902" cy="261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Школа в г. Пермь, ул. Юнг </a:t>
            </a:r>
            <a:r>
              <a:rPr lang="ru-RU" sz="1100" b="1" i="1" dirty="0" err="1">
                <a:solidFill>
                  <a:prstClr val="black"/>
                </a:solidFill>
              </a:rPr>
              <a:t>Прикамья</a:t>
            </a:r>
            <a:endParaRPr lang="ru-RU" sz="1100" b="1" i="1" dirty="0">
              <a:solidFill>
                <a:prstClr val="black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377510" y="6607948"/>
            <a:ext cx="2812902" cy="261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09" fontAlgn="b"/>
            <a:r>
              <a:rPr lang="ru-RU" sz="1100" b="1" i="1" dirty="0">
                <a:solidFill>
                  <a:prstClr val="black"/>
                </a:solidFill>
              </a:rPr>
              <a:t>Школа г. Соликамск, м/р </a:t>
            </a:r>
            <a:r>
              <a:rPr lang="ru-RU" sz="1100" b="1" i="1" dirty="0" err="1">
                <a:solidFill>
                  <a:prstClr val="black"/>
                </a:solidFill>
              </a:rPr>
              <a:t>Клестовка</a:t>
            </a:r>
            <a:endParaRPr lang="ru-RU" sz="1100" b="1" i="1" dirty="0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5919" y="648206"/>
            <a:ext cx="2036713" cy="12419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83348" y="5292510"/>
            <a:ext cx="2255226" cy="1304262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4262168" y="3519345"/>
            <a:ext cx="325082" cy="10795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78541" y="3444242"/>
            <a:ext cx="2281349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ru-RU" sz="1000" dirty="0">
                <a:solidFill>
                  <a:prstClr val="black"/>
                </a:solidFill>
              </a:rPr>
              <a:t>- стадия проектирования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199946" y="3403136"/>
            <a:ext cx="2272642" cy="12333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262168" y="4044673"/>
            <a:ext cx="325082" cy="1079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51786" y="3946892"/>
            <a:ext cx="1956268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ru-RU" sz="1000" dirty="0">
                <a:solidFill>
                  <a:prstClr val="black"/>
                </a:solidFill>
              </a:rPr>
              <a:t>- стадия строительства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262168" y="4332420"/>
            <a:ext cx="325082" cy="10795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78541" y="4245085"/>
            <a:ext cx="2281349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ru-RU" sz="1000" dirty="0">
                <a:solidFill>
                  <a:prstClr val="black"/>
                </a:solidFill>
              </a:rPr>
              <a:t>- строительство не началось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262168" y="3777765"/>
            <a:ext cx="325082" cy="1079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70672" y="3700703"/>
            <a:ext cx="1956268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ru-RU" sz="1000" dirty="0">
                <a:solidFill>
                  <a:prstClr val="black"/>
                </a:solidFill>
              </a:rPr>
              <a:t>- подготовка к торгам на СМР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0641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657081" y="6493438"/>
            <a:ext cx="533331" cy="365077"/>
          </a:xfrm>
        </p:spPr>
        <p:txBody>
          <a:bodyPr/>
          <a:lstStyle/>
          <a:p>
            <a:fld id="{8C41E293-0B80-416E-BE2F-79A073B583F2}" type="slidenum">
              <a:rPr lang="ru-RU" b="1" smtClean="0">
                <a:solidFill>
                  <a:srgbClr val="44546A"/>
                </a:solidFill>
              </a:rPr>
              <a:pPr/>
              <a:t>19</a:t>
            </a:fld>
            <a:endParaRPr lang="ru-RU" b="1" dirty="0">
              <a:solidFill>
                <a:srgbClr val="44546A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55295" y="6176735"/>
            <a:ext cx="2937045" cy="630816"/>
          </a:xfrm>
          <a:prstGeom prst="rect">
            <a:avLst/>
          </a:prstGeom>
        </p:spPr>
        <p:txBody>
          <a:bodyPr wrap="square" lIns="121861" tIns="60930" rIns="121861" bIns="60930">
            <a:spAutoFit/>
          </a:bodyPr>
          <a:lstStyle/>
          <a:p>
            <a:pPr defTabSz="1218598"/>
            <a:r>
              <a:rPr lang="ru-RU" sz="1100" b="1" i="1" dirty="0">
                <a:solidFill>
                  <a:prstClr val="black"/>
                </a:solidFill>
                <a:cs typeface="Calibri" panose="020F0502020204030204" pitchFamily="34" charset="0"/>
              </a:rPr>
              <a:t>Спортивный комплекс для Чайковского техникума промышленных технологий и управления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50170" y="2431003"/>
            <a:ext cx="2937045" cy="461560"/>
          </a:xfrm>
          <a:prstGeom prst="rect">
            <a:avLst/>
          </a:prstGeom>
        </p:spPr>
        <p:txBody>
          <a:bodyPr wrap="square" lIns="121861" tIns="60930" rIns="121861" bIns="60930">
            <a:spAutoFit/>
          </a:bodyPr>
          <a:lstStyle/>
          <a:p>
            <a:pPr defTabSz="1218598"/>
            <a:r>
              <a:rPr lang="ru-RU" sz="1100" b="1" i="1" dirty="0">
                <a:solidFill>
                  <a:prstClr val="black"/>
                </a:solidFill>
                <a:cs typeface="Calibri" panose="020F0502020204030204" pitchFamily="34" charset="0"/>
              </a:rPr>
              <a:t>Учебно-производственные мастерские,</a:t>
            </a:r>
          </a:p>
          <a:p>
            <a:pPr defTabSz="1218598"/>
            <a:r>
              <a:rPr lang="ru-RU" sz="1100" b="1" i="1" dirty="0">
                <a:solidFill>
                  <a:prstClr val="black"/>
                </a:solidFill>
                <a:cs typeface="Calibri" panose="020F0502020204030204" pitchFamily="34" charset="0"/>
              </a:rPr>
              <a:t>Пермский строительный колледж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9912" y="3209276"/>
            <a:ext cx="2109360" cy="1471520"/>
          </a:xfrm>
          <a:prstGeom prst="rect">
            <a:avLst/>
          </a:prstGeom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5950170" y="4676366"/>
            <a:ext cx="2543576" cy="461560"/>
          </a:xfrm>
          <a:prstGeom prst="rect">
            <a:avLst/>
          </a:prstGeom>
        </p:spPr>
        <p:txBody>
          <a:bodyPr wrap="square" lIns="121861" tIns="60930" rIns="121861" bIns="60930">
            <a:spAutoFit/>
          </a:bodyPr>
          <a:lstStyle/>
          <a:p>
            <a:pPr defTabSz="1218598"/>
            <a:r>
              <a:rPr lang="ru-RU" sz="1100" b="1" i="1" dirty="0">
                <a:solidFill>
                  <a:prstClr val="black"/>
                </a:solidFill>
                <a:cs typeface="Calibri" panose="020F0502020204030204" pitchFamily="34" charset="0"/>
              </a:rPr>
              <a:t>Общежитие для иногородних студентов в городе Перми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550590" y="1053530"/>
          <a:ext cx="4970275" cy="525658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70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951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53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275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4561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№</a:t>
                      </a:r>
                      <a:endParaRPr lang="ru-RU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Объекты</a:t>
                      </a:r>
                      <a:endParaRPr lang="ru-RU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rtl="0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Мощность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rtl="0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Ввод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349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Мастерские Пермского строительного колледжа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80000"/>
                        </a:lnSpc>
                      </a:pPr>
                      <a:r>
                        <a:rPr lang="ru-RU" sz="1200" u="none" strike="noStrike" kern="1200" dirty="0">
                          <a:effectLst/>
                        </a:rPr>
                        <a:t>120 мест</a:t>
                      </a: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2020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349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Общежитие для иногородних студентов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80000"/>
                        </a:lnSpc>
                      </a:pPr>
                      <a:r>
                        <a:rPr lang="ru-RU" sz="1200" u="none" strike="noStrike" kern="1200" dirty="0">
                          <a:effectLst/>
                        </a:rPr>
                        <a:t>400 мест</a:t>
                      </a: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2020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349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Реконструкция мастерских </a:t>
                      </a:r>
                      <a:r>
                        <a:rPr lang="ru-RU" sz="1200" u="none" strike="noStrike" dirty="0" err="1">
                          <a:effectLst/>
                        </a:rPr>
                        <a:t>Лысьвенского</a:t>
                      </a:r>
                      <a:r>
                        <a:rPr lang="ru-RU" sz="1200" u="none" strike="noStrike" dirty="0">
                          <a:effectLst/>
                        </a:rPr>
                        <a:t> колледжа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80000"/>
                        </a:lnSpc>
                      </a:pPr>
                      <a:r>
                        <a:rPr lang="ru-RU" sz="1200" u="none" strike="noStrike" kern="1200" dirty="0">
                          <a:effectLst/>
                        </a:rPr>
                        <a:t>50 чел.</a:t>
                      </a: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2020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349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Мастерские Коми-Пермяцкого агротехнического техникума</a:t>
                      </a:r>
                      <a:endParaRPr lang="ru-RU" sz="120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80000"/>
                        </a:lnSpc>
                      </a:pPr>
                      <a:r>
                        <a:rPr lang="ru-RU" sz="1200" u="none" strike="noStrike" kern="1200" dirty="0">
                          <a:effectLst/>
                        </a:rPr>
                        <a:t>75 мест</a:t>
                      </a: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2021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349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5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Общежитие Пермского авиационного техникума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418 мест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2022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349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Строительство нового учебного корпуса авиационного техникума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1000 мест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2023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349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Реставрация главного учебного корпуса авиационного техникума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500 мест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2023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15260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 smtClean="0">
                          <a:effectLst/>
                        </a:rPr>
                        <a:t>8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Реставрация Пермского политехнического колледжа им. Н.Г. Славянова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9652,9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кв. м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2023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817023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 smtClean="0">
                          <a:effectLst/>
                        </a:rPr>
                        <a:t>9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Спортивный комплекс Чайковского техникума промышленных технологий и управления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50 мест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2023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615260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 smtClean="0">
                          <a:effectLst/>
                        </a:rPr>
                        <a:t>10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Общежитие для студентов Краевого политехнического колледжа в г. Чернушка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400 мест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200" u="none" strike="noStrike" dirty="0">
                          <a:effectLst/>
                        </a:rPr>
                        <a:t>2023</a:t>
                      </a:r>
                      <a:endParaRPr lang="ru-RU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988" marR="95988" marT="9636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8861326" y="2430918"/>
            <a:ext cx="3464538" cy="461560"/>
          </a:xfrm>
          <a:prstGeom prst="rect">
            <a:avLst/>
          </a:prstGeom>
        </p:spPr>
        <p:txBody>
          <a:bodyPr wrap="square" lIns="121861" tIns="60930" rIns="121861" bIns="60930">
            <a:spAutoFit/>
          </a:bodyPr>
          <a:lstStyle/>
          <a:p>
            <a:pPr defTabSz="1218598"/>
            <a:r>
              <a:rPr lang="ru-RU" sz="1100" b="1" i="1" dirty="0">
                <a:solidFill>
                  <a:prstClr val="black"/>
                </a:solidFill>
                <a:cs typeface="Calibri" panose="020F0502020204030204" pitchFamily="34" charset="0"/>
              </a:rPr>
              <a:t>Реконструкция мастерских,</a:t>
            </a:r>
            <a:br>
              <a:rPr lang="ru-RU" sz="1100" b="1" i="1" dirty="0">
                <a:solidFill>
                  <a:prstClr val="black"/>
                </a:solidFill>
                <a:cs typeface="Calibri" panose="020F0502020204030204" pitchFamily="34" charset="0"/>
              </a:rPr>
            </a:br>
            <a:r>
              <a:rPr lang="ru-RU" sz="1100" b="1" i="1" dirty="0" err="1">
                <a:solidFill>
                  <a:prstClr val="black"/>
                </a:solidFill>
                <a:cs typeface="Calibri" panose="020F0502020204030204" pitchFamily="34" charset="0"/>
              </a:rPr>
              <a:t>Лысьвенский</a:t>
            </a:r>
            <a:r>
              <a:rPr lang="ru-RU" sz="1100" b="1" i="1" dirty="0">
                <a:solidFill>
                  <a:prstClr val="black"/>
                </a:solidFill>
                <a:cs typeface="Calibri" panose="020F0502020204030204" pitchFamily="34" charset="0"/>
              </a:rPr>
              <a:t> политехнический колледж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335" y="5245661"/>
            <a:ext cx="2435146" cy="100552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950170" y="6357895"/>
            <a:ext cx="4298765" cy="461601"/>
          </a:xfrm>
          <a:prstGeom prst="rect">
            <a:avLst/>
          </a:prstGeom>
        </p:spPr>
        <p:txBody>
          <a:bodyPr wrap="square" lIns="121861" tIns="60930" rIns="121861" bIns="60930">
            <a:spAutoFit/>
          </a:bodyPr>
          <a:lstStyle/>
          <a:p>
            <a:pPr defTabSz="1218598"/>
            <a:r>
              <a:rPr lang="ru-RU" sz="1100" b="1" i="1" dirty="0">
                <a:solidFill>
                  <a:prstClr val="black"/>
                </a:solidFill>
                <a:cs typeface="Calibri" panose="020F0502020204030204" pitchFamily="34" charset="0"/>
              </a:rPr>
              <a:t>Общежитие Пермского авиационного </a:t>
            </a:r>
            <a:br>
              <a:rPr lang="ru-RU" sz="1100" b="1" i="1" dirty="0">
                <a:solidFill>
                  <a:prstClr val="black"/>
                </a:solidFill>
                <a:cs typeface="Calibri" panose="020F0502020204030204" pitchFamily="34" charset="0"/>
              </a:rPr>
            </a:br>
            <a:r>
              <a:rPr lang="ru-RU" sz="1100" b="1" i="1" dirty="0">
                <a:solidFill>
                  <a:prstClr val="black"/>
                </a:solidFill>
                <a:cs typeface="Calibri" panose="020F0502020204030204" pitchFamily="34" charset="0"/>
              </a:rPr>
              <a:t>техникума им. А.Д. </a:t>
            </a:r>
            <a:r>
              <a:rPr lang="ru-RU" sz="1100" b="1" i="1" dirty="0" err="1">
                <a:solidFill>
                  <a:prstClr val="black"/>
                </a:solidFill>
                <a:cs typeface="Calibri" panose="020F0502020204030204" pitchFamily="34" charset="0"/>
              </a:rPr>
              <a:t>Швецова</a:t>
            </a:r>
            <a:r>
              <a:rPr lang="ru-RU" sz="1100" b="1" i="1" dirty="0">
                <a:solidFill>
                  <a:prstClr val="black"/>
                </a:solidFill>
                <a:cs typeface="Calibri" panose="020F0502020204030204" pitchFamily="34" charset="0"/>
              </a:rPr>
              <a:t> 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9911" y="1033093"/>
            <a:ext cx="2371792" cy="141103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9025" y="3243887"/>
            <a:ext cx="2178357" cy="1400851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8859932" y="4653359"/>
            <a:ext cx="3330481" cy="292305"/>
          </a:xfrm>
          <a:prstGeom prst="rect">
            <a:avLst/>
          </a:prstGeom>
        </p:spPr>
        <p:txBody>
          <a:bodyPr wrap="square" lIns="121861" tIns="60930" rIns="121861" bIns="60930">
            <a:spAutoFit/>
          </a:bodyPr>
          <a:lstStyle/>
          <a:p>
            <a:pPr defTabSz="1218598"/>
            <a:r>
              <a:rPr lang="ru-RU" sz="1100" b="1" i="1" dirty="0">
                <a:solidFill>
                  <a:prstClr val="black"/>
                </a:solidFill>
                <a:cs typeface="Calibri" panose="020F0502020204030204" pitchFamily="34" charset="0"/>
              </a:rPr>
              <a:t>Реконструкция колледжа  им. Н.Г. Славянова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2753" y="5203230"/>
            <a:ext cx="2488147" cy="9359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331" y="1029899"/>
            <a:ext cx="2559898" cy="142440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20618" y="297620"/>
            <a:ext cx="10802705" cy="523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09"/>
            <a:r>
              <a:rPr lang="ru-RU" sz="2800" dirty="0">
                <a:solidFill>
                  <a:srgbClr val="C00000"/>
                </a:solidFill>
              </a:rPr>
              <a:t>Строительство объектов среднего профессионального образования</a:t>
            </a:r>
            <a:endParaRPr lang="ru-RU" sz="1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726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4606" y="212339"/>
            <a:ext cx="11017224" cy="864296"/>
          </a:xfrm>
        </p:spPr>
        <p:txBody>
          <a:bodyPr>
            <a:noAutofit/>
          </a:bodyPr>
          <a:lstStyle/>
          <a:p>
            <a:pPr algn="l"/>
            <a:r>
              <a:rPr lang="ru-RU" sz="2801" dirty="0">
                <a:solidFill>
                  <a:srgbClr val="C00000"/>
                </a:solidFill>
              </a:rPr>
              <a:t>Сеть сельских образовательных </a:t>
            </a:r>
            <a:r>
              <a:rPr lang="ru-RU" sz="2801" dirty="0" smtClean="0">
                <a:solidFill>
                  <a:srgbClr val="C00000"/>
                </a:solidFill>
              </a:rPr>
              <a:t>учреждений в </a:t>
            </a:r>
            <a:r>
              <a:rPr lang="ru-RU" sz="2801" dirty="0">
                <a:solidFill>
                  <a:srgbClr val="C00000"/>
                </a:solidFill>
              </a:rPr>
              <a:t>Пермском крае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5A8A3-3953-4540-BEC2-5834E687654C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75198" y="2192339"/>
            <a:ext cx="933357" cy="461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Город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339400" y="2186533"/>
            <a:ext cx="816118" cy="461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Село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38639" y="3276799"/>
            <a:ext cx="2818451" cy="52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1" dirty="0">
                <a:solidFill>
                  <a:prstClr val="black"/>
                </a:solidFill>
              </a:rPr>
              <a:t>Доля учащихся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15087" y="1629177"/>
            <a:ext cx="2328341" cy="52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1" dirty="0">
                <a:solidFill>
                  <a:prstClr val="black"/>
                </a:solidFill>
              </a:rPr>
              <a:t>Доля школ</a:t>
            </a:r>
          </a:p>
        </p:txBody>
      </p:sp>
      <p:sp>
        <p:nvSpPr>
          <p:cNvPr id="22" name="Freeform 5"/>
          <p:cNvSpPr>
            <a:spLocks noChangeAspect="1"/>
          </p:cNvSpPr>
          <p:nvPr/>
        </p:nvSpPr>
        <p:spPr bwMode="auto">
          <a:xfrm>
            <a:off x="6821364" y="1156334"/>
            <a:ext cx="1513203" cy="1841312"/>
          </a:xfrm>
          <a:custGeom>
            <a:avLst/>
            <a:gdLst>
              <a:gd name="T0" fmla="*/ 0 w 10982"/>
              <a:gd name="T1" fmla="*/ 11220 h 13372"/>
              <a:gd name="T2" fmla="*/ 8830 w 10982"/>
              <a:gd name="T3" fmla="*/ 10183 h 13372"/>
              <a:gd name="T4" fmla="*/ 7793 w 10982"/>
              <a:gd name="T5" fmla="*/ 1353 h 13372"/>
              <a:gd name="T6" fmla="*/ 3897 w 10982"/>
              <a:gd name="T7" fmla="*/ 0 h 13372"/>
              <a:gd name="T8" fmla="*/ 3897 w 10982"/>
              <a:gd name="T9" fmla="*/ 6287 h 13372"/>
              <a:gd name="T10" fmla="*/ 0 w 10982"/>
              <a:gd name="T11" fmla="*/ 11220 h 13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82" h="13372">
                <a:moveTo>
                  <a:pt x="0" y="11220"/>
                </a:moveTo>
                <a:cubicBezTo>
                  <a:pt x="2725" y="13372"/>
                  <a:pt x="6678" y="12908"/>
                  <a:pt x="8830" y="10183"/>
                </a:cubicBezTo>
                <a:cubicBezTo>
                  <a:pt x="10982" y="7459"/>
                  <a:pt x="10518" y="3505"/>
                  <a:pt x="7793" y="1353"/>
                </a:cubicBezTo>
                <a:cubicBezTo>
                  <a:pt x="6683" y="477"/>
                  <a:pt x="5311" y="0"/>
                  <a:pt x="3897" y="0"/>
                </a:cubicBezTo>
                <a:lnTo>
                  <a:pt x="3897" y="6287"/>
                </a:lnTo>
                <a:lnTo>
                  <a:pt x="0" y="11220"/>
                </a:lnTo>
                <a:close/>
              </a:path>
            </a:pathLst>
          </a:custGeom>
          <a:solidFill>
            <a:srgbClr val="ED7D3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61" tIns="45731" rIns="91461" bIns="45731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Freeform 7"/>
          <p:cNvSpPr>
            <a:spLocks noChangeAspect="1"/>
          </p:cNvSpPr>
          <p:nvPr/>
        </p:nvSpPr>
        <p:spPr bwMode="auto">
          <a:xfrm>
            <a:off x="3475976" y="1156959"/>
            <a:ext cx="866159" cy="1545327"/>
          </a:xfrm>
          <a:custGeom>
            <a:avLst/>
            <a:gdLst>
              <a:gd name="T0" fmla="*/ 6287 w 6287"/>
              <a:gd name="T1" fmla="*/ 0 h 11220"/>
              <a:gd name="T2" fmla="*/ 0 w 6287"/>
              <a:gd name="T3" fmla="*/ 6286 h 11220"/>
              <a:gd name="T4" fmla="*/ 2390 w 6287"/>
              <a:gd name="T5" fmla="*/ 11220 h 11220"/>
              <a:gd name="T6" fmla="*/ 6287 w 6287"/>
              <a:gd name="T7" fmla="*/ 6286 h 11220"/>
              <a:gd name="T8" fmla="*/ 6287 w 6287"/>
              <a:gd name="T9" fmla="*/ 0 h 11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7" h="11220">
                <a:moveTo>
                  <a:pt x="6287" y="0"/>
                </a:moveTo>
                <a:cubicBezTo>
                  <a:pt x="2815" y="0"/>
                  <a:pt x="0" y="2814"/>
                  <a:pt x="0" y="6286"/>
                </a:cubicBezTo>
                <a:cubicBezTo>
                  <a:pt x="0" y="8210"/>
                  <a:pt x="881" y="10028"/>
                  <a:pt x="2390" y="11220"/>
                </a:cubicBezTo>
                <a:lnTo>
                  <a:pt x="6287" y="6286"/>
                </a:lnTo>
                <a:lnTo>
                  <a:pt x="6287" y="0"/>
                </a:lnTo>
                <a:close/>
              </a:path>
            </a:pathLst>
          </a:custGeom>
          <a:solidFill>
            <a:srgbClr val="5B9BD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61" tIns="45731" rIns="91461" bIns="45731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3600456" y="1667768"/>
            <a:ext cx="622109" cy="43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4583"/>
            <a:r>
              <a:rPr lang="ru-RU" altLang="ru-RU" sz="2801" dirty="0">
                <a:solidFill>
                  <a:srgbClr val="FFFFFF"/>
                </a:solidFill>
                <a:latin typeface="Calibri" pitchFamily="34" charset="0"/>
              </a:rPr>
              <a:t>40%</a:t>
            </a:r>
            <a:endParaRPr lang="ru-RU" altLang="ru-RU" dirty="0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7489788" y="1660717"/>
            <a:ext cx="622109" cy="43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4583"/>
            <a:r>
              <a:rPr lang="ru-RU" altLang="ru-RU" sz="2801" dirty="0">
                <a:solidFill>
                  <a:srgbClr val="FFFFFF"/>
                </a:solidFill>
                <a:latin typeface="Calibri" pitchFamily="34" charset="0"/>
              </a:rPr>
              <a:t>60%</a:t>
            </a:r>
            <a:endParaRPr lang="ru-RU" altLang="ru-RU" dirty="0"/>
          </a:p>
        </p:txBody>
      </p:sp>
      <p:sp>
        <p:nvSpPr>
          <p:cNvPr id="31" name="Freeform 14"/>
          <p:cNvSpPr>
            <a:spLocks noChangeAspect="1"/>
          </p:cNvSpPr>
          <p:nvPr/>
        </p:nvSpPr>
        <p:spPr bwMode="auto">
          <a:xfrm>
            <a:off x="7269835" y="3060607"/>
            <a:ext cx="915169" cy="921085"/>
          </a:xfrm>
          <a:custGeom>
            <a:avLst/>
            <a:gdLst>
              <a:gd name="T0" fmla="*/ 3861 w 3861"/>
              <a:gd name="T1" fmla="*/ 3412 h 3890"/>
              <a:gd name="T2" fmla="*/ 0 w 3861"/>
              <a:gd name="T3" fmla="*/ 0 h 3890"/>
              <a:gd name="T4" fmla="*/ 0 w 3861"/>
              <a:gd name="T5" fmla="*/ 3890 h 3890"/>
              <a:gd name="T6" fmla="*/ 3861 w 3861"/>
              <a:gd name="T7" fmla="*/ 3412 h 3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61" h="3890">
                <a:moveTo>
                  <a:pt x="3861" y="3412"/>
                </a:moveTo>
                <a:cubicBezTo>
                  <a:pt x="3619" y="1463"/>
                  <a:pt x="1963" y="0"/>
                  <a:pt x="0" y="0"/>
                </a:cubicBezTo>
                <a:lnTo>
                  <a:pt x="0" y="3890"/>
                </a:lnTo>
                <a:lnTo>
                  <a:pt x="3861" y="3412"/>
                </a:lnTo>
                <a:close/>
              </a:path>
            </a:pathLst>
          </a:custGeom>
          <a:solidFill>
            <a:srgbClr val="ED7D3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61" tIns="45731" rIns="91461" bIns="45731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Rectangle 19"/>
          <p:cNvSpPr>
            <a:spLocks noChangeArrowheads="1"/>
          </p:cNvSpPr>
          <p:nvPr/>
        </p:nvSpPr>
        <p:spPr bwMode="auto">
          <a:xfrm>
            <a:off x="7322627" y="3326230"/>
            <a:ext cx="622109" cy="43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4583"/>
            <a:r>
              <a:rPr lang="ru-RU" altLang="ru-RU" sz="2801" dirty="0">
                <a:solidFill>
                  <a:srgbClr val="FFFFFF"/>
                </a:solidFill>
                <a:latin typeface="Calibri" pitchFamily="34" charset="0"/>
              </a:rPr>
              <a:t>23%</a:t>
            </a:r>
            <a:endParaRPr lang="ru-RU" altLang="ru-RU" dirty="0"/>
          </a:p>
        </p:txBody>
      </p:sp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361" y="1532830"/>
            <a:ext cx="1447485" cy="653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0" name="Picture 28" descr="C:\Users\1\Downloads\499-4998185_people-relations-office-space-user-group-company-socila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198" y="1331857"/>
            <a:ext cx="1006710" cy="85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Прямая соединительная линия 44"/>
          <p:cNvCxnSpPr/>
          <p:nvPr/>
        </p:nvCxnSpPr>
        <p:spPr>
          <a:xfrm>
            <a:off x="4342135" y="1156334"/>
            <a:ext cx="307423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stCxn id="24" idx="2"/>
            <a:endCxn id="22" idx="0"/>
          </p:cNvCxnSpPr>
          <p:nvPr/>
        </p:nvCxnSpPr>
        <p:spPr>
          <a:xfrm flipV="1">
            <a:off x="3805245" y="2701318"/>
            <a:ext cx="3016118" cy="96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>
            <a:stCxn id="33" idx="0"/>
            <a:endCxn id="31" idx="1"/>
          </p:cNvCxnSpPr>
          <p:nvPr/>
        </p:nvCxnSpPr>
        <p:spPr>
          <a:xfrm flipV="1">
            <a:off x="4255543" y="3060607"/>
            <a:ext cx="3014292" cy="11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33" idx="5"/>
            <a:endCxn id="31" idx="2"/>
          </p:cNvCxnSpPr>
          <p:nvPr/>
        </p:nvCxnSpPr>
        <p:spPr>
          <a:xfrm flipV="1">
            <a:off x="4255543" y="3981692"/>
            <a:ext cx="3014292" cy="11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16"/>
          <p:cNvSpPr>
            <a:spLocks noChangeAspect="1"/>
          </p:cNvSpPr>
          <p:nvPr/>
        </p:nvSpPr>
        <p:spPr bwMode="auto">
          <a:xfrm>
            <a:off x="3333965" y="3060725"/>
            <a:ext cx="1842920" cy="1841934"/>
          </a:xfrm>
          <a:custGeom>
            <a:avLst/>
            <a:gdLst>
              <a:gd name="T0" fmla="*/ 3891 w 7781"/>
              <a:gd name="T1" fmla="*/ 0 h 7781"/>
              <a:gd name="T2" fmla="*/ 0 w 7781"/>
              <a:gd name="T3" fmla="*/ 3891 h 7781"/>
              <a:gd name="T4" fmla="*/ 3891 w 7781"/>
              <a:gd name="T5" fmla="*/ 7781 h 7781"/>
              <a:gd name="T6" fmla="*/ 7781 w 7781"/>
              <a:gd name="T7" fmla="*/ 3891 h 7781"/>
              <a:gd name="T8" fmla="*/ 7752 w 7781"/>
              <a:gd name="T9" fmla="*/ 3413 h 7781"/>
              <a:gd name="T10" fmla="*/ 3891 w 7781"/>
              <a:gd name="T11" fmla="*/ 3891 h 7781"/>
              <a:gd name="T12" fmla="*/ 3891 w 7781"/>
              <a:gd name="T13" fmla="*/ 0 h 7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81" h="7781">
                <a:moveTo>
                  <a:pt x="3891" y="0"/>
                </a:moveTo>
                <a:cubicBezTo>
                  <a:pt x="1742" y="0"/>
                  <a:pt x="0" y="1742"/>
                  <a:pt x="0" y="3891"/>
                </a:cubicBezTo>
                <a:cubicBezTo>
                  <a:pt x="0" y="6039"/>
                  <a:pt x="1742" y="7781"/>
                  <a:pt x="3891" y="7781"/>
                </a:cubicBezTo>
                <a:cubicBezTo>
                  <a:pt x="6039" y="7781"/>
                  <a:pt x="7781" y="6039"/>
                  <a:pt x="7781" y="3891"/>
                </a:cubicBezTo>
                <a:cubicBezTo>
                  <a:pt x="7781" y="3731"/>
                  <a:pt x="7771" y="3571"/>
                  <a:pt x="7752" y="3413"/>
                </a:cubicBezTo>
                <a:lnTo>
                  <a:pt x="3891" y="3891"/>
                </a:lnTo>
                <a:lnTo>
                  <a:pt x="3891" y="0"/>
                </a:lnTo>
                <a:close/>
              </a:path>
            </a:pathLst>
          </a:custGeom>
          <a:solidFill>
            <a:srgbClr val="5B9BD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61" tIns="45731" rIns="91461" bIns="45731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Rectangle 18"/>
          <p:cNvSpPr>
            <a:spLocks noChangeArrowheads="1"/>
          </p:cNvSpPr>
          <p:nvPr/>
        </p:nvSpPr>
        <p:spPr bwMode="auto">
          <a:xfrm>
            <a:off x="3544201" y="3364593"/>
            <a:ext cx="622109" cy="43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4583"/>
            <a:r>
              <a:rPr lang="ru-RU" altLang="ru-RU" sz="2801" dirty="0">
                <a:solidFill>
                  <a:srgbClr val="FFFFFF"/>
                </a:solidFill>
                <a:latin typeface="Calibri" pitchFamily="34" charset="0"/>
              </a:rPr>
              <a:t>77%</a:t>
            </a:r>
            <a:endParaRPr lang="ru-RU" altLang="ru-RU" dirty="0"/>
          </a:p>
        </p:txBody>
      </p:sp>
      <p:graphicFrame>
        <p:nvGraphicFramePr>
          <p:cNvPr id="74" name="Таблица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261990"/>
              </p:ext>
            </p:extLst>
          </p:nvPr>
        </p:nvGraphicFramePr>
        <p:xfrm>
          <a:off x="5313306" y="4294090"/>
          <a:ext cx="5606436" cy="20426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72252"/>
                <a:gridCol w="890388"/>
                <a:gridCol w="821898"/>
                <a:gridCol w="821898"/>
              </a:tblGrid>
              <a:tr h="310968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Количество сельских школ 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2017 г.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2019 г.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2020 г.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35358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800" b="1" dirty="0" smtClean="0"/>
                        <a:t>Всего</a:t>
                      </a:r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467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dirty="0" smtClean="0"/>
                        <a:t>333</a:t>
                      </a:r>
                      <a:endParaRPr lang="ru-RU" sz="2000" b="1" dirty="0"/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b="1" dirty="0" smtClean="0"/>
                        <a:t>248</a:t>
                      </a:r>
                      <a:endParaRPr lang="ru-RU" sz="2000" b="1" dirty="0"/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53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из них:</a:t>
                      </a:r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2000" dirty="0"/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2000" dirty="0"/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2000" dirty="0"/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0475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обучается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dirty="0" smtClean="0"/>
                        <a:t>менее 50 школьников</a:t>
                      </a:r>
                      <a:endParaRPr lang="ru-RU" sz="1800" dirty="0"/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135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96" marR="68596" marT="45731" marB="4573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dirty="0" smtClean="0"/>
                        <a:t>79</a:t>
                      </a:r>
                      <a:endParaRPr lang="ru-RU" sz="2000" dirty="0"/>
                    </a:p>
                  </a:txBody>
                  <a:tcPr marL="68596" marR="68596" marT="45731" marB="4573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dirty="0" smtClean="0"/>
                        <a:t>34</a:t>
                      </a:r>
                      <a:endParaRPr lang="ru-RU" sz="2000" dirty="0"/>
                    </a:p>
                  </a:txBody>
                  <a:tcPr marL="68596" marR="68596" marT="45731" marB="4573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0475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обучается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dirty="0" smtClean="0"/>
                        <a:t>от 50 до 100 школьников</a:t>
                      </a:r>
                      <a:endParaRPr lang="ru-RU" sz="1800" dirty="0"/>
                    </a:p>
                  </a:txBody>
                  <a:tcPr marL="68596" marR="68596" marT="45731" marB="4573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131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96" marR="68596" marT="45731" marB="4573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dirty="0" smtClean="0"/>
                        <a:t>79</a:t>
                      </a:r>
                      <a:endParaRPr lang="ru-RU" sz="2000" dirty="0"/>
                    </a:p>
                  </a:txBody>
                  <a:tcPr marL="68596" marR="68596" marT="45731" marB="4573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000" dirty="0" smtClean="0"/>
                        <a:t>59</a:t>
                      </a:r>
                      <a:endParaRPr lang="ru-RU" sz="2000" dirty="0"/>
                    </a:p>
                  </a:txBody>
                  <a:tcPr marL="68596" marR="68596" marT="45731" marB="4573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365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3311" y="1269054"/>
            <a:ext cx="10971372" cy="511375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i="1" dirty="0" smtClean="0"/>
          </a:p>
          <a:p>
            <a:pPr marL="0" indent="0">
              <a:buNone/>
            </a:pPr>
            <a:endParaRPr lang="ru-RU" sz="2400" i="1" dirty="0"/>
          </a:p>
          <a:p>
            <a:pPr marL="0" indent="0">
              <a:buNone/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ru-RU" sz="2400" b="1" u="sng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ru-RU" sz="2400" b="1" u="sng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2400" i="1" dirty="0"/>
          </a:p>
          <a:p>
            <a:pPr marL="0" indent="0">
              <a:buNone/>
            </a:pPr>
            <a:endParaRPr lang="ru-RU" sz="2400" b="1" i="1" u="sng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2400" b="1" i="1" u="sng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2400" b="1" i="1" u="sng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2400" b="1" i="1" u="sng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2400" b="1" i="1" u="sng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2400" b="1" i="1" u="sng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2400" b="1" i="1" u="sng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2400" b="1" i="1" u="sng" dirty="0">
              <a:solidFill>
                <a:srgbClr val="C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50590" y="29430"/>
            <a:ext cx="10971372" cy="114326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Государственная политика в развитии </a:t>
            </a:r>
            <a:r>
              <a:rPr lang="ru-RU" sz="2800" dirty="0">
                <a:solidFill>
                  <a:srgbClr val="C00000"/>
                </a:solidFill>
              </a:rPr>
              <a:t>сельских школ</a:t>
            </a:r>
            <a:endParaRPr lang="ru-RU" sz="2800" i="1" dirty="0">
              <a:solidFill>
                <a:srgbClr val="C000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802831"/>
              </p:ext>
            </p:extLst>
          </p:nvPr>
        </p:nvGraphicFramePr>
        <p:xfrm>
          <a:off x="622598" y="837506"/>
          <a:ext cx="10873208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6604"/>
                <a:gridCol w="5436604"/>
              </a:tblGrid>
              <a:tr h="928504"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dirty="0" smtClean="0">
                          <a:solidFill>
                            <a:schemeClr val="tx1"/>
                          </a:solidFill>
                        </a:rPr>
                        <a:t>«Сельская школа занимается не только воспитанием и обучением детей, но и является системообразующим центром всего села»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dirty="0" smtClean="0">
                          <a:solidFill>
                            <a:schemeClr val="tx1"/>
                          </a:solidFill>
                        </a:rPr>
                        <a:t> (Васильева Т.Ю., 2016 г.)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dirty="0" smtClean="0">
                          <a:solidFill>
                            <a:schemeClr val="tx1"/>
                          </a:solidFill>
                        </a:rPr>
                        <a:t>«Средства в рамках национального проекта «Образование» переориентируют на поддержку сельских школ»</a:t>
                      </a:r>
                    </a:p>
                    <a:p>
                      <a:pPr marL="0" marR="0" indent="0" algn="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dirty="0" smtClean="0">
                          <a:solidFill>
                            <a:schemeClr val="tx1"/>
                          </a:solidFill>
                        </a:rPr>
                        <a:t> (Кравцов С.С., 2020 г.)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435453"/>
              </p:ext>
            </p:extLst>
          </p:nvPr>
        </p:nvGraphicFramePr>
        <p:xfrm>
          <a:off x="694606" y="2349674"/>
          <a:ext cx="10801200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2664296"/>
                <a:gridCol w="5760640"/>
              </a:tblGrid>
              <a:tr h="1296144"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u="sng" dirty="0" smtClean="0">
                          <a:solidFill>
                            <a:srgbClr val="C00000"/>
                          </a:solidFill>
                        </a:rPr>
                        <a:t>Нацпроект «Образование»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обеспечение равного доступа к качественному образованию вне зависимости от места жительства</a:t>
                      </a:r>
                      <a:endParaRPr lang="ru-RU" sz="1600" i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К 2024 году планируется обновить МТО </a:t>
                      </a: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</a:rPr>
                        <a:t>16 тыс. сельских школ </a:t>
                      </a:r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(70% всех сельских школ), а также создать </a:t>
                      </a: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</a:rPr>
                        <a:t>25 тыс. новых мест</a:t>
                      </a:r>
                      <a:r>
                        <a:rPr lang="ru-RU" sz="1600" b="1" i="1" dirty="0" smtClean="0">
                          <a:solidFill>
                            <a:schemeClr val="tx1"/>
                          </a:solidFill>
                        </a:rPr>
                        <a:t> для учащихся в малых городах и сельской местности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Стрелка вправо 5"/>
          <p:cNvSpPr/>
          <p:nvPr/>
        </p:nvSpPr>
        <p:spPr>
          <a:xfrm>
            <a:off x="5535089" y="2493690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854965"/>
              </p:ext>
            </p:extLst>
          </p:nvPr>
        </p:nvGraphicFramePr>
        <p:xfrm>
          <a:off x="694606" y="3645818"/>
          <a:ext cx="10791238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92888"/>
                <a:gridCol w="2798350"/>
              </a:tblGrid>
              <a:tr h="251764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ru-RU" sz="1600" b="1" i="1" u="sng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i="1" u="sng" dirty="0" smtClean="0">
                          <a:solidFill>
                            <a:schemeClr val="tx1"/>
                          </a:solidFill>
                        </a:rPr>
                        <a:t>Что сделано?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В сельских школах открываются «Точки роста»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</a:rPr>
                        <a:t>5 тыс. центров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технического и естественно-научного развития детей, в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</a:rPr>
                        <a:t>т.ч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., для проведения уроков технологии, информатики, ОБЖ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выделено специальное оборудование (</a:t>
                      </a:r>
                      <a:r>
                        <a:rPr lang="ru-RU" sz="1600" dirty="0" smtClean="0">
                          <a:solidFill>
                            <a:srgbClr val="C00000"/>
                          </a:solidFill>
                        </a:rPr>
                        <a:t>лаборатории, умные доски, проекторы, компьютеры, 3</a:t>
                      </a:r>
                      <a:r>
                        <a:rPr lang="en-US" sz="1600" dirty="0" smtClean="0">
                          <a:solidFill>
                            <a:srgbClr val="C00000"/>
                          </a:solidFill>
                        </a:rPr>
                        <a:t>D-</a:t>
                      </a:r>
                      <a:r>
                        <a:rPr lang="ru-RU" sz="1600" dirty="0" smtClean="0">
                          <a:solidFill>
                            <a:srgbClr val="C00000"/>
                          </a:solidFill>
                        </a:rPr>
                        <a:t>принтеры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>
                        <a:buFontTx/>
                        <a:buChar char="-"/>
                      </a:pPr>
                      <a:endParaRPr lang="ru-RU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marR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b="1" i="1" u="sng" dirty="0" smtClean="0">
                          <a:solidFill>
                            <a:schemeClr val="tx1"/>
                          </a:solidFill>
                        </a:rPr>
                        <a:t>Для</a:t>
                      </a:r>
                      <a:r>
                        <a:rPr lang="ru-RU" sz="1600" b="1" i="1" u="sng" baseline="0" dirty="0" smtClean="0">
                          <a:solidFill>
                            <a:schemeClr val="tx1"/>
                          </a:solidFill>
                        </a:rPr>
                        <a:t> чего</a:t>
                      </a:r>
                      <a:r>
                        <a:rPr lang="ru-RU" sz="1600" b="1" i="1" u="sng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сокращение разрыва между городскими и сельскими школами </a:t>
                      </a:r>
                    </a:p>
                    <a:p>
                      <a:pPr>
                        <a:buFontTx/>
                        <a:buChar char="-"/>
                      </a:pPr>
                      <a:endParaRPr lang="ru-RU" sz="16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u="sng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ru-RU" sz="1800" i="0" dirty="0" smtClean="0">
                          <a:solidFill>
                            <a:srgbClr val="C00000"/>
                          </a:solidFill>
                        </a:rPr>
                        <a:t>ВАЖНО!!! </a:t>
                      </a:r>
                    </a:p>
                    <a:p>
                      <a:pPr marL="0" indent="0" algn="ctr">
                        <a:buNone/>
                      </a:pPr>
                      <a:endParaRPr lang="ru-RU" sz="1400" i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ru-RU" sz="1800" b="1" i="1" dirty="0" smtClean="0">
                          <a:solidFill>
                            <a:schemeClr val="tx1"/>
                          </a:solidFill>
                        </a:rPr>
                        <a:t>«ТОЧКИ РОСТА» - база для развития соседних школ, методическая площадка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66" y="117426"/>
            <a:ext cx="1475561" cy="899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8238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4">
            <a:extLst>
              <a:ext uri="{FF2B5EF4-FFF2-40B4-BE49-F238E27FC236}">
                <a16:creationId xmlns:a16="http://schemas.microsoft.com/office/drawing/2014/main" xmlns="" id="{E7D71B88-CA1C-4BF9-B929-A0389061AA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9462" y="973324"/>
            <a:ext cx="3584339" cy="205246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  <p:sp>
        <p:nvSpPr>
          <p:cNvPr id="36" name="Заголовок 1">
            <a:extLst>
              <a:ext uri="{FF2B5EF4-FFF2-40B4-BE49-F238E27FC236}">
                <a16:creationId xmlns:a16="http://schemas.microsoft.com/office/drawing/2014/main" xmlns="" id="{4AB95B5A-4FE3-4E47-A784-4892E459C572}"/>
              </a:ext>
            </a:extLst>
          </p:cNvPr>
          <p:cNvSpPr txBox="1">
            <a:spLocks/>
          </p:cNvSpPr>
          <p:nvPr/>
        </p:nvSpPr>
        <p:spPr>
          <a:xfrm>
            <a:off x="458184" y="285423"/>
            <a:ext cx="11144041" cy="1091904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309"/>
            <a:r>
              <a:rPr lang="ru-RU" sz="2000" dirty="0">
                <a:solidFill>
                  <a:srgbClr val="5B9BD5"/>
                </a:solidFill>
                <a:latin typeface="Calibri" panose="020F0502020204030204"/>
              </a:rPr>
              <a:t>Национальный проект «Образование»</a:t>
            </a:r>
            <a:r>
              <a:rPr lang="ru-RU" sz="1800" b="1" dirty="0">
                <a:solidFill>
                  <a:srgbClr val="5B9BD5"/>
                </a:solidFill>
                <a:latin typeface="Calibri" panose="020F0502020204030204"/>
              </a:rPr>
              <a:t/>
            </a:r>
            <a:br>
              <a:rPr lang="ru-RU" sz="1800" b="1" dirty="0">
                <a:solidFill>
                  <a:srgbClr val="5B9BD5"/>
                </a:solidFill>
                <a:latin typeface="Calibri" panose="020F0502020204030204"/>
              </a:rPr>
            </a:br>
            <a:r>
              <a:rPr lang="ru-RU" dirty="0">
                <a:latin typeface="Calibri" panose="020F0502020204030204"/>
              </a:rPr>
              <a:t>Создание Центров образования цифрового и гуманитарного профилей «Точка роста</a:t>
            </a:r>
            <a:r>
              <a:rPr lang="ru-RU" dirty="0" smtClean="0">
                <a:latin typeface="Calibri" panose="020F0502020204030204"/>
              </a:rPr>
              <a:t>» в 2020 году </a:t>
            </a:r>
            <a:endParaRPr lang="ru-RU" dirty="0">
              <a:latin typeface="Calibri" panose="020F0502020204030204"/>
            </a:endParaRPr>
          </a:p>
        </p:txBody>
      </p:sp>
      <p:sp>
        <p:nvSpPr>
          <p:cNvPr id="44" name="Номер слайда 8">
            <a:extLst>
              <a:ext uri="{FF2B5EF4-FFF2-40B4-BE49-F238E27FC236}">
                <a16:creationId xmlns:a16="http://schemas.microsoft.com/office/drawing/2014/main" xmlns="" id="{95B308A2-2164-4AE1-AB60-785E505E0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5982" y="6493272"/>
            <a:ext cx="2844430" cy="365077"/>
          </a:xfrm>
        </p:spPr>
        <p:txBody>
          <a:bodyPr/>
          <a:lstStyle/>
          <a:p>
            <a:pPr>
              <a:defRPr/>
            </a:pPr>
            <a:fld id="{D2A5C6D9-FC8F-41B8-91CC-A698CF986E1A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</a:t>
            </a:fld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9182" y="3025790"/>
            <a:ext cx="3906674" cy="2930005"/>
          </a:xfrm>
          <a:prstGeom prst="rect">
            <a:avLst/>
          </a:prstGeom>
          <a:ln>
            <a:noFill/>
          </a:ln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630" y="3025791"/>
            <a:ext cx="4405573" cy="2930005"/>
          </a:xfrm>
          <a:prstGeom prst="rect">
            <a:avLst/>
          </a:prstGeom>
          <a:ln>
            <a:noFill/>
          </a:ln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BC50D5B4-FF53-49A9-890B-82A3AAB95346}"/>
              </a:ext>
            </a:extLst>
          </p:cNvPr>
          <p:cNvSpPr txBox="1"/>
          <p:nvPr/>
        </p:nvSpPr>
        <p:spPr>
          <a:xfrm>
            <a:off x="458184" y="1548655"/>
            <a:ext cx="786927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09">
              <a:spcBef>
                <a:spcPct val="0"/>
              </a:spcBef>
            </a:pPr>
            <a:r>
              <a:rPr lang="ru-RU" altLang="ru-RU" sz="1800" b="1" dirty="0">
                <a:solidFill>
                  <a:prstClr val="black"/>
                </a:solidFill>
              </a:rPr>
              <a:t>Направления деятельности:</a:t>
            </a:r>
          </a:p>
          <a:p>
            <a:pPr marL="285721" indent="-285721" defTabSz="914309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prstClr val="black"/>
                </a:solidFill>
              </a:rPr>
              <a:t>современное оборудование для проведения уроков по предметам технология, информатика</a:t>
            </a:r>
          </a:p>
          <a:p>
            <a:pPr marL="285721" indent="-285721" defTabSz="914309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prstClr val="black"/>
                </a:solidFill>
                <a:ea typeface="Calibri" panose="020F0502020204030204" pitchFamily="34" charset="0"/>
              </a:rPr>
              <a:t>проведение уроков и внеурочных мероприятий для </a:t>
            </a:r>
            <a:r>
              <a:rPr lang="ru-RU" sz="1800" dirty="0" smtClean="0">
                <a:solidFill>
                  <a:prstClr val="black"/>
                </a:solidFill>
                <a:ea typeface="Calibri" panose="020F0502020204030204" pitchFamily="34" charset="0"/>
              </a:rPr>
              <a:t>школьников, в том числе из близлежащих населенных пунктов</a:t>
            </a:r>
            <a:endParaRPr lang="ru-RU" altLang="ru-RU" sz="1800" dirty="0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9168" y="5955795"/>
            <a:ext cx="11632176" cy="84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546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gto59.ru/wp-content/uploads/2019/06/%D0%BA%D0%B0%D1%80%D1%82%D0%B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3318" y="477466"/>
            <a:ext cx="4636009" cy="6214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8635829" y="5221339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11</a:t>
            </a:r>
          </a:p>
        </p:txBody>
      </p:sp>
      <p:sp>
        <p:nvSpPr>
          <p:cNvPr id="8" name="Овал 7"/>
          <p:cNvSpPr/>
          <p:nvPr/>
        </p:nvSpPr>
        <p:spPr>
          <a:xfrm>
            <a:off x="8905186" y="5242422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7</a:t>
            </a:r>
          </a:p>
        </p:txBody>
      </p:sp>
      <p:sp>
        <p:nvSpPr>
          <p:cNvPr id="9" name="Овал 8"/>
          <p:cNvSpPr/>
          <p:nvPr/>
        </p:nvSpPr>
        <p:spPr>
          <a:xfrm>
            <a:off x="8777716" y="5727853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10" name="Овал 9"/>
          <p:cNvSpPr/>
          <p:nvPr/>
        </p:nvSpPr>
        <p:spPr>
          <a:xfrm>
            <a:off x="10551889" y="5242421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1" name="Овал 10"/>
          <p:cNvSpPr/>
          <p:nvPr/>
        </p:nvSpPr>
        <p:spPr>
          <a:xfrm>
            <a:off x="8650248" y="1662417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3</a:t>
            </a:r>
          </a:p>
        </p:txBody>
      </p:sp>
      <p:sp>
        <p:nvSpPr>
          <p:cNvPr id="12" name="Овал 11"/>
          <p:cNvSpPr/>
          <p:nvPr/>
        </p:nvSpPr>
        <p:spPr>
          <a:xfrm>
            <a:off x="8233308" y="3823742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8</a:t>
            </a:r>
          </a:p>
        </p:txBody>
      </p:sp>
      <p:sp>
        <p:nvSpPr>
          <p:cNvPr id="13" name="Овал 12"/>
          <p:cNvSpPr/>
          <p:nvPr/>
        </p:nvSpPr>
        <p:spPr>
          <a:xfrm>
            <a:off x="9614733" y="5727852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9</a:t>
            </a:r>
          </a:p>
        </p:txBody>
      </p:sp>
      <p:sp>
        <p:nvSpPr>
          <p:cNvPr id="14" name="Овал 13"/>
          <p:cNvSpPr/>
          <p:nvPr/>
        </p:nvSpPr>
        <p:spPr>
          <a:xfrm>
            <a:off x="8395308" y="5018716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16" name="Овал 15"/>
          <p:cNvSpPr/>
          <p:nvPr/>
        </p:nvSpPr>
        <p:spPr>
          <a:xfrm>
            <a:off x="8905186" y="2451084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17" name="Овал 16"/>
          <p:cNvSpPr/>
          <p:nvPr/>
        </p:nvSpPr>
        <p:spPr>
          <a:xfrm>
            <a:off x="8300863" y="6062324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10</a:t>
            </a:r>
          </a:p>
        </p:txBody>
      </p:sp>
      <p:sp>
        <p:nvSpPr>
          <p:cNvPr id="18" name="Овал 17"/>
          <p:cNvSpPr/>
          <p:nvPr/>
        </p:nvSpPr>
        <p:spPr>
          <a:xfrm>
            <a:off x="10551889" y="2967574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20" name="Овал 19"/>
          <p:cNvSpPr/>
          <p:nvPr/>
        </p:nvSpPr>
        <p:spPr>
          <a:xfrm>
            <a:off x="9614732" y="1953048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12</a:t>
            </a:r>
          </a:p>
        </p:txBody>
      </p:sp>
      <p:sp>
        <p:nvSpPr>
          <p:cNvPr id="21" name="Овал 20"/>
          <p:cNvSpPr/>
          <p:nvPr/>
        </p:nvSpPr>
        <p:spPr>
          <a:xfrm>
            <a:off x="9160126" y="3305803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13</a:t>
            </a:r>
          </a:p>
        </p:txBody>
      </p:sp>
      <p:sp>
        <p:nvSpPr>
          <p:cNvPr id="22" name="Овал 21"/>
          <p:cNvSpPr/>
          <p:nvPr/>
        </p:nvSpPr>
        <p:spPr>
          <a:xfrm>
            <a:off x="10296949" y="5627546"/>
            <a:ext cx="254940" cy="254940"/>
          </a:xfrm>
          <a:prstGeom prst="ellipse">
            <a:avLst/>
          </a:prstGeom>
          <a:solidFill>
            <a:srgbClr val="0070C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14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6574" y="5806058"/>
            <a:ext cx="6095206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309">
              <a:spcBef>
                <a:spcPct val="0"/>
              </a:spcBef>
            </a:pPr>
            <a:r>
              <a:rPr lang="ru-RU" altLang="ru-RU" sz="1600" dirty="0">
                <a:solidFill>
                  <a:prstClr val="black"/>
                </a:solidFill>
              </a:rPr>
              <a:t>Запланировано открытие в 2021-2023 годах </a:t>
            </a:r>
            <a:r>
              <a:rPr lang="ru-RU" altLang="ru-RU" sz="1600" b="1" dirty="0">
                <a:solidFill>
                  <a:srgbClr val="C00000"/>
                </a:solidFill>
              </a:rPr>
              <a:t>42</a:t>
            </a:r>
            <a:r>
              <a:rPr lang="ru-RU" altLang="ru-RU" sz="1600" dirty="0">
                <a:solidFill>
                  <a:prstClr val="black"/>
                </a:solidFill>
              </a:rPr>
              <a:t> Центров естественно-научного и естественного направления «Точка Роста» (по </a:t>
            </a:r>
            <a:r>
              <a:rPr lang="ru-RU" altLang="ru-RU" sz="1600" b="1" dirty="0">
                <a:solidFill>
                  <a:srgbClr val="C00000"/>
                </a:solidFill>
              </a:rPr>
              <a:t>14</a:t>
            </a:r>
            <a:r>
              <a:rPr lang="ru-RU" altLang="ru-RU" sz="1600" dirty="0">
                <a:solidFill>
                  <a:prstClr val="black"/>
                </a:solidFill>
              </a:rPr>
              <a:t> ежегодно)</a:t>
            </a: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xmlns="" id="{1C73F59D-6B67-4FA9-B507-94ED067C9FB3}"/>
              </a:ext>
            </a:extLst>
          </p:cNvPr>
          <p:cNvSpPr/>
          <p:nvPr/>
        </p:nvSpPr>
        <p:spPr>
          <a:xfrm>
            <a:off x="10183981" y="4859408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11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xmlns="" id="{5F694498-C6E4-4FE7-A026-B7E018B8EE40}"/>
              </a:ext>
            </a:extLst>
          </p:cNvPr>
          <p:cNvSpPr/>
          <p:nvPr/>
        </p:nvSpPr>
        <p:spPr>
          <a:xfrm>
            <a:off x="9330368" y="3936424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7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xmlns="" id="{7399437E-8352-497E-A219-8D79332E2021}"/>
              </a:ext>
            </a:extLst>
          </p:cNvPr>
          <p:cNvSpPr/>
          <p:nvPr/>
        </p:nvSpPr>
        <p:spPr>
          <a:xfrm>
            <a:off x="10375932" y="3907582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xmlns="" id="{D2E237DC-0357-4ABC-B343-9E188867E79F}"/>
              </a:ext>
            </a:extLst>
          </p:cNvPr>
          <p:cNvSpPr/>
          <p:nvPr/>
        </p:nvSpPr>
        <p:spPr>
          <a:xfrm>
            <a:off x="9012574" y="4399330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xmlns="" id="{1B93EBB8-9C69-4028-836B-38C507FB2E1F}"/>
              </a:ext>
            </a:extLst>
          </p:cNvPr>
          <p:cNvSpPr/>
          <p:nvPr/>
        </p:nvSpPr>
        <p:spPr>
          <a:xfrm>
            <a:off x="9219057" y="5732561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3</a:t>
            </a: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xmlns="" id="{942A2127-2418-40E8-AA3F-53DC85317AF9}"/>
              </a:ext>
            </a:extLst>
          </p:cNvPr>
          <p:cNvSpPr/>
          <p:nvPr/>
        </p:nvSpPr>
        <p:spPr>
          <a:xfrm>
            <a:off x="8824755" y="4667676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8</a:t>
            </a:r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xmlns="" id="{8D2F11F8-C88A-4027-A658-BFD6196E9B31}"/>
              </a:ext>
            </a:extLst>
          </p:cNvPr>
          <p:cNvSpPr/>
          <p:nvPr/>
        </p:nvSpPr>
        <p:spPr>
          <a:xfrm>
            <a:off x="9506580" y="6212338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9</a:t>
            </a: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xmlns="" id="{E8820694-BE3F-4D21-91C6-560FC6624826}"/>
              </a:ext>
            </a:extLst>
          </p:cNvPr>
          <p:cNvSpPr/>
          <p:nvPr/>
        </p:nvSpPr>
        <p:spPr>
          <a:xfrm>
            <a:off x="8858116" y="3840053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xmlns="" id="{6A49B2A6-EB8E-43F9-92F4-32C5D125D086}"/>
              </a:ext>
            </a:extLst>
          </p:cNvPr>
          <p:cNvSpPr/>
          <p:nvPr/>
        </p:nvSpPr>
        <p:spPr>
          <a:xfrm>
            <a:off x="9657287" y="4773950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17</a:t>
            </a:r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xmlns="" id="{7CD585DD-A4D3-49EE-A7F9-74B261B1EC8E}"/>
              </a:ext>
            </a:extLst>
          </p:cNvPr>
          <p:cNvSpPr/>
          <p:nvPr/>
        </p:nvSpPr>
        <p:spPr>
          <a:xfrm>
            <a:off x="8552798" y="3467437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xmlns="" id="{E7327E23-F996-46A0-87A3-95C8441A0A86}"/>
              </a:ext>
            </a:extLst>
          </p:cNvPr>
          <p:cNvSpPr/>
          <p:nvPr/>
        </p:nvSpPr>
        <p:spPr>
          <a:xfrm>
            <a:off x="10015243" y="5239256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10</a:t>
            </a:r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xmlns="" id="{941B787F-92A6-4C52-9EEC-65FFA5C08560}"/>
              </a:ext>
            </a:extLst>
          </p:cNvPr>
          <p:cNvSpPr/>
          <p:nvPr/>
        </p:nvSpPr>
        <p:spPr>
          <a:xfrm>
            <a:off x="9320236" y="4675683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xmlns="" id="{3C21CC8D-C902-453D-9565-2613D082CC90}"/>
              </a:ext>
            </a:extLst>
          </p:cNvPr>
          <p:cNvSpPr/>
          <p:nvPr/>
        </p:nvSpPr>
        <p:spPr>
          <a:xfrm>
            <a:off x="10959118" y="4166934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15</a:t>
            </a:r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xmlns="" id="{13EB0827-59E0-434F-BFA3-F77879FDEDB3}"/>
              </a:ext>
            </a:extLst>
          </p:cNvPr>
          <p:cNvSpPr/>
          <p:nvPr/>
        </p:nvSpPr>
        <p:spPr>
          <a:xfrm>
            <a:off x="10184101" y="6028669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12</a:t>
            </a: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xmlns="" id="{7067EA54-C780-456A-BA24-A8EFA2BA2756}"/>
              </a:ext>
            </a:extLst>
          </p:cNvPr>
          <p:cNvSpPr/>
          <p:nvPr/>
        </p:nvSpPr>
        <p:spPr>
          <a:xfrm>
            <a:off x="9792101" y="4048366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13</a:t>
            </a:r>
          </a:p>
        </p:txBody>
      </p:sp>
      <p:sp>
        <p:nvSpPr>
          <p:cNvPr id="40" name="Овал 39">
            <a:extLst>
              <a:ext uri="{FF2B5EF4-FFF2-40B4-BE49-F238E27FC236}">
                <a16:creationId xmlns:a16="http://schemas.microsoft.com/office/drawing/2014/main" xmlns="" id="{0DD7D8D4-8E98-416E-911D-256932A17858}"/>
              </a:ext>
            </a:extLst>
          </p:cNvPr>
          <p:cNvSpPr/>
          <p:nvPr/>
        </p:nvSpPr>
        <p:spPr>
          <a:xfrm>
            <a:off x="10202613" y="1668459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14</a:t>
            </a: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xmlns="" id="{36265FB4-4929-4BD7-9CB7-78F2F226C8E1}"/>
              </a:ext>
            </a:extLst>
          </p:cNvPr>
          <p:cNvSpPr/>
          <p:nvPr/>
        </p:nvSpPr>
        <p:spPr>
          <a:xfrm>
            <a:off x="8151910" y="4221721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16</a:t>
            </a:r>
          </a:p>
        </p:txBody>
      </p:sp>
      <p:sp>
        <p:nvSpPr>
          <p:cNvPr id="42" name="Овал 41">
            <a:extLst>
              <a:ext uri="{FF2B5EF4-FFF2-40B4-BE49-F238E27FC236}">
                <a16:creationId xmlns:a16="http://schemas.microsoft.com/office/drawing/2014/main" xmlns="" id="{DF69DE6E-89BB-4195-BF54-88188C396208}"/>
              </a:ext>
            </a:extLst>
          </p:cNvPr>
          <p:cNvSpPr/>
          <p:nvPr/>
        </p:nvSpPr>
        <p:spPr>
          <a:xfrm>
            <a:off x="8267039" y="4606928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20</a:t>
            </a:r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xmlns="" id="{9567BF72-484A-4214-A29A-84093B0E714E}"/>
              </a:ext>
            </a:extLst>
          </p:cNvPr>
          <p:cNvSpPr/>
          <p:nvPr/>
        </p:nvSpPr>
        <p:spPr>
          <a:xfrm>
            <a:off x="8426083" y="2442231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18</a:t>
            </a:r>
          </a:p>
        </p:txBody>
      </p:sp>
      <p:sp>
        <p:nvSpPr>
          <p:cNvPr id="44" name="Овал 43">
            <a:extLst>
              <a:ext uri="{FF2B5EF4-FFF2-40B4-BE49-F238E27FC236}">
                <a16:creationId xmlns:a16="http://schemas.microsoft.com/office/drawing/2014/main" xmlns="" id="{2F52DB14-1861-4CFF-85E8-1F88B91322CD}"/>
              </a:ext>
            </a:extLst>
          </p:cNvPr>
          <p:cNvSpPr/>
          <p:nvPr/>
        </p:nvSpPr>
        <p:spPr>
          <a:xfrm>
            <a:off x="8971813" y="5971345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19</a:t>
            </a:r>
          </a:p>
        </p:txBody>
      </p:sp>
      <p:sp>
        <p:nvSpPr>
          <p:cNvPr id="45" name="Овал 44">
            <a:extLst>
              <a:ext uri="{FF2B5EF4-FFF2-40B4-BE49-F238E27FC236}">
                <a16:creationId xmlns:a16="http://schemas.microsoft.com/office/drawing/2014/main" xmlns="" id="{E4A7B054-4054-490E-B30B-A3D7EE9EA5D7}"/>
              </a:ext>
            </a:extLst>
          </p:cNvPr>
          <p:cNvSpPr/>
          <p:nvPr/>
        </p:nvSpPr>
        <p:spPr>
          <a:xfrm>
            <a:off x="10500146" y="3627082"/>
            <a:ext cx="297533" cy="29753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309"/>
            <a:r>
              <a:rPr lang="ru-RU" sz="1200" b="1" dirty="0">
                <a:solidFill>
                  <a:prstClr val="white"/>
                </a:solidFill>
              </a:rPr>
              <a:t>21</a:t>
            </a:r>
          </a:p>
        </p:txBody>
      </p:sp>
      <p:graphicFrame>
        <p:nvGraphicFramePr>
          <p:cNvPr id="46" name="Таблица 45">
            <a:extLst>
              <a:ext uri="{FF2B5EF4-FFF2-40B4-BE49-F238E27FC236}">
                <a16:creationId xmlns:a16="http://schemas.microsoft.com/office/drawing/2014/main" xmlns="" id="{CEFFA1AE-413F-4254-9E8D-71C2EE2A94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45564"/>
              </p:ext>
            </p:extLst>
          </p:nvPr>
        </p:nvGraphicFramePr>
        <p:xfrm>
          <a:off x="478582" y="1125538"/>
          <a:ext cx="6157406" cy="45578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8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396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1999">
                  <a:extLst>
                    <a:ext uri="{9D8B030D-6E8A-4147-A177-3AD203B41FA5}">
                      <a16:colId xmlns:a16="http://schemas.microsoft.com/office/drawing/2014/main" xmlns="" val="1557504550"/>
                    </a:ext>
                  </a:extLst>
                </a:gridCol>
                <a:gridCol w="548569">
                  <a:extLst>
                    <a:ext uri="{9D8B030D-6E8A-4147-A177-3AD203B41FA5}">
                      <a16:colId xmlns:a16="http://schemas.microsoft.com/office/drawing/2014/main" xmlns="" val="4263568064"/>
                    </a:ext>
                  </a:extLst>
                </a:gridCol>
                <a:gridCol w="2516335">
                  <a:extLst>
                    <a:ext uri="{9D8B030D-6E8A-4147-A177-3AD203B41FA5}">
                      <a16:colId xmlns:a16="http://schemas.microsoft.com/office/drawing/2014/main" xmlns="" val="1642863390"/>
                    </a:ext>
                  </a:extLst>
                </a:gridCol>
              </a:tblGrid>
              <a:tr h="191999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6152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Савинская СОШ Пермского МР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400" dirty="0">
                          <a:latin typeface="+mn-lt"/>
                        </a:rPr>
                        <a:t>1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Александровский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152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Карагайская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СОШ № 1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400" dirty="0">
                          <a:latin typeface="+mn-lt"/>
                        </a:rPr>
                        <a:t>2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Большесосновский МР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152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Бардымская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СОШ № 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400" dirty="0">
                          <a:latin typeface="+mn-lt"/>
                        </a:rPr>
                        <a:t>3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Гайнский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6152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СОШ № 5 г.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4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Чусового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400" dirty="0">
                          <a:latin typeface="+mn-lt"/>
                        </a:rPr>
                        <a:t>4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Еловский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6152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СОШ № 3 г. Нытвы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400" dirty="0">
                          <a:latin typeface="+mn-lt"/>
                        </a:rPr>
                        <a:t>5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Кишертский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6152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Гимназия № 3 г. Кудымкара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400" dirty="0">
                          <a:latin typeface="+mn-lt"/>
                        </a:rPr>
                        <a:t>6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Косинский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6152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Ильинская СОШ № 1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400" dirty="0">
                          <a:latin typeface="+mn-lt"/>
                        </a:rPr>
                        <a:t>7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Осинский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6152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СОШ № 1 г. Оханска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400" dirty="0">
                          <a:latin typeface="+mn-lt"/>
                        </a:rPr>
                        <a:t>8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Сивинский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6152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СОШ № 2 г. Чернушки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400" dirty="0">
                          <a:latin typeface="+mn-lt"/>
                        </a:rPr>
                        <a:t>9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Уинский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06152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Ординская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СОШ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400" dirty="0">
                          <a:latin typeface="+mn-lt"/>
                        </a:rPr>
                        <a:t>10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Чайковский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1999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Березовская СОШ № 2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Частинский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91999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Октябрьская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СОШ № 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Чердынский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47867833"/>
                  </a:ext>
                </a:extLst>
              </a:tr>
              <a:tr h="191999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Добрянская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СОШ № 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Юсьвинский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33903485"/>
                  </a:ext>
                </a:extLst>
              </a:tr>
              <a:tr h="191999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СОШ № 1 г. Красновишерска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90000"/>
                        </a:lnSpc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Суксунский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38815099"/>
                  </a:ext>
                </a:extLst>
              </a:tr>
              <a:tr h="191999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СОШ № 3 г. Горнозаводска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89669784"/>
                  </a:ext>
                </a:extLst>
              </a:tr>
              <a:tr h="191999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Верещагинская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СОШ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№ 1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04502050"/>
                  </a:ext>
                </a:extLst>
              </a:tr>
              <a:tr h="383998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Школа «Навигатор» Пермского МР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08604615"/>
                  </a:ext>
                </a:extLst>
              </a:tr>
              <a:tr h="191999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Кочевская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СОШ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60974114"/>
                  </a:ext>
                </a:extLst>
              </a:tr>
              <a:tr h="191999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Куединская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СОШ № 2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88154256"/>
                  </a:ext>
                </a:extLst>
              </a:tr>
              <a:tr h="191999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Очерская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СОШ № 1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8995266"/>
                  </a:ext>
                </a:extLst>
              </a:tr>
              <a:tr h="191999"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</a:t>
                      </a: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СОШ № 14 г.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Губахи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86134800"/>
                  </a:ext>
                </a:extLst>
              </a:tr>
            </a:tbl>
          </a:graphicData>
        </a:graphic>
      </p:graphicFrame>
      <p:sp>
        <p:nvSpPr>
          <p:cNvPr id="47" name="Заголовок 1">
            <a:extLst>
              <a:ext uri="{FF2B5EF4-FFF2-40B4-BE49-F238E27FC236}">
                <a16:creationId xmlns:a16="http://schemas.microsoft.com/office/drawing/2014/main" xmlns="" id="{4AB95B5A-4FE3-4E47-A784-4892E459C572}"/>
              </a:ext>
            </a:extLst>
          </p:cNvPr>
          <p:cNvSpPr txBox="1">
            <a:spLocks/>
          </p:cNvSpPr>
          <p:nvPr/>
        </p:nvSpPr>
        <p:spPr>
          <a:xfrm>
            <a:off x="478582" y="189434"/>
            <a:ext cx="11144041" cy="1091904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309"/>
            <a:r>
              <a:rPr lang="ru-RU" sz="2000" dirty="0">
                <a:solidFill>
                  <a:srgbClr val="5B9BD5"/>
                </a:solidFill>
                <a:latin typeface="Calibri" panose="020F0502020204030204"/>
              </a:rPr>
              <a:t>Национальный проект «Образование»</a:t>
            </a:r>
            <a:r>
              <a:rPr lang="ru-RU" sz="1800" b="1" dirty="0">
                <a:solidFill>
                  <a:srgbClr val="5B9BD5"/>
                </a:solidFill>
                <a:latin typeface="Calibri" panose="020F0502020204030204"/>
              </a:rPr>
              <a:t/>
            </a:r>
            <a:br>
              <a:rPr lang="ru-RU" sz="1800" b="1" dirty="0">
                <a:solidFill>
                  <a:srgbClr val="5B9BD5"/>
                </a:solidFill>
                <a:latin typeface="Calibri" panose="020F0502020204030204"/>
              </a:rPr>
            </a:br>
            <a:r>
              <a:rPr lang="ru-RU" dirty="0" smtClean="0">
                <a:latin typeface="Calibri" panose="020F0502020204030204"/>
              </a:rPr>
              <a:t>Открытие «Точек </a:t>
            </a:r>
            <a:r>
              <a:rPr lang="ru-RU" dirty="0">
                <a:latin typeface="Calibri" panose="020F0502020204030204"/>
              </a:rPr>
              <a:t>роста</a:t>
            </a:r>
            <a:r>
              <a:rPr lang="ru-RU" dirty="0" smtClean="0">
                <a:latin typeface="Calibri" panose="020F0502020204030204"/>
              </a:rPr>
              <a:t>» в 2020-2021 гг. </a:t>
            </a:r>
            <a:endParaRPr lang="ru-RU" dirty="0">
              <a:latin typeface="Calibri" panose="020F0502020204030204"/>
            </a:endParaRPr>
          </a:p>
        </p:txBody>
      </p:sp>
      <p:sp>
        <p:nvSpPr>
          <p:cNvPr id="48" name="Номер слайда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5573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4534" y="1820180"/>
            <a:ext cx="3708571" cy="5038170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A1B8220C-093A-448D-BFB0-A30B134BB7B5}"/>
              </a:ext>
            </a:extLst>
          </p:cNvPr>
          <p:cNvSpPr txBox="1">
            <a:spLocks/>
          </p:cNvSpPr>
          <p:nvPr/>
        </p:nvSpPr>
        <p:spPr bwMode="auto">
          <a:xfrm>
            <a:off x="477649" y="393938"/>
            <a:ext cx="11312738" cy="64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309"/>
            <a:r>
              <a:rPr lang="ru-RU" sz="2000" dirty="0">
                <a:solidFill>
                  <a:srgbClr val="5B9BD5"/>
                </a:solidFill>
                <a:latin typeface="Calibri" panose="020F0502020204030204"/>
              </a:rPr>
              <a:t>Национальный проект «Образование»</a:t>
            </a:r>
            <a:r>
              <a:rPr lang="ru-RU" sz="1800" b="1" dirty="0">
                <a:solidFill>
                  <a:srgbClr val="5B9BD5"/>
                </a:solidFill>
                <a:latin typeface="Calibri" panose="020F0502020204030204"/>
              </a:rPr>
              <a:t/>
            </a:r>
            <a:br>
              <a:rPr lang="ru-RU" sz="1800" b="1" dirty="0">
                <a:solidFill>
                  <a:srgbClr val="5B9BD5"/>
                </a:solidFill>
                <a:latin typeface="Calibri" panose="020F0502020204030204"/>
              </a:rPr>
            </a:br>
            <a:r>
              <a:rPr lang="ru-RU" dirty="0">
                <a:latin typeface="Calibri" panose="020F0502020204030204"/>
              </a:rPr>
              <a:t>Создание и функционирование мобильных технопарков «</a:t>
            </a:r>
            <a:r>
              <a:rPr lang="ru-RU" dirty="0" err="1">
                <a:latin typeface="Calibri" panose="020F0502020204030204"/>
              </a:rPr>
              <a:t>Кванториум</a:t>
            </a:r>
            <a:r>
              <a:rPr lang="ru-RU" dirty="0">
                <a:latin typeface="Calibri" panose="020F0502020204030204"/>
              </a:rPr>
              <a:t>» </a:t>
            </a:r>
          </a:p>
        </p:txBody>
      </p:sp>
      <p:sp>
        <p:nvSpPr>
          <p:cNvPr id="13" name="Номер слайда 8">
            <a:extLst>
              <a:ext uri="{FF2B5EF4-FFF2-40B4-BE49-F238E27FC236}">
                <a16:creationId xmlns:a16="http://schemas.microsoft.com/office/drawing/2014/main" xmlns="" id="{E67C82D3-0BA3-4565-A74F-BFA20B450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5982" y="6493272"/>
            <a:ext cx="2844430" cy="365077"/>
          </a:xfrm>
        </p:spPr>
        <p:txBody>
          <a:bodyPr/>
          <a:lstStyle/>
          <a:p>
            <a:pPr>
              <a:defRPr/>
            </a:pPr>
            <a:fld id="{D2A5C6D9-FC8F-41B8-91CC-A698CF986E1A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</a:t>
            </a:fld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xmlns="" id="{89DF3B49-9716-464A-944B-1729D803F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5223" y="1441219"/>
            <a:ext cx="4869873" cy="193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defTabSz="914309">
              <a:lnSpc>
                <a:spcPts val="1800"/>
              </a:lnSpc>
            </a:pPr>
            <a:r>
              <a:rPr lang="ru-RU" altLang="ru-RU" sz="1600" dirty="0">
                <a:solidFill>
                  <a:prstClr val="black"/>
                </a:solidFill>
              </a:rPr>
              <a:t>Запуск </a:t>
            </a:r>
            <a:r>
              <a:rPr lang="ru-RU" altLang="ru-RU" sz="1600" b="1" dirty="0">
                <a:solidFill>
                  <a:srgbClr val="C00000"/>
                </a:solidFill>
              </a:rPr>
              <a:t>2 </a:t>
            </a:r>
            <a:r>
              <a:rPr lang="ru-RU" altLang="ru-RU" sz="1600" dirty="0">
                <a:solidFill>
                  <a:prstClr val="black"/>
                </a:solidFill>
              </a:rPr>
              <a:t>мобильных технопарков «</a:t>
            </a:r>
            <a:r>
              <a:rPr lang="ru-RU" altLang="ru-RU" sz="1600" dirty="0" err="1">
                <a:solidFill>
                  <a:prstClr val="black"/>
                </a:solidFill>
              </a:rPr>
              <a:t>Кванториум</a:t>
            </a:r>
            <a:r>
              <a:rPr lang="ru-RU" altLang="ru-RU" sz="1600" dirty="0">
                <a:solidFill>
                  <a:prstClr val="black"/>
                </a:solidFill>
              </a:rPr>
              <a:t>» </a:t>
            </a:r>
          </a:p>
          <a:p>
            <a:pPr defTabSz="914309">
              <a:lnSpc>
                <a:spcPts val="1800"/>
              </a:lnSpc>
            </a:pPr>
            <a:endParaRPr lang="ru-RU" altLang="ru-RU" sz="1600" dirty="0">
              <a:solidFill>
                <a:prstClr val="black"/>
              </a:solidFill>
            </a:endParaRPr>
          </a:p>
          <a:p>
            <a:pPr defTabSz="914309">
              <a:lnSpc>
                <a:spcPts val="1800"/>
              </a:lnSpc>
            </a:pPr>
            <a:r>
              <a:rPr lang="ru-RU" altLang="ru-RU" sz="1600" dirty="0">
                <a:solidFill>
                  <a:prstClr val="black"/>
                </a:solidFill>
              </a:rPr>
              <a:t>Не менее </a:t>
            </a:r>
            <a:r>
              <a:rPr lang="ru-RU" altLang="ru-RU" sz="1600" b="1" dirty="0">
                <a:solidFill>
                  <a:srgbClr val="C00000"/>
                </a:solidFill>
              </a:rPr>
              <a:t>1000</a:t>
            </a:r>
            <a:r>
              <a:rPr lang="ru-RU" altLang="ru-RU" sz="1600" dirty="0">
                <a:solidFill>
                  <a:srgbClr val="000000"/>
                </a:solidFill>
              </a:rPr>
              <a:t> детей в возрасте от 10 до 16 лет, пройдут через образовательные программы мобильного «</a:t>
            </a:r>
            <a:r>
              <a:rPr lang="ru-RU" altLang="ru-RU" sz="1600" dirty="0" err="1">
                <a:solidFill>
                  <a:srgbClr val="000000"/>
                </a:solidFill>
              </a:rPr>
              <a:t>Кванториума</a:t>
            </a:r>
            <a:r>
              <a:rPr lang="ru-RU" altLang="ru-RU" sz="1600" dirty="0">
                <a:solidFill>
                  <a:srgbClr val="000000"/>
                </a:solidFill>
              </a:rPr>
              <a:t>» ежегодно</a:t>
            </a:r>
          </a:p>
          <a:p>
            <a:pPr defTabSz="914309">
              <a:lnSpc>
                <a:spcPts val="1800"/>
              </a:lnSpc>
            </a:pPr>
            <a:endParaRPr lang="ru-RU" altLang="ru-RU" sz="1600" dirty="0">
              <a:solidFill>
                <a:prstClr val="black"/>
              </a:solidFill>
            </a:endParaRPr>
          </a:p>
          <a:p>
            <a:pPr defTabSz="914309">
              <a:lnSpc>
                <a:spcPts val="1800"/>
              </a:lnSpc>
            </a:pPr>
            <a:r>
              <a:rPr lang="ru-RU" altLang="ru-RU" sz="1600" dirty="0">
                <a:solidFill>
                  <a:prstClr val="black"/>
                </a:solidFill>
              </a:rPr>
              <a:t>Не менее </a:t>
            </a:r>
            <a:r>
              <a:rPr lang="ru-RU" altLang="ru-RU" sz="1600" b="1" dirty="0">
                <a:solidFill>
                  <a:srgbClr val="C00000"/>
                </a:solidFill>
              </a:rPr>
              <a:t>2000 </a:t>
            </a:r>
            <a:r>
              <a:rPr lang="ru-RU" altLang="ru-RU" sz="1600" dirty="0">
                <a:solidFill>
                  <a:prstClr val="black"/>
                </a:solidFill>
              </a:rPr>
              <a:t>детей будут вовлечены в мероприятия </a:t>
            </a:r>
            <a:r>
              <a:rPr lang="ru-RU" altLang="ru-RU" sz="1600" dirty="0">
                <a:solidFill>
                  <a:srgbClr val="000000"/>
                </a:solidFill>
              </a:rPr>
              <a:t>мобильного «</a:t>
            </a:r>
            <a:r>
              <a:rPr lang="ru-RU" altLang="ru-RU" sz="1600" dirty="0" err="1">
                <a:solidFill>
                  <a:srgbClr val="000000"/>
                </a:solidFill>
              </a:rPr>
              <a:t>Кванториума</a:t>
            </a:r>
            <a:r>
              <a:rPr lang="ru-RU" altLang="ru-RU" sz="1600" dirty="0">
                <a:solidFill>
                  <a:srgbClr val="000000"/>
                </a:solidFill>
              </a:rPr>
              <a:t>» </a:t>
            </a:r>
            <a:r>
              <a:rPr lang="ru-RU" altLang="ru-RU" sz="1600" dirty="0">
                <a:solidFill>
                  <a:prstClr val="black"/>
                </a:solidFill>
              </a:rPr>
              <a:t>ежегодно</a:t>
            </a:r>
          </a:p>
        </p:txBody>
      </p:sp>
      <p:pic>
        <p:nvPicPr>
          <p:cNvPr id="18" name="Picture 2" descr="https://c7.uihere.com/files/439/462/548/computer-icons-download-image-scalable-vector-graphics-clip-art-outline-of-man.jp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3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671" y="2033362"/>
            <a:ext cx="381098" cy="40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aepanteleev\Desktop\kisspng-educational-technology-graduate-university-student-scholarship-icon-5b44352bbe3d81.9805614715311967157792.jpg"/>
          <p:cNvPicPr>
            <a:picLocks noChangeAspect="1" noChangeArrowheads="1"/>
          </p:cNvPicPr>
          <p:nvPr/>
        </p:nvPicPr>
        <p:blipFill>
          <a:blip r:embed="rId6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35000" contras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021" y="2887877"/>
            <a:ext cx="390400" cy="39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2" name="Таблица 21"/>
          <p:cNvGraphicFramePr>
            <a:graphicFrameLocks noGrp="1"/>
          </p:cNvGraphicFramePr>
          <p:nvPr>
            <p:extLst/>
          </p:nvPr>
        </p:nvGraphicFramePr>
        <p:xfrm>
          <a:off x="6521949" y="1403817"/>
          <a:ext cx="2435738" cy="44285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57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428548">
                <a:tc>
                  <a:txBody>
                    <a:bodyPr/>
                    <a:lstStyle/>
                    <a:p>
                      <a:pPr marL="0" indent="0" algn="just" rtl="0" fontAlgn="ctr">
                        <a:buFont typeface="+mj-lt"/>
                        <a:buNone/>
                      </a:pPr>
                      <a:r>
                        <a:rPr lang="ru-RU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Территории в 2020</a:t>
                      </a:r>
                      <a:r>
                        <a:rPr lang="ru-RU" sz="18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году</a:t>
                      </a:r>
                      <a:r>
                        <a:rPr lang="ru-RU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Бардымский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Березовский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Верещагинский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г. Кудымкар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Лысьвенский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Горнозаводский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Гремячинский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Еловский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Куединский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Нытвенский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Осинский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Суксунский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Чайковский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Чернушинский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Чусовской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solidFill>
                      <a:srgbClr val="FFFFFF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4" name="Picture 2" descr="C:\Users\aepanteleev\Desktop\caravan-campervans-vehicle-car.jpg"/>
          <p:cNvPicPr>
            <a:picLocks noChangeAspect="1" noChangeArrowheads="1"/>
          </p:cNvPicPr>
          <p:nvPr/>
        </p:nvPicPr>
        <p:blipFill>
          <a:blip r:embed="rId8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648" y="1403817"/>
            <a:ext cx="631362" cy="468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8432" y="3957843"/>
            <a:ext cx="2891948" cy="19279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845" y="3957843"/>
            <a:ext cx="2891949" cy="1927966"/>
          </a:xfrm>
          <a:prstGeom prst="rect">
            <a:avLst/>
          </a:prstGeom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/>
          </p:nvPr>
        </p:nvGraphicFramePr>
        <p:xfrm>
          <a:off x="9329975" y="1403817"/>
          <a:ext cx="2435738" cy="38595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57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575219">
                <a:tc>
                  <a:txBody>
                    <a:bodyPr/>
                    <a:lstStyle/>
                    <a:p>
                      <a:pPr marL="0" indent="0" algn="just" rtl="0" fontAlgn="ctr">
                        <a:buFont typeface="+mj-lt"/>
                        <a:buNone/>
                      </a:pPr>
                      <a:r>
                        <a:rPr lang="ru-RU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Территории в 2021</a:t>
                      </a:r>
                      <a:r>
                        <a:rPr lang="ru-RU" sz="18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году</a:t>
                      </a:r>
                      <a:r>
                        <a:rPr lang="ru-RU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Бардымский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Березовский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Лысьвенский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Горнозаводский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Гремячинский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Еловский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Куединский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Осинский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Суксунский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Чайковский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Чернушинский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rtl="0" fontAlgn="ctr">
                        <a:buFont typeface="+mj-lt"/>
                        <a:buAutoNum type="arabicPeriod"/>
                      </a:pP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Чусовской</a:t>
                      </a:r>
                    </a:p>
                  </a:txBody>
                  <a:tcPr marL="9524" marR="9524" marT="9524" marB="0" anchor="ctr">
                    <a:solidFill>
                      <a:srgbClr val="FFFFFF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3808">
                <a:tc>
                  <a:txBody>
                    <a:bodyPr/>
                    <a:lstStyle/>
                    <a:p>
                      <a:pPr marL="0" indent="0" algn="just" rtl="0" fontAlgn="ctr">
                        <a:buFont typeface="+mj-lt"/>
                        <a:buNone/>
                      </a:pP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solidFill>
                      <a:srgbClr val="FFFFFF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9507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A1B8220C-093A-448D-BFB0-A30B134BB7B5}"/>
              </a:ext>
            </a:extLst>
          </p:cNvPr>
          <p:cNvSpPr txBox="1">
            <a:spLocks/>
          </p:cNvSpPr>
          <p:nvPr/>
        </p:nvSpPr>
        <p:spPr bwMode="auto">
          <a:xfrm>
            <a:off x="469471" y="182272"/>
            <a:ext cx="11359743" cy="1180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normAutofit fontScale="90000" lnSpcReduction="1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309"/>
            <a:r>
              <a:rPr lang="ru-RU" sz="1800" b="1" dirty="0">
                <a:solidFill>
                  <a:srgbClr val="5B9BD5"/>
                </a:solidFill>
              </a:rPr>
              <a:t>Национальный проект «Образование»</a:t>
            </a:r>
            <a:br>
              <a:rPr lang="ru-RU" sz="1800" b="1" dirty="0">
                <a:solidFill>
                  <a:srgbClr val="5B9BD5"/>
                </a:solidFill>
              </a:rPr>
            </a:br>
            <a:r>
              <a:rPr lang="ru-RU" sz="3100" dirty="0">
                <a:latin typeface="Calibri" panose="020F0502020204030204"/>
              </a:rPr>
              <a:t>Создание и функционирование центра поддержки и выявления одаренных детей «Академия первых»</a:t>
            </a:r>
          </a:p>
        </p:txBody>
      </p:sp>
      <p:sp>
        <p:nvSpPr>
          <p:cNvPr id="13" name="Номер слайда 8">
            <a:extLst>
              <a:ext uri="{FF2B5EF4-FFF2-40B4-BE49-F238E27FC236}">
                <a16:creationId xmlns:a16="http://schemas.microsoft.com/office/drawing/2014/main" xmlns="" id="{E67C82D3-0BA3-4565-A74F-BFA20B450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5982" y="6493272"/>
            <a:ext cx="2844430" cy="365077"/>
          </a:xfrm>
        </p:spPr>
        <p:txBody>
          <a:bodyPr/>
          <a:lstStyle/>
          <a:p>
            <a:pPr>
              <a:defRPr/>
            </a:pPr>
            <a:fld id="{D2A5C6D9-FC8F-41B8-91CC-A698CF986E1A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</a:t>
            </a:fld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405" y="4290494"/>
            <a:ext cx="4032449" cy="1773829"/>
          </a:xfrm>
          <a:prstGeom prst="rect">
            <a:avLst/>
          </a:prstGeom>
        </p:spPr>
      </p:pic>
      <p:sp>
        <p:nvSpPr>
          <p:cNvPr id="21" name="Полилиния 20"/>
          <p:cNvSpPr/>
          <p:nvPr/>
        </p:nvSpPr>
        <p:spPr>
          <a:xfrm>
            <a:off x="3504864" y="1620084"/>
            <a:ext cx="2708451" cy="406185"/>
          </a:xfrm>
          <a:custGeom>
            <a:avLst/>
            <a:gdLst>
              <a:gd name="connsiteX0" fmla="*/ 0 w 2146859"/>
              <a:gd name="connsiteY0" fmla="*/ 56236 h 562360"/>
              <a:gd name="connsiteX1" fmla="*/ 56236 w 2146859"/>
              <a:gd name="connsiteY1" fmla="*/ 0 h 562360"/>
              <a:gd name="connsiteX2" fmla="*/ 2090623 w 2146859"/>
              <a:gd name="connsiteY2" fmla="*/ 0 h 562360"/>
              <a:gd name="connsiteX3" fmla="*/ 2146859 w 2146859"/>
              <a:gd name="connsiteY3" fmla="*/ 56236 h 562360"/>
              <a:gd name="connsiteX4" fmla="*/ 2146859 w 2146859"/>
              <a:gd name="connsiteY4" fmla="*/ 506124 h 562360"/>
              <a:gd name="connsiteX5" fmla="*/ 2090623 w 2146859"/>
              <a:gd name="connsiteY5" fmla="*/ 562360 h 562360"/>
              <a:gd name="connsiteX6" fmla="*/ 56236 w 2146859"/>
              <a:gd name="connsiteY6" fmla="*/ 562360 h 562360"/>
              <a:gd name="connsiteX7" fmla="*/ 0 w 2146859"/>
              <a:gd name="connsiteY7" fmla="*/ 506124 h 562360"/>
              <a:gd name="connsiteX8" fmla="*/ 0 w 2146859"/>
              <a:gd name="connsiteY8" fmla="*/ 56236 h 562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6859" h="562360">
                <a:moveTo>
                  <a:pt x="0" y="56236"/>
                </a:moveTo>
                <a:cubicBezTo>
                  <a:pt x="0" y="25178"/>
                  <a:pt x="25178" y="0"/>
                  <a:pt x="56236" y="0"/>
                </a:cubicBezTo>
                <a:lnTo>
                  <a:pt x="2090623" y="0"/>
                </a:lnTo>
                <a:cubicBezTo>
                  <a:pt x="2121681" y="0"/>
                  <a:pt x="2146859" y="25178"/>
                  <a:pt x="2146859" y="56236"/>
                </a:cubicBezTo>
                <a:lnTo>
                  <a:pt x="2146859" y="506124"/>
                </a:lnTo>
                <a:cubicBezTo>
                  <a:pt x="2146859" y="537182"/>
                  <a:pt x="2121681" y="562360"/>
                  <a:pt x="2090623" y="562360"/>
                </a:cubicBezTo>
                <a:lnTo>
                  <a:pt x="56236" y="562360"/>
                </a:lnTo>
                <a:cubicBezTo>
                  <a:pt x="25178" y="562360"/>
                  <a:pt x="0" y="537182"/>
                  <a:pt x="0" y="506124"/>
                </a:cubicBezTo>
                <a:lnTo>
                  <a:pt x="0" y="5623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405" tIns="37421" rIns="44405" bIns="37421" numCol="1" spcCol="1270" anchor="ctr" anchorCtr="0">
            <a:noAutofit/>
          </a:bodyPr>
          <a:lstStyle/>
          <a:p>
            <a:pPr algn="ctr" defTabSz="4889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dirty="0">
                <a:solidFill>
                  <a:prstClr val="black"/>
                </a:solidFill>
              </a:rPr>
              <a:t>Проектирование</a:t>
            </a:r>
          </a:p>
        </p:txBody>
      </p:sp>
      <p:sp>
        <p:nvSpPr>
          <p:cNvPr id="22" name="Полилиния 21"/>
          <p:cNvSpPr/>
          <p:nvPr/>
        </p:nvSpPr>
        <p:spPr>
          <a:xfrm>
            <a:off x="6453138" y="1624159"/>
            <a:ext cx="2708451" cy="406185"/>
          </a:xfrm>
          <a:custGeom>
            <a:avLst/>
            <a:gdLst>
              <a:gd name="connsiteX0" fmla="*/ 0 w 2146859"/>
              <a:gd name="connsiteY0" fmla="*/ 56236 h 562360"/>
              <a:gd name="connsiteX1" fmla="*/ 56236 w 2146859"/>
              <a:gd name="connsiteY1" fmla="*/ 0 h 562360"/>
              <a:gd name="connsiteX2" fmla="*/ 2090623 w 2146859"/>
              <a:gd name="connsiteY2" fmla="*/ 0 h 562360"/>
              <a:gd name="connsiteX3" fmla="*/ 2146859 w 2146859"/>
              <a:gd name="connsiteY3" fmla="*/ 56236 h 562360"/>
              <a:gd name="connsiteX4" fmla="*/ 2146859 w 2146859"/>
              <a:gd name="connsiteY4" fmla="*/ 506124 h 562360"/>
              <a:gd name="connsiteX5" fmla="*/ 2090623 w 2146859"/>
              <a:gd name="connsiteY5" fmla="*/ 562360 h 562360"/>
              <a:gd name="connsiteX6" fmla="*/ 56236 w 2146859"/>
              <a:gd name="connsiteY6" fmla="*/ 562360 h 562360"/>
              <a:gd name="connsiteX7" fmla="*/ 0 w 2146859"/>
              <a:gd name="connsiteY7" fmla="*/ 506124 h 562360"/>
              <a:gd name="connsiteX8" fmla="*/ 0 w 2146859"/>
              <a:gd name="connsiteY8" fmla="*/ 56236 h 562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6859" h="562360">
                <a:moveTo>
                  <a:pt x="0" y="56236"/>
                </a:moveTo>
                <a:cubicBezTo>
                  <a:pt x="0" y="25178"/>
                  <a:pt x="25178" y="0"/>
                  <a:pt x="56236" y="0"/>
                </a:cubicBezTo>
                <a:lnTo>
                  <a:pt x="2090623" y="0"/>
                </a:lnTo>
                <a:cubicBezTo>
                  <a:pt x="2121681" y="0"/>
                  <a:pt x="2146859" y="25178"/>
                  <a:pt x="2146859" y="56236"/>
                </a:cubicBezTo>
                <a:lnTo>
                  <a:pt x="2146859" y="506124"/>
                </a:lnTo>
                <a:cubicBezTo>
                  <a:pt x="2146859" y="537182"/>
                  <a:pt x="2121681" y="562360"/>
                  <a:pt x="2090623" y="562360"/>
                </a:cubicBezTo>
                <a:lnTo>
                  <a:pt x="56236" y="562360"/>
                </a:lnTo>
                <a:cubicBezTo>
                  <a:pt x="25178" y="562360"/>
                  <a:pt x="0" y="537182"/>
                  <a:pt x="0" y="506124"/>
                </a:cubicBezTo>
                <a:lnTo>
                  <a:pt x="0" y="5623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405" tIns="37421" rIns="44405" bIns="37421" numCol="1" spcCol="1270" anchor="ctr" anchorCtr="0">
            <a:noAutofit/>
          </a:bodyPr>
          <a:lstStyle/>
          <a:p>
            <a:pPr algn="ctr" defTabSz="4889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dirty="0">
                <a:solidFill>
                  <a:prstClr val="black"/>
                </a:solidFill>
              </a:rPr>
              <a:t>Функционирование по временному варианту</a:t>
            </a:r>
          </a:p>
        </p:txBody>
      </p:sp>
      <p:sp>
        <p:nvSpPr>
          <p:cNvPr id="24" name="Полилиния 23"/>
          <p:cNvSpPr/>
          <p:nvPr/>
        </p:nvSpPr>
        <p:spPr>
          <a:xfrm>
            <a:off x="6453138" y="2047626"/>
            <a:ext cx="2708451" cy="406185"/>
          </a:xfrm>
          <a:custGeom>
            <a:avLst/>
            <a:gdLst>
              <a:gd name="connsiteX0" fmla="*/ 0 w 2146859"/>
              <a:gd name="connsiteY0" fmla="*/ 56236 h 562360"/>
              <a:gd name="connsiteX1" fmla="*/ 56236 w 2146859"/>
              <a:gd name="connsiteY1" fmla="*/ 0 h 562360"/>
              <a:gd name="connsiteX2" fmla="*/ 2090623 w 2146859"/>
              <a:gd name="connsiteY2" fmla="*/ 0 h 562360"/>
              <a:gd name="connsiteX3" fmla="*/ 2146859 w 2146859"/>
              <a:gd name="connsiteY3" fmla="*/ 56236 h 562360"/>
              <a:gd name="connsiteX4" fmla="*/ 2146859 w 2146859"/>
              <a:gd name="connsiteY4" fmla="*/ 506124 h 562360"/>
              <a:gd name="connsiteX5" fmla="*/ 2090623 w 2146859"/>
              <a:gd name="connsiteY5" fmla="*/ 562360 h 562360"/>
              <a:gd name="connsiteX6" fmla="*/ 56236 w 2146859"/>
              <a:gd name="connsiteY6" fmla="*/ 562360 h 562360"/>
              <a:gd name="connsiteX7" fmla="*/ 0 w 2146859"/>
              <a:gd name="connsiteY7" fmla="*/ 506124 h 562360"/>
              <a:gd name="connsiteX8" fmla="*/ 0 w 2146859"/>
              <a:gd name="connsiteY8" fmla="*/ 56236 h 562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6859" h="562360">
                <a:moveTo>
                  <a:pt x="0" y="56236"/>
                </a:moveTo>
                <a:cubicBezTo>
                  <a:pt x="0" y="25178"/>
                  <a:pt x="25178" y="0"/>
                  <a:pt x="56236" y="0"/>
                </a:cubicBezTo>
                <a:lnTo>
                  <a:pt x="2090623" y="0"/>
                </a:lnTo>
                <a:cubicBezTo>
                  <a:pt x="2121681" y="0"/>
                  <a:pt x="2146859" y="25178"/>
                  <a:pt x="2146859" y="56236"/>
                </a:cubicBezTo>
                <a:lnTo>
                  <a:pt x="2146859" y="506124"/>
                </a:lnTo>
                <a:cubicBezTo>
                  <a:pt x="2146859" y="537182"/>
                  <a:pt x="2121681" y="562360"/>
                  <a:pt x="2090623" y="562360"/>
                </a:cubicBezTo>
                <a:lnTo>
                  <a:pt x="56236" y="562360"/>
                </a:lnTo>
                <a:cubicBezTo>
                  <a:pt x="25178" y="562360"/>
                  <a:pt x="0" y="537182"/>
                  <a:pt x="0" y="506124"/>
                </a:cubicBezTo>
                <a:lnTo>
                  <a:pt x="0" y="5623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405" tIns="37421" rIns="44405" bIns="37421" numCol="1" spcCol="1270" anchor="ctr" anchorCtr="0">
            <a:noAutofit/>
          </a:bodyPr>
          <a:lstStyle/>
          <a:p>
            <a:pPr algn="ctr" defTabSz="4889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dirty="0">
                <a:solidFill>
                  <a:prstClr val="black"/>
                </a:solidFill>
              </a:rPr>
              <a:t>Строительство и оборудование учебного корпуса с общежитием на 200 чел.</a:t>
            </a:r>
          </a:p>
        </p:txBody>
      </p:sp>
      <p:sp>
        <p:nvSpPr>
          <p:cNvPr id="33" name="Полилиния 32"/>
          <p:cNvSpPr/>
          <p:nvPr/>
        </p:nvSpPr>
        <p:spPr>
          <a:xfrm>
            <a:off x="9392070" y="1208096"/>
            <a:ext cx="2683225" cy="1864883"/>
          </a:xfrm>
          <a:custGeom>
            <a:avLst/>
            <a:gdLst>
              <a:gd name="connsiteX0" fmla="*/ 0 w 2683574"/>
              <a:gd name="connsiteY0" fmla="*/ 186513 h 1865126"/>
              <a:gd name="connsiteX1" fmla="*/ 186513 w 2683574"/>
              <a:gd name="connsiteY1" fmla="*/ 0 h 1865126"/>
              <a:gd name="connsiteX2" fmla="*/ 2497061 w 2683574"/>
              <a:gd name="connsiteY2" fmla="*/ 0 h 1865126"/>
              <a:gd name="connsiteX3" fmla="*/ 2683574 w 2683574"/>
              <a:gd name="connsiteY3" fmla="*/ 186513 h 1865126"/>
              <a:gd name="connsiteX4" fmla="*/ 2683574 w 2683574"/>
              <a:gd name="connsiteY4" fmla="*/ 1678613 h 1865126"/>
              <a:gd name="connsiteX5" fmla="*/ 2497061 w 2683574"/>
              <a:gd name="connsiteY5" fmla="*/ 1865126 h 1865126"/>
              <a:gd name="connsiteX6" fmla="*/ 186513 w 2683574"/>
              <a:gd name="connsiteY6" fmla="*/ 1865126 h 1865126"/>
              <a:gd name="connsiteX7" fmla="*/ 0 w 2683574"/>
              <a:gd name="connsiteY7" fmla="*/ 1678613 h 1865126"/>
              <a:gd name="connsiteX8" fmla="*/ 0 w 2683574"/>
              <a:gd name="connsiteY8" fmla="*/ 186513 h 18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3574" h="1865126">
                <a:moveTo>
                  <a:pt x="0" y="186513"/>
                </a:moveTo>
                <a:cubicBezTo>
                  <a:pt x="0" y="83505"/>
                  <a:pt x="83505" y="0"/>
                  <a:pt x="186513" y="0"/>
                </a:cubicBezTo>
                <a:lnTo>
                  <a:pt x="2497061" y="0"/>
                </a:lnTo>
                <a:cubicBezTo>
                  <a:pt x="2600069" y="0"/>
                  <a:pt x="2683574" y="83505"/>
                  <a:pt x="2683574" y="186513"/>
                </a:cubicBezTo>
                <a:lnTo>
                  <a:pt x="2683574" y="1678613"/>
                </a:lnTo>
                <a:cubicBezTo>
                  <a:pt x="2683574" y="1781621"/>
                  <a:pt x="2600069" y="1865126"/>
                  <a:pt x="2497061" y="1865126"/>
                </a:cubicBezTo>
                <a:lnTo>
                  <a:pt x="186513" y="1865126"/>
                </a:lnTo>
                <a:cubicBezTo>
                  <a:pt x="83505" y="1865126"/>
                  <a:pt x="0" y="1781621"/>
                  <a:pt x="0" y="1678613"/>
                </a:cubicBezTo>
                <a:lnTo>
                  <a:pt x="0" y="186513"/>
                </a:lnTo>
                <a:close/>
              </a:path>
            </a:pathLst>
          </a:custGeom>
          <a:noFill/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5238" tIns="95238" rIns="95238" bIns="1400657" numCol="1" spcCol="1270" anchor="ctr" anchorCtr="0">
            <a:noAutofit/>
          </a:bodyPr>
          <a:lstStyle/>
          <a:p>
            <a:pPr algn="ctr" defTabSz="111113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2023 г.:</a:t>
            </a:r>
            <a:endParaRPr lang="ru-RU" sz="18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34" name="Полилиния 33"/>
          <p:cNvSpPr/>
          <p:nvPr/>
        </p:nvSpPr>
        <p:spPr>
          <a:xfrm>
            <a:off x="4859090" y="2519054"/>
            <a:ext cx="2708451" cy="406185"/>
          </a:xfrm>
          <a:custGeom>
            <a:avLst/>
            <a:gdLst>
              <a:gd name="connsiteX0" fmla="*/ 0 w 2146859"/>
              <a:gd name="connsiteY0" fmla="*/ 56236 h 562360"/>
              <a:gd name="connsiteX1" fmla="*/ 56236 w 2146859"/>
              <a:gd name="connsiteY1" fmla="*/ 0 h 562360"/>
              <a:gd name="connsiteX2" fmla="*/ 2090623 w 2146859"/>
              <a:gd name="connsiteY2" fmla="*/ 0 h 562360"/>
              <a:gd name="connsiteX3" fmla="*/ 2146859 w 2146859"/>
              <a:gd name="connsiteY3" fmla="*/ 56236 h 562360"/>
              <a:gd name="connsiteX4" fmla="*/ 2146859 w 2146859"/>
              <a:gd name="connsiteY4" fmla="*/ 506124 h 562360"/>
              <a:gd name="connsiteX5" fmla="*/ 2090623 w 2146859"/>
              <a:gd name="connsiteY5" fmla="*/ 562360 h 562360"/>
              <a:gd name="connsiteX6" fmla="*/ 56236 w 2146859"/>
              <a:gd name="connsiteY6" fmla="*/ 562360 h 562360"/>
              <a:gd name="connsiteX7" fmla="*/ 0 w 2146859"/>
              <a:gd name="connsiteY7" fmla="*/ 506124 h 562360"/>
              <a:gd name="connsiteX8" fmla="*/ 0 w 2146859"/>
              <a:gd name="connsiteY8" fmla="*/ 56236 h 562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6859" h="562360">
                <a:moveTo>
                  <a:pt x="0" y="56236"/>
                </a:moveTo>
                <a:cubicBezTo>
                  <a:pt x="0" y="25178"/>
                  <a:pt x="25178" y="0"/>
                  <a:pt x="56236" y="0"/>
                </a:cubicBezTo>
                <a:lnTo>
                  <a:pt x="2090623" y="0"/>
                </a:lnTo>
                <a:cubicBezTo>
                  <a:pt x="2121681" y="0"/>
                  <a:pt x="2146859" y="25178"/>
                  <a:pt x="2146859" y="56236"/>
                </a:cubicBezTo>
                <a:lnTo>
                  <a:pt x="2146859" y="506124"/>
                </a:lnTo>
                <a:cubicBezTo>
                  <a:pt x="2146859" y="537182"/>
                  <a:pt x="2121681" y="562360"/>
                  <a:pt x="2090623" y="562360"/>
                </a:cubicBezTo>
                <a:lnTo>
                  <a:pt x="56236" y="562360"/>
                </a:lnTo>
                <a:cubicBezTo>
                  <a:pt x="25178" y="562360"/>
                  <a:pt x="0" y="537182"/>
                  <a:pt x="0" y="506124"/>
                </a:cubicBezTo>
                <a:lnTo>
                  <a:pt x="0" y="5623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405" tIns="37421" rIns="44405" bIns="37421" numCol="1" spcCol="1270" anchor="ctr" anchorCtr="0">
            <a:noAutofit/>
          </a:bodyPr>
          <a:lstStyle/>
          <a:p>
            <a:pPr algn="ctr" defTabSz="4889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dirty="0">
                <a:solidFill>
                  <a:prstClr val="black"/>
                </a:solidFill>
              </a:rPr>
              <a:t>Окончание строительства</a:t>
            </a:r>
          </a:p>
        </p:txBody>
      </p:sp>
      <p:sp>
        <p:nvSpPr>
          <p:cNvPr id="38" name="Полилиния 37"/>
          <p:cNvSpPr/>
          <p:nvPr/>
        </p:nvSpPr>
        <p:spPr>
          <a:xfrm>
            <a:off x="3494417" y="2049394"/>
            <a:ext cx="2708451" cy="406185"/>
          </a:xfrm>
          <a:custGeom>
            <a:avLst/>
            <a:gdLst>
              <a:gd name="connsiteX0" fmla="*/ 0 w 2146859"/>
              <a:gd name="connsiteY0" fmla="*/ 56236 h 562360"/>
              <a:gd name="connsiteX1" fmla="*/ 56236 w 2146859"/>
              <a:gd name="connsiteY1" fmla="*/ 0 h 562360"/>
              <a:gd name="connsiteX2" fmla="*/ 2090623 w 2146859"/>
              <a:gd name="connsiteY2" fmla="*/ 0 h 562360"/>
              <a:gd name="connsiteX3" fmla="*/ 2146859 w 2146859"/>
              <a:gd name="connsiteY3" fmla="*/ 56236 h 562360"/>
              <a:gd name="connsiteX4" fmla="*/ 2146859 w 2146859"/>
              <a:gd name="connsiteY4" fmla="*/ 506124 h 562360"/>
              <a:gd name="connsiteX5" fmla="*/ 2090623 w 2146859"/>
              <a:gd name="connsiteY5" fmla="*/ 562360 h 562360"/>
              <a:gd name="connsiteX6" fmla="*/ 56236 w 2146859"/>
              <a:gd name="connsiteY6" fmla="*/ 562360 h 562360"/>
              <a:gd name="connsiteX7" fmla="*/ 0 w 2146859"/>
              <a:gd name="connsiteY7" fmla="*/ 506124 h 562360"/>
              <a:gd name="connsiteX8" fmla="*/ 0 w 2146859"/>
              <a:gd name="connsiteY8" fmla="*/ 56236 h 562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6859" h="562360">
                <a:moveTo>
                  <a:pt x="0" y="56236"/>
                </a:moveTo>
                <a:cubicBezTo>
                  <a:pt x="0" y="25178"/>
                  <a:pt x="25178" y="0"/>
                  <a:pt x="56236" y="0"/>
                </a:cubicBezTo>
                <a:lnTo>
                  <a:pt x="2090623" y="0"/>
                </a:lnTo>
                <a:cubicBezTo>
                  <a:pt x="2121681" y="0"/>
                  <a:pt x="2146859" y="25178"/>
                  <a:pt x="2146859" y="56236"/>
                </a:cubicBezTo>
                <a:lnTo>
                  <a:pt x="2146859" y="506124"/>
                </a:lnTo>
                <a:cubicBezTo>
                  <a:pt x="2146859" y="537182"/>
                  <a:pt x="2121681" y="562360"/>
                  <a:pt x="2090623" y="562360"/>
                </a:cubicBezTo>
                <a:lnTo>
                  <a:pt x="56236" y="562360"/>
                </a:lnTo>
                <a:cubicBezTo>
                  <a:pt x="25178" y="562360"/>
                  <a:pt x="0" y="537182"/>
                  <a:pt x="0" y="506124"/>
                </a:cubicBezTo>
                <a:lnTo>
                  <a:pt x="0" y="5623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405" tIns="37421" rIns="44405" bIns="37421" numCol="1" spcCol="1270" anchor="ctr" anchorCtr="0">
            <a:noAutofit/>
          </a:bodyPr>
          <a:lstStyle/>
          <a:p>
            <a:pPr algn="ctr" defTabSz="4889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dirty="0">
                <a:solidFill>
                  <a:prstClr val="black"/>
                </a:solidFill>
              </a:rPr>
              <a:t>Подготовка программ обучения детей по направлениям</a:t>
            </a:r>
          </a:p>
        </p:txBody>
      </p:sp>
      <p:sp>
        <p:nvSpPr>
          <p:cNvPr id="39" name="Полилиния 38"/>
          <p:cNvSpPr/>
          <p:nvPr/>
        </p:nvSpPr>
        <p:spPr>
          <a:xfrm>
            <a:off x="4921680" y="1208096"/>
            <a:ext cx="2683225" cy="1864883"/>
          </a:xfrm>
          <a:custGeom>
            <a:avLst/>
            <a:gdLst>
              <a:gd name="connsiteX0" fmla="*/ 0 w 2683574"/>
              <a:gd name="connsiteY0" fmla="*/ 186513 h 1865126"/>
              <a:gd name="connsiteX1" fmla="*/ 186513 w 2683574"/>
              <a:gd name="connsiteY1" fmla="*/ 0 h 1865126"/>
              <a:gd name="connsiteX2" fmla="*/ 2497061 w 2683574"/>
              <a:gd name="connsiteY2" fmla="*/ 0 h 1865126"/>
              <a:gd name="connsiteX3" fmla="*/ 2683574 w 2683574"/>
              <a:gd name="connsiteY3" fmla="*/ 186513 h 1865126"/>
              <a:gd name="connsiteX4" fmla="*/ 2683574 w 2683574"/>
              <a:gd name="connsiteY4" fmla="*/ 1678613 h 1865126"/>
              <a:gd name="connsiteX5" fmla="*/ 2497061 w 2683574"/>
              <a:gd name="connsiteY5" fmla="*/ 1865126 h 1865126"/>
              <a:gd name="connsiteX6" fmla="*/ 186513 w 2683574"/>
              <a:gd name="connsiteY6" fmla="*/ 1865126 h 1865126"/>
              <a:gd name="connsiteX7" fmla="*/ 0 w 2683574"/>
              <a:gd name="connsiteY7" fmla="*/ 1678613 h 1865126"/>
              <a:gd name="connsiteX8" fmla="*/ 0 w 2683574"/>
              <a:gd name="connsiteY8" fmla="*/ 186513 h 18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3574" h="1865126">
                <a:moveTo>
                  <a:pt x="0" y="186513"/>
                </a:moveTo>
                <a:cubicBezTo>
                  <a:pt x="0" y="83505"/>
                  <a:pt x="83505" y="0"/>
                  <a:pt x="186513" y="0"/>
                </a:cubicBezTo>
                <a:lnTo>
                  <a:pt x="2497061" y="0"/>
                </a:lnTo>
                <a:cubicBezTo>
                  <a:pt x="2600069" y="0"/>
                  <a:pt x="2683574" y="83505"/>
                  <a:pt x="2683574" y="186513"/>
                </a:cubicBezTo>
                <a:lnTo>
                  <a:pt x="2683574" y="1678613"/>
                </a:lnTo>
                <a:cubicBezTo>
                  <a:pt x="2683574" y="1781621"/>
                  <a:pt x="2600069" y="1865126"/>
                  <a:pt x="2497061" y="1865126"/>
                </a:cubicBezTo>
                <a:lnTo>
                  <a:pt x="186513" y="1865126"/>
                </a:lnTo>
                <a:cubicBezTo>
                  <a:pt x="83505" y="1865126"/>
                  <a:pt x="0" y="1781621"/>
                  <a:pt x="0" y="1678613"/>
                </a:cubicBezTo>
                <a:lnTo>
                  <a:pt x="0" y="186513"/>
                </a:lnTo>
                <a:close/>
              </a:path>
            </a:pathLst>
          </a:custGeom>
          <a:noFill/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5238" tIns="95238" rIns="95238" bIns="1400657" numCol="1" spcCol="1270" anchor="ctr" anchorCtr="0">
            <a:noAutofit/>
          </a:bodyPr>
          <a:lstStyle/>
          <a:p>
            <a:pPr algn="ctr" defTabSz="111113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2020-2022г.:</a:t>
            </a:r>
            <a:endParaRPr lang="ru-RU" sz="18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pic>
        <p:nvPicPr>
          <p:cNvPr id="41" name="Picture 2" descr="https://c7.uihere.com/files/439/462/548/computer-icons-download-image-scalable-vector-graphics-clip-art-outline-of-man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3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701602"/>
            <a:ext cx="469723" cy="49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Прямоугольник 41"/>
          <p:cNvSpPr/>
          <p:nvPr/>
        </p:nvSpPr>
        <p:spPr>
          <a:xfrm>
            <a:off x="910630" y="1629594"/>
            <a:ext cx="26725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>
              <a:lnSpc>
                <a:spcPct val="80000"/>
              </a:lnSpc>
            </a:pPr>
            <a:r>
              <a:rPr lang="ru-RU" sz="1600" b="1" dirty="0">
                <a:solidFill>
                  <a:srgbClr val="C00000"/>
                </a:solidFill>
              </a:rPr>
              <a:t>2 430</a:t>
            </a:r>
            <a:r>
              <a:rPr lang="ru-RU" sz="1600" dirty="0">
                <a:solidFill>
                  <a:prstClr val="black"/>
                </a:solidFill>
              </a:rPr>
              <a:t> детей занимаются очной форме</a:t>
            </a:r>
          </a:p>
          <a:p>
            <a:pPr defTabSz="914309">
              <a:lnSpc>
                <a:spcPct val="80000"/>
              </a:lnSpc>
            </a:pPr>
            <a:r>
              <a:rPr lang="ru-RU" sz="1600" b="1" dirty="0">
                <a:solidFill>
                  <a:srgbClr val="C00000"/>
                </a:solidFill>
              </a:rPr>
              <a:t>5 850</a:t>
            </a:r>
            <a:r>
              <a:rPr lang="ru-RU" sz="1600" dirty="0">
                <a:solidFill>
                  <a:prstClr val="black"/>
                </a:solidFill>
              </a:rPr>
              <a:t> детей занимаются заочной (дистанционной) форме</a:t>
            </a:r>
          </a:p>
        </p:txBody>
      </p:sp>
      <p:sp>
        <p:nvSpPr>
          <p:cNvPr id="19" name="Полилиния 18"/>
          <p:cNvSpPr/>
          <p:nvPr/>
        </p:nvSpPr>
        <p:spPr>
          <a:xfrm>
            <a:off x="9338821" y="1643362"/>
            <a:ext cx="2708451" cy="406185"/>
          </a:xfrm>
          <a:custGeom>
            <a:avLst/>
            <a:gdLst>
              <a:gd name="connsiteX0" fmla="*/ 0 w 2146859"/>
              <a:gd name="connsiteY0" fmla="*/ 56236 h 562360"/>
              <a:gd name="connsiteX1" fmla="*/ 56236 w 2146859"/>
              <a:gd name="connsiteY1" fmla="*/ 0 h 562360"/>
              <a:gd name="connsiteX2" fmla="*/ 2090623 w 2146859"/>
              <a:gd name="connsiteY2" fmla="*/ 0 h 562360"/>
              <a:gd name="connsiteX3" fmla="*/ 2146859 w 2146859"/>
              <a:gd name="connsiteY3" fmla="*/ 56236 h 562360"/>
              <a:gd name="connsiteX4" fmla="*/ 2146859 w 2146859"/>
              <a:gd name="connsiteY4" fmla="*/ 506124 h 562360"/>
              <a:gd name="connsiteX5" fmla="*/ 2090623 w 2146859"/>
              <a:gd name="connsiteY5" fmla="*/ 562360 h 562360"/>
              <a:gd name="connsiteX6" fmla="*/ 56236 w 2146859"/>
              <a:gd name="connsiteY6" fmla="*/ 562360 h 562360"/>
              <a:gd name="connsiteX7" fmla="*/ 0 w 2146859"/>
              <a:gd name="connsiteY7" fmla="*/ 506124 h 562360"/>
              <a:gd name="connsiteX8" fmla="*/ 0 w 2146859"/>
              <a:gd name="connsiteY8" fmla="*/ 56236 h 562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6859" h="562360">
                <a:moveTo>
                  <a:pt x="0" y="56236"/>
                </a:moveTo>
                <a:cubicBezTo>
                  <a:pt x="0" y="25178"/>
                  <a:pt x="25178" y="0"/>
                  <a:pt x="56236" y="0"/>
                </a:cubicBezTo>
                <a:lnTo>
                  <a:pt x="2090623" y="0"/>
                </a:lnTo>
                <a:cubicBezTo>
                  <a:pt x="2121681" y="0"/>
                  <a:pt x="2146859" y="25178"/>
                  <a:pt x="2146859" y="56236"/>
                </a:cubicBezTo>
                <a:lnTo>
                  <a:pt x="2146859" y="506124"/>
                </a:lnTo>
                <a:cubicBezTo>
                  <a:pt x="2146859" y="537182"/>
                  <a:pt x="2121681" y="562360"/>
                  <a:pt x="2090623" y="562360"/>
                </a:cubicBezTo>
                <a:lnTo>
                  <a:pt x="56236" y="562360"/>
                </a:lnTo>
                <a:cubicBezTo>
                  <a:pt x="25178" y="562360"/>
                  <a:pt x="0" y="537182"/>
                  <a:pt x="0" y="506124"/>
                </a:cubicBezTo>
                <a:lnTo>
                  <a:pt x="0" y="5623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405" tIns="37421" rIns="44405" bIns="37421" numCol="1" spcCol="1270" anchor="ctr" anchorCtr="0">
            <a:noAutofit/>
          </a:bodyPr>
          <a:lstStyle/>
          <a:p>
            <a:pPr algn="ctr" defTabSz="4889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dirty="0">
                <a:solidFill>
                  <a:prstClr val="black"/>
                </a:solidFill>
              </a:rPr>
              <a:t>Функционирование по основному варианту</a:t>
            </a:r>
          </a:p>
        </p:txBody>
      </p:sp>
      <p:sp>
        <p:nvSpPr>
          <p:cNvPr id="25" name="Прямоугольник 5">
            <a:extLst>
              <a:ext uri="{FF2B5EF4-FFF2-40B4-BE49-F238E27FC236}">
                <a16:creationId xmlns="" xmlns:a16="http://schemas.microsoft.com/office/drawing/2014/main" id="{8E785977-36B8-4756-BB68-AEFF69178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5046" y="2925738"/>
            <a:ext cx="3771203" cy="553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defTabSz="914309">
              <a:lnSpc>
                <a:spcPts val="1800"/>
              </a:lnSpc>
            </a:pPr>
            <a:r>
              <a:rPr lang="ru-RU" altLang="ru-RU" sz="1600" dirty="0">
                <a:solidFill>
                  <a:prstClr val="black"/>
                </a:solidFill>
              </a:rPr>
              <a:t>Временный вариант: на площадях </a:t>
            </a:r>
            <a:r>
              <a:rPr lang="ru-RU" sz="1600" dirty="0">
                <a:solidFill>
                  <a:prstClr val="black"/>
                </a:solidFill>
              </a:rPr>
              <a:t>МАОУ«СОШ «</a:t>
            </a:r>
            <a:r>
              <a:rPr lang="ru-RU" sz="1600" dirty="0" err="1">
                <a:solidFill>
                  <a:prstClr val="black"/>
                </a:solidFill>
              </a:rPr>
              <a:t>Мастерград</a:t>
            </a:r>
            <a:r>
              <a:rPr lang="ru-RU" sz="1600" dirty="0">
                <a:solidFill>
                  <a:prstClr val="black"/>
                </a:solidFill>
              </a:rPr>
              <a:t>» г. Перми</a:t>
            </a:r>
            <a:endParaRPr lang="ru-RU" altLang="ru-RU" sz="1600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966" y="2925738"/>
            <a:ext cx="753074" cy="4351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9542" y="2277666"/>
            <a:ext cx="619168" cy="619168"/>
          </a:xfrm>
          <a:prstGeom prst="rect">
            <a:avLst/>
          </a:prstGeom>
        </p:spPr>
      </p:pic>
      <p:sp>
        <p:nvSpPr>
          <p:cNvPr id="26" name="Прямоугольник 5">
            <a:extLst>
              <a:ext uri="{FF2B5EF4-FFF2-40B4-BE49-F238E27FC236}">
                <a16:creationId xmlns="" xmlns:a16="http://schemas.microsoft.com/office/drawing/2014/main" id="{8E785977-36B8-4756-BB68-AEFF69178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7614" y="2205658"/>
            <a:ext cx="2281597" cy="784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defTabSz="914309">
              <a:lnSpc>
                <a:spcPts val="1800"/>
              </a:lnSpc>
            </a:pPr>
            <a:r>
              <a:rPr lang="ru-RU" altLang="ru-RU" sz="1600" dirty="0">
                <a:solidFill>
                  <a:prstClr val="black"/>
                </a:solidFill>
              </a:rPr>
              <a:t>Постоянный вариант: ул. Академика Королева</a:t>
            </a:r>
            <a:r>
              <a:rPr lang="ru-RU" sz="1600" dirty="0">
                <a:solidFill>
                  <a:prstClr val="black"/>
                </a:solidFill>
              </a:rPr>
              <a:t> г. Перми</a:t>
            </a:r>
            <a:endParaRPr lang="ru-RU" altLang="ru-RU" sz="1600" dirty="0">
              <a:solidFill>
                <a:prstClr val="black"/>
              </a:solidFill>
            </a:endParaRP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/>
          </p:nvPr>
        </p:nvGraphicFramePr>
        <p:xfrm>
          <a:off x="478582" y="3501802"/>
          <a:ext cx="7200800" cy="3220756"/>
        </p:xfrm>
        <a:graphic>
          <a:graphicData uri="http://schemas.openxmlformats.org/drawingml/2006/table">
            <a:tbl>
              <a:tblPr firstRow="1" firstCol="1" bandRow="1"/>
              <a:tblGrid>
                <a:gridCol w="1610152"/>
                <a:gridCol w="5590648"/>
              </a:tblGrid>
              <a:tr h="273065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Направления работы</a:t>
                      </a:r>
                    </a:p>
                  </a:txBody>
                  <a:tcPr marL="61723" marR="61723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Наука</a:t>
                      </a:r>
                    </a:p>
                    <a:p>
                      <a:pPr marL="914400" lvl="1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физика, химия, биология</a:t>
                      </a:r>
                    </a:p>
                    <a:p>
                      <a:pPr marL="914400" lvl="1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</a:p>
                    <a:p>
                      <a:pPr marL="914400" lvl="1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робототехника, информатика</a:t>
                      </a:r>
                    </a:p>
                    <a:p>
                      <a:pPr marL="914400" lvl="1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альтернативная энергия</a:t>
                      </a:r>
                    </a:p>
                    <a:p>
                      <a:pPr marL="914400" lvl="1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</a:t>
                      </a:r>
                    </a:p>
                    <a:p>
                      <a:pPr marL="457200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Искусство и дизайн</a:t>
                      </a:r>
                    </a:p>
                    <a:p>
                      <a:pPr marL="914400" lvl="1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театр</a:t>
                      </a:r>
                    </a:p>
                    <a:p>
                      <a:pPr marL="914400" lvl="1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журналистика</a:t>
                      </a:r>
                    </a:p>
                    <a:p>
                      <a:pPr marL="914400" lvl="1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гончарное дело</a:t>
                      </a:r>
                    </a:p>
                    <a:p>
                      <a:pPr marL="914400" lvl="1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Мультипликация</a:t>
                      </a:r>
                    </a:p>
                    <a:p>
                      <a:pPr marL="914400" lvl="1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</a:t>
                      </a:r>
                    </a:p>
                    <a:p>
                      <a:pPr marL="457200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Спорт</a:t>
                      </a:r>
                    </a:p>
                    <a:p>
                      <a:pPr marL="914400" lvl="1" indent="-457200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шахматы, футбол, спортивное ориентирование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723" marR="61723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748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мест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723" marR="61723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lvl="0" indent="-457200" algn="l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Количество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обучающихся в 1 смену – 200+100 чел.</a:t>
                      </a:r>
                    </a:p>
                    <a:p>
                      <a:pPr marL="457200" lvl="0" indent="-457200" algn="l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Количество проживающих в 1 смену – 200+12 чел.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1723" marR="61723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5446" y="2925738"/>
            <a:ext cx="3430726" cy="132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4680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478582" y="1557586"/>
            <a:ext cx="99215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solidFill>
                  <a:prstClr val="black"/>
                </a:solidFill>
              </a:rPr>
              <a:t>Создание Центра непрерывного повышения профессионального мастерства педагогов на базе Института развития образования Пермского </a:t>
            </a:r>
            <a:r>
              <a:rPr lang="ru-RU" sz="2000" dirty="0" smtClean="0">
                <a:solidFill>
                  <a:prstClr val="black"/>
                </a:solidFill>
              </a:rPr>
              <a:t>края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sz="2000" dirty="0">
              <a:solidFill>
                <a:prstClr val="black"/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solidFill>
                  <a:prstClr val="black"/>
                </a:solidFill>
              </a:rPr>
              <a:t>Создание Центра оценки профессионального мастерства  и квалификации педагогов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41874FD6-F49D-4302-A90A-E1A9AEB5D696}"/>
              </a:ext>
            </a:extLst>
          </p:cNvPr>
          <p:cNvSpPr txBox="1">
            <a:spLocks/>
          </p:cNvSpPr>
          <p:nvPr/>
        </p:nvSpPr>
        <p:spPr bwMode="auto">
          <a:xfrm>
            <a:off x="458185" y="392543"/>
            <a:ext cx="7771388" cy="87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800" b="1" dirty="0">
                <a:solidFill>
                  <a:srgbClr val="4F81BD"/>
                </a:solidFill>
              </a:rPr>
              <a:t>Национальный проект «Образование»</a:t>
            </a:r>
            <a:br>
              <a:rPr lang="ru-RU" sz="1800" b="1" dirty="0">
                <a:solidFill>
                  <a:srgbClr val="4F81BD"/>
                </a:solidFill>
              </a:rPr>
            </a:br>
            <a:endParaRPr lang="ru-RU" sz="1800" b="1" dirty="0" smtClean="0">
              <a:solidFill>
                <a:srgbClr val="4F81BD"/>
              </a:solidFill>
            </a:endParaRPr>
          </a:p>
          <a:p>
            <a:r>
              <a:rPr lang="ru-RU" sz="3100" dirty="0" smtClean="0"/>
              <a:t>Проект </a:t>
            </a:r>
            <a:r>
              <a:rPr lang="ru-RU" sz="3100" dirty="0"/>
              <a:t>«Учитель будущего»</a:t>
            </a:r>
            <a:endParaRPr lang="ru-RU" dirty="0"/>
          </a:p>
        </p:txBody>
      </p:sp>
      <p:sp>
        <p:nvSpPr>
          <p:cNvPr id="11" name="Номер слайда 8">
            <a:extLst>
              <a:ext uri="{FF2B5EF4-FFF2-40B4-BE49-F238E27FC236}">
                <a16:creationId xmlns="" xmlns:a16="http://schemas.microsoft.com/office/drawing/2014/main" id="{28E51E3A-FBDE-43BB-ABC5-B3C6EDEB9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5983" y="6494380"/>
            <a:ext cx="2844430" cy="365210"/>
          </a:xfrm>
        </p:spPr>
        <p:txBody>
          <a:bodyPr/>
          <a:lstStyle/>
          <a:p>
            <a:pPr>
              <a:defRPr/>
            </a:pPr>
            <a:fld id="{D2A5C6D9-FC8F-41B8-91CC-A698CF986E1A}" type="slidenum">
              <a:rPr lang="ru-RU" altLang="ru-RU" sz="1200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</a:t>
            </a:fld>
            <a:endParaRPr lang="ru-RU" alt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Рисунок 2" descr="C:\Users\krasnoborova\Desktop\док-ты МИН-ВО\2019\Сидорова\учитель\photo_2019-10-10_14-32-02.jpg">
            <a:extLst>
              <a:ext uri="{FF2B5EF4-FFF2-40B4-BE49-F238E27FC236}">
                <a16:creationId xmlns="" xmlns:a16="http://schemas.microsoft.com/office/drawing/2014/main" id="{E3C0B568-D381-4219-803D-85EA33AB8E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624" y="3367937"/>
            <a:ext cx="5025680" cy="307235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Рисунок 6" descr="C:\Users\krasnoborova\Desktop\док-ты МИН-ВО\2019\Сидорова\учитель\photo_2019-10-10_14-31-45.jpg">
            <a:extLst>
              <a:ext uri="{FF2B5EF4-FFF2-40B4-BE49-F238E27FC236}">
                <a16:creationId xmlns="" xmlns:a16="http://schemas.microsoft.com/office/drawing/2014/main" id="{0A428F3C-AFB0-4CB6-B14F-DC7A48099F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89" y="3367937"/>
            <a:ext cx="4705414" cy="3072359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0504902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bpigileva\Desktop\i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8961" y="166626"/>
            <a:ext cx="2712162" cy="140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6" name="Таблица 25"/>
          <p:cNvGraphicFramePr>
            <a:graphicFrameLocks noGrp="1"/>
          </p:cNvGraphicFramePr>
          <p:nvPr>
            <p:extLst/>
          </p:nvPr>
        </p:nvGraphicFramePr>
        <p:xfrm>
          <a:off x="4871070" y="1703699"/>
          <a:ext cx="2664295" cy="47790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442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08171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37 победителей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Муниципалитет</a:t>
                      </a:r>
                      <a:b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(куда уехали)</a:t>
                      </a:r>
                    </a:p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2020 г.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Александровский ГО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ЗАТО Звездный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Горнозаводский ГО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Губахинский ГО 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г. Кудымкар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Добрянский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ГО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Карагайский МР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Краснокамский ГО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Красновишерский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ГО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Кунгурский МР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Нытвенский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ГО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Оханский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ГО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Октябрьский ГО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Очерский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ГО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Пермский МР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Уинский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МР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Чайковский ГО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Частинский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МО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Чернушинский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ГО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Чусовской ГО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9861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Юрлинский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МО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</a:tbl>
          </a:graphicData>
        </a:graphic>
      </p:graphicFrame>
      <p:sp>
        <p:nvSpPr>
          <p:cNvPr id="27" name="Заголовок 1"/>
          <p:cNvSpPr txBox="1">
            <a:spLocks/>
          </p:cNvSpPr>
          <p:nvPr/>
        </p:nvSpPr>
        <p:spPr>
          <a:xfrm>
            <a:off x="334566" y="189434"/>
            <a:ext cx="8651253" cy="86642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rgbClr val="C00000"/>
                </a:solidFill>
                <a:latin typeface="Calibri" panose="020F0502020204030204"/>
              </a:rPr>
              <a:t>Реализация федерального проекта «Земский учитель» в Пермском </a:t>
            </a:r>
            <a:r>
              <a:rPr lang="ru-RU" sz="2800" dirty="0" smtClean="0">
                <a:solidFill>
                  <a:srgbClr val="C00000"/>
                </a:solidFill>
                <a:latin typeface="Calibri" panose="020F0502020204030204"/>
              </a:rPr>
              <a:t>крае</a:t>
            </a:r>
            <a:endParaRPr lang="ru-RU" sz="2800" dirty="0">
              <a:solidFill>
                <a:srgbClr val="C00000"/>
              </a:solidFill>
              <a:latin typeface="Calibri" panose="020F0502020204030204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29413" y="1436899"/>
            <a:ext cx="3084173" cy="4289482"/>
            <a:chOff x="540368" y="1272555"/>
            <a:chExt cx="3973877" cy="5327168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xmlns="" id="{60F65F9C-0DDA-441F-8BD1-B43C33CBDE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0368" y="1272555"/>
              <a:ext cx="3973877" cy="5327168"/>
              <a:chOff x="6035498" y="819069"/>
              <a:chExt cx="4488623" cy="6017209"/>
            </a:xfrm>
          </p:grpSpPr>
          <p:pic>
            <p:nvPicPr>
              <p:cNvPr id="4" name="Picture 2" descr="http://gto59.ru/wp-content/uploads/2019/06/%D0%BA%D0%B0%D1%80%D1%82%D0%B0.jpg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35498" y="819069"/>
                <a:ext cx="4488623" cy="60172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Овал 6"/>
              <p:cNvSpPr/>
              <p:nvPr/>
            </p:nvSpPr>
            <p:spPr>
              <a:xfrm>
                <a:off x="9053318" y="4361436"/>
                <a:ext cx="288000" cy="288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309"/>
                <a:r>
                  <a:rPr lang="ru-RU" sz="1200" b="1" dirty="0">
                    <a:solidFill>
                      <a:prstClr val="white"/>
                    </a:solidFill>
                  </a:rPr>
                  <a:t>2</a:t>
                </a:r>
              </a:p>
            </p:txBody>
          </p:sp>
          <p:sp>
            <p:nvSpPr>
              <p:cNvPr id="8" name="Овал 7"/>
              <p:cNvSpPr/>
              <p:nvPr/>
            </p:nvSpPr>
            <p:spPr>
              <a:xfrm>
                <a:off x="7684836" y="4113296"/>
                <a:ext cx="288000" cy="288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309"/>
                <a:r>
                  <a:rPr lang="ru-RU" sz="1200" b="1" dirty="0">
                    <a:solidFill>
                      <a:prstClr val="white"/>
                    </a:solidFill>
                  </a:rPr>
                  <a:t>1</a:t>
                </a:r>
              </a:p>
            </p:txBody>
          </p:sp>
          <p:sp>
            <p:nvSpPr>
              <p:cNvPr id="9" name="Овал 8"/>
              <p:cNvSpPr/>
              <p:nvPr/>
            </p:nvSpPr>
            <p:spPr>
              <a:xfrm>
                <a:off x="7161431" y="5743529"/>
                <a:ext cx="288000" cy="288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309"/>
                <a:r>
                  <a:rPr lang="ru-RU" sz="1200" b="1" dirty="0">
                    <a:solidFill>
                      <a:prstClr val="white"/>
                    </a:solidFill>
                  </a:rPr>
                  <a:t>1</a:t>
                </a:r>
              </a:p>
            </p:txBody>
          </p:sp>
          <p:sp>
            <p:nvSpPr>
              <p:cNvPr id="10" name="Овал 9"/>
              <p:cNvSpPr/>
              <p:nvPr/>
            </p:nvSpPr>
            <p:spPr>
              <a:xfrm>
                <a:off x="7775770" y="4991805"/>
                <a:ext cx="288000" cy="288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309"/>
                <a:r>
                  <a:rPr lang="ru-RU" sz="1200" b="1" dirty="0">
                    <a:solidFill>
                      <a:prstClr val="white"/>
                    </a:solidFill>
                  </a:rPr>
                  <a:t>1</a:t>
                </a:r>
              </a:p>
            </p:txBody>
          </p:sp>
          <p:sp>
            <p:nvSpPr>
              <p:cNvPr id="11" name="Овал 10"/>
              <p:cNvSpPr/>
              <p:nvPr/>
            </p:nvSpPr>
            <p:spPr>
              <a:xfrm>
                <a:off x="8460184" y="6351933"/>
                <a:ext cx="288000" cy="288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309"/>
                <a:r>
                  <a:rPr lang="ru-RU" sz="1200" b="1" dirty="0">
                    <a:solidFill>
                      <a:prstClr val="white"/>
                    </a:solidFill>
                  </a:rPr>
                  <a:t>2</a:t>
                </a:r>
              </a:p>
            </p:txBody>
          </p:sp>
          <p:sp>
            <p:nvSpPr>
              <p:cNvPr id="17" name="Овал 16"/>
              <p:cNvSpPr/>
              <p:nvPr/>
            </p:nvSpPr>
            <p:spPr>
              <a:xfrm>
                <a:off x="9866180" y="4372067"/>
                <a:ext cx="288000" cy="288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309"/>
                <a:r>
                  <a:rPr lang="ru-RU" sz="1200" b="1" dirty="0">
                    <a:solidFill>
                      <a:prstClr val="white"/>
                    </a:solidFill>
                  </a:rPr>
                  <a:t>1</a:t>
                </a:r>
              </a:p>
            </p:txBody>
          </p:sp>
          <p:sp>
            <p:nvSpPr>
              <p:cNvPr id="18" name="Овал 17"/>
              <p:cNvSpPr/>
              <p:nvPr/>
            </p:nvSpPr>
            <p:spPr>
              <a:xfrm>
                <a:off x="9115996" y="6174149"/>
                <a:ext cx="288000" cy="288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309"/>
                <a:r>
                  <a:rPr lang="ru-RU" sz="1200" b="1" dirty="0">
                    <a:solidFill>
                      <a:prstClr val="white"/>
                    </a:solidFill>
                  </a:rPr>
                  <a:t>1</a:t>
                </a:r>
              </a:p>
            </p:txBody>
          </p:sp>
          <p:sp>
            <p:nvSpPr>
              <p:cNvPr id="19" name="Овал 18"/>
              <p:cNvSpPr/>
              <p:nvPr/>
            </p:nvSpPr>
            <p:spPr>
              <a:xfrm>
                <a:off x="8736556" y="4257297"/>
                <a:ext cx="288000" cy="288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309"/>
                <a:r>
                  <a:rPr lang="ru-RU" sz="1200" b="1" dirty="0">
                    <a:solidFill>
                      <a:prstClr val="white"/>
                    </a:solidFill>
                  </a:rPr>
                  <a:t>6</a:t>
                </a:r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9133915" y="1953647"/>
                <a:ext cx="288000" cy="288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309"/>
                <a:r>
                  <a:rPr lang="ru-RU" sz="1200" b="1" dirty="0">
                    <a:solidFill>
                      <a:prstClr val="white"/>
                    </a:solidFill>
                  </a:rPr>
                  <a:t>1</a:t>
                </a:r>
              </a:p>
            </p:txBody>
          </p:sp>
          <p:sp>
            <p:nvSpPr>
              <p:cNvPr id="22" name="Овал 21"/>
              <p:cNvSpPr/>
              <p:nvPr/>
            </p:nvSpPr>
            <p:spPr>
              <a:xfrm>
                <a:off x="7116359" y="4755698"/>
                <a:ext cx="288000" cy="288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309"/>
                <a:r>
                  <a:rPr lang="ru-RU" sz="1200" b="1" dirty="0">
                    <a:solidFill>
                      <a:prstClr val="white"/>
                    </a:solidFill>
                  </a:rPr>
                  <a:t>2</a:t>
                </a:r>
              </a:p>
            </p:txBody>
          </p:sp>
          <p:sp>
            <p:nvSpPr>
              <p:cNvPr id="25" name="Овал 24"/>
              <p:cNvSpPr/>
              <p:nvPr/>
            </p:nvSpPr>
            <p:spPr>
              <a:xfrm>
                <a:off x="9115995" y="3730818"/>
                <a:ext cx="288000" cy="288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309"/>
                <a:r>
                  <a:rPr lang="ru-RU" sz="1200" b="1" dirty="0">
                    <a:solidFill>
                      <a:prstClr val="white"/>
                    </a:solidFill>
                  </a:rPr>
                  <a:t>1</a:t>
                </a:r>
              </a:p>
            </p:txBody>
          </p:sp>
        </p:grpSp>
        <p:sp>
          <p:nvSpPr>
            <p:cNvPr id="28" name="Овал 27"/>
            <p:cNvSpPr/>
            <p:nvPr/>
          </p:nvSpPr>
          <p:spPr>
            <a:xfrm>
              <a:off x="3673145" y="3314128"/>
              <a:ext cx="254973" cy="254973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309"/>
              <a:r>
                <a:rPr lang="ru-RU" sz="1200" b="1" dirty="0">
                  <a:solidFill>
                    <a:prstClr val="white"/>
                  </a:solidFill>
                </a:rPr>
                <a:t>1</a:t>
              </a:r>
            </a:p>
          </p:txBody>
        </p:sp>
        <p:sp>
          <p:nvSpPr>
            <p:cNvPr id="29" name="Овал 28"/>
            <p:cNvSpPr/>
            <p:nvPr/>
          </p:nvSpPr>
          <p:spPr>
            <a:xfrm>
              <a:off x="2568394" y="4408692"/>
              <a:ext cx="254973" cy="254973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309"/>
              <a:r>
                <a:rPr lang="ru-RU" sz="1200" b="1" dirty="0">
                  <a:solidFill>
                    <a:prstClr val="white"/>
                  </a:solidFill>
                </a:rPr>
                <a:t>2</a:t>
              </a:r>
            </a:p>
          </p:txBody>
        </p:sp>
        <p:sp>
          <p:nvSpPr>
            <p:cNvPr id="30" name="Овал 29"/>
            <p:cNvSpPr/>
            <p:nvPr/>
          </p:nvSpPr>
          <p:spPr>
            <a:xfrm>
              <a:off x="2439245" y="4966771"/>
              <a:ext cx="254973" cy="254973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309"/>
              <a:r>
                <a:rPr lang="ru-RU" sz="1200" b="1" dirty="0">
                  <a:solidFill>
                    <a:prstClr val="white"/>
                  </a:solidFill>
                </a:rPr>
                <a:t>5</a:t>
              </a:r>
            </a:p>
          </p:txBody>
        </p:sp>
        <p:sp>
          <p:nvSpPr>
            <p:cNvPr id="31" name="Овал 30"/>
            <p:cNvSpPr/>
            <p:nvPr/>
          </p:nvSpPr>
          <p:spPr>
            <a:xfrm>
              <a:off x="2700796" y="4885226"/>
              <a:ext cx="254973" cy="254973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309"/>
              <a:r>
                <a:rPr lang="ru-RU" sz="1200" b="1" dirty="0">
                  <a:solidFill>
                    <a:prstClr val="white"/>
                  </a:solidFill>
                </a:rPr>
                <a:t>1</a:t>
              </a:r>
            </a:p>
          </p:txBody>
        </p:sp>
        <p:sp>
          <p:nvSpPr>
            <p:cNvPr id="32" name="Овал 31"/>
            <p:cNvSpPr/>
            <p:nvPr/>
          </p:nvSpPr>
          <p:spPr>
            <a:xfrm>
              <a:off x="2715672" y="5221744"/>
              <a:ext cx="254973" cy="254973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309"/>
              <a:r>
                <a:rPr lang="ru-RU" sz="1200" b="1" dirty="0">
                  <a:solidFill>
                    <a:prstClr val="white"/>
                  </a:solidFill>
                </a:rPr>
                <a:t>2</a:t>
              </a:r>
            </a:p>
          </p:txBody>
        </p:sp>
        <p:sp>
          <p:nvSpPr>
            <p:cNvPr id="33" name="Овал 32"/>
            <p:cNvSpPr/>
            <p:nvPr/>
          </p:nvSpPr>
          <p:spPr>
            <a:xfrm>
              <a:off x="2300986" y="4757740"/>
              <a:ext cx="254973" cy="254973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309"/>
              <a:r>
                <a:rPr lang="ru-RU" sz="1200" b="1" dirty="0">
                  <a:solidFill>
                    <a:prstClr val="white"/>
                  </a:solidFill>
                </a:rPr>
                <a:t>3</a:t>
              </a:r>
            </a:p>
          </p:txBody>
        </p:sp>
        <p:sp>
          <p:nvSpPr>
            <p:cNvPr id="34" name="Овал 33"/>
            <p:cNvSpPr/>
            <p:nvPr/>
          </p:nvSpPr>
          <p:spPr>
            <a:xfrm>
              <a:off x="2676701" y="5759774"/>
              <a:ext cx="254973" cy="254973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309"/>
              <a:r>
                <a:rPr lang="ru-RU" sz="1200" b="1" dirty="0">
                  <a:solidFill>
                    <a:prstClr val="white"/>
                  </a:solidFill>
                </a:rPr>
                <a:t>1</a:t>
              </a:r>
            </a:p>
          </p:txBody>
        </p:sp>
        <p:sp>
          <p:nvSpPr>
            <p:cNvPr id="35" name="Овал 34"/>
            <p:cNvSpPr/>
            <p:nvPr/>
          </p:nvSpPr>
          <p:spPr>
            <a:xfrm>
              <a:off x="1817067" y="5414191"/>
              <a:ext cx="254973" cy="254973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309"/>
              <a:r>
                <a:rPr lang="ru-RU" sz="1200" b="1" dirty="0">
                  <a:solidFill>
                    <a:prstClr val="white"/>
                  </a:solidFill>
                </a:rPr>
                <a:t>1</a:t>
              </a:r>
            </a:p>
          </p:txBody>
        </p:sp>
        <p:sp>
          <p:nvSpPr>
            <p:cNvPr id="36" name="Овал 35"/>
            <p:cNvSpPr/>
            <p:nvPr/>
          </p:nvSpPr>
          <p:spPr>
            <a:xfrm>
              <a:off x="1282208" y="3314127"/>
              <a:ext cx="254973" cy="254973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309"/>
              <a:r>
                <a:rPr lang="ru-RU" sz="1200" b="1" dirty="0">
                  <a:solidFill>
                    <a:prstClr val="white"/>
                  </a:solidFill>
                </a:rPr>
                <a:t>1</a:t>
              </a:r>
            </a:p>
          </p:txBody>
        </p:sp>
        <p:sp>
          <p:nvSpPr>
            <p:cNvPr id="37" name="Овал 36"/>
            <p:cNvSpPr/>
            <p:nvPr/>
          </p:nvSpPr>
          <p:spPr>
            <a:xfrm>
              <a:off x="1745590" y="3595418"/>
              <a:ext cx="254973" cy="254973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309"/>
              <a:r>
                <a:rPr lang="ru-RU" sz="1200" b="1" dirty="0">
                  <a:solidFill>
                    <a:prstClr val="white"/>
                  </a:solidFill>
                </a:rPr>
                <a:t>1</a:t>
              </a:r>
            </a:p>
          </p:txBody>
        </p:sp>
      </p:grpSp>
      <p:graphicFrame>
        <p:nvGraphicFramePr>
          <p:cNvPr id="38" name="Таблица 37"/>
          <p:cNvGraphicFramePr>
            <a:graphicFrameLocks noGrp="1"/>
          </p:cNvGraphicFramePr>
          <p:nvPr>
            <p:extLst/>
          </p:nvPr>
        </p:nvGraphicFramePr>
        <p:xfrm>
          <a:off x="7917852" y="1713524"/>
          <a:ext cx="3994432" cy="24765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34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110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37 победителей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предмет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Математика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Английский язык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Начальные классы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География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Русский и литература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Биология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История, обществознание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Информатика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Музыка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Труд, Технология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Химия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Физическая культура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7866436" y="4967377"/>
          <a:ext cx="4175191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07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144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человек</a:t>
                      </a: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возраст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до 25 лет включительно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26 - 30 лет включительно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31 - 35 лет включительно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36 - 40 лет включительно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41 – 45 лет включительно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46 – 50 лет включительно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51 – 55 лет включительно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40" name="Rectangle 1"/>
          <p:cNvSpPr>
            <a:spLocks noChangeArrowheads="1"/>
          </p:cNvSpPr>
          <p:nvPr/>
        </p:nvSpPr>
        <p:spPr bwMode="auto">
          <a:xfrm>
            <a:off x="7815156" y="4510429"/>
            <a:ext cx="4142915" cy="30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18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18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18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18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18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18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18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18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18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4309"/>
            <a:r>
              <a:rPr lang="ru-RU" altLang="ru-RU" sz="14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Возраст победителей:</a:t>
            </a:r>
            <a:endParaRPr lang="ru-RU" altLang="ru-RU" sz="1800" b="1" dirty="0">
              <a:solidFill>
                <a:prstClr val="black"/>
              </a:solidFill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6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4966" y="1197546"/>
            <a:ext cx="459996" cy="344997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7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582" y="1269554"/>
            <a:ext cx="471636" cy="285100"/>
          </a:xfrm>
          <a:prstGeom prst="rect">
            <a:avLst/>
          </a:prstGeom>
        </p:spPr>
      </p:pic>
      <p:sp>
        <p:nvSpPr>
          <p:cNvPr id="43" name="Прямоугольник 42"/>
          <p:cNvSpPr/>
          <p:nvPr/>
        </p:nvSpPr>
        <p:spPr>
          <a:xfrm>
            <a:off x="622598" y="1197546"/>
            <a:ext cx="2585692" cy="3692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2871" defTabSz="914309">
              <a:spcBef>
                <a:spcPts val="1600"/>
              </a:spcBef>
            </a:pPr>
            <a:r>
              <a:rPr lang="ru-RU" sz="1800" b="1" dirty="0">
                <a:solidFill>
                  <a:srgbClr val="C00000"/>
                </a:solidFill>
              </a:rPr>
              <a:t>1 миллион рублей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934966" y="1197546"/>
            <a:ext cx="2304305" cy="3692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2871" defTabSz="914309">
              <a:spcBef>
                <a:spcPts val="1600"/>
              </a:spcBef>
            </a:pPr>
            <a:r>
              <a:rPr lang="ru-RU" sz="1800" dirty="0">
                <a:solidFill>
                  <a:prstClr val="black"/>
                </a:solidFill>
              </a:rPr>
              <a:t>Отработка </a:t>
            </a:r>
            <a:r>
              <a:rPr lang="ru-RU" sz="1800" b="1" dirty="0">
                <a:solidFill>
                  <a:srgbClr val="C00000"/>
                </a:solidFill>
              </a:rPr>
              <a:t>5 лет</a:t>
            </a:r>
          </a:p>
        </p:txBody>
      </p:sp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478582" y="5806058"/>
          <a:ext cx="4016471" cy="888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07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97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650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09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792"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2020</a:t>
                      </a:r>
                    </a:p>
                  </a:txBody>
                  <a:tcPr marL="91428" marR="9142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2021</a:t>
                      </a:r>
                    </a:p>
                  </a:txBody>
                  <a:tcPr marL="91428" marR="9142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2022</a:t>
                      </a:r>
                    </a:p>
                  </a:txBody>
                  <a:tcPr marL="91428" marR="9142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8093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Количество участников проекта (чел.)</a:t>
                      </a:r>
                    </a:p>
                  </a:txBody>
                  <a:tcPr marL="91428" marR="9142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37</a:t>
                      </a:r>
                    </a:p>
                  </a:txBody>
                  <a:tcPr marL="91428" marR="9142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32</a:t>
                      </a:r>
                    </a:p>
                  </a:txBody>
                  <a:tcPr marL="91428" marR="9142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marL="91428" marR="9142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6" name="Номер слайда 45"/>
          <p:cNvSpPr>
            <a:spLocks noGrp="1"/>
          </p:cNvSpPr>
          <p:nvPr>
            <p:ph type="sldNum" sz="quarter" idx="12"/>
          </p:nvPr>
        </p:nvSpPr>
        <p:spPr>
          <a:xfrm>
            <a:off x="9119542" y="6494378"/>
            <a:ext cx="2742843" cy="365210"/>
          </a:xfrm>
        </p:spPr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712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420DDF7-176E-48DC-BC06-0FC03781E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613" y="1325915"/>
            <a:ext cx="1165919" cy="116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7">
            <a:extLst>
              <a:ext uri="{FF2B5EF4-FFF2-40B4-BE49-F238E27FC236}">
                <a16:creationId xmlns="" xmlns:a16="http://schemas.microsoft.com/office/drawing/2014/main" id="{71ABF127-37C0-4207-809E-E803B873B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385" y="2992640"/>
            <a:ext cx="766627" cy="766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https://pbs.twimg.com/media/C-_oRodW0AACNDV.png:large">
            <a:extLst>
              <a:ext uri="{FF2B5EF4-FFF2-40B4-BE49-F238E27FC236}">
                <a16:creationId xmlns="" xmlns:a16="http://schemas.microsoft.com/office/drawing/2014/main" id="{CAD57CE3-34E8-4E3E-9934-5519EE24B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9318" y="1490220"/>
            <a:ext cx="840448" cy="84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>
            <a:extLst>
              <a:ext uri="{FF2B5EF4-FFF2-40B4-BE49-F238E27FC236}">
                <a16:creationId xmlns="" xmlns:a16="http://schemas.microsoft.com/office/drawing/2014/main" id="{67F97AF0-D95F-4815-BFFC-D9CFD351E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3" y="3063903"/>
            <a:ext cx="810107" cy="53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Схема 4"/>
          <p:cNvGraphicFramePr/>
          <p:nvPr/>
        </p:nvGraphicFramePr>
        <p:xfrm>
          <a:off x="2414483" y="1549882"/>
          <a:ext cx="6150884" cy="637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6" name="Схема 15"/>
          <p:cNvGraphicFramePr/>
          <p:nvPr/>
        </p:nvGraphicFramePr>
        <p:xfrm>
          <a:off x="1104426" y="3914738"/>
          <a:ext cx="4557417" cy="2624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7" name="Схема 16"/>
          <p:cNvGraphicFramePr/>
          <p:nvPr/>
        </p:nvGraphicFramePr>
        <p:xfrm>
          <a:off x="6095207" y="3929234"/>
          <a:ext cx="5052322" cy="2624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13" name="Выноска со стрелкой вниз 12"/>
          <p:cNvSpPr/>
          <p:nvPr/>
        </p:nvSpPr>
        <p:spPr>
          <a:xfrm>
            <a:off x="2004222" y="2956961"/>
            <a:ext cx="2757826" cy="1161968"/>
          </a:xfrm>
          <a:prstGeom prst="down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Ассоциация педагогов </a:t>
            </a:r>
          </a:p>
          <a:p>
            <a:pPr algn="ctr"/>
            <a:r>
              <a:rPr lang="ru-RU" sz="1600" dirty="0"/>
              <a:t>Пермского края</a:t>
            </a:r>
          </a:p>
        </p:txBody>
      </p:sp>
      <p:sp>
        <p:nvSpPr>
          <p:cNvPr id="19" name="Выноска со стрелкой вниз 18"/>
          <p:cNvSpPr/>
          <p:nvPr/>
        </p:nvSpPr>
        <p:spPr>
          <a:xfrm>
            <a:off x="7428369" y="2956961"/>
            <a:ext cx="3238243" cy="1120386"/>
          </a:xfrm>
          <a:prstGeom prst="down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Открытая университетская школа для учащихся 8-11х классов</a:t>
            </a:r>
          </a:p>
        </p:txBody>
      </p:sp>
      <p:sp>
        <p:nvSpPr>
          <p:cNvPr id="12" name="Прямоугольник 11"/>
          <p:cNvSpPr/>
          <p:nvPr/>
        </p:nvSpPr>
        <p:spPr>
          <a:xfrm rot="19342019">
            <a:off x="79826" y="547378"/>
            <a:ext cx="1366996" cy="4304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! </a:t>
            </a:r>
            <a:r>
              <a:rPr lang="en-US" b="1" dirty="0">
                <a:solidFill>
                  <a:srgbClr val="FF0000"/>
                </a:solidFill>
                <a:latin typeface="Arial Black" panose="020B0A04020102020204" pitchFamily="34" charset="0"/>
              </a:rPr>
              <a:t>NEW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Номер слайда 8">
            <a:extLst>
              <a:ext uri="{FF2B5EF4-FFF2-40B4-BE49-F238E27FC236}">
                <a16:creationId xmlns="" xmlns:a16="http://schemas.microsoft.com/office/drawing/2014/main" id="{F308A4A3-8A5F-432D-B583-8C83A2840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5983" y="6494380"/>
            <a:ext cx="2844430" cy="365210"/>
          </a:xfrm>
        </p:spPr>
        <p:txBody>
          <a:bodyPr/>
          <a:lstStyle/>
          <a:p>
            <a:pPr>
              <a:defRPr/>
            </a:pPr>
            <a:fld id="{D2A5C6D9-FC8F-41B8-91CC-A698CF986E1A}" type="slidenum">
              <a:rPr lang="ru-RU" altLang="ru-RU" sz="1200" smtClean="0"/>
              <a:pPr>
                <a:defRPr/>
              </a:pPr>
              <a:t>27</a:t>
            </a:fld>
            <a:endParaRPr lang="ru-RU" altLang="ru-RU" sz="1200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766614" y="333450"/>
            <a:ext cx="10140147" cy="973066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Сетевые образовательные </a:t>
            </a:r>
            <a:r>
              <a:rPr lang="ru-RU" sz="2800" b="1" dirty="0" smtClean="0">
                <a:solidFill>
                  <a:srgbClr val="C00000"/>
                </a:solidFill>
              </a:rPr>
              <a:t>проекты</a:t>
            </a:r>
            <a:r>
              <a:rPr lang="ru-RU" sz="2600" b="1" dirty="0" smtClean="0">
                <a:solidFill>
                  <a:srgbClr val="C00000"/>
                </a:solidFill>
              </a:rPr>
              <a:t>, </a:t>
            </a:r>
            <a:br>
              <a:rPr lang="ru-RU" sz="2600" b="1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направленные </a:t>
            </a:r>
            <a:r>
              <a:rPr lang="ru-RU" sz="2800" dirty="0">
                <a:solidFill>
                  <a:srgbClr val="C00000"/>
                </a:solidFill>
              </a:rPr>
              <a:t>на развитие сельских </a:t>
            </a:r>
            <a:r>
              <a:rPr lang="ru-RU" sz="2800" dirty="0" smtClean="0">
                <a:solidFill>
                  <a:srgbClr val="C00000"/>
                </a:solidFill>
              </a:rPr>
              <a:t>школ</a:t>
            </a:r>
            <a:br>
              <a:rPr lang="ru-RU" sz="2800" dirty="0" smtClean="0">
                <a:solidFill>
                  <a:srgbClr val="C00000"/>
                </a:solidFill>
              </a:rPr>
            </a:br>
            <a:endParaRPr lang="ru-RU" sz="2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6468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609521" y="1600571"/>
          <a:ext cx="10861583" cy="17572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66005"/>
                <a:gridCol w="2495578"/>
              </a:tblGrid>
              <a:tr h="347894">
                <a:tc gridSpan="2"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121904" marR="121904" marT="45731" marB="45731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789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Количество персональных компьютеров, ед.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15483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34789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                          имеющих доступ к Интернету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11732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34789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 в </a:t>
                      </a:r>
                      <a:r>
                        <a:rPr lang="ru-RU" sz="1600" dirty="0" err="1" smtClean="0"/>
                        <a:t>т.ч</a:t>
                      </a:r>
                      <a:r>
                        <a:rPr lang="ru-RU" sz="1600" dirty="0" smtClean="0"/>
                        <a:t>. используемые в учебных целях, ед.: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9603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36563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           из них доступных для использования учащимися</a:t>
                      </a:r>
                      <a:r>
                        <a:rPr lang="ru-RU" sz="1600" baseline="0" dirty="0" smtClean="0"/>
                        <a:t> в свободной от занятий время, ед.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5023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C00000"/>
                </a:solidFill>
              </a:rPr>
              <a:t>Обеспеченность компьютерной техникой и Интернетом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i="1" dirty="0" smtClean="0">
                <a:solidFill>
                  <a:srgbClr val="C00000"/>
                </a:solidFill>
              </a:rPr>
              <a:t>(данные </a:t>
            </a:r>
            <a:r>
              <a:rPr lang="ru-RU" sz="2800" i="1" dirty="0">
                <a:solidFill>
                  <a:srgbClr val="C00000"/>
                </a:solidFill>
              </a:rPr>
              <a:t>за 2019 г.)</a:t>
            </a:r>
          </a:p>
        </p:txBody>
      </p:sp>
      <p:graphicFrame>
        <p:nvGraphicFramePr>
          <p:cNvPr id="6" name="Объект 4"/>
          <p:cNvGraphicFramePr>
            <a:graphicFrameLocks/>
          </p:cNvGraphicFramePr>
          <p:nvPr>
            <p:extLst/>
          </p:nvPr>
        </p:nvGraphicFramePr>
        <p:xfrm>
          <a:off x="694606" y="3861842"/>
          <a:ext cx="10861583" cy="20825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52215"/>
                <a:gridCol w="2509368"/>
              </a:tblGrid>
              <a:tr h="347094">
                <a:tc gridSpan="2">
                  <a:txBody>
                    <a:bodyPr/>
                    <a:lstStyle/>
                    <a:p>
                      <a:r>
                        <a:rPr lang="ru-RU" sz="1600" dirty="0" smtClean="0"/>
                        <a:t>Максимальная скорость доступа к Интернету (293 сельских школ)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709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100 Мбит/сек и выше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30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34709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50-100 Мбит/сек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34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34709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30-50 Мбит/сек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22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34709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2-30 Мбит/сек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127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34709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Ниже 2 Мбит/сек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80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9751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79181" y="2179185"/>
            <a:ext cx="4635077" cy="14771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marL="285721" indent="-285721" defTabSz="914309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ru-RU" sz="1800" dirty="0" bmk="bookmark1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Интерактивная</a:t>
            </a:r>
            <a:r>
              <a:rPr lang="en-US" sz="1800" dirty="0" bmk="bookmark1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 LED </a:t>
            </a:r>
            <a:r>
              <a:rPr lang="ru-RU" sz="1800" dirty="0" bmk="bookmark1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панель</a:t>
            </a:r>
            <a:r>
              <a:rPr lang="en-US" sz="1800" dirty="0" bmk="bookmark1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 </a:t>
            </a:r>
            <a:endParaRPr lang="ru-RU" sz="1800" dirty="0" bmk="bookmark1">
              <a:solidFill>
                <a:prstClr val="black"/>
              </a:solidFill>
              <a:ea typeface="Times New Roman" pitchFamily="18" charset="0"/>
              <a:cs typeface="Arial" pitchFamily="34" charset="0"/>
            </a:endParaRPr>
          </a:p>
          <a:p>
            <a:pPr marL="285721" indent="-285721" defTabSz="914309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800" dirty="0" err="1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Ноутбук</a:t>
            </a:r>
            <a:r>
              <a:rPr lang="ru-RU" sz="1800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и</a:t>
            </a:r>
            <a:r>
              <a:rPr lang="en-US" sz="1800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для</a:t>
            </a:r>
            <a:r>
              <a:rPr lang="en-US" sz="1800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управленческого</a:t>
            </a:r>
            <a:r>
              <a:rPr lang="en-US" sz="1800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персонала</a:t>
            </a:r>
            <a:r>
              <a:rPr lang="ru-RU" sz="1800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 и учителей</a:t>
            </a:r>
          </a:p>
          <a:p>
            <a:pPr marL="285721" indent="-285721" defTabSz="914309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Комплект н</a:t>
            </a:r>
            <a:r>
              <a:rPr lang="en-US" sz="1800" dirty="0" err="1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оутбук</a:t>
            </a:r>
            <a:r>
              <a:rPr lang="ru-RU" sz="1800" dirty="0" err="1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ов</a:t>
            </a:r>
            <a:r>
              <a:rPr lang="en-US" sz="1800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мобильного</a:t>
            </a:r>
            <a:r>
              <a:rPr lang="en-US" sz="1800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класса</a:t>
            </a:r>
            <a:endParaRPr lang="ru-RU" sz="1800" dirty="0">
              <a:solidFill>
                <a:prstClr val="black"/>
              </a:solidFill>
              <a:ea typeface="Times New Roman" pitchFamily="18" charset="0"/>
              <a:cs typeface="Arial" pitchFamily="34" charset="0"/>
            </a:endParaRPr>
          </a:p>
          <a:p>
            <a:pPr marL="285721" indent="-285721" defTabSz="914309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Многофункциональные устройства</a:t>
            </a:r>
            <a:endParaRPr lang="en-US" sz="18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9182" y="1538758"/>
            <a:ext cx="5075976" cy="369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/>
            <a:r>
              <a:rPr lang="ru-RU" sz="1800" dirty="0">
                <a:solidFill>
                  <a:prstClr val="black"/>
                </a:solidFill>
              </a:rPr>
              <a:t>2020 год – </a:t>
            </a:r>
            <a:r>
              <a:rPr lang="ru-RU" sz="1800" b="1" dirty="0">
                <a:solidFill>
                  <a:srgbClr val="C00000"/>
                </a:solidFill>
              </a:rPr>
              <a:t>101 школа</a:t>
            </a:r>
            <a:endParaRPr lang="ru-RU" sz="1800" dirty="0">
              <a:solidFill>
                <a:prstClr val="black"/>
              </a:solidFill>
            </a:endParaRPr>
          </a:p>
        </p:txBody>
      </p:sp>
      <p:pic>
        <p:nvPicPr>
          <p:cNvPr id="4098" name="Picture 2" descr="Китай 1080P образования smart плата сенсорного экрана с подвижной ...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55158" y="1400587"/>
            <a:ext cx="1843251" cy="2271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Изображение выглядит как стол, сидит, дисплей, другой&#10;&#10;Автоматически созданное описание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0517" y="2596161"/>
            <a:ext cx="3132170" cy="215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79181" y="1876495"/>
            <a:ext cx="3000005" cy="3692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defTabSz="914309"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Комплект оборудования:</a:t>
            </a:r>
            <a:endParaRPr lang="en-US" sz="2800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17" name="Picture 1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35197" y="3451769"/>
            <a:ext cx="1340960" cy="134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Заголовок 1">
            <a:extLst>
              <a:ext uri="{FF2B5EF4-FFF2-40B4-BE49-F238E27FC236}">
                <a16:creationId xmlns:a16="http://schemas.microsoft.com/office/drawing/2014/main" xmlns="" id="{9EF6879E-172C-4820-ADBB-A773ADB72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185" y="1065192"/>
            <a:ext cx="9609919" cy="375368"/>
          </a:xfrm>
        </p:spPr>
        <p:txBody>
          <a:bodyPr/>
          <a:lstStyle/>
          <a:p>
            <a:r>
              <a:rPr lang="ru-RU" sz="1800" dirty="0"/>
              <a:t>Поставка оборудования для создания цифровой образовательной среды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09EA1B2-7473-4EAC-B1C3-B1B409942AF1}"/>
              </a:ext>
            </a:extLst>
          </p:cNvPr>
          <p:cNvSpPr txBox="1">
            <a:spLocks/>
          </p:cNvSpPr>
          <p:nvPr/>
        </p:nvSpPr>
        <p:spPr bwMode="auto">
          <a:xfrm>
            <a:off x="458185" y="279732"/>
            <a:ext cx="7771388" cy="64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309"/>
            <a:r>
              <a:rPr lang="ru-RU" sz="2000" dirty="0">
                <a:solidFill>
                  <a:srgbClr val="5B9BD5"/>
                </a:solidFill>
                <a:latin typeface="Calibri" panose="020F0502020204030204"/>
              </a:rPr>
              <a:t>Национальный проект «Образование»</a:t>
            </a:r>
            <a:r>
              <a:rPr lang="ru-RU" sz="2400" dirty="0">
                <a:solidFill>
                  <a:srgbClr val="5B9BD5"/>
                </a:solidFill>
                <a:latin typeface="Calibri" panose="020F0502020204030204"/>
              </a:rPr>
              <a:t/>
            </a:r>
            <a:br>
              <a:rPr lang="ru-RU" sz="2400" dirty="0">
                <a:solidFill>
                  <a:srgbClr val="5B9BD5"/>
                </a:solidFill>
                <a:latin typeface="Calibri" panose="020F0502020204030204"/>
              </a:rPr>
            </a:br>
            <a:r>
              <a:rPr lang="ru-RU" sz="3100" dirty="0">
                <a:latin typeface="Calibri" panose="020F0502020204030204"/>
              </a:rPr>
              <a:t>Проект «Цифровая образовательная среда»</a:t>
            </a:r>
            <a:endParaRPr lang="ru-RU" dirty="0">
              <a:latin typeface="Calibri" panose="020F0502020204030204"/>
            </a:endParaRPr>
          </a:p>
        </p:txBody>
      </p:sp>
      <p:pic>
        <p:nvPicPr>
          <p:cNvPr id="4099" name="Picture 3" descr="NEW HP PROBOOK 440 G6,I5,4GB,500GB 14″INCH SCREEN – Deprime Solutions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32214" y="1599458"/>
            <a:ext cx="2249360" cy="1307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858E464-6E89-4F89-98A6-370664B59AE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682" y="5312044"/>
            <a:ext cx="1395003" cy="65100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DFBC82A-0010-4A32-83FC-ECACAE8A4BA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6389" y="5281045"/>
            <a:ext cx="758183" cy="81113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4BF4800-9F50-4E6B-9937-53542D13F203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8441" y="5211142"/>
            <a:ext cx="977536" cy="88103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D4623A7-E359-4FCC-87D9-E19F520A77B6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6345" y="5260130"/>
            <a:ext cx="1459623" cy="881024"/>
          </a:xfrm>
          <a:prstGeom prst="rect">
            <a:avLst/>
          </a:prstGeom>
        </p:spPr>
      </p:pic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64B45199-0FFD-410D-A2D5-EAAEE03CD970}"/>
              </a:ext>
            </a:extLst>
          </p:cNvPr>
          <p:cNvCxnSpPr/>
          <p:nvPr/>
        </p:nvCxnSpPr>
        <p:spPr>
          <a:xfrm>
            <a:off x="580949" y="4830824"/>
            <a:ext cx="109142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Номер слайда 8">
            <a:extLst>
              <a:ext uri="{FF2B5EF4-FFF2-40B4-BE49-F238E27FC236}">
                <a16:creationId xmlns:a16="http://schemas.microsoft.com/office/drawing/2014/main" xmlns="" id="{CBE3191A-900E-41D4-9B1B-E8D6C9466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5982" y="6493272"/>
            <a:ext cx="2844430" cy="365077"/>
          </a:xfrm>
        </p:spPr>
        <p:txBody>
          <a:bodyPr/>
          <a:lstStyle/>
          <a:p>
            <a:pPr>
              <a:defRPr/>
            </a:pPr>
            <a:fld id="{D2A5C6D9-FC8F-41B8-91CC-A698CF986E1A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</a:t>
            </a:fld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8879276E-F838-47D3-A70D-13C9CB810AF4}"/>
              </a:ext>
            </a:extLst>
          </p:cNvPr>
          <p:cNvSpPr/>
          <p:nvPr/>
        </p:nvSpPr>
        <p:spPr>
          <a:xfrm>
            <a:off x="405068" y="3854708"/>
            <a:ext cx="5075976" cy="646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/>
            <a:r>
              <a:rPr lang="ru-RU" sz="1800" dirty="0">
                <a:solidFill>
                  <a:prstClr val="black"/>
                </a:solidFill>
              </a:rPr>
              <a:t>2021 год – </a:t>
            </a:r>
            <a:r>
              <a:rPr lang="ru-RU" sz="1800" b="1" dirty="0">
                <a:solidFill>
                  <a:srgbClr val="C00000"/>
                </a:solidFill>
              </a:rPr>
              <a:t>164 школы</a:t>
            </a:r>
          </a:p>
          <a:p>
            <a:pPr defTabSz="914309"/>
            <a:r>
              <a:rPr lang="ru-RU" sz="1800" dirty="0">
                <a:solidFill>
                  <a:prstClr val="black"/>
                </a:solidFill>
              </a:rPr>
              <a:t>2022 год – </a:t>
            </a:r>
            <a:r>
              <a:rPr lang="ru-RU" sz="1800" b="1" dirty="0">
                <a:solidFill>
                  <a:srgbClr val="C00000"/>
                </a:solidFill>
              </a:rPr>
              <a:t>98 школ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9A36DD0C-6798-4107-9B60-E4548B8933EE}"/>
              </a:ext>
            </a:extLst>
          </p:cNvPr>
          <p:cNvSpPr txBox="1"/>
          <p:nvPr/>
        </p:nvSpPr>
        <p:spPr>
          <a:xfrm>
            <a:off x="479181" y="4967774"/>
            <a:ext cx="6093768" cy="1631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09"/>
            <a:r>
              <a:rPr lang="ru-RU" sz="1800" b="1" dirty="0">
                <a:solidFill>
                  <a:prstClr val="black"/>
                </a:solidFill>
                <a:cs typeface="Calibri" panose="020F0502020204030204" pitchFamily="34" charset="0"/>
              </a:rPr>
              <a:t>Кроме того, за счет регионального бюджета</a:t>
            </a:r>
            <a:endParaRPr lang="en-US" sz="1800" b="1" dirty="0">
              <a:solidFill>
                <a:srgbClr val="C00000"/>
              </a:solidFill>
              <a:cs typeface="Calibri" panose="020F0502020204030204" pitchFamily="34" charset="0"/>
            </a:endParaRPr>
          </a:p>
          <a:p>
            <a:pPr defTabSz="914309"/>
            <a:r>
              <a:rPr lang="ru-RU" sz="1800" b="1" dirty="0">
                <a:solidFill>
                  <a:srgbClr val="C00000"/>
                </a:solidFill>
                <a:cs typeface="Calibri" panose="020F0502020204030204" pitchFamily="34" charset="0"/>
              </a:rPr>
              <a:t>178</a:t>
            </a:r>
            <a:r>
              <a:rPr lang="ru-RU" sz="1800" dirty="0">
                <a:solidFill>
                  <a:srgbClr val="C00000"/>
                </a:solidFill>
                <a:cs typeface="Calibri" panose="020F0502020204030204" pitchFamily="34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cs typeface="Calibri" panose="020F0502020204030204" pitchFamily="34" charset="0"/>
              </a:rPr>
              <a:t>школ</a:t>
            </a:r>
            <a:r>
              <a:rPr lang="en-US" sz="1800" dirty="0">
                <a:solidFill>
                  <a:srgbClr val="C00000"/>
                </a:solidFill>
                <a:cs typeface="Calibri" panose="020F0502020204030204" pitchFamily="34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cs typeface="Calibri" panose="020F0502020204030204" pitchFamily="34" charset="0"/>
              </a:rPr>
              <a:t>-</a:t>
            </a:r>
            <a:r>
              <a:rPr lang="ru-RU" sz="1800" dirty="0">
                <a:solidFill>
                  <a:srgbClr val="C00000"/>
                </a:solidFill>
                <a:cs typeface="Calibri" panose="020F0502020204030204" pitchFamily="34" charset="0"/>
              </a:rPr>
              <a:t> </a:t>
            </a:r>
            <a:r>
              <a:rPr lang="ru-RU" sz="1800" b="1" dirty="0">
                <a:solidFill>
                  <a:prstClr val="black"/>
                </a:solidFill>
                <a:cs typeface="Calibri" panose="020F0502020204030204" pitchFamily="34" charset="0"/>
              </a:rPr>
              <a:t>оснащение компьютерной техникой в 2020 г.:</a:t>
            </a:r>
          </a:p>
          <a:p>
            <a:pPr marL="285721" indent="-285721" defTabSz="914309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prstClr val="black"/>
                </a:solidFill>
                <a:cs typeface="Calibri" panose="020F0502020204030204" pitchFamily="34" charset="0"/>
              </a:rPr>
              <a:t>Планшеты</a:t>
            </a:r>
          </a:p>
          <a:p>
            <a:pPr marL="285721" indent="-285721" defTabSz="914309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prstClr val="black"/>
                </a:solidFill>
                <a:cs typeface="Calibri" panose="020F0502020204030204" pitchFamily="34" charset="0"/>
              </a:rPr>
              <a:t>Ноутбуки</a:t>
            </a:r>
          </a:p>
          <a:p>
            <a:pPr marL="285721" indent="-285721" defTabSz="914309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prstClr val="black"/>
                </a:solidFill>
                <a:cs typeface="Calibri" panose="020F0502020204030204" pitchFamily="34" charset="0"/>
              </a:rPr>
              <a:t>Проекторы</a:t>
            </a:r>
          </a:p>
          <a:p>
            <a:pPr marL="285721" indent="-285721" defTabSz="914309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prstClr val="black"/>
                </a:solidFill>
                <a:cs typeface="Calibri" panose="020F0502020204030204" pitchFamily="34" charset="0"/>
              </a:rPr>
              <a:t>Компьютеры</a:t>
            </a:r>
          </a:p>
        </p:txBody>
      </p:sp>
    </p:spTree>
    <p:extLst>
      <p:ext uri="{BB962C8B-B14F-4D97-AF65-F5344CB8AC3E}">
        <p14:creationId xmlns:p14="http://schemas.microsoft.com/office/powerpoint/2010/main" val="1261123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9580340"/>
              </p:ext>
            </p:extLst>
          </p:nvPr>
        </p:nvGraphicFramePr>
        <p:xfrm>
          <a:off x="550590" y="765498"/>
          <a:ext cx="11161240" cy="14531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99839"/>
                <a:gridCol w="1666938"/>
                <a:gridCol w="1594463"/>
              </a:tblGrid>
              <a:tr h="262651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2019 г.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2020 г.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26265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Количество обучающихся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="1" baseline="0" dirty="0" smtClean="0"/>
                        <a:t>9 классов </a:t>
                      </a:r>
                      <a:r>
                        <a:rPr lang="ru-RU" sz="1600" baseline="0" dirty="0" smtClean="0"/>
                        <a:t>сельских школ, чел.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6451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6379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26265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 т. ч. получивших аттестат с отличием, чел.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253 (3,9%)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276 (4,3%)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44721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 т. ч. продолжающих обучение по</a:t>
                      </a:r>
                      <a:r>
                        <a:rPr lang="ru-RU" sz="1600" baseline="0" dirty="0" smtClean="0"/>
                        <a:t> программам СОО (в 10 </a:t>
                      </a:r>
                      <a:r>
                        <a:rPr lang="ru-RU" sz="1600" baseline="0" dirty="0" err="1" smtClean="0"/>
                        <a:t>кл</a:t>
                      </a:r>
                      <a:r>
                        <a:rPr lang="ru-RU" sz="1600" baseline="0" dirty="0" smtClean="0"/>
                        <a:t>.), чел.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1962 (30,4%)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1489 (23,3%)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2598" y="0"/>
            <a:ext cx="10971372" cy="850837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Результативность по </a:t>
            </a:r>
            <a:r>
              <a:rPr lang="ru-RU" sz="3200" dirty="0">
                <a:solidFill>
                  <a:srgbClr val="C00000"/>
                </a:solidFill>
              </a:rPr>
              <a:t>уровням образования </a:t>
            </a:r>
          </a:p>
        </p:txBody>
      </p:sp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734235"/>
              </p:ext>
            </p:extLst>
          </p:nvPr>
        </p:nvGraphicFramePr>
        <p:xfrm>
          <a:off x="550590" y="2277666"/>
          <a:ext cx="11161241" cy="12093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48872"/>
                <a:gridCol w="1675573"/>
                <a:gridCol w="1636796"/>
              </a:tblGrid>
              <a:tr h="306682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2019 г.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2020 г.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30668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Количество обучающихся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="1" baseline="0" dirty="0" smtClean="0"/>
                        <a:t>11 классов </a:t>
                      </a:r>
                      <a:r>
                        <a:rPr lang="ru-RU" sz="1600" baseline="0" dirty="0" smtClean="0"/>
                        <a:t>сельских школ, чел.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2138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2077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53876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 </a:t>
                      </a:r>
                      <a:r>
                        <a:rPr lang="ru-RU" sz="1600" dirty="0" err="1" smtClean="0"/>
                        <a:t>т.ч</a:t>
                      </a:r>
                      <a:r>
                        <a:rPr lang="ru-RU" sz="1600" dirty="0" smtClean="0"/>
                        <a:t>. получивших аттестат с отличием</a:t>
                      </a:r>
                      <a:r>
                        <a:rPr lang="ru-RU" sz="1600" baseline="0" dirty="0" smtClean="0"/>
                        <a:t> и медаль «За особые успехи в учении»,</a:t>
                      </a:r>
                      <a:r>
                        <a:rPr lang="ru-RU" sz="1600" dirty="0" smtClean="0"/>
                        <a:t> чел.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149 (7%)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204 (9,8%)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838622" y="3573811"/>
            <a:ext cx="10971372" cy="571632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Углубленное и профильное обучение</a:t>
            </a:r>
            <a:endParaRPr lang="ru-RU" sz="3200" i="1" dirty="0">
              <a:solidFill>
                <a:srgbClr val="C00000"/>
              </a:solidFill>
            </a:endParaRPr>
          </a:p>
        </p:txBody>
      </p:sp>
      <p:graphicFrame>
        <p:nvGraphicFramePr>
          <p:cNvPr id="8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6472813"/>
              </p:ext>
            </p:extLst>
          </p:nvPr>
        </p:nvGraphicFramePr>
        <p:xfrm>
          <a:off x="550590" y="4146915"/>
          <a:ext cx="11089231" cy="23471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0"/>
                <a:gridCol w="1656184"/>
                <a:gridCol w="1512167"/>
              </a:tblGrid>
              <a:tr h="221704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2019 г.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2020 г.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22170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Всего сельских школ, реализующих</a:t>
                      </a:r>
                      <a:r>
                        <a:rPr lang="ru-RU" sz="1600" baseline="0" dirty="0" smtClean="0"/>
                        <a:t> программы углубленного и профильного обучения</a:t>
                      </a:r>
                      <a:endParaRPr lang="ru-RU" sz="1600" b="1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293</a:t>
                      </a:r>
                      <a:endParaRPr lang="ru-RU" sz="1600" b="1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248</a:t>
                      </a:r>
                      <a:endParaRPr lang="ru-RU" sz="1600" b="1" dirty="0"/>
                    </a:p>
                  </a:txBody>
                  <a:tcPr marL="121904" marR="121904" marT="45731" marB="45731"/>
                </a:tc>
              </a:tr>
              <a:tr h="22170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/>
                        <a:t>Углубленное</a:t>
                      </a:r>
                      <a:r>
                        <a:rPr lang="ru-RU" sz="1600" baseline="0" dirty="0" smtClean="0"/>
                        <a:t> изучение предметов</a:t>
                      </a:r>
                      <a:endParaRPr lang="ru-RU" sz="1600" b="1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22170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Количество обучающихся,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5-9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кл</a:t>
                      </a:r>
                      <a:r>
                        <a:rPr lang="ru-RU" sz="1600" baseline="0" dirty="0" smtClean="0"/>
                        <a:t>. </a:t>
                      </a:r>
                      <a:endParaRPr lang="ru-RU" sz="1600" dirty="0">
                        <a:solidFill>
                          <a:srgbClr val="FF0000"/>
                        </a:solidFill>
                      </a:endParaRPr>
                    </a:p>
                  </a:txBody>
                  <a:tcPr marL="121904" marR="121904" marT="45731" marB="4573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91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78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22170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Количество обучающихся 10-11 </a:t>
                      </a:r>
                      <a:r>
                        <a:rPr lang="ru-RU" sz="1600" dirty="0" err="1" smtClean="0"/>
                        <a:t>кл</a:t>
                      </a:r>
                      <a:r>
                        <a:rPr lang="ru-RU" sz="1600" dirty="0" smtClean="0"/>
                        <a:t>.</a:t>
                      </a:r>
                      <a:r>
                        <a:rPr lang="ru-RU" sz="16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ru-RU" sz="1600" dirty="0"/>
                    </a:p>
                  </a:txBody>
                  <a:tcPr marL="121904" marR="121904" marT="45731" marB="4573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88</a:t>
                      </a:r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175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22170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/>
                        <a:t>Профильное обучение</a:t>
                      </a:r>
                      <a:endParaRPr lang="ru-RU" sz="1600" b="1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121904" marR="121904" marT="45731" marB="45731"/>
                </a:tc>
              </a:tr>
              <a:tr h="22170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Количество обучающихся,10-11 </a:t>
                      </a:r>
                      <a:r>
                        <a:rPr lang="ru-RU" sz="1600" dirty="0" err="1" smtClean="0"/>
                        <a:t>кл</a:t>
                      </a:r>
                      <a:r>
                        <a:rPr lang="ru-RU" sz="1600" dirty="0" smtClean="0"/>
                        <a:t>.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1657 (33,5%)</a:t>
                      </a:r>
                      <a:endParaRPr lang="ru-RU" sz="1600" dirty="0"/>
                    </a:p>
                  </a:txBody>
                  <a:tcPr marL="121904" marR="121904" marT="45731" marB="45731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1811 (45,8%)</a:t>
                      </a:r>
                    </a:p>
                  </a:txBody>
                  <a:tcPr marL="121904" marR="121904" marT="45731" marB="45731"/>
                </a:tc>
              </a:tr>
            </a:tbl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9191550" y="6382122"/>
            <a:ext cx="2844430" cy="36521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597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606C1C6D-A2CA-4DCE-89D0-101E5E965225}"/>
              </a:ext>
            </a:extLst>
          </p:cNvPr>
          <p:cNvSpPr txBox="1"/>
          <p:nvPr/>
        </p:nvSpPr>
        <p:spPr>
          <a:xfrm>
            <a:off x="458185" y="1335395"/>
            <a:ext cx="7694154" cy="2338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09"/>
            <a:r>
              <a:rPr lang="ru-RU" sz="1800" b="1" dirty="0">
                <a:solidFill>
                  <a:prstClr val="black"/>
                </a:solidFill>
                <a:cs typeface="Calibri" panose="020F0502020204030204" pitchFamily="34" charset="0"/>
              </a:rPr>
              <a:t>Модернизация информационно-телекоммуникационной инфраструктуры - </a:t>
            </a:r>
            <a:r>
              <a:rPr lang="ru-RU" sz="1800" b="1" dirty="0">
                <a:solidFill>
                  <a:srgbClr val="C00000"/>
                </a:solidFill>
                <a:cs typeface="Calibri" panose="020F0502020204030204" pitchFamily="34" charset="0"/>
              </a:rPr>
              <a:t>346</a:t>
            </a:r>
            <a:r>
              <a:rPr lang="ru-RU" sz="1800" dirty="0">
                <a:solidFill>
                  <a:srgbClr val="C00000"/>
                </a:solidFill>
                <a:cs typeface="Calibri" panose="020F0502020204030204" pitchFamily="34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cs typeface="Calibri" panose="020F0502020204030204" pitchFamily="34" charset="0"/>
              </a:rPr>
              <a:t>школ</a:t>
            </a:r>
          </a:p>
          <a:p>
            <a:pPr marL="285721" indent="-285721" defTabSz="914309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prstClr val="black"/>
                </a:solidFill>
                <a:cs typeface="Calibri" panose="020F0502020204030204" pitchFamily="34" charset="0"/>
              </a:rPr>
              <a:t>Системы видеонаблюдения</a:t>
            </a:r>
          </a:p>
          <a:p>
            <a:pPr marL="285721" indent="-285721" defTabSz="914309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prstClr val="black"/>
                </a:solidFill>
                <a:cs typeface="Calibri" panose="020F0502020204030204" pitchFamily="34" charset="0"/>
              </a:rPr>
              <a:t>Системы контроля и управления доступом</a:t>
            </a:r>
          </a:p>
          <a:p>
            <a:pPr marL="285721" indent="-285721" defTabSz="914309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prstClr val="black"/>
                </a:solidFill>
                <a:cs typeface="Calibri" panose="020F0502020204030204" pitchFamily="34" charset="0"/>
              </a:rPr>
              <a:t>Проводные и беспроводные локальные сети</a:t>
            </a:r>
          </a:p>
          <a:p>
            <a:pPr defTabSz="914309">
              <a:spcBef>
                <a:spcPts val="1200"/>
              </a:spcBef>
            </a:pPr>
            <a:r>
              <a:rPr lang="ru-RU" sz="1800" b="1" dirty="0">
                <a:solidFill>
                  <a:prstClr val="black"/>
                </a:solidFill>
                <a:cs typeface="Calibri" panose="020F0502020204030204" pitchFamily="34" charset="0"/>
              </a:rPr>
              <a:t>Федеральный бюджет: </a:t>
            </a:r>
            <a:r>
              <a:rPr lang="ru-RU" sz="1800" b="1" dirty="0">
                <a:solidFill>
                  <a:srgbClr val="C00000"/>
                </a:solidFill>
                <a:cs typeface="Calibri" panose="020F0502020204030204" pitchFamily="34" charset="0"/>
              </a:rPr>
              <a:t>300 млн. руб.</a:t>
            </a:r>
          </a:p>
          <a:p>
            <a:pPr defTabSz="914309"/>
            <a:r>
              <a:rPr lang="ru-RU" sz="1800" b="1" dirty="0">
                <a:solidFill>
                  <a:prstClr val="black"/>
                </a:solidFill>
                <a:cs typeface="Calibri" panose="020F0502020204030204" pitchFamily="34" charset="0"/>
              </a:rPr>
              <a:t>Краевой бюджет: </a:t>
            </a:r>
            <a:r>
              <a:rPr lang="ru-RU" sz="1800" b="1" dirty="0">
                <a:solidFill>
                  <a:srgbClr val="C00000"/>
                </a:solidFill>
                <a:cs typeface="Calibri" panose="020F0502020204030204" pitchFamily="34" charset="0"/>
              </a:rPr>
              <a:t>165,7 млн. руб.</a:t>
            </a:r>
            <a:endParaRPr lang="en-US" sz="1800" b="1" dirty="0">
              <a:solidFill>
                <a:srgbClr val="C00000"/>
              </a:solidFill>
              <a:cs typeface="Calibri" panose="020F0502020204030204" pitchFamily="34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EDF0A3C6-AB34-4931-BBE3-ABC7CCFA91A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9359" y="2114513"/>
            <a:ext cx="2132868" cy="142191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147F110C-8C0F-4C69-86CC-214420A642C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7825" y="1831704"/>
            <a:ext cx="1466869" cy="110015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AB910986-8AAB-4CB0-B642-8C0814CE3B2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9706" y="1938603"/>
            <a:ext cx="1920030" cy="169145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F119AAD5-A461-4759-A355-3EAEDC1CED1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206" y="2738523"/>
            <a:ext cx="1274576" cy="101567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EC041E01-24A3-4A1F-91C7-E88903FFBB61}"/>
              </a:ext>
            </a:extLst>
          </p:cNvPr>
          <p:cNvSpPr txBox="1"/>
          <p:nvPr/>
        </p:nvSpPr>
        <p:spPr>
          <a:xfrm>
            <a:off x="458185" y="4136633"/>
            <a:ext cx="10759279" cy="369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09"/>
            <a:r>
              <a:rPr lang="ru-RU" sz="1800" b="1" dirty="0">
                <a:solidFill>
                  <a:prstClr val="black"/>
                </a:solidFill>
                <a:cs typeface="Calibri" panose="020F0502020204030204" pitchFamily="34" charset="0"/>
              </a:rPr>
              <a:t>Подключение к высокоскоростному доступу к сети Интернет</a:t>
            </a:r>
            <a:endParaRPr lang="en-US" sz="1800" b="1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A963E822-A5E4-4224-A70E-53C6E579F2D8}"/>
              </a:ext>
            </a:extLst>
          </p:cNvPr>
          <p:cNvSpPr txBox="1">
            <a:spLocks/>
          </p:cNvSpPr>
          <p:nvPr/>
        </p:nvSpPr>
        <p:spPr bwMode="auto">
          <a:xfrm>
            <a:off x="458185" y="393642"/>
            <a:ext cx="7771388" cy="64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309"/>
            <a:r>
              <a:rPr lang="ru-RU" sz="2000" dirty="0">
                <a:solidFill>
                  <a:srgbClr val="5B9BD5"/>
                </a:solidFill>
                <a:latin typeface="Calibri" panose="020F0502020204030204"/>
              </a:rPr>
              <a:t>Национальная программа «Цифровая экономика»</a:t>
            </a:r>
            <a:r>
              <a:rPr lang="ru-RU" sz="1800" b="1" dirty="0">
                <a:solidFill>
                  <a:srgbClr val="5B9BD5"/>
                </a:solidFill>
                <a:latin typeface="Calibri" panose="020F0502020204030204"/>
              </a:rPr>
              <a:t/>
            </a:r>
            <a:br>
              <a:rPr lang="ru-RU" sz="1800" b="1" dirty="0">
                <a:solidFill>
                  <a:srgbClr val="5B9BD5"/>
                </a:solidFill>
                <a:latin typeface="Calibri" panose="020F0502020204030204"/>
              </a:rPr>
            </a:br>
            <a:r>
              <a:rPr lang="ru-RU" sz="3100" dirty="0">
                <a:latin typeface="Calibri" panose="020F0502020204030204"/>
              </a:rPr>
              <a:t>Проект «Информационная инфраструктура»</a:t>
            </a:r>
            <a:endParaRPr lang="ru-RU" dirty="0">
              <a:latin typeface="Calibri" panose="020F0502020204030204"/>
            </a:endParaRPr>
          </a:p>
        </p:txBody>
      </p:sp>
      <p:sp>
        <p:nvSpPr>
          <p:cNvPr id="13" name="Номер слайда 8">
            <a:extLst>
              <a:ext uri="{FF2B5EF4-FFF2-40B4-BE49-F238E27FC236}">
                <a16:creationId xmlns:a16="http://schemas.microsoft.com/office/drawing/2014/main" xmlns="" id="{E4D24B14-8453-4AA7-ADE4-2B8F7A3E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5982" y="6493272"/>
            <a:ext cx="2844430" cy="365077"/>
          </a:xfrm>
        </p:spPr>
        <p:txBody>
          <a:bodyPr/>
          <a:lstStyle/>
          <a:p>
            <a:pPr>
              <a:defRPr/>
            </a:pPr>
            <a:fld id="{D2A5C6D9-FC8F-41B8-91CC-A698CF986E1A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</a:t>
            </a:fld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xmlns="" id="{8663A786-B49C-4F02-8B51-CB43208D67E4}"/>
              </a:ext>
            </a:extLst>
          </p:cNvPr>
          <p:cNvGraphicFramePr/>
          <p:nvPr>
            <p:extLst/>
          </p:nvPr>
        </p:nvGraphicFramePr>
        <p:xfrm>
          <a:off x="582148" y="4560470"/>
          <a:ext cx="10511353" cy="1932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4733371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B36741-AFBE-4720-8B00-EEE0F3B38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439" y="270183"/>
            <a:ext cx="7840521" cy="841551"/>
          </a:xfrm>
        </p:spPr>
        <p:txBody>
          <a:bodyPr>
            <a:noAutofit/>
          </a:bodyPr>
          <a:lstStyle/>
          <a:p>
            <a:pPr algn="l"/>
            <a:r>
              <a:rPr lang="ru-RU" dirty="0">
                <a:latin typeface="+mn-lt"/>
              </a:rPr>
              <a:t>Электронная Пермская Образовательная Система</a:t>
            </a:r>
            <a:br>
              <a:rPr lang="ru-RU" dirty="0">
                <a:latin typeface="+mn-lt"/>
              </a:rPr>
            </a:br>
            <a:r>
              <a:rPr lang="ru-RU" sz="2000" dirty="0">
                <a:solidFill>
                  <a:schemeClr val="tx1"/>
                </a:solidFill>
              </a:rPr>
              <a:t>разработана и внедряется с 2019 года</a:t>
            </a:r>
            <a:r>
              <a:rPr lang="ru-RU" dirty="0">
                <a:latin typeface="+mn-lt"/>
              </a:rPr>
              <a:t> 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xmlns="" id="{3A7B4B4B-3CD1-4B36-A298-322B424BF33C}"/>
              </a:ext>
            </a:extLst>
          </p:cNvPr>
          <p:cNvGrpSpPr/>
          <p:nvPr/>
        </p:nvGrpSpPr>
        <p:grpSpPr>
          <a:xfrm>
            <a:off x="4947189" y="1374926"/>
            <a:ext cx="4647572" cy="4347482"/>
            <a:chOff x="2079541" y="1305677"/>
            <a:chExt cx="4624314" cy="4272314"/>
          </a:xfrm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xmlns="" id="{F229DEE8-6F57-450C-8237-9B58F52D6C80}"/>
                </a:ext>
              </a:extLst>
            </p:cNvPr>
            <p:cNvSpPr/>
            <p:nvPr/>
          </p:nvSpPr>
          <p:spPr>
            <a:xfrm>
              <a:off x="3694510" y="2649961"/>
              <a:ext cx="1377859" cy="1583744"/>
            </a:xfrm>
            <a:custGeom>
              <a:avLst/>
              <a:gdLst>
                <a:gd name="connsiteX0" fmla="*/ 0 w 783021"/>
                <a:gd name="connsiteY0" fmla="*/ 340615 h 681229"/>
                <a:gd name="connsiteX1" fmla="*/ 170307 w 783021"/>
                <a:gd name="connsiteY1" fmla="*/ 0 h 681229"/>
                <a:gd name="connsiteX2" fmla="*/ 612714 w 783021"/>
                <a:gd name="connsiteY2" fmla="*/ 0 h 681229"/>
                <a:gd name="connsiteX3" fmla="*/ 783021 w 783021"/>
                <a:gd name="connsiteY3" fmla="*/ 340615 h 681229"/>
                <a:gd name="connsiteX4" fmla="*/ 612714 w 783021"/>
                <a:gd name="connsiteY4" fmla="*/ 681229 h 681229"/>
                <a:gd name="connsiteX5" fmla="*/ 170307 w 783021"/>
                <a:gd name="connsiteY5" fmla="*/ 681229 h 681229"/>
                <a:gd name="connsiteX6" fmla="*/ 0 w 783021"/>
                <a:gd name="connsiteY6" fmla="*/ 340615 h 68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021" h="681229">
                  <a:moveTo>
                    <a:pt x="391510" y="0"/>
                  </a:moveTo>
                  <a:lnTo>
                    <a:pt x="783021" y="148167"/>
                  </a:lnTo>
                  <a:lnTo>
                    <a:pt x="783021" y="533062"/>
                  </a:lnTo>
                  <a:lnTo>
                    <a:pt x="391510" y="681229"/>
                  </a:lnTo>
                  <a:lnTo>
                    <a:pt x="0" y="533062"/>
                  </a:lnTo>
                  <a:lnTo>
                    <a:pt x="0" y="148167"/>
                  </a:lnTo>
                  <a:lnTo>
                    <a:pt x="391510" y="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996" tIns="105789" rIns="26996" bIns="105789" numCol="1" spcCol="1270" anchor="ctr" anchorCtr="0">
              <a:noAutofit/>
            </a:bodyPr>
            <a:lstStyle/>
            <a:p>
              <a:pPr algn="ctr" defTabSz="166671">
                <a:lnSpc>
                  <a:spcPct val="80000"/>
                </a:lnSpc>
                <a:spcAft>
                  <a:spcPct val="35000"/>
                </a:spcAft>
              </a:pPr>
              <a:r>
                <a:rPr lang="ru-RU" sz="2000" b="1" dirty="0">
                  <a:solidFill>
                    <a:prstClr val="white"/>
                  </a:solidFill>
                </a:rPr>
                <a:t>ЭПОС</a:t>
              </a:r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xmlns="" id="{B7BF65C3-572E-422A-A293-31053D3A7D84}"/>
                </a:ext>
              </a:extLst>
            </p:cNvPr>
            <p:cNvSpPr/>
            <p:nvPr/>
          </p:nvSpPr>
          <p:spPr>
            <a:xfrm>
              <a:off x="2079541" y="2649961"/>
              <a:ext cx="1377859" cy="1583744"/>
            </a:xfrm>
            <a:custGeom>
              <a:avLst/>
              <a:gdLst>
                <a:gd name="connsiteX0" fmla="*/ 0 w 783021"/>
                <a:gd name="connsiteY0" fmla="*/ 340615 h 681229"/>
                <a:gd name="connsiteX1" fmla="*/ 170307 w 783021"/>
                <a:gd name="connsiteY1" fmla="*/ 0 h 681229"/>
                <a:gd name="connsiteX2" fmla="*/ 612714 w 783021"/>
                <a:gd name="connsiteY2" fmla="*/ 0 h 681229"/>
                <a:gd name="connsiteX3" fmla="*/ 783021 w 783021"/>
                <a:gd name="connsiteY3" fmla="*/ 340615 h 681229"/>
                <a:gd name="connsiteX4" fmla="*/ 612714 w 783021"/>
                <a:gd name="connsiteY4" fmla="*/ 681229 h 681229"/>
                <a:gd name="connsiteX5" fmla="*/ 170307 w 783021"/>
                <a:gd name="connsiteY5" fmla="*/ 681229 h 681229"/>
                <a:gd name="connsiteX6" fmla="*/ 0 w 783021"/>
                <a:gd name="connsiteY6" fmla="*/ 340615 h 68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021" h="681229">
                  <a:moveTo>
                    <a:pt x="391510" y="0"/>
                  </a:moveTo>
                  <a:lnTo>
                    <a:pt x="783021" y="148167"/>
                  </a:lnTo>
                  <a:lnTo>
                    <a:pt x="783021" y="533062"/>
                  </a:lnTo>
                  <a:lnTo>
                    <a:pt x="391510" y="681229"/>
                  </a:lnTo>
                  <a:lnTo>
                    <a:pt x="0" y="533062"/>
                  </a:lnTo>
                  <a:lnTo>
                    <a:pt x="0" y="148167"/>
                  </a:lnTo>
                  <a:lnTo>
                    <a:pt x="39151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996" tIns="105789" rIns="26996" bIns="105789" numCol="1" spcCol="1270" anchor="ctr" anchorCtr="0">
              <a:noAutofit/>
            </a:bodyPr>
            <a:lstStyle/>
            <a:p>
              <a:pPr algn="ctr" defTabSz="166671">
                <a:lnSpc>
                  <a:spcPct val="80000"/>
                </a:lnSpc>
                <a:spcAft>
                  <a:spcPct val="35000"/>
                </a:spcAft>
              </a:pPr>
              <a:r>
                <a:rPr lang="ru-RU" sz="1400" b="1" dirty="0">
                  <a:solidFill>
                    <a:prstClr val="black"/>
                  </a:solidFill>
                </a:rPr>
                <a:t>Мобильное приложение учителю, ученику, родителю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xmlns="" id="{5CCDD0D1-2047-49EA-AB05-F6E634A11C4A}"/>
                </a:ext>
              </a:extLst>
            </p:cNvPr>
            <p:cNvSpPr/>
            <p:nvPr/>
          </p:nvSpPr>
          <p:spPr>
            <a:xfrm>
              <a:off x="2900598" y="3994245"/>
              <a:ext cx="1377859" cy="1583744"/>
            </a:xfrm>
            <a:custGeom>
              <a:avLst/>
              <a:gdLst>
                <a:gd name="connsiteX0" fmla="*/ 0 w 783021"/>
                <a:gd name="connsiteY0" fmla="*/ 340615 h 681229"/>
                <a:gd name="connsiteX1" fmla="*/ 170307 w 783021"/>
                <a:gd name="connsiteY1" fmla="*/ 0 h 681229"/>
                <a:gd name="connsiteX2" fmla="*/ 612714 w 783021"/>
                <a:gd name="connsiteY2" fmla="*/ 0 h 681229"/>
                <a:gd name="connsiteX3" fmla="*/ 783021 w 783021"/>
                <a:gd name="connsiteY3" fmla="*/ 340615 h 681229"/>
                <a:gd name="connsiteX4" fmla="*/ 612714 w 783021"/>
                <a:gd name="connsiteY4" fmla="*/ 681229 h 681229"/>
                <a:gd name="connsiteX5" fmla="*/ 170307 w 783021"/>
                <a:gd name="connsiteY5" fmla="*/ 681229 h 681229"/>
                <a:gd name="connsiteX6" fmla="*/ 0 w 783021"/>
                <a:gd name="connsiteY6" fmla="*/ 340615 h 68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021" h="681229">
                  <a:moveTo>
                    <a:pt x="391510" y="0"/>
                  </a:moveTo>
                  <a:lnTo>
                    <a:pt x="783021" y="148167"/>
                  </a:lnTo>
                  <a:lnTo>
                    <a:pt x="783021" y="533062"/>
                  </a:lnTo>
                  <a:lnTo>
                    <a:pt x="391510" y="681229"/>
                  </a:lnTo>
                  <a:lnTo>
                    <a:pt x="0" y="533062"/>
                  </a:lnTo>
                  <a:lnTo>
                    <a:pt x="0" y="148167"/>
                  </a:lnTo>
                  <a:lnTo>
                    <a:pt x="39151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996" tIns="105789" rIns="26996" bIns="105789" numCol="1" spcCol="1270" anchor="ctr" anchorCtr="0">
              <a:noAutofit/>
            </a:bodyPr>
            <a:lstStyle/>
            <a:p>
              <a:pPr algn="ctr" defTabSz="166671">
                <a:lnSpc>
                  <a:spcPct val="80000"/>
                </a:lnSpc>
                <a:spcAft>
                  <a:spcPct val="35000"/>
                </a:spcAft>
              </a:pPr>
              <a:r>
                <a:rPr lang="ru-RU" sz="1600" b="1" dirty="0">
                  <a:solidFill>
                    <a:prstClr val="black"/>
                  </a:solidFill>
                </a:rPr>
                <a:t>Библиотека </a:t>
              </a:r>
            </a:p>
            <a:p>
              <a:pPr algn="ctr" defTabSz="166671">
                <a:lnSpc>
                  <a:spcPct val="80000"/>
                </a:lnSpc>
                <a:spcAft>
                  <a:spcPct val="35000"/>
                </a:spcAft>
              </a:pPr>
              <a:r>
                <a:rPr lang="ru-RU" sz="1600" b="1" dirty="0">
                  <a:solidFill>
                    <a:prstClr val="black"/>
                  </a:solidFill>
                </a:rPr>
                <a:t>ЭПОС</a:t>
              </a:r>
              <a:endParaRPr lang="ru-RU" sz="1600" dirty="0">
                <a:solidFill>
                  <a:prstClr val="black"/>
                </a:solidFill>
              </a:endParaRPr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xmlns="" id="{EA3E24A6-DFDA-4D32-B5C9-6E5D653D5D81}"/>
                </a:ext>
              </a:extLst>
            </p:cNvPr>
            <p:cNvSpPr/>
            <p:nvPr/>
          </p:nvSpPr>
          <p:spPr>
            <a:xfrm>
              <a:off x="4523628" y="1305677"/>
              <a:ext cx="1377859" cy="1583744"/>
            </a:xfrm>
            <a:custGeom>
              <a:avLst/>
              <a:gdLst>
                <a:gd name="connsiteX0" fmla="*/ 0 w 783021"/>
                <a:gd name="connsiteY0" fmla="*/ 340615 h 681229"/>
                <a:gd name="connsiteX1" fmla="*/ 170307 w 783021"/>
                <a:gd name="connsiteY1" fmla="*/ 0 h 681229"/>
                <a:gd name="connsiteX2" fmla="*/ 612714 w 783021"/>
                <a:gd name="connsiteY2" fmla="*/ 0 h 681229"/>
                <a:gd name="connsiteX3" fmla="*/ 783021 w 783021"/>
                <a:gd name="connsiteY3" fmla="*/ 340615 h 681229"/>
                <a:gd name="connsiteX4" fmla="*/ 612714 w 783021"/>
                <a:gd name="connsiteY4" fmla="*/ 681229 h 681229"/>
                <a:gd name="connsiteX5" fmla="*/ 170307 w 783021"/>
                <a:gd name="connsiteY5" fmla="*/ 681229 h 681229"/>
                <a:gd name="connsiteX6" fmla="*/ 0 w 783021"/>
                <a:gd name="connsiteY6" fmla="*/ 340615 h 68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021" h="681229">
                  <a:moveTo>
                    <a:pt x="391510" y="0"/>
                  </a:moveTo>
                  <a:lnTo>
                    <a:pt x="783021" y="148167"/>
                  </a:lnTo>
                  <a:lnTo>
                    <a:pt x="783021" y="533062"/>
                  </a:lnTo>
                  <a:lnTo>
                    <a:pt x="391510" y="681229"/>
                  </a:lnTo>
                  <a:lnTo>
                    <a:pt x="0" y="533062"/>
                  </a:lnTo>
                  <a:lnTo>
                    <a:pt x="0" y="148167"/>
                  </a:lnTo>
                  <a:lnTo>
                    <a:pt x="39151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996" tIns="105789" rIns="26996" bIns="105789" numCol="1" spcCol="1270" anchor="ctr" anchorCtr="0">
              <a:noAutofit/>
            </a:bodyPr>
            <a:lstStyle/>
            <a:p>
              <a:pPr algn="ctr" defTabSz="166671">
                <a:lnSpc>
                  <a:spcPct val="80000"/>
                </a:lnSpc>
                <a:spcAft>
                  <a:spcPct val="35000"/>
                </a:spcAft>
              </a:pPr>
              <a:r>
                <a:rPr lang="ru-RU" sz="1600" b="1" dirty="0">
                  <a:solidFill>
                    <a:prstClr val="black"/>
                  </a:solidFill>
                </a:rPr>
                <a:t>Электронные дневники и журналы</a:t>
              </a:r>
              <a:endParaRPr lang="ru-RU" sz="1600" dirty="0">
                <a:solidFill>
                  <a:prstClr val="black"/>
                </a:solidFill>
              </a:endParaRPr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xmlns="" id="{5B9E28EF-4B38-4628-8BFE-6BA66A824C2C}"/>
                </a:ext>
              </a:extLst>
            </p:cNvPr>
            <p:cNvSpPr/>
            <p:nvPr/>
          </p:nvSpPr>
          <p:spPr>
            <a:xfrm>
              <a:off x="5309479" y="2674393"/>
              <a:ext cx="1394376" cy="1583744"/>
            </a:xfrm>
            <a:custGeom>
              <a:avLst/>
              <a:gdLst>
                <a:gd name="connsiteX0" fmla="*/ 0 w 783021"/>
                <a:gd name="connsiteY0" fmla="*/ 340615 h 681229"/>
                <a:gd name="connsiteX1" fmla="*/ 170307 w 783021"/>
                <a:gd name="connsiteY1" fmla="*/ 0 h 681229"/>
                <a:gd name="connsiteX2" fmla="*/ 612714 w 783021"/>
                <a:gd name="connsiteY2" fmla="*/ 0 h 681229"/>
                <a:gd name="connsiteX3" fmla="*/ 783021 w 783021"/>
                <a:gd name="connsiteY3" fmla="*/ 340615 h 681229"/>
                <a:gd name="connsiteX4" fmla="*/ 612714 w 783021"/>
                <a:gd name="connsiteY4" fmla="*/ 681229 h 681229"/>
                <a:gd name="connsiteX5" fmla="*/ 170307 w 783021"/>
                <a:gd name="connsiteY5" fmla="*/ 681229 h 681229"/>
                <a:gd name="connsiteX6" fmla="*/ 0 w 783021"/>
                <a:gd name="connsiteY6" fmla="*/ 340615 h 68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021" h="681229">
                  <a:moveTo>
                    <a:pt x="391510" y="0"/>
                  </a:moveTo>
                  <a:lnTo>
                    <a:pt x="783021" y="148167"/>
                  </a:lnTo>
                  <a:lnTo>
                    <a:pt x="783021" y="533062"/>
                  </a:lnTo>
                  <a:lnTo>
                    <a:pt x="391510" y="681229"/>
                  </a:lnTo>
                  <a:lnTo>
                    <a:pt x="0" y="533062"/>
                  </a:lnTo>
                  <a:lnTo>
                    <a:pt x="0" y="148167"/>
                  </a:lnTo>
                  <a:lnTo>
                    <a:pt x="39151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996" tIns="105789" rIns="26996" bIns="105789" numCol="1" spcCol="1270" anchor="ctr" anchorCtr="0">
              <a:noAutofit/>
            </a:bodyPr>
            <a:lstStyle/>
            <a:p>
              <a:pPr algn="ctr" defTabSz="166671">
                <a:lnSpc>
                  <a:spcPct val="80000"/>
                </a:lnSpc>
                <a:spcAft>
                  <a:spcPct val="35000"/>
                </a:spcAft>
              </a:pPr>
              <a:r>
                <a:rPr lang="ru-RU" sz="1400" b="1" dirty="0">
                  <a:solidFill>
                    <a:prstClr val="black"/>
                  </a:solidFill>
                </a:rPr>
                <a:t>Дополнительное образование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sp>
          <p:nvSpPr>
            <p:cNvPr id="23" name="Полилиния: фигура 22">
              <a:extLst>
                <a:ext uri="{FF2B5EF4-FFF2-40B4-BE49-F238E27FC236}">
                  <a16:creationId xmlns:a16="http://schemas.microsoft.com/office/drawing/2014/main" xmlns="" id="{A7245FCA-3D33-4C01-90A3-E07C0F687308}"/>
                </a:ext>
              </a:extLst>
            </p:cNvPr>
            <p:cNvSpPr/>
            <p:nvPr/>
          </p:nvSpPr>
          <p:spPr>
            <a:xfrm>
              <a:off x="4523626" y="3994245"/>
              <a:ext cx="1377861" cy="1583746"/>
            </a:xfrm>
            <a:custGeom>
              <a:avLst/>
              <a:gdLst>
                <a:gd name="connsiteX0" fmla="*/ 0 w 783021"/>
                <a:gd name="connsiteY0" fmla="*/ 340615 h 681229"/>
                <a:gd name="connsiteX1" fmla="*/ 170307 w 783021"/>
                <a:gd name="connsiteY1" fmla="*/ 0 h 681229"/>
                <a:gd name="connsiteX2" fmla="*/ 612714 w 783021"/>
                <a:gd name="connsiteY2" fmla="*/ 0 h 681229"/>
                <a:gd name="connsiteX3" fmla="*/ 783021 w 783021"/>
                <a:gd name="connsiteY3" fmla="*/ 340615 h 681229"/>
                <a:gd name="connsiteX4" fmla="*/ 612714 w 783021"/>
                <a:gd name="connsiteY4" fmla="*/ 681229 h 681229"/>
                <a:gd name="connsiteX5" fmla="*/ 170307 w 783021"/>
                <a:gd name="connsiteY5" fmla="*/ 681229 h 681229"/>
                <a:gd name="connsiteX6" fmla="*/ 0 w 783021"/>
                <a:gd name="connsiteY6" fmla="*/ 340615 h 68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021" h="681229">
                  <a:moveTo>
                    <a:pt x="391510" y="0"/>
                  </a:moveTo>
                  <a:lnTo>
                    <a:pt x="783021" y="148167"/>
                  </a:lnTo>
                  <a:lnTo>
                    <a:pt x="783021" y="533062"/>
                  </a:lnTo>
                  <a:lnTo>
                    <a:pt x="391510" y="681229"/>
                  </a:lnTo>
                  <a:lnTo>
                    <a:pt x="0" y="533062"/>
                  </a:lnTo>
                  <a:lnTo>
                    <a:pt x="0" y="148167"/>
                  </a:lnTo>
                  <a:lnTo>
                    <a:pt x="39151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996" tIns="105789" rIns="26996" bIns="105790" numCol="1" spcCol="1270" anchor="ctr" anchorCtr="0">
              <a:noAutofit/>
            </a:bodyPr>
            <a:lstStyle/>
            <a:p>
              <a:pPr algn="ctr" defTabSz="166671">
                <a:lnSpc>
                  <a:spcPct val="80000"/>
                </a:lnSpc>
                <a:spcAft>
                  <a:spcPct val="35000"/>
                </a:spcAft>
              </a:pPr>
              <a:r>
                <a:rPr lang="ru-RU" sz="1600" b="1" dirty="0">
                  <a:solidFill>
                    <a:prstClr val="black"/>
                  </a:solidFill>
                </a:rPr>
                <a:t>ЭПОС Портал</a:t>
              </a:r>
              <a:endParaRPr lang="ru-RU" sz="1600" dirty="0">
                <a:solidFill>
                  <a:prstClr val="black"/>
                </a:solidFill>
              </a:endParaRPr>
            </a:p>
          </p:txBody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xmlns="" id="{3150F5E3-8CCE-40A9-B2FD-C3AF5D030A89}"/>
                </a:ext>
              </a:extLst>
            </p:cNvPr>
            <p:cNvSpPr/>
            <p:nvPr/>
          </p:nvSpPr>
          <p:spPr>
            <a:xfrm>
              <a:off x="2881515" y="1305677"/>
              <a:ext cx="1377859" cy="1583744"/>
            </a:xfrm>
            <a:custGeom>
              <a:avLst/>
              <a:gdLst>
                <a:gd name="connsiteX0" fmla="*/ 0 w 783021"/>
                <a:gd name="connsiteY0" fmla="*/ 340615 h 681229"/>
                <a:gd name="connsiteX1" fmla="*/ 170307 w 783021"/>
                <a:gd name="connsiteY1" fmla="*/ 0 h 681229"/>
                <a:gd name="connsiteX2" fmla="*/ 612714 w 783021"/>
                <a:gd name="connsiteY2" fmla="*/ 0 h 681229"/>
                <a:gd name="connsiteX3" fmla="*/ 783021 w 783021"/>
                <a:gd name="connsiteY3" fmla="*/ 340615 h 681229"/>
                <a:gd name="connsiteX4" fmla="*/ 612714 w 783021"/>
                <a:gd name="connsiteY4" fmla="*/ 681229 h 681229"/>
                <a:gd name="connsiteX5" fmla="*/ 170307 w 783021"/>
                <a:gd name="connsiteY5" fmla="*/ 681229 h 681229"/>
                <a:gd name="connsiteX6" fmla="*/ 0 w 783021"/>
                <a:gd name="connsiteY6" fmla="*/ 340615 h 68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021" h="681229">
                  <a:moveTo>
                    <a:pt x="391510" y="0"/>
                  </a:moveTo>
                  <a:lnTo>
                    <a:pt x="783021" y="148167"/>
                  </a:lnTo>
                  <a:lnTo>
                    <a:pt x="783021" y="533062"/>
                  </a:lnTo>
                  <a:lnTo>
                    <a:pt x="391510" y="681229"/>
                  </a:lnTo>
                  <a:lnTo>
                    <a:pt x="0" y="533062"/>
                  </a:lnTo>
                  <a:lnTo>
                    <a:pt x="0" y="148167"/>
                  </a:lnTo>
                  <a:lnTo>
                    <a:pt x="39151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996" tIns="105789" rIns="26996" bIns="105789" numCol="1" spcCol="1270" anchor="ctr" anchorCtr="0">
              <a:noAutofit/>
            </a:bodyPr>
            <a:lstStyle/>
            <a:p>
              <a:pPr algn="ctr" defTabSz="166671">
                <a:lnSpc>
                  <a:spcPct val="80000"/>
                </a:lnSpc>
                <a:spcAft>
                  <a:spcPct val="35000"/>
                </a:spcAft>
              </a:pPr>
              <a:r>
                <a:rPr lang="ru-RU" sz="1200" b="1" dirty="0">
                  <a:solidFill>
                    <a:prstClr val="black"/>
                  </a:solidFill>
                </a:rPr>
                <a:t>Аналитика и отчётность</a:t>
              </a: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FBB3A99E-A35A-435B-9142-D3902274B42E}"/>
              </a:ext>
            </a:extLst>
          </p:cNvPr>
          <p:cNvSpPr txBox="1"/>
          <p:nvPr/>
        </p:nvSpPr>
        <p:spPr>
          <a:xfrm>
            <a:off x="8770374" y="1465945"/>
            <a:ext cx="1415458" cy="112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>
              <a:lnSpc>
                <a:spcPct val="80000"/>
              </a:lnSpc>
            </a:pPr>
            <a:r>
              <a:rPr lang="ru-RU" sz="1400" i="1" dirty="0">
                <a:solidFill>
                  <a:prstClr val="black"/>
                </a:solidFill>
                <a:latin typeface="Calibri Light" panose="020F0302020204030204" pitchFamily="34" charset="0"/>
              </a:rPr>
              <a:t>Электронные: расписание, домашнее задание, оценки,</a:t>
            </a:r>
          </a:p>
          <a:p>
            <a:pPr defTabSz="914309">
              <a:lnSpc>
                <a:spcPct val="80000"/>
              </a:lnSpc>
            </a:pPr>
            <a:r>
              <a:rPr lang="ru-RU" sz="1400" i="1" dirty="0">
                <a:solidFill>
                  <a:prstClr val="black"/>
                </a:solidFill>
                <a:latin typeface="Calibri Light" panose="020F0302020204030204" pitchFamily="34" charset="0"/>
              </a:rPr>
              <a:t>календарь</a:t>
            </a:r>
          </a:p>
        </p:txBody>
      </p: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xmlns="" id="{D49F0F0C-49CF-4EE8-9528-B042088DC9CB}"/>
              </a:ext>
            </a:extLst>
          </p:cNvPr>
          <p:cNvCxnSpPr/>
          <p:nvPr/>
        </p:nvCxnSpPr>
        <p:spPr>
          <a:xfrm>
            <a:off x="8788356" y="2618815"/>
            <a:ext cx="1483381" cy="920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xmlns="" id="{C110A51E-2DCC-4A81-8970-61BEC2FDC933}"/>
              </a:ext>
            </a:extLst>
          </p:cNvPr>
          <p:cNvCxnSpPr/>
          <p:nvPr/>
        </p:nvCxnSpPr>
        <p:spPr>
          <a:xfrm flipV="1">
            <a:off x="4238810" y="4482588"/>
            <a:ext cx="1548972" cy="206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64924883-4D27-4B3F-A713-B80B2ED2C8D6}"/>
              </a:ext>
            </a:extLst>
          </p:cNvPr>
          <p:cNvSpPr txBox="1"/>
          <p:nvPr/>
        </p:nvSpPr>
        <p:spPr>
          <a:xfrm>
            <a:off x="4268147" y="4517285"/>
            <a:ext cx="1504228" cy="112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309">
              <a:lnSpc>
                <a:spcPct val="80000"/>
              </a:lnSpc>
            </a:pPr>
            <a:r>
              <a:rPr lang="ru-RU" sz="1400" i="1" dirty="0">
                <a:solidFill>
                  <a:prstClr val="black"/>
                </a:solidFill>
                <a:latin typeface="Calibri Light" panose="020F0302020204030204" pitchFamily="34" charset="0"/>
              </a:rPr>
              <a:t>Электронные учебники, коллекции художественных произведений, сценарии уроков.</a:t>
            </a: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xmlns="" id="{D49F0F0C-49CF-4EE8-9528-B042088DC9CB}"/>
              </a:ext>
            </a:extLst>
          </p:cNvPr>
          <p:cNvCxnSpPr/>
          <p:nvPr/>
        </p:nvCxnSpPr>
        <p:spPr>
          <a:xfrm flipV="1">
            <a:off x="4283084" y="2659445"/>
            <a:ext cx="1460425" cy="920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FBB3A99E-A35A-435B-9142-D3902274B42E}"/>
              </a:ext>
            </a:extLst>
          </p:cNvPr>
          <p:cNvSpPr txBox="1"/>
          <p:nvPr/>
        </p:nvSpPr>
        <p:spPr>
          <a:xfrm>
            <a:off x="3968233" y="1335306"/>
            <a:ext cx="1834621" cy="1298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309">
              <a:lnSpc>
                <a:spcPct val="80000"/>
              </a:lnSpc>
            </a:pPr>
            <a:r>
              <a:rPr lang="ru-RU" sz="1400" i="1" dirty="0">
                <a:solidFill>
                  <a:prstClr val="black"/>
                </a:solidFill>
                <a:latin typeface="Calibri Light" panose="020F0302020204030204" pitchFamily="34" charset="0"/>
              </a:rPr>
              <a:t>Мониторинг качества предоставления услуг,</a:t>
            </a:r>
          </a:p>
          <a:p>
            <a:pPr algn="r" defTabSz="914309">
              <a:lnSpc>
                <a:spcPct val="80000"/>
              </a:lnSpc>
            </a:pPr>
            <a:r>
              <a:rPr lang="ru-RU" sz="1400" i="1" dirty="0">
                <a:solidFill>
                  <a:prstClr val="black"/>
                </a:solidFill>
                <a:latin typeface="Calibri Light" panose="020F0302020204030204" pitchFamily="34" charset="0"/>
              </a:rPr>
              <a:t>управление школой, электронные формы отчетности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FBB3A99E-A35A-435B-9142-D3902274B42E}"/>
              </a:ext>
            </a:extLst>
          </p:cNvPr>
          <p:cNvSpPr txBox="1"/>
          <p:nvPr/>
        </p:nvSpPr>
        <p:spPr>
          <a:xfrm>
            <a:off x="8804715" y="5868473"/>
            <a:ext cx="2183319" cy="78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>
              <a:lnSpc>
                <a:spcPct val="80000"/>
              </a:lnSpc>
            </a:pPr>
            <a:r>
              <a:rPr lang="ru-RU" sz="1400" b="1" i="1" dirty="0">
                <a:solidFill>
                  <a:prstClr val="black"/>
                </a:solidFill>
                <a:latin typeface="Calibri Light" panose="020F0302020204030204" pitchFamily="34" charset="0"/>
              </a:rPr>
              <a:t>Приобретение оборудования в школы:</a:t>
            </a:r>
          </a:p>
          <a:p>
            <a:pPr defTabSz="914309">
              <a:lnSpc>
                <a:spcPct val="80000"/>
              </a:lnSpc>
            </a:pPr>
            <a:r>
              <a:rPr lang="ru-RU" sz="1400" b="1" i="1" dirty="0">
                <a:solidFill>
                  <a:prstClr val="black"/>
                </a:solidFill>
                <a:latin typeface="Calibri Light" panose="020F0302020204030204" pitchFamily="34" charset="0"/>
              </a:rPr>
              <a:t>компьютеры, ноутбуки, сетевое оборудование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FBB3A99E-A35A-435B-9142-D3902274B42E}"/>
              </a:ext>
            </a:extLst>
          </p:cNvPr>
          <p:cNvSpPr txBox="1"/>
          <p:nvPr/>
        </p:nvSpPr>
        <p:spPr>
          <a:xfrm>
            <a:off x="9676837" y="3268186"/>
            <a:ext cx="1415458" cy="609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>
              <a:lnSpc>
                <a:spcPct val="80000"/>
              </a:lnSpc>
            </a:pPr>
            <a:r>
              <a:rPr lang="ru-RU" sz="1400" i="1" dirty="0">
                <a:solidFill>
                  <a:prstClr val="black"/>
                </a:solidFill>
                <a:latin typeface="Calibri Light" panose="020F0302020204030204" pitchFamily="34" charset="0"/>
              </a:rPr>
              <a:t>Электронная запись в кружки и секции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FBB3A99E-A35A-435B-9142-D3902274B42E}"/>
              </a:ext>
            </a:extLst>
          </p:cNvPr>
          <p:cNvSpPr txBox="1"/>
          <p:nvPr/>
        </p:nvSpPr>
        <p:spPr>
          <a:xfrm>
            <a:off x="3375750" y="5868473"/>
            <a:ext cx="2406672" cy="78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309">
              <a:lnSpc>
                <a:spcPct val="80000"/>
              </a:lnSpc>
            </a:pPr>
            <a:r>
              <a:rPr lang="ru-RU" sz="1400" b="1" i="1" dirty="0">
                <a:solidFill>
                  <a:prstClr val="black"/>
                </a:solidFill>
                <a:latin typeface="Calibri Light" panose="020F0302020204030204" pitchFamily="34" charset="0"/>
              </a:rPr>
              <a:t>Повышение ИКТ-компетенций учителей, дистанционные курсы</a:t>
            </a:r>
          </a:p>
          <a:p>
            <a:pPr algn="r" defTabSz="914309">
              <a:lnSpc>
                <a:spcPct val="80000"/>
              </a:lnSpc>
            </a:pPr>
            <a:endParaRPr lang="ru-RU" sz="1400" b="1" i="1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xmlns="" id="{C110A51E-2DCC-4A81-8970-61BEC2FDC933}"/>
              </a:ext>
            </a:extLst>
          </p:cNvPr>
          <p:cNvCxnSpPr/>
          <p:nvPr/>
        </p:nvCxnSpPr>
        <p:spPr>
          <a:xfrm flipV="1">
            <a:off x="8788356" y="4490176"/>
            <a:ext cx="1548972" cy="206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64924883-4D27-4B3F-A713-B80B2ED2C8D6}"/>
              </a:ext>
            </a:extLst>
          </p:cNvPr>
          <p:cNvSpPr txBox="1"/>
          <p:nvPr/>
        </p:nvSpPr>
        <p:spPr>
          <a:xfrm>
            <a:off x="8788356" y="4571672"/>
            <a:ext cx="1504228" cy="78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>
              <a:lnSpc>
                <a:spcPct val="80000"/>
              </a:lnSpc>
            </a:pPr>
            <a:r>
              <a:rPr lang="ru-RU" sz="1400" i="1" dirty="0">
                <a:solidFill>
                  <a:prstClr val="black"/>
                </a:solidFill>
                <a:latin typeface="Calibri Light" panose="020F0302020204030204" pitchFamily="34" charset="0"/>
              </a:rPr>
              <a:t>Новости, </a:t>
            </a:r>
            <a:r>
              <a:rPr lang="ru-RU" sz="1400" i="1" dirty="0" err="1">
                <a:solidFill>
                  <a:prstClr val="black"/>
                </a:solidFill>
                <a:latin typeface="Calibri Light" panose="020F0302020204030204" pitchFamily="34" charset="0"/>
              </a:rPr>
              <a:t>репозитарий</a:t>
            </a:r>
            <a:r>
              <a:rPr lang="ru-RU" sz="1400" i="1" dirty="0">
                <a:solidFill>
                  <a:prstClr val="black"/>
                </a:solidFill>
                <a:latin typeface="Calibri Light" panose="020F0302020204030204" pitchFamily="34" charset="0"/>
              </a:rPr>
              <a:t> нормативно-правовых актов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89232" y="5868472"/>
            <a:ext cx="1483456" cy="87622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281600" y="5838774"/>
            <a:ext cx="1599992" cy="935627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4479" y="248706"/>
            <a:ext cx="3402707" cy="950756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9EE3DBBC-DFA6-4F0C-A1EB-ED934A1A62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8273" y="1262679"/>
            <a:ext cx="2745466" cy="5229651"/>
          </a:xfrm>
          <a:prstGeom prst="rect">
            <a:avLst/>
          </a:prstGeom>
        </p:spPr>
      </p:pic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661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331" y="219504"/>
            <a:ext cx="5318067" cy="721303"/>
          </a:xfrm>
        </p:spPr>
        <p:txBody>
          <a:bodyPr>
            <a:normAutofit/>
          </a:bodyPr>
          <a:lstStyle/>
          <a:p>
            <a:r>
              <a:rPr lang="ru-RU" sz="3200" dirty="0"/>
              <a:t>«ЭПОС. Учитель. Урок»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5935598" y="512603"/>
          <a:ext cx="5849483" cy="6091348"/>
        </p:xfrm>
        <a:graphic>
          <a:graphicData uri="http://schemas.openxmlformats.org/drawingml/2006/table">
            <a:tbl>
              <a:tblPr/>
              <a:tblGrid>
                <a:gridCol w="23112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02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14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411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1542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95488">
                <a:tc>
                  <a:txBody>
                    <a:bodyPr/>
                    <a:lstStyle/>
                    <a:p>
                      <a:pPr marL="0" indent="90488"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 школ из 31 территории</a:t>
                      </a:r>
                    </a:p>
                    <a:p>
                      <a:pPr marL="0" indent="90488"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Пермского края</a:t>
                      </a:r>
                    </a:p>
                  </a:txBody>
                  <a:tcPr marL="6420" marR="6420" marT="64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этап</a:t>
                      </a:r>
                      <a:r>
                        <a:rPr lang="ru-RU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– </a:t>
                      </a:r>
                      <a:br>
                        <a:rPr lang="ru-RU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</a:t>
                      </a:r>
                      <a:r>
                        <a:rPr lang="ru-RU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работ</a:t>
                      </a:r>
                    </a:p>
                  </a:txBody>
                  <a:tcPr marL="6420" marR="6420" marT="64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этап – </a:t>
                      </a:r>
                      <a:b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 работ</a:t>
                      </a:r>
                    </a:p>
                  </a:txBody>
                  <a:tcPr marL="6420" marR="6420" marT="64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Лауреаты </a:t>
                      </a:r>
                      <a:b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– 10 работ</a:t>
                      </a:r>
                    </a:p>
                  </a:txBody>
                  <a:tcPr marL="6420" marR="6420" marT="64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Победители, призеры</a:t>
                      </a:r>
                      <a:b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–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работ</a:t>
                      </a:r>
                    </a:p>
                  </a:txBody>
                  <a:tcPr marL="6420" marR="6420" marT="64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271463" algn="l"/>
                        </a:tabLst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Город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Пермь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Пермский муниципальный район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Добрянский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муниципальный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Бардымский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муниципальный район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Кунгурский муниципальный район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Чайковский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Верещагинский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Осинский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Краснокамский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Частинский муниципальный район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Городской округ Березники 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Городской округ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Губаха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Ильинский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Соликамский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Чердынский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Чусовской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Горнозаводский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Городской округ ЗАТО Звёздный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Городской округ Лысьва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Нытвенский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Ординский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муниципальный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Чернушинский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Берёзовский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муниципальный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Гайнский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муниципальный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Куединский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муниципальный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0488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Октябрьский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2075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Оханский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2075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Суксунский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городской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2075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муниципальный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2075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Юрлинский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муниципальный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marL="0" indent="92075" algn="l" fontAlgn="b">
                        <a:spcBef>
                          <a:spcPts val="0"/>
                        </a:spcBef>
                        <a:tabLst>
                          <a:tab pos="360000" algn="l"/>
                        </a:tabLst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Юсьвинский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муниципальный округ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20" marR="6420" marT="64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</a:tbl>
          </a:graphicData>
        </a:graphic>
      </p:graphicFrame>
      <p:sp>
        <p:nvSpPr>
          <p:cNvPr id="14" name="Объект 2"/>
          <p:cNvSpPr txBox="1">
            <a:spLocks/>
          </p:cNvSpPr>
          <p:nvPr/>
        </p:nvSpPr>
        <p:spPr>
          <a:xfrm>
            <a:off x="334566" y="1125538"/>
            <a:ext cx="3018844" cy="545554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>
                <a:solidFill>
                  <a:prstClr val="black"/>
                </a:solidFill>
              </a:rPr>
              <a:t>14 августа - 27 ноября 2020 </a:t>
            </a:r>
            <a:r>
              <a:rPr lang="ru-RU" sz="1600" b="1" dirty="0" smtClean="0">
                <a:solidFill>
                  <a:prstClr val="black"/>
                </a:solidFill>
              </a:rPr>
              <a:t>года</a:t>
            </a:r>
            <a:r>
              <a:rPr lang="ru-RU" sz="1600" b="1" dirty="0">
                <a:solidFill>
                  <a:prstClr val="black"/>
                </a:solidFill>
              </a:rPr>
              <a:t/>
            </a:r>
            <a:br>
              <a:rPr lang="ru-RU" sz="1600" b="1" dirty="0">
                <a:solidFill>
                  <a:prstClr val="black"/>
                </a:solidFill>
              </a:rPr>
            </a:br>
            <a:r>
              <a:rPr lang="ru-RU" sz="1600" dirty="0">
                <a:solidFill>
                  <a:prstClr val="black"/>
                </a:solidFill>
              </a:rPr>
              <a:t>прошел региональный конкурс по разработке электронных образовательных материалов</a:t>
            </a:r>
            <a:r>
              <a:rPr lang="ru-RU" sz="1600" dirty="0" smtClean="0">
                <a:solidFill>
                  <a:prstClr val="black"/>
                </a:solidFill>
              </a:rPr>
              <a:t>:</a:t>
            </a:r>
          </a:p>
          <a:p>
            <a:pPr marL="0" indent="0" algn="ctr">
              <a:buNone/>
            </a:pPr>
            <a:endParaRPr lang="ru-RU" sz="1600" dirty="0">
              <a:solidFill>
                <a:prstClr val="black"/>
              </a:solidFill>
            </a:endParaRPr>
          </a:p>
          <a:p>
            <a:r>
              <a:rPr lang="ru-RU" sz="1600" dirty="0">
                <a:solidFill>
                  <a:prstClr val="black"/>
                </a:solidFill>
              </a:rPr>
              <a:t>Лучшие 87 работ опубликованы в </a:t>
            </a:r>
            <a:r>
              <a:rPr lang="ru-RU" sz="1600" dirty="0" err="1">
                <a:solidFill>
                  <a:prstClr val="black"/>
                </a:solidFill>
              </a:rPr>
              <a:t>Библиотеке.ЭПОС</a:t>
            </a:r>
            <a:r>
              <a:rPr lang="ru-RU" sz="1600" dirty="0">
                <a:solidFill>
                  <a:prstClr val="black"/>
                </a:solidFill>
              </a:rPr>
              <a:t> </a:t>
            </a:r>
          </a:p>
          <a:p>
            <a:r>
              <a:rPr lang="ru-RU" sz="1600" dirty="0">
                <a:solidFill>
                  <a:prstClr val="black"/>
                </a:solidFill>
              </a:rPr>
              <a:t>Номинации: «Электронный сценарий урока», «</a:t>
            </a:r>
            <a:r>
              <a:rPr lang="ru-RU" sz="1600" dirty="0" err="1">
                <a:solidFill>
                  <a:prstClr val="black"/>
                </a:solidFill>
              </a:rPr>
              <a:t>Видеоурок</a:t>
            </a:r>
            <a:r>
              <a:rPr lang="ru-RU" sz="1600" dirty="0">
                <a:solidFill>
                  <a:prstClr val="black"/>
                </a:solidFill>
              </a:rPr>
              <a:t>», «Текстовый урок»</a:t>
            </a:r>
          </a:p>
          <a:p>
            <a:r>
              <a:rPr lang="ru-RU" sz="1600" dirty="0">
                <a:solidFill>
                  <a:prstClr val="black"/>
                </a:solidFill>
              </a:rPr>
              <a:t>13 экспертов Пермского края</a:t>
            </a:r>
          </a:p>
          <a:p>
            <a:r>
              <a:rPr lang="ru-RU" sz="1600" dirty="0">
                <a:solidFill>
                  <a:prstClr val="black"/>
                </a:solidFill>
              </a:rPr>
              <a:t>30 премий в области образования</a:t>
            </a:r>
          </a:p>
          <a:p>
            <a:pPr marL="0" indent="0">
              <a:buNone/>
            </a:pP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1026" name="Picture 2" descr="http://xn--80aaemzbcfonze7g8a8d.xn--p1ai/_si/0/3515241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8902" y="1843009"/>
            <a:ext cx="2448272" cy="364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0A65A-0714-461E-A293-55CAFC76E4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0955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1" dirty="0">
                <a:solidFill>
                  <a:srgbClr val="C00000"/>
                </a:solidFill>
              </a:rPr>
              <a:t>Ассоциация «Лига образовательных учреждений сел и малых городов Прикамья»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F10C-45B5-49F2-AA13-B936FE2F308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38622" y="3861842"/>
            <a:ext cx="9433048" cy="2664913"/>
          </a:xfrm>
          <a:prstGeom prst="rect">
            <a:avLst/>
          </a:prstGeom>
        </p:spPr>
        <p:txBody>
          <a:bodyPr vert="horz" lIns="91461" tIns="45731" rIns="91461" bIns="457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300"/>
              </a:spcBef>
              <a:buNone/>
            </a:pPr>
            <a:r>
              <a:rPr lang="ru-RU" sz="2000" b="1" dirty="0">
                <a:solidFill>
                  <a:srgbClr val="C00000"/>
                </a:solidFill>
              </a:rPr>
              <a:t>Основные направления:</a:t>
            </a:r>
          </a:p>
          <a:p>
            <a:pPr>
              <a:lnSpc>
                <a:spcPct val="9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prstClr val="black"/>
                </a:solidFill>
              </a:rPr>
              <a:t>Обеспечение качества образования, развитие способностей и интересов сельского школьника и его социализация</a:t>
            </a:r>
          </a:p>
          <a:p>
            <a:pPr>
              <a:lnSpc>
                <a:spcPct val="9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prstClr val="black"/>
                </a:solidFill>
              </a:rPr>
              <a:t>Дистанционные образовательные технологии в сельской школе</a:t>
            </a:r>
          </a:p>
          <a:p>
            <a:pPr>
              <a:lnSpc>
                <a:spcPct val="9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2000" dirty="0" err="1">
                <a:solidFill>
                  <a:prstClr val="black"/>
                </a:solidFill>
              </a:rPr>
              <a:t>Профориентационная</a:t>
            </a:r>
            <a:r>
              <a:rPr lang="ru-RU" sz="2000" dirty="0">
                <a:solidFill>
                  <a:prstClr val="black"/>
                </a:solidFill>
              </a:rPr>
              <a:t> работа и самоопределение учащихся</a:t>
            </a:r>
          </a:p>
          <a:p>
            <a:pPr>
              <a:lnSpc>
                <a:spcPct val="9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prstClr val="black"/>
                </a:solidFill>
              </a:rPr>
              <a:t>Система работы классных руководителей в сельской школе </a:t>
            </a:r>
          </a:p>
          <a:p>
            <a:pPr algn="just">
              <a:lnSpc>
                <a:spcPct val="9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prstClr val="black"/>
                </a:solidFill>
              </a:rPr>
              <a:t>Российское движение школьников в воспитательном пространстве школы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74"/>
          <a:stretch/>
        </p:blipFill>
        <p:spPr bwMode="auto">
          <a:xfrm>
            <a:off x="8615486" y="1053530"/>
            <a:ext cx="2250141" cy="200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9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00" t="48800" r="56725" b="22134"/>
          <a:stretch/>
        </p:blipFill>
        <p:spPr bwMode="auto">
          <a:xfrm>
            <a:off x="910630" y="1413570"/>
            <a:ext cx="651249" cy="679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4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543" t="51238" r="43742" b="30933"/>
          <a:stretch/>
        </p:blipFill>
        <p:spPr bwMode="auto">
          <a:xfrm>
            <a:off x="4896492" y="1525283"/>
            <a:ext cx="810764" cy="6019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702718" y="1557586"/>
            <a:ext cx="2015911" cy="568841"/>
          </a:xfrm>
          <a:prstGeom prst="rect">
            <a:avLst/>
          </a:prstGeom>
        </p:spPr>
        <p:txBody>
          <a:bodyPr vert="horz" lIns="91461" tIns="45731" rIns="91461" bIns="457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ru-RU" sz="2000" dirty="0">
                <a:solidFill>
                  <a:prstClr val="black"/>
                </a:solidFill>
              </a:rPr>
              <a:t>Более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60</a:t>
            </a:r>
            <a:r>
              <a:rPr lang="ru-RU" sz="2000" dirty="0">
                <a:solidFill>
                  <a:prstClr val="black"/>
                </a:solidFill>
              </a:rPr>
              <a:t> школ</a:t>
            </a:r>
            <a:br>
              <a:rPr lang="ru-RU" sz="2000" dirty="0">
                <a:solidFill>
                  <a:prstClr val="black"/>
                </a:solidFill>
              </a:rPr>
            </a:br>
            <a:r>
              <a:rPr lang="ru-RU" sz="2000" dirty="0">
                <a:solidFill>
                  <a:prstClr val="black"/>
                </a:solidFill>
              </a:rPr>
              <a:t>и детских садов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657477" y="1639539"/>
            <a:ext cx="1656567" cy="568841"/>
          </a:xfrm>
          <a:prstGeom prst="rect">
            <a:avLst/>
          </a:prstGeom>
        </p:spPr>
        <p:txBody>
          <a:bodyPr vert="horz" lIns="91461" tIns="45731" rIns="91461" bIns="457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ru-RU" sz="2000" dirty="0">
                <a:solidFill>
                  <a:prstClr val="black"/>
                </a:solidFill>
              </a:rPr>
              <a:t>Более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200</a:t>
            </a:r>
            <a:r>
              <a:rPr lang="ru-RU" sz="2000" dirty="0">
                <a:solidFill>
                  <a:prstClr val="black"/>
                </a:solidFill>
              </a:rPr>
              <a:t> учителей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630" y="2493690"/>
            <a:ext cx="746172" cy="71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846734" y="2637706"/>
            <a:ext cx="1554563" cy="568841"/>
          </a:xfrm>
          <a:prstGeom prst="rect">
            <a:avLst/>
          </a:prstGeom>
        </p:spPr>
        <p:txBody>
          <a:bodyPr vert="horz" lIns="91461" tIns="45731" rIns="91461" bIns="457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22</a:t>
            </a:r>
            <a:r>
              <a:rPr lang="ru-RU" sz="2000" dirty="0">
                <a:solidFill>
                  <a:prstClr val="black"/>
                </a:solidFill>
              </a:rPr>
              <a:t> территории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3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00" t="43067" r="57625" b="46000"/>
          <a:stretch/>
        </p:blipFill>
        <p:spPr bwMode="auto">
          <a:xfrm>
            <a:off x="4896493" y="2671612"/>
            <a:ext cx="701191" cy="654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5576862" y="2785667"/>
            <a:ext cx="1548022" cy="568841"/>
          </a:xfrm>
          <a:prstGeom prst="rect">
            <a:avLst/>
          </a:prstGeom>
        </p:spPr>
        <p:txBody>
          <a:bodyPr vert="horz" lIns="91461" tIns="45731" rIns="91461" bIns="457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ru-RU" sz="2000" dirty="0" smtClean="0">
                <a:solidFill>
                  <a:prstClr val="black"/>
                </a:solidFill>
              </a:rPr>
              <a:t>не менее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ru-RU" sz="2000" dirty="0" smtClean="0">
                <a:solidFill>
                  <a:prstClr val="black"/>
                </a:solidFill>
              </a:rPr>
              <a:t> заседаний </a:t>
            </a:r>
          </a:p>
          <a:p>
            <a:pPr algn="l">
              <a:lnSpc>
                <a:spcPct val="80000"/>
              </a:lnSpc>
            </a:pPr>
            <a:r>
              <a:rPr lang="ru-RU" sz="2000" dirty="0" smtClean="0">
                <a:solidFill>
                  <a:prstClr val="black"/>
                </a:solidFill>
              </a:rPr>
              <a:t>в </a:t>
            </a:r>
            <a:r>
              <a:rPr lang="ru-RU" sz="2000" dirty="0">
                <a:solidFill>
                  <a:prstClr val="black"/>
                </a:solidFill>
              </a:rPr>
              <a:t>год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77" r="23678"/>
          <a:stretch/>
        </p:blipFill>
        <p:spPr bwMode="auto">
          <a:xfrm>
            <a:off x="8399462" y="2925738"/>
            <a:ext cx="3076918" cy="1162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757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0" name="Picture 22" descr="https://www.rusemb.org.uk/data/img/traveladvice/FIFA%20Stadium%20Code%20of%20Conduct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605" y="4150041"/>
            <a:ext cx="919014" cy="91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datapromachining.com/images/engineer_logo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251" y="1986346"/>
            <a:ext cx="1167081" cy="1167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Решение проблем образования в сельских школах невозможно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без комплексного развития села!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66814" y="1341562"/>
            <a:ext cx="7837482" cy="8640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/>
              <a:t>Современная материально-техническая база </a:t>
            </a:r>
            <a:r>
              <a:rPr lang="ru-RU" sz="2400" dirty="0" smtClean="0"/>
              <a:t>школы</a:t>
            </a:r>
          </a:p>
          <a:p>
            <a:pPr marL="0" indent="0" algn="ctr">
              <a:buNone/>
            </a:pPr>
            <a:r>
              <a:rPr lang="ru-RU" sz="2400" dirty="0" smtClean="0"/>
              <a:t>Квалифицированные педагогические кадры</a:t>
            </a: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5A8A3-3953-4540-BEC2-5834E68765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368533" y="3153427"/>
            <a:ext cx="1512518" cy="144049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583"/>
            <a:r>
              <a:rPr lang="ru-RU" sz="2000" b="1" dirty="0">
                <a:solidFill>
                  <a:srgbClr val="C00000"/>
                </a:solidFill>
              </a:rPr>
              <a:t>РАБОТА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03318" y="5157986"/>
            <a:ext cx="3116423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>
              <a:lnSpc>
                <a:spcPct val="90000"/>
              </a:lnSpc>
              <a:spcBef>
                <a:spcPts val="1000"/>
              </a:spcBef>
            </a:pPr>
            <a:r>
              <a:rPr lang="ru-RU" dirty="0">
                <a:solidFill>
                  <a:prstClr val="black"/>
                </a:solidFill>
              </a:rPr>
              <a:t>Качественные дороги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58702" y="2997746"/>
            <a:ext cx="2832904" cy="757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>
              <a:lnSpc>
                <a:spcPct val="90000"/>
              </a:lnSpc>
              <a:spcBef>
                <a:spcPts val="1000"/>
              </a:spcBef>
            </a:pPr>
            <a:r>
              <a:rPr lang="ru-RU" dirty="0">
                <a:solidFill>
                  <a:prstClr val="black"/>
                </a:solidFill>
              </a:rPr>
              <a:t>Высокоскоростной Интернет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01064" y="5012554"/>
            <a:ext cx="41061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>
              <a:lnSpc>
                <a:spcPct val="90000"/>
              </a:lnSpc>
              <a:spcBef>
                <a:spcPts val="1000"/>
              </a:spcBef>
            </a:pPr>
            <a:r>
              <a:rPr lang="ru-RU" dirty="0">
                <a:solidFill>
                  <a:prstClr val="black"/>
                </a:solidFill>
              </a:rPr>
              <a:t>Объекты культурной и спортивной инфраструктуры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135838" y="2916211"/>
            <a:ext cx="3359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>
              <a:lnSpc>
                <a:spcPct val="90000"/>
              </a:lnSpc>
              <a:spcBef>
                <a:spcPts val="1000"/>
              </a:spcBef>
            </a:pPr>
            <a:r>
              <a:rPr lang="ru-RU" dirty="0">
                <a:solidFill>
                  <a:prstClr val="black"/>
                </a:solidFill>
              </a:rPr>
              <a:t>Доступная </a:t>
            </a:r>
            <a:r>
              <a:rPr lang="ru-RU" dirty="0" smtClean="0">
                <a:solidFill>
                  <a:prstClr val="black"/>
                </a:solidFill>
              </a:rPr>
              <a:t>и качественная </a:t>
            </a:r>
            <a:r>
              <a:rPr lang="ru-RU" dirty="0">
                <a:solidFill>
                  <a:prstClr val="black"/>
                </a:solidFill>
              </a:rPr>
              <a:t>медицина</a:t>
            </a:r>
          </a:p>
        </p:txBody>
      </p:sp>
      <p:sp>
        <p:nvSpPr>
          <p:cNvPr id="6" name="AutoShape 6" descr="https://www.pinclipart.com/picdir/big/190-1906565_heartbeats-monitoring-comments-monitoring-health-icon-png-clipart.png"/>
          <p:cNvSpPr>
            <a:spLocks noChangeAspect="1" noChangeArrowheads="1"/>
          </p:cNvSpPr>
          <p:nvPr/>
        </p:nvSpPr>
        <p:spPr bwMode="auto">
          <a:xfrm>
            <a:off x="1677759" y="-2980427"/>
            <a:ext cx="7621764" cy="6211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61" tIns="45731" rIns="91461" bIns="45731" numCol="1" anchor="t" anchorCtr="0" compatLnSpc="1">
            <a:prstTxWarp prst="textNoShape">
              <a:avLst/>
            </a:prstTxWarp>
          </a:bodyPr>
          <a:lstStyle/>
          <a:p>
            <a:pPr defTabSz="914583"/>
            <a:endParaRPr lang="ru-RU" sz="1800">
              <a:solidFill>
                <a:prstClr val="black"/>
              </a:solidFill>
            </a:endParaRPr>
          </a:p>
        </p:txBody>
      </p:sp>
      <p:sp>
        <p:nvSpPr>
          <p:cNvPr id="7" name="AutoShape 8" descr="https://www.pinclipart.com/picdir/big/190-1906565_heartbeats-monitoring-comments-monitoring-health-icon-png-clipart.png"/>
          <p:cNvSpPr>
            <a:spLocks noChangeAspect="1" noChangeArrowheads="1"/>
          </p:cNvSpPr>
          <p:nvPr/>
        </p:nvSpPr>
        <p:spPr bwMode="auto">
          <a:xfrm>
            <a:off x="1830194" y="-2827992"/>
            <a:ext cx="7621764" cy="6211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61" tIns="45731" rIns="91461" bIns="45731" numCol="1" anchor="t" anchorCtr="0" compatLnSpc="1">
            <a:prstTxWarp prst="textNoShape">
              <a:avLst/>
            </a:prstTxWarp>
          </a:bodyPr>
          <a:lstStyle/>
          <a:p>
            <a:pPr defTabSz="914583"/>
            <a:endParaRPr lang="ru-RU" sz="1800">
              <a:solidFill>
                <a:prstClr val="black"/>
              </a:solidFill>
            </a:endParaRPr>
          </a:p>
        </p:txBody>
      </p:sp>
      <p:sp>
        <p:nvSpPr>
          <p:cNvPr id="8" name="AutoShape 10" descr="https://www.pinclipart.com/picdir/big/190-1906565_heartbeats-monitoring-comments-monitoring-health-icon-png-clipart.png"/>
          <p:cNvSpPr>
            <a:spLocks noChangeAspect="1" noChangeArrowheads="1"/>
          </p:cNvSpPr>
          <p:nvPr/>
        </p:nvSpPr>
        <p:spPr bwMode="auto">
          <a:xfrm>
            <a:off x="1982629" y="-2675557"/>
            <a:ext cx="7621764" cy="6211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61" tIns="45731" rIns="91461" bIns="45731" numCol="1" anchor="t" anchorCtr="0" compatLnSpc="1">
            <a:prstTxWarp prst="textNoShape">
              <a:avLst/>
            </a:prstTxWarp>
          </a:bodyPr>
          <a:lstStyle/>
          <a:p>
            <a:pPr defTabSz="914583"/>
            <a:endParaRPr lang="ru-RU" sz="1800">
              <a:solidFill>
                <a:prstClr val="black"/>
              </a:solidFill>
            </a:endParaRPr>
          </a:p>
        </p:txBody>
      </p:sp>
      <p:pic>
        <p:nvPicPr>
          <p:cNvPr id="2060" name="Picture 12" descr="http://test.gastroe.ru/templates/gastroe/img/uzi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-4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805" y="2806528"/>
            <a:ext cx="1030521" cy="103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image.flaticon.com/icons/png/512/55/55166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215" y="4249886"/>
            <a:ext cx="692426" cy="69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s://music-records.fr/wp-content/uploads/2018/10/e5-512-300x300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284" y="2989706"/>
            <a:ext cx="768683" cy="76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715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475" y="298850"/>
            <a:ext cx="10132647" cy="379558"/>
          </a:xfrm>
        </p:spPr>
        <p:txBody>
          <a:bodyPr>
            <a:noAutofit/>
          </a:bodyPr>
          <a:lstStyle/>
          <a:p>
            <a:r>
              <a:rPr lang="ru-RU" sz="3200" dirty="0"/>
              <a:t>Муниципалитеты – лидеры по среднему баллу ЕГЭ-2020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506720" y="1021531"/>
          <a:ext cx="10953685" cy="39551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9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74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098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694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8228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15745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2476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2694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0107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22487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752107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226475">
                <a:tc grid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Русский</a:t>
                      </a:r>
                      <a:r>
                        <a:rPr lang="ru-RU" sz="1200" b="1" baseline="0" dirty="0">
                          <a:solidFill>
                            <a:schemeClr val="tx1"/>
                          </a:solidFill>
                          <a:latin typeface="+mn-lt"/>
                        </a:rPr>
                        <a:t> язык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Математика профильная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По всем предметам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1505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№ п/п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Территория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Ср. балл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№ п/п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Территория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Ср. балл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№ п/п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Территория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Ср.</a:t>
                      </a:r>
                      <a:r>
                        <a:rPr lang="ru-RU" sz="1200" b="1" baseline="0" dirty="0">
                          <a:solidFill>
                            <a:schemeClr val="tx1"/>
                          </a:solidFill>
                          <a:latin typeface="+mn-lt"/>
                        </a:rPr>
                        <a:t> б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алл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Косинский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80,1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Ильинский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68,0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Ильинский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67,27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г. Кунгур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76,6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ЗАТО "Звездный"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64,4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ЗАТО "Звездный"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66,41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3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г. Соликамск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76,4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Березовский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64,0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г. Пермь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66,35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4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Кишертский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76,3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Куединский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МР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63,9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Березовский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65,99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5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Чернушинский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76,2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Бардымский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62,5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Куединский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МР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65,83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6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Карагайский МР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75,5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Нытвенский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62,4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Карагайский МР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65,78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7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г. Пермь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75,4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Оханский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62,3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г. Соликамск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65,58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8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Куединский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МР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75,3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г. Пермь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62,2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Чернушинский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65,42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9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Ильинский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75,1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Косинский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61,8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Косинский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65,32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10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Юрлинский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74,9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Гайнский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61,1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Очерский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64,67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11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Осинский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74,5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г. Соликамск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59,6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Кишертский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64,58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12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Березовский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74,1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Очерский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59,2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Нытвенский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64,48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13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Нытвенский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74,0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Чайковский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59,1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Бардымский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64,38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14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Бардымский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МО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73,6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Карагайский МР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59,0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г. Кунгур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63,57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26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+mn-lt"/>
                        </a:rPr>
                        <a:t>15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Чердынский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73,2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Чернушинский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58,9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71991" marR="71991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Осинский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ГО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63,32</a:t>
                      </a:r>
                    </a:p>
                  </a:txBody>
                  <a:tcPr marL="71991" marR="71991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06720" y="5491045"/>
            <a:ext cx="8102759" cy="782835"/>
          </a:xfrm>
          <a:prstGeom prst="rect">
            <a:avLst/>
          </a:prstGeom>
          <a:noFill/>
        </p:spPr>
        <p:txBody>
          <a:bodyPr wrap="square" numCol="4">
            <a:noAutofit/>
          </a:bodyPr>
          <a:lstStyle/>
          <a:p>
            <a:pPr marL="214292" indent="-214292" defTabSz="914309" fontAlgn="b">
              <a:buFont typeface="Wingdings" panose="05000000000000000000" pitchFamily="2" charset="2"/>
              <a:buChar char="§"/>
            </a:pPr>
            <a:r>
              <a:rPr lang="ru-RU" sz="1350" b="1" dirty="0">
                <a:solidFill>
                  <a:srgbClr val="C00000"/>
                </a:solidFill>
                <a:sym typeface="Wingdings" panose="05000000000000000000" pitchFamily="2" charset="2"/>
              </a:rPr>
              <a:t> </a:t>
            </a:r>
            <a:r>
              <a:rPr lang="ru-RU" sz="1350" b="1" dirty="0">
                <a:solidFill>
                  <a:srgbClr val="C00000"/>
                </a:solidFill>
              </a:rPr>
              <a:t>г. Пермь</a:t>
            </a:r>
          </a:p>
          <a:p>
            <a:pPr marL="214292" indent="-214292" defTabSz="914309" fontAlgn="b">
              <a:buFont typeface="Wingdings" panose="05000000000000000000" pitchFamily="2" charset="2"/>
              <a:buChar char="§"/>
            </a:pPr>
            <a:r>
              <a:rPr lang="ru-RU" sz="1350" dirty="0" err="1">
                <a:solidFill>
                  <a:prstClr val="black"/>
                </a:solidFill>
              </a:rPr>
              <a:t>Кишертский</a:t>
            </a:r>
            <a:r>
              <a:rPr lang="ru-RU" sz="1350" dirty="0">
                <a:solidFill>
                  <a:prstClr val="black"/>
                </a:solidFill>
              </a:rPr>
              <a:t> МР</a:t>
            </a:r>
          </a:p>
          <a:p>
            <a:pPr marL="214292" indent="-214292" defTabSz="914309" fontAlgn="b">
              <a:buFont typeface="Wingdings" panose="05000000000000000000" pitchFamily="2" charset="2"/>
              <a:buChar char="§"/>
            </a:pPr>
            <a:r>
              <a:rPr lang="ru-RU" sz="1350" b="1" dirty="0">
                <a:solidFill>
                  <a:srgbClr val="C00000"/>
                </a:solidFill>
                <a:sym typeface="Wingdings" panose="05000000000000000000" pitchFamily="2" charset="2"/>
              </a:rPr>
              <a:t> </a:t>
            </a:r>
            <a:r>
              <a:rPr lang="ru-RU" sz="1350" b="1" dirty="0" err="1">
                <a:solidFill>
                  <a:srgbClr val="C00000"/>
                </a:solidFill>
              </a:rPr>
              <a:t>Чернушинский</a:t>
            </a:r>
            <a:r>
              <a:rPr lang="ru-RU" sz="1350" b="1" dirty="0">
                <a:solidFill>
                  <a:srgbClr val="C00000"/>
                </a:solidFill>
              </a:rPr>
              <a:t> </a:t>
            </a:r>
          </a:p>
          <a:p>
            <a:pPr marL="214292" indent="-214292" defTabSz="914309" fontAlgn="b">
              <a:buFont typeface="Wingdings" panose="05000000000000000000" pitchFamily="2" charset="2"/>
              <a:buChar char="§"/>
            </a:pPr>
            <a:r>
              <a:rPr lang="ru-RU" sz="1350" dirty="0">
                <a:solidFill>
                  <a:prstClr val="black"/>
                </a:solidFill>
              </a:rPr>
              <a:t>Косинский МО</a:t>
            </a:r>
          </a:p>
          <a:p>
            <a:pPr marL="214292" indent="-214292" defTabSz="914309" fontAlgn="b">
              <a:buFont typeface="Wingdings" panose="05000000000000000000" pitchFamily="2" charset="2"/>
              <a:buChar char="§"/>
            </a:pPr>
            <a:r>
              <a:rPr lang="ru-RU" sz="1350" dirty="0">
                <a:solidFill>
                  <a:prstClr val="black"/>
                </a:solidFill>
              </a:rPr>
              <a:t>Карагайский МР</a:t>
            </a:r>
          </a:p>
          <a:p>
            <a:pPr marL="214292" indent="-214292" defTabSz="914309" fontAlgn="b">
              <a:buFont typeface="Wingdings" panose="05000000000000000000" pitchFamily="2" charset="2"/>
              <a:buChar char="§"/>
            </a:pPr>
            <a:r>
              <a:rPr lang="ru-RU" sz="1350" dirty="0" err="1">
                <a:solidFill>
                  <a:prstClr val="black"/>
                </a:solidFill>
              </a:rPr>
              <a:t>Куединский</a:t>
            </a:r>
            <a:r>
              <a:rPr lang="ru-RU" sz="1350" dirty="0">
                <a:solidFill>
                  <a:prstClr val="black"/>
                </a:solidFill>
              </a:rPr>
              <a:t> МР</a:t>
            </a:r>
          </a:p>
          <a:p>
            <a:pPr marL="214292" indent="-214292" defTabSz="914309" fontAlgn="b">
              <a:buFont typeface="Wingdings" panose="05000000000000000000" pitchFamily="2" charset="2"/>
              <a:buChar char="§"/>
            </a:pPr>
            <a:r>
              <a:rPr lang="ru-RU" sz="1350" b="1" dirty="0">
                <a:solidFill>
                  <a:srgbClr val="C00000"/>
                </a:solidFill>
                <a:sym typeface="Wingdings" panose="05000000000000000000" pitchFamily="2" charset="2"/>
              </a:rPr>
              <a:t> </a:t>
            </a:r>
            <a:r>
              <a:rPr lang="ru-RU" sz="1350" b="1" dirty="0">
                <a:solidFill>
                  <a:srgbClr val="C00000"/>
                </a:solidFill>
              </a:rPr>
              <a:t>г. Соликамск</a:t>
            </a:r>
          </a:p>
          <a:p>
            <a:pPr marL="214292" indent="-214292" defTabSz="914309" fontAlgn="b">
              <a:buFont typeface="Wingdings" panose="05000000000000000000" pitchFamily="2" charset="2"/>
              <a:buChar char="§"/>
            </a:pPr>
            <a:r>
              <a:rPr lang="ru-RU" sz="1350" dirty="0" err="1">
                <a:solidFill>
                  <a:prstClr val="black"/>
                </a:solidFill>
              </a:rPr>
              <a:t>Бардымский</a:t>
            </a:r>
            <a:r>
              <a:rPr lang="ru-RU" sz="1350" dirty="0">
                <a:solidFill>
                  <a:prstClr val="black"/>
                </a:solidFill>
              </a:rPr>
              <a:t> МО</a:t>
            </a:r>
          </a:p>
          <a:p>
            <a:pPr marL="214292" indent="-214292" defTabSz="914309" fontAlgn="b">
              <a:buFont typeface="Wingdings" panose="05000000000000000000" pitchFamily="2" charset="2"/>
              <a:buChar char="§"/>
            </a:pPr>
            <a:r>
              <a:rPr lang="ru-RU" sz="1350" dirty="0">
                <a:solidFill>
                  <a:prstClr val="black"/>
                </a:solidFill>
              </a:rPr>
              <a:t>г. Кунгур</a:t>
            </a:r>
          </a:p>
          <a:p>
            <a:pPr marL="214292" indent="-214292" defTabSz="914309" fontAlgn="b">
              <a:buFont typeface="Wingdings" panose="05000000000000000000" pitchFamily="2" charset="2"/>
              <a:buChar char="§"/>
            </a:pPr>
            <a:r>
              <a:rPr lang="ru-RU" sz="1350" dirty="0">
                <a:solidFill>
                  <a:prstClr val="black"/>
                </a:solidFill>
                <a:sym typeface="Wingdings" panose="05000000000000000000" pitchFamily="2" charset="2"/>
              </a:rPr>
              <a:t>Ильинский ГО</a:t>
            </a:r>
            <a:endParaRPr lang="ru-RU" sz="135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6720" y="5165412"/>
            <a:ext cx="9035319" cy="300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14299" fontAlgn="b">
              <a:defRPr/>
            </a:pPr>
            <a:r>
              <a:rPr lang="ru-RU" sz="1350" b="1" dirty="0">
                <a:solidFill>
                  <a:srgbClr val="C00000"/>
                </a:solidFill>
              </a:rPr>
              <a:t>ТОП-10 - абсолютные лидеры по среднему баллу по всем предметам, доле </a:t>
            </a:r>
            <a:r>
              <a:rPr lang="ru-RU" sz="1350" b="1" dirty="0" err="1">
                <a:solidFill>
                  <a:srgbClr val="C00000"/>
                </a:solidFill>
              </a:rPr>
              <a:t>высокобалльных</a:t>
            </a:r>
            <a:r>
              <a:rPr lang="ru-RU" sz="1350" b="1" dirty="0">
                <a:solidFill>
                  <a:srgbClr val="C00000"/>
                </a:solidFill>
              </a:rPr>
              <a:t> работ и 225-балльников: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6720" y="6374980"/>
            <a:ext cx="2401306" cy="3000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 fontAlgn="b"/>
            <a:r>
              <a:rPr lang="ru-RU" sz="1350" dirty="0">
                <a:solidFill>
                  <a:srgbClr val="C00000"/>
                </a:solidFill>
                <a:sym typeface="Wingdings" panose="05000000000000000000" pitchFamily="2" charset="2"/>
              </a:rPr>
              <a:t></a:t>
            </a:r>
            <a:r>
              <a:rPr lang="ru-RU" sz="1350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ru-RU" sz="1350" i="1" dirty="0">
                <a:solidFill>
                  <a:prstClr val="black"/>
                </a:solidFill>
              </a:rPr>
              <a:t>Лидеры в течение 3-х лет </a:t>
            </a:r>
          </a:p>
        </p:txBody>
      </p:sp>
      <p:sp>
        <p:nvSpPr>
          <p:cNvPr id="10" name="Номер слайда 8">
            <a:extLst>
              <a:ext uri="{FF2B5EF4-FFF2-40B4-BE49-F238E27FC236}">
                <a16:creationId xmlns="" xmlns:a16="http://schemas.microsoft.com/office/drawing/2014/main" id="{FB596B26-00B7-416B-B5A3-635C217F4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7534" y="6382122"/>
            <a:ext cx="2844430" cy="365077"/>
          </a:xfrm>
        </p:spPr>
        <p:txBody>
          <a:bodyPr/>
          <a:lstStyle/>
          <a:p>
            <a:pPr>
              <a:defRPr/>
            </a:pPr>
            <a:fld id="{D2A5C6D9-FC8F-41B8-91CC-A698CF986E1A}" type="slidenum">
              <a:rPr lang="ru-RU" altLang="ru-RU" sz="1600" smtClean="0"/>
              <a:pPr>
                <a:defRPr/>
              </a:pPr>
              <a:t>4</a:t>
            </a:fld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175771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50" y="0"/>
            <a:ext cx="10140147" cy="973066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Проекты, направленные на развитие сельских школ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20145" r="50000" b="52496"/>
          <a:stretch/>
        </p:blipFill>
        <p:spPr>
          <a:xfrm>
            <a:off x="6527254" y="2709714"/>
            <a:ext cx="575989" cy="547388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3190E-D275-4E0F-A3F4-927E7DBD5916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14686" y="981522"/>
            <a:ext cx="3856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«Я ЛЮБЛЮ МАТЕМАТИКУ»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58702" y="1341562"/>
            <a:ext cx="4000654" cy="111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600"/>
              </a:lnSpc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sz="1600" dirty="0"/>
              <a:t>Более </a:t>
            </a:r>
            <a:r>
              <a:rPr lang="ru-RU" sz="1600" b="1" dirty="0" smtClean="0">
                <a:solidFill>
                  <a:srgbClr val="C00000"/>
                </a:solidFill>
              </a:rPr>
              <a:t>12 700 </a:t>
            </a:r>
            <a:r>
              <a:rPr lang="ru-RU" sz="1600" dirty="0" smtClean="0"/>
              <a:t>обучающихся </a:t>
            </a:r>
            <a:r>
              <a:rPr lang="ru-RU" sz="1600" dirty="0"/>
              <a:t>из </a:t>
            </a:r>
            <a:r>
              <a:rPr lang="ru-RU" sz="1600" b="1" dirty="0">
                <a:solidFill>
                  <a:srgbClr val="C00000"/>
                </a:solidFill>
              </a:rPr>
              <a:t>126</a:t>
            </a:r>
            <a:r>
              <a:rPr lang="ru-RU" sz="1600" dirty="0"/>
              <a:t> школ</a:t>
            </a:r>
          </a:p>
          <a:p>
            <a:pPr marL="285750" indent="-285750">
              <a:lnSpc>
                <a:spcPts val="1600"/>
              </a:lnSpc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sz="1600" dirty="0"/>
              <a:t>Повышение среднего балла ЕГЭ и ОГЭ </a:t>
            </a:r>
            <a:br>
              <a:rPr lang="ru-RU" sz="1600" dirty="0"/>
            </a:br>
            <a:r>
              <a:rPr lang="ru-RU" sz="1600" dirty="0"/>
              <a:t>на </a:t>
            </a:r>
            <a:r>
              <a:rPr lang="ru-RU" sz="1600" b="1" dirty="0">
                <a:solidFill>
                  <a:srgbClr val="C00000"/>
                </a:solidFill>
              </a:rPr>
              <a:t>4-6</a:t>
            </a:r>
            <a:r>
              <a:rPr lang="ru-RU" sz="1600" dirty="0"/>
              <a:t> балла</a:t>
            </a:r>
          </a:p>
          <a:p>
            <a:pPr marL="285750" indent="-285750">
              <a:lnSpc>
                <a:spcPts val="1600"/>
              </a:lnSpc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sz="1600" dirty="0"/>
              <a:t>Повышение квалификации </a:t>
            </a:r>
            <a:r>
              <a:rPr lang="ru-RU" sz="1600" b="1" dirty="0">
                <a:solidFill>
                  <a:srgbClr val="C00000"/>
                </a:solidFill>
              </a:rPr>
              <a:t>120 </a:t>
            </a:r>
            <a:r>
              <a:rPr lang="ru-RU" sz="1600" dirty="0"/>
              <a:t>учителей ежегодно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47334" y="1053530"/>
            <a:ext cx="2484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«ФИЗИКА В ШКОЛЕ»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03318" y="1413570"/>
            <a:ext cx="3995416" cy="111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600"/>
              </a:lnSpc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sz="1600" dirty="0"/>
              <a:t>Более </a:t>
            </a:r>
            <a:r>
              <a:rPr lang="ru-RU" sz="1600" b="1" dirty="0" smtClean="0">
                <a:solidFill>
                  <a:srgbClr val="C00000"/>
                </a:solidFill>
              </a:rPr>
              <a:t>4 300 </a:t>
            </a:r>
            <a:r>
              <a:rPr lang="ru-RU" sz="1600" dirty="0" smtClean="0"/>
              <a:t>обучающихся </a:t>
            </a:r>
            <a:r>
              <a:rPr lang="ru-RU" sz="1600" dirty="0"/>
              <a:t>из </a:t>
            </a:r>
            <a:r>
              <a:rPr lang="ru-RU" sz="1600" b="1" dirty="0">
                <a:solidFill>
                  <a:srgbClr val="C00000"/>
                </a:solidFill>
              </a:rPr>
              <a:t>101</a:t>
            </a:r>
            <a:r>
              <a:rPr lang="ru-RU" sz="1600" dirty="0"/>
              <a:t> школ</a:t>
            </a:r>
          </a:p>
          <a:p>
            <a:pPr marL="285750" indent="-285750">
              <a:lnSpc>
                <a:spcPts val="1600"/>
              </a:lnSpc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sz="1600" dirty="0"/>
              <a:t>Сетевое естественнонаучное образовательное взаимодействие </a:t>
            </a:r>
          </a:p>
          <a:p>
            <a:pPr marL="285750" indent="-285750">
              <a:lnSpc>
                <a:spcPts val="1600"/>
              </a:lnSpc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sz="1600" dirty="0"/>
              <a:t>Повышение квалификации </a:t>
            </a:r>
            <a:r>
              <a:rPr lang="ru-RU" sz="1600" b="1" dirty="0">
                <a:solidFill>
                  <a:srgbClr val="C00000"/>
                </a:solidFill>
              </a:rPr>
              <a:t>120 </a:t>
            </a:r>
            <a:r>
              <a:rPr lang="ru-RU" sz="1600" dirty="0"/>
              <a:t>учителей ежегодно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13" t="18498" r="7474" b="53377"/>
          <a:stretch/>
        </p:blipFill>
        <p:spPr>
          <a:xfrm>
            <a:off x="6527254" y="1053530"/>
            <a:ext cx="513201" cy="5580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58702" y="2637706"/>
            <a:ext cx="3383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«ЦИФРОВАЯ ШКОЛА»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86694" y="2997746"/>
            <a:ext cx="3947533" cy="1323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600"/>
              </a:lnSpc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</a:rPr>
              <a:t>167</a:t>
            </a:r>
            <a:r>
              <a:rPr lang="ru-RU" sz="1600" dirty="0"/>
              <a:t> школ и свыше </a:t>
            </a:r>
            <a:r>
              <a:rPr lang="ru-RU" sz="1600" b="1" dirty="0">
                <a:solidFill>
                  <a:srgbClr val="C00000"/>
                </a:solidFill>
              </a:rPr>
              <a:t>340</a:t>
            </a:r>
            <a:r>
              <a:rPr lang="ru-RU" sz="1600" dirty="0"/>
              <a:t> классов</a:t>
            </a:r>
          </a:p>
          <a:p>
            <a:pPr marL="285750" indent="-285750">
              <a:lnSpc>
                <a:spcPts val="1600"/>
              </a:lnSpc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sz="1600" dirty="0"/>
              <a:t>Повышение успеваемости </a:t>
            </a:r>
            <a:br>
              <a:rPr lang="ru-RU" sz="1600" dirty="0"/>
            </a:br>
            <a:r>
              <a:rPr lang="ru-RU" sz="1600" dirty="0"/>
              <a:t>по математике, занятия в компьютерном классе, индивидуальная траектория</a:t>
            </a:r>
          </a:p>
          <a:p>
            <a:pPr marL="285750" indent="-285750">
              <a:lnSpc>
                <a:spcPts val="1600"/>
              </a:lnSpc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sz="1600" dirty="0"/>
              <a:t>Обучение для </a:t>
            </a:r>
            <a:r>
              <a:rPr lang="ru-RU" sz="1600" b="1" dirty="0">
                <a:solidFill>
                  <a:srgbClr val="C00000"/>
                </a:solidFill>
              </a:rPr>
              <a:t>200</a:t>
            </a:r>
            <a:r>
              <a:rPr lang="ru-RU" sz="1600" dirty="0"/>
              <a:t> учителей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8" t="55161" r="70767" b="22770"/>
          <a:stretch/>
        </p:blipFill>
        <p:spPr>
          <a:xfrm>
            <a:off x="838622" y="2637706"/>
            <a:ext cx="586275" cy="43214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247334" y="2637706"/>
            <a:ext cx="4247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«ОБРАЗОВАТЕЛЬНЫЙ ЛИФТ»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03318" y="3069754"/>
            <a:ext cx="3790167" cy="1118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600"/>
              </a:lnSpc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sz="1600" dirty="0"/>
              <a:t>Адресная поддержка школ с низкими образовательными результатами</a:t>
            </a:r>
          </a:p>
          <a:p>
            <a:pPr marL="285750" indent="-285750">
              <a:lnSpc>
                <a:spcPts val="1600"/>
              </a:lnSpc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sz="1600" dirty="0"/>
              <a:t>2019 г. поставка мобильных компьютерных классов </a:t>
            </a:r>
            <a:r>
              <a:rPr lang="ru-RU" sz="1600" b="1" dirty="0">
                <a:solidFill>
                  <a:srgbClr val="C00000"/>
                </a:solidFill>
              </a:rPr>
              <a:t>6 </a:t>
            </a:r>
            <a:r>
              <a:rPr lang="ru-RU" sz="1600" dirty="0"/>
              <a:t>лучшим </a:t>
            </a:r>
            <a:br>
              <a:rPr lang="ru-RU" sz="1600" dirty="0"/>
            </a:br>
            <a:r>
              <a:rPr lang="ru-RU" sz="1600" dirty="0" smtClean="0"/>
              <a:t>школам-участникам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0" t="54500" r="50788" b="21875"/>
          <a:stretch/>
        </p:blipFill>
        <p:spPr>
          <a:xfrm>
            <a:off x="838622" y="1125538"/>
            <a:ext cx="519286" cy="474303"/>
          </a:xfrm>
          <a:prstGeom prst="rect">
            <a:avLst/>
          </a:prstGeom>
        </p:spPr>
      </p:pic>
      <p:sp>
        <p:nvSpPr>
          <p:cNvPr id="24" name="Полилиния 23"/>
          <p:cNvSpPr/>
          <p:nvPr/>
        </p:nvSpPr>
        <p:spPr>
          <a:xfrm>
            <a:off x="1708066" y="4630112"/>
            <a:ext cx="2834220" cy="338127"/>
          </a:xfrm>
          <a:custGeom>
            <a:avLst/>
            <a:gdLst>
              <a:gd name="connsiteX0" fmla="*/ 0 w 8305800"/>
              <a:gd name="connsiteY0" fmla="*/ 111932 h 671580"/>
              <a:gd name="connsiteX1" fmla="*/ 111932 w 8305800"/>
              <a:gd name="connsiteY1" fmla="*/ 0 h 671580"/>
              <a:gd name="connsiteX2" fmla="*/ 8193868 w 8305800"/>
              <a:gd name="connsiteY2" fmla="*/ 0 h 671580"/>
              <a:gd name="connsiteX3" fmla="*/ 8305800 w 8305800"/>
              <a:gd name="connsiteY3" fmla="*/ 111932 h 671580"/>
              <a:gd name="connsiteX4" fmla="*/ 8305800 w 8305800"/>
              <a:gd name="connsiteY4" fmla="*/ 559648 h 671580"/>
              <a:gd name="connsiteX5" fmla="*/ 8193868 w 8305800"/>
              <a:gd name="connsiteY5" fmla="*/ 671580 h 671580"/>
              <a:gd name="connsiteX6" fmla="*/ 111932 w 8305800"/>
              <a:gd name="connsiteY6" fmla="*/ 671580 h 671580"/>
              <a:gd name="connsiteX7" fmla="*/ 0 w 8305800"/>
              <a:gd name="connsiteY7" fmla="*/ 559648 h 671580"/>
              <a:gd name="connsiteX8" fmla="*/ 0 w 8305800"/>
              <a:gd name="connsiteY8" fmla="*/ 111932 h 671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5800" h="671580">
                <a:moveTo>
                  <a:pt x="0" y="111932"/>
                </a:moveTo>
                <a:cubicBezTo>
                  <a:pt x="0" y="50114"/>
                  <a:pt x="50114" y="0"/>
                  <a:pt x="111932" y="0"/>
                </a:cubicBezTo>
                <a:lnTo>
                  <a:pt x="8193868" y="0"/>
                </a:lnTo>
                <a:cubicBezTo>
                  <a:pt x="8255686" y="0"/>
                  <a:pt x="8305800" y="50114"/>
                  <a:pt x="8305800" y="111932"/>
                </a:cubicBezTo>
                <a:lnTo>
                  <a:pt x="8305800" y="559648"/>
                </a:lnTo>
                <a:cubicBezTo>
                  <a:pt x="8305800" y="621466"/>
                  <a:pt x="8255686" y="671580"/>
                  <a:pt x="8193868" y="671580"/>
                </a:cubicBezTo>
                <a:lnTo>
                  <a:pt x="111932" y="671580"/>
                </a:lnTo>
                <a:cubicBezTo>
                  <a:pt x="50114" y="671580"/>
                  <a:pt x="0" y="621466"/>
                  <a:pt x="0" y="559648"/>
                </a:cubicBezTo>
                <a:lnTo>
                  <a:pt x="0" y="111932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464" tIns="139464" rIns="139464" bIns="139464" numCol="1" spcCol="1270" anchor="ctr" anchorCtr="0">
            <a:noAutofit/>
          </a:bodyPr>
          <a:lstStyle/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prstClr val="black"/>
                </a:solidFill>
              </a:rPr>
              <a:t>«АГРОКЛАССЫ»</a:t>
            </a: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25" name="Picture 6" descr="https://www.shareicon.net/data/2015/11/18/673865_laptop_512x512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62" y="4653930"/>
            <a:ext cx="515193" cy="515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1696929" y="4908695"/>
            <a:ext cx="42217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prstClr val="black"/>
                </a:solidFill>
              </a:rPr>
              <a:t>В рамках проекта в сельские школы поставлено оборудование  </a:t>
            </a:r>
            <a:r>
              <a:rPr lang="ru-RU" sz="1600" dirty="0">
                <a:solidFill>
                  <a:prstClr val="black"/>
                </a:solidFill>
              </a:rPr>
              <a:t>(по 1,5 млн. руб.):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prstClr val="black"/>
                </a:solidFill>
              </a:rPr>
              <a:t>цифровой учебный микроскоп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prstClr val="black"/>
                </a:solidFill>
              </a:rPr>
              <a:t>естественно-научная мобильная лаборатория</a:t>
            </a:r>
          </a:p>
        </p:txBody>
      </p:sp>
      <p:pic>
        <p:nvPicPr>
          <p:cNvPr id="27" name="Picture 2" descr="https://sc02.alicdn.com/kf/HTB1WNcCKNjaK1RjSZFA762dLFXaY/binocular-biological-microscope-XSP-100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791" y="5460289"/>
            <a:ext cx="633089" cy="60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054" y="4748278"/>
            <a:ext cx="725428" cy="45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Полилиния 29"/>
          <p:cNvSpPr/>
          <p:nvPr/>
        </p:nvSpPr>
        <p:spPr>
          <a:xfrm>
            <a:off x="7103318" y="4509914"/>
            <a:ext cx="4344331" cy="508175"/>
          </a:xfrm>
          <a:custGeom>
            <a:avLst/>
            <a:gdLst>
              <a:gd name="connsiteX0" fmla="*/ 0 w 8305800"/>
              <a:gd name="connsiteY0" fmla="*/ 111932 h 671580"/>
              <a:gd name="connsiteX1" fmla="*/ 111932 w 8305800"/>
              <a:gd name="connsiteY1" fmla="*/ 0 h 671580"/>
              <a:gd name="connsiteX2" fmla="*/ 8193868 w 8305800"/>
              <a:gd name="connsiteY2" fmla="*/ 0 h 671580"/>
              <a:gd name="connsiteX3" fmla="*/ 8305800 w 8305800"/>
              <a:gd name="connsiteY3" fmla="*/ 111932 h 671580"/>
              <a:gd name="connsiteX4" fmla="*/ 8305800 w 8305800"/>
              <a:gd name="connsiteY4" fmla="*/ 559648 h 671580"/>
              <a:gd name="connsiteX5" fmla="*/ 8193868 w 8305800"/>
              <a:gd name="connsiteY5" fmla="*/ 671580 h 671580"/>
              <a:gd name="connsiteX6" fmla="*/ 111932 w 8305800"/>
              <a:gd name="connsiteY6" fmla="*/ 671580 h 671580"/>
              <a:gd name="connsiteX7" fmla="*/ 0 w 8305800"/>
              <a:gd name="connsiteY7" fmla="*/ 559648 h 671580"/>
              <a:gd name="connsiteX8" fmla="*/ 0 w 8305800"/>
              <a:gd name="connsiteY8" fmla="*/ 111932 h 671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5800" h="671580">
                <a:moveTo>
                  <a:pt x="0" y="111932"/>
                </a:moveTo>
                <a:cubicBezTo>
                  <a:pt x="0" y="50114"/>
                  <a:pt x="50114" y="0"/>
                  <a:pt x="111932" y="0"/>
                </a:cubicBezTo>
                <a:lnTo>
                  <a:pt x="8193868" y="0"/>
                </a:lnTo>
                <a:cubicBezTo>
                  <a:pt x="8255686" y="0"/>
                  <a:pt x="8305800" y="50114"/>
                  <a:pt x="8305800" y="111932"/>
                </a:cubicBezTo>
                <a:lnTo>
                  <a:pt x="8305800" y="559648"/>
                </a:lnTo>
                <a:cubicBezTo>
                  <a:pt x="8305800" y="621466"/>
                  <a:pt x="8255686" y="671580"/>
                  <a:pt x="8193868" y="671580"/>
                </a:cubicBezTo>
                <a:lnTo>
                  <a:pt x="111932" y="671580"/>
                </a:lnTo>
                <a:cubicBezTo>
                  <a:pt x="50114" y="671580"/>
                  <a:pt x="0" y="621466"/>
                  <a:pt x="0" y="559648"/>
                </a:cubicBezTo>
                <a:lnTo>
                  <a:pt x="0" y="111932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464" tIns="139464" rIns="139464" bIns="139464" numCol="1" spcCol="1270" anchor="ctr" anchorCtr="0">
            <a:noAutofit/>
          </a:bodyPr>
          <a:lstStyle/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prstClr val="black"/>
                </a:solidFill>
              </a:rPr>
              <a:t>«ПРОФЕССИОНАЛЬНЫЕ ПРОБЫ»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247334" y="4869954"/>
            <a:ext cx="388843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prstClr val="black"/>
                </a:solidFill>
              </a:rPr>
              <a:t>В учебно-воспитательный процесс включены мастер-классы, занятия в современных мастерских и лабораториях </a:t>
            </a:r>
            <a:r>
              <a:rPr lang="ru-RU" sz="1600" dirty="0"/>
              <a:t>под руководством высокопрофессиональных </a:t>
            </a:r>
            <a:r>
              <a:rPr lang="ru-RU" sz="1600" dirty="0" smtClean="0"/>
              <a:t>специалистов</a:t>
            </a:r>
          </a:p>
        </p:txBody>
      </p:sp>
    </p:spTree>
    <p:extLst>
      <p:ext uri="{BB962C8B-B14F-4D97-AF65-F5344CB8AC3E}">
        <p14:creationId xmlns:p14="http://schemas.microsoft.com/office/powerpoint/2010/main" val="77810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90550" y="0"/>
            <a:ext cx="10140147" cy="973066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Профильные </a:t>
            </a:r>
            <a:r>
              <a:rPr lang="ru-RU" sz="3200" dirty="0" err="1" smtClean="0">
                <a:solidFill>
                  <a:srgbClr val="C00000"/>
                </a:solidFill>
              </a:rPr>
              <a:t>агроклассы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Рисунок 24" descr="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1981" flipH="1">
            <a:off x="2795439" y="3076480"/>
            <a:ext cx="550862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24" descr="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1981">
            <a:off x="6904430" y="3059569"/>
            <a:ext cx="715963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24" descr=" 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1981" flipH="1">
            <a:off x="4746152" y="3074724"/>
            <a:ext cx="59372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10"/>
          <p:cNvSpPr>
            <a:spLocks noChangeArrowheads="1"/>
          </p:cNvSpPr>
          <p:nvPr/>
        </p:nvSpPr>
        <p:spPr bwMode="auto">
          <a:xfrm>
            <a:off x="580522" y="3607668"/>
            <a:ext cx="1141933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2000" b="1" dirty="0">
                <a:latin typeface="Times New Roman" pitchFamily="18" charset="0"/>
              </a:rPr>
              <a:t>Естественнонаучное         </a:t>
            </a:r>
            <a:r>
              <a:rPr lang="ru-RU" altLang="ru-RU" sz="2000" b="1" dirty="0" smtClean="0">
                <a:latin typeface="Times New Roman" pitchFamily="18" charset="0"/>
              </a:rPr>
              <a:t> </a:t>
            </a:r>
            <a:r>
              <a:rPr lang="ru-RU" altLang="ru-RU" sz="2000" b="1" dirty="0">
                <a:latin typeface="Times New Roman" pitchFamily="18" charset="0"/>
              </a:rPr>
              <a:t>Инженерное               </a:t>
            </a:r>
            <a:r>
              <a:rPr lang="ru-RU" altLang="ru-RU" sz="2000" b="1" dirty="0" smtClean="0">
                <a:latin typeface="Times New Roman" pitchFamily="18" charset="0"/>
              </a:rPr>
              <a:t>     Гуманитарное                  Предпринимательство</a:t>
            </a:r>
            <a:endParaRPr lang="ru-RU" altLang="ru-RU" sz="2000" b="1" dirty="0"/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2211560" y="4144243"/>
            <a:ext cx="7412038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16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Элективные курсы:</a:t>
            </a:r>
          </a:p>
          <a:p>
            <a:pPr algn="ctr"/>
            <a:r>
              <a:rPr lang="ru-RU" alt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«Агробизнес», «Экспертиза качества продукции», </a:t>
            </a:r>
          </a:p>
          <a:p>
            <a:pPr algn="ctr"/>
            <a:r>
              <a:rPr lang="ru-RU" alt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«Экологическая химия», «Основы аграрной культуры», </a:t>
            </a:r>
          </a:p>
          <a:p>
            <a:pPr algn="ctr"/>
            <a:r>
              <a:rPr lang="ru-RU" alt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«Управление беспилотными летательными аппаратами», </a:t>
            </a:r>
          </a:p>
          <a:p>
            <a:pPr algn="ctr"/>
            <a:r>
              <a:rPr lang="ru-RU" alt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altLang="ru-RU" sz="16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Агромеханика</a:t>
            </a:r>
            <a:r>
              <a:rPr lang="ru-RU" alt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 и другие. </a:t>
            </a:r>
          </a:p>
        </p:txBody>
      </p:sp>
      <p:sp>
        <p:nvSpPr>
          <p:cNvPr id="10" name="Прямоугольник 12"/>
          <p:cNvSpPr>
            <a:spLocks noChangeArrowheads="1"/>
          </p:cNvSpPr>
          <p:nvPr/>
        </p:nvSpPr>
        <p:spPr bwMode="auto">
          <a:xfrm>
            <a:off x="4361035" y="2637706"/>
            <a:ext cx="3514725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1700" b="1" i="1" dirty="0">
                <a:latin typeface="Times New Roman" pitchFamily="18" charset="0"/>
              </a:rPr>
              <a:t>Направления профильных классов</a:t>
            </a:r>
            <a:endParaRPr lang="ru-RU" altLang="ru-RU" sz="1700" b="1" i="1" dirty="0"/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580523" y="5780848"/>
            <a:ext cx="1120331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Ежегодное участие школьников в конкурсе научных работ «Время, вперед!» </a:t>
            </a:r>
          </a:p>
          <a:p>
            <a:pPr algn="ctr"/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в 2020 году 20 из 37 победителей</a:t>
            </a: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– ученики агроклассов.</a:t>
            </a:r>
          </a:p>
        </p:txBody>
      </p:sp>
      <p:sp>
        <p:nvSpPr>
          <p:cNvPr id="12" name="Прямоугольник 5"/>
          <p:cNvSpPr>
            <a:spLocks noChangeArrowheads="1"/>
          </p:cNvSpPr>
          <p:nvPr/>
        </p:nvSpPr>
        <p:spPr bwMode="auto">
          <a:xfrm>
            <a:off x="580523" y="765498"/>
            <a:ext cx="1120331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92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ru-RU" altLang="ru-RU" sz="2000" dirty="0">
                <a:solidFill>
                  <a:srgbClr val="3333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«</a:t>
            </a:r>
            <a:r>
              <a:rPr lang="ru-RU" altLang="ru-RU" sz="2000" dirty="0" err="1">
                <a:solidFill>
                  <a:srgbClr val="3333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Агроклассы</a:t>
            </a:r>
            <a:r>
              <a:rPr lang="ru-RU" altLang="ru-RU" sz="2000" dirty="0">
                <a:solidFill>
                  <a:srgbClr val="3333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– </a:t>
            </a:r>
            <a:r>
              <a:rPr lang="ru-RU" alt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площадка, в рамках которой школьники могут  определить свои перспективы с точки зрения выбора профессии и учебного заведения, в которые они будут </a:t>
            </a:r>
            <a:r>
              <a:rPr lang="ru-RU" alt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поступать, </a:t>
            </a:r>
            <a:r>
              <a:rPr lang="ru-RU" alt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через дополнительную учебную программу</a:t>
            </a:r>
            <a:r>
              <a:rPr lang="ru-RU" altLang="ru-RU" sz="2000" dirty="0">
                <a:solidFill>
                  <a:srgbClr val="3333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alt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lang="ru-RU" alt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ru-RU" alt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lang="ru-RU" alt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настоящее время в </a:t>
            </a:r>
            <a:r>
              <a:rPr lang="ru-RU" altLang="ru-RU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</a:t>
            </a:r>
            <a:r>
              <a:rPr lang="ru-RU" alt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школах Пермского края организованы </a:t>
            </a:r>
            <a:r>
              <a:rPr lang="ru-RU" altLang="ru-RU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</a:t>
            </a:r>
            <a:r>
              <a:rPr lang="ru-RU" alt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агроклассов, в которых обучается 383 ученика, в том числе 263 </a:t>
            </a:r>
            <a:r>
              <a:rPr lang="ru-RU" alt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старшеклассника.</a:t>
            </a:r>
            <a:endParaRPr lang="ru-RU" alt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endParaRPr lang="ru-RU" altLang="ru-RU" sz="16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3" name="Рисунок 24" descr="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1981">
            <a:off x="9265616" y="3018697"/>
            <a:ext cx="715963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233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694606" y="261442"/>
            <a:ext cx="10079808" cy="504173"/>
          </a:xfr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3200" dirty="0">
                <a:solidFill>
                  <a:srgbClr val="C00000"/>
                </a:solidFill>
              </a:rPr>
              <a:t>Реализация проекта «</a:t>
            </a:r>
            <a:r>
              <a:rPr lang="ru-RU" sz="3200" dirty="0" err="1">
                <a:solidFill>
                  <a:srgbClr val="C00000"/>
                </a:solidFill>
              </a:rPr>
              <a:t>Агроклассы</a:t>
            </a:r>
            <a:r>
              <a:rPr lang="ru-RU" sz="3200" dirty="0">
                <a:solidFill>
                  <a:srgbClr val="C00000"/>
                </a:solidFill>
              </a:rPr>
              <a:t>» в Пермском крае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703306"/>
              </p:ext>
            </p:extLst>
          </p:nvPr>
        </p:nvGraphicFramePr>
        <p:xfrm>
          <a:off x="838622" y="1053530"/>
          <a:ext cx="10729191" cy="48965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44416">
                  <a:extLst>
                    <a:ext uri="{9D8B030D-6E8A-4147-A177-3AD203B41FA5}"/>
                  </a:extLst>
                </a:gridCol>
                <a:gridCol w="3240360">
                  <a:extLst>
                    <a:ext uri="{9D8B030D-6E8A-4147-A177-3AD203B41FA5}"/>
                  </a:extLst>
                </a:gridCol>
                <a:gridCol w="1191966">
                  <a:extLst>
                    <a:ext uri="{9D8B030D-6E8A-4147-A177-3AD203B41FA5}"/>
                  </a:extLst>
                </a:gridCol>
                <a:gridCol w="1226758">
                  <a:extLst>
                    <a:ext uri="{9D8B030D-6E8A-4147-A177-3AD203B41FA5}"/>
                  </a:extLst>
                </a:gridCol>
                <a:gridCol w="1325691">
                  <a:extLst>
                    <a:ext uri="{9D8B030D-6E8A-4147-A177-3AD203B41FA5}"/>
                  </a:extLst>
                </a:gridCol>
              </a:tblGrid>
              <a:tr h="9066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образовательной организации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</a:t>
                      </a:r>
                      <a:r>
                        <a:rPr lang="ru-RU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агроклассов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r>
                        <a:rPr lang="ru-RU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агроклассов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учеников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учеников старших классов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 anchor="ctr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94 г.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Перми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Агробизнес технологии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Лицей № 5</a:t>
                      </a:r>
                      <a:r>
                        <a:rPr lang="ru-RU" sz="14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Перми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Троельжанская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средняя школа, Кунгурский МР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Агрономия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Шерьинская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средняя школа, </a:t>
                      </a:r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Нытвенский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Агрономия, Животноводство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Ленская средняя школа, Кунгурский МР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Агрономия, </a:t>
                      </a:r>
                      <a:r>
                        <a:rPr lang="ru-RU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Агропочвоведение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Фроловская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средняя школа, Пермский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МР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Агрономия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Шадейская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средняя школа, Кунгурский МР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Гамовская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средняя школа, Пермский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МР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Агрохимия и </a:t>
                      </a:r>
                      <a:r>
                        <a:rPr lang="ru-RU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Агропочвоведение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Усть-Качкинская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средняя школа, Пермский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МР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Химико-биологический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Аграрный</a:t>
                      </a:r>
                    </a:p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Инженерный (физико-математический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 Информационно-технологический</a:t>
                      </a:r>
                    </a:p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Гуманитарный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(социально-экономический)</a:t>
                      </a:r>
                      <a:b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Култаевская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средняя школа, Пермский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МР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Юго-Камская средняя школа, Пермский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МР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Нижнемуллинская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средняя школа, Пермский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МР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Савинская средняя школа, Пермский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МР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Кондратовская средняя школа, Пермский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МР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  <a:tr h="265992"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Юговская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средняя школа, Пермский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МР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698" marR="12698" marT="9530" marB="0"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94606" y="6166098"/>
            <a:ext cx="108732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/>
            <a:r>
              <a:rPr lang="ru-RU" sz="1600" b="1" dirty="0">
                <a:solidFill>
                  <a:srgbClr val="C00000"/>
                </a:solidFill>
              </a:rPr>
              <a:t>Краевая субсидия на реализацию инновационных программ </a:t>
            </a:r>
            <a:r>
              <a:rPr lang="ru-RU" sz="1600" b="1" dirty="0" smtClean="0">
                <a:solidFill>
                  <a:srgbClr val="C00000"/>
                </a:solidFill>
              </a:rPr>
              <a:t>школам-участникам проекта – от 0,5 до 1,0 </a:t>
            </a:r>
            <a:r>
              <a:rPr lang="ru-RU" sz="1600" b="1" dirty="0" err="1" smtClean="0">
                <a:solidFill>
                  <a:srgbClr val="C00000"/>
                </a:solidFill>
              </a:rPr>
              <a:t>млн</a:t>
            </a:r>
            <a:r>
              <a:rPr lang="ru-RU" sz="1600" b="1" dirty="0" smtClean="0">
                <a:solidFill>
                  <a:srgbClr val="C00000"/>
                </a:solidFill>
              </a:rPr>
              <a:t> руб. 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169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461" b="23692"/>
          <a:stretch/>
        </p:blipFill>
        <p:spPr>
          <a:xfrm>
            <a:off x="8831510" y="3501802"/>
            <a:ext cx="2356514" cy="1765575"/>
          </a:xfrm>
          <a:prstGeom prst="rect">
            <a:avLst/>
          </a:prstGeom>
        </p:spPr>
      </p:pic>
      <p:sp>
        <p:nvSpPr>
          <p:cNvPr id="25" name="Заголовок 17"/>
          <p:cNvSpPr txBox="1">
            <a:spLocks/>
          </p:cNvSpPr>
          <p:nvPr/>
        </p:nvSpPr>
        <p:spPr>
          <a:xfrm>
            <a:off x="1674669" y="1075916"/>
            <a:ext cx="2980960" cy="394628"/>
          </a:xfrm>
          <a:prstGeom prst="rect">
            <a:avLst/>
          </a:prstGeom>
        </p:spPr>
        <p:txBody>
          <a:bodyPr vert="horz" lIns="91461" tIns="45731" rIns="91461" bIns="4573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26" name="Заголовок 17"/>
          <p:cNvSpPr txBox="1">
            <a:spLocks/>
          </p:cNvSpPr>
          <p:nvPr/>
        </p:nvSpPr>
        <p:spPr>
          <a:xfrm>
            <a:off x="6734291" y="1075916"/>
            <a:ext cx="2417887" cy="351002"/>
          </a:xfrm>
          <a:prstGeom prst="rect">
            <a:avLst/>
          </a:prstGeom>
        </p:spPr>
        <p:txBody>
          <a:bodyPr vert="horz" lIns="91461" tIns="45731" rIns="91461" bIns="4573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622" y="2925738"/>
            <a:ext cx="481412" cy="56833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819" b="89157" l="9639" r="89157">
                        <a14:foregroundMark x1="27711" y1="20482" x2="27711" y2="204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6614" y="1269554"/>
            <a:ext cx="491595" cy="49159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6250" l="9677" r="89247">
                        <a14:foregroundMark x1="21505" y1="53750" x2="21505" y2="53750"/>
                        <a14:foregroundMark x1="26882" y1="73750" x2="26882" y2="73750"/>
                        <a14:foregroundMark x1="45161" y1="83750" x2="45161" y2="83750"/>
                        <a14:foregroundMark x1="67742" y1="73750" x2="67742" y2="73750"/>
                        <a14:foregroundMark x1="76344" y1="53750" x2="76344" y2="53750"/>
                        <a14:foregroundMark x1="66667" y1="32500" x2="66667" y2="32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6614" y="2133650"/>
            <a:ext cx="643240" cy="55332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558702" y="2997746"/>
            <a:ext cx="36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sz="1600" b="1" dirty="0" smtClean="0">
                <a:solidFill>
                  <a:srgbClr val="C00000"/>
                </a:solidFill>
              </a:rPr>
              <a:t>727</a:t>
            </a:r>
            <a:r>
              <a:rPr lang="ru-RU" sz="1600" b="1" dirty="0" smtClean="0">
                <a:solidFill>
                  <a:prstClr val="black"/>
                </a:solidFill>
              </a:rPr>
              <a:t> </a:t>
            </a:r>
            <a:r>
              <a:rPr lang="ru-RU" sz="1600" b="1" dirty="0">
                <a:solidFill>
                  <a:prstClr val="black"/>
                </a:solidFill>
              </a:rPr>
              <a:t>учеников, </a:t>
            </a:r>
            <a:r>
              <a:rPr lang="ru-RU" sz="1600" b="1" dirty="0" smtClean="0">
                <a:solidFill>
                  <a:srgbClr val="C00000"/>
                </a:solidFill>
              </a:rPr>
              <a:t>19</a:t>
            </a:r>
            <a:r>
              <a:rPr lang="ru-RU" sz="1600" dirty="0" smtClean="0">
                <a:solidFill>
                  <a:prstClr val="black"/>
                </a:solidFill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</a:rPr>
              <a:t>педагогов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14686" y="1341562"/>
            <a:ext cx="4155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sz="1600" b="1" dirty="0">
                <a:solidFill>
                  <a:srgbClr val="C00000"/>
                </a:solidFill>
              </a:rPr>
              <a:t>25</a:t>
            </a:r>
            <a:r>
              <a:rPr lang="ru-RU" sz="1600" dirty="0">
                <a:solidFill>
                  <a:prstClr val="black"/>
                </a:solidFill>
              </a:rPr>
              <a:t> </a:t>
            </a:r>
            <a:r>
              <a:rPr lang="ru-RU" sz="1600" b="1" dirty="0">
                <a:solidFill>
                  <a:prstClr val="black"/>
                </a:solidFill>
              </a:rPr>
              <a:t>сельских </a:t>
            </a:r>
            <a:r>
              <a:rPr lang="ru-RU" sz="1600" b="1" dirty="0" smtClean="0">
                <a:solidFill>
                  <a:prstClr val="black"/>
                </a:solidFill>
              </a:rPr>
              <a:t>школ</a:t>
            </a:r>
            <a:endParaRPr lang="ru-RU" sz="1600" b="1" i="1" dirty="0">
              <a:solidFill>
                <a:prstClr val="black"/>
              </a:solidFill>
            </a:endParaRPr>
          </a:p>
          <a:p>
            <a:pPr defTabSz="914583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86694" y="2203298"/>
            <a:ext cx="3627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sz="1600" b="1" dirty="0">
                <a:solidFill>
                  <a:srgbClr val="C00000"/>
                </a:solidFill>
              </a:rPr>
              <a:t>17</a:t>
            </a:r>
            <a:r>
              <a:rPr lang="ru-RU" sz="1600" dirty="0">
                <a:solidFill>
                  <a:prstClr val="black"/>
                </a:solidFill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</a:rPr>
              <a:t>территорий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534985" y="1537119"/>
            <a:ext cx="237621" cy="3694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583"/>
            <a:r>
              <a:rPr lang="ru-RU" sz="1800" b="1" dirty="0">
                <a:solidFill>
                  <a:prstClr val="black"/>
                </a:solidFill>
              </a:rPr>
              <a:t> </a:t>
            </a: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762776" y="972303"/>
            <a:ext cx="224794" cy="30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583"/>
            <a:r>
              <a:rPr lang="ru-RU" sz="1400" b="1" dirty="0">
                <a:solidFill>
                  <a:srgbClr val="FF0000"/>
                </a:solidFill>
              </a:rPr>
              <a:t> 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35" name="Заголовок 3"/>
          <p:cNvSpPr>
            <a:spLocks noGrp="1"/>
          </p:cNvSpPr>
          <p:nvPr>
            <p:ph type="title"/>
          </p:nvPr>
        </p:nvSpPr>
        <p:spPr>
          <a:xfrm>
            <a:off x="478582" y="261442"/>
            <a:ext cx="8005085" cy="648760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solidFill>
                  <a:srgbClr val="C00000"/>
                </a:solidFill>
              </a:rPr>
              <a:t>Краевая онлайн-школа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951190" y="5734050"/>
            <a:ext cx="18619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583"/>
            <a:r>
              <a:rPr lang="ru-RU" sz="1600" b="1" dirty="0">
                <a:solidFill>
                  <a:prstClr val="black"/>
                </a:solidFill>
              </a:rPr>
              <a:t>1 учитель – 1 класс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975526" y="5734050"/>
            <a:ext cx="2920058" cy="752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583">
              <a:lnSpc>
                <a:spcPts val="1700"/>
              </a:lnSpc>
            </a:pPr>
            <a:r>
              <a:rPr lang="ru-RU" sz="1600" b="1" dirty="0">
                <a:solidFill>
                  <a:prstClr val="black"/>
                </a:solidFill>
              </a:rPr>
              <a:t>1 учитель – 1 виртуальный класс с </a:t>
            </a:r>
            <a:r>
              <a:rPr lang="ru-RU" sz="1600" b="1" dirty="0" smtClean="0">
                <a:solidFill>
                  <a:prstClr val="black"/>
                </a:solidFill>
              </a:rPr>
              <a:t>обучающимися </a:t>
            </a:r>
            <a:r>
              <a:rPr lang="ru-RU" sz="1600" b="1" dirty="0">
                <a:solidFill>
                  <a:prstClr val="black"/>
                </a:solidFill>
              </a:rPr>
              <a:t>разных школ</a:t>
            </a: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461" b="23692"/>
          <a:stretch/>
        </p:blipFill>
        <p:spPr>
          <a:xfrm>
            <a:off x="5879182" y="3573810"/>
            <a:ext cx="2356514" cy="1765575"/>
          </a:xfrm>
          <a:prstGeom prst="rect">
            <a:avLst/>
          </a:prstGeom>
        </p:spPr>
      </p:pic>
      <p:graphicFrame>
        <p:nvGraphicFramePr>
          <p:cNvPr id="39" name="Схема 38"/>
          <p:cNvGraphicFramePr/>
          <p:nvPr>
            <p:extLst/>
          </p:nvPr>
        </p:nvGraphicFramePr>
        <p:xfrm>
          <a:off x="8903518" y="3429794"/>
          <a:ext cx="2741929" cy="1973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40" name="Схема 39"/>
          <p:cNvGraphicFramePr/>
          <p:nvPr>
            <p:extLst/>
          </p:nvPr>
        </p:nvGraphicFramePr>
        <p:xfrm>
          <a:off x="5951190" y="3573810"/>
          <a:ext cx="2520280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6671270" y="2997746"/>
            <a:ext cx="39326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sz="1600" b="1" dirty="0">
                <a:solidFill>
                  <a:srgbClr val="C00000"/>
                </a:solidFill>
              </a:rPr>
              <a:t>Варианты дистанционного обучения: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55246" y="1197546"/>
            <a:ext cx="5040560" cy="1204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583">
              <a:lnSpc>
                <a:spcPts val="2200"/>
              </a:lnSpc>
            </a:pPr>
            <a:r>
              <a:rPr lang="ru-RU" sz="1600" b="1" dirty="0">
                <a:solidFill>
                  <a:srgbClr val="C00000"/>
                </a:solidFill>
              </a:rPr>
              <a:t>Центр «Краевая онлайн-Школа» </a:t>
            </a:r>
            <a:r>
              <a:rPr lang="ru-RU" sz="1600" b="1" dirty="0" smtClean="0">
                <a:solidFill>
                  <a:srgbClr val="C00000"/>
                </a:solidFill>
              </a:rPr>
              <a:t> -</a:t>
            </a:r>
            <a:endParaRPr lang="ru-RU" sz="1600" b="1" dirty="0">
              <a:solidFill>
                <a:srgbClr val="C00000"/>
              </a:solidFill>
            </a:endParaRPr>
          </a:p>
          <a:p>
            <a:pPr defTabSz="914583">
              <a:lnSpc>
                <a:spcPts val="22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электронная платформа для </a:t>
            </a:r>
            <a:r>
              <a:rPr lang="ru-RU" sz="1600" dirty="0">
                <a:solidFill>
                  <a:prstClr val="black"/>
                </a:solidFill>
              </a:rPr>
              <a:t>проведения уроков в онлайн-формате, </a:t>
            </a:r>
            <a:r>
              <a:rPr lang="ru-RU" sz="1600" dirty="0" smtClean="0">
                <a:solidFill>
                  <a:prstClr val="black"/>
                </a:solidFill>
              </a:rPr>
              <a:t>осуществляется организационно-техническое и методическое </a:t>
            </a:r>
            <a:r>
              <a:rPr lang="ru-RU" sz="1600" dirty="0">
                <a:solidFill>
                  <a:prstClr val="black"/>
                </a:solidFill>
              </a:rPr>
              <a:t>сопровождение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883016" y="3898641"/>
            <a:ext cx="423087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>
              <a:lnSpc>
                <a:spcPts val="1800"/>
              </a:lnSpc>
              <a:spcBef>
                <a:spcPts val="1200"/>
              </a:spcBef>
            </a:pPr>
            <a:r>
              <a:rPr lang="ru-RU" sz="1600" dirty="0">
                <a:solidFill>
                  <a:prstClr val="black"/>
                </a:solidFill>
              </a:rPr>
              <a:t>Закрыты вакансии по английскому языку, немецкому языку, </a:t>
            </a:r>
            <a:r>
              <a:rPr lang="ru-RU" sz="1600" dirty="0" smtClean="0">
                <a:solidFill>
                  <a:prstClr val="black"/>
                </a:solidFill>
              </a:rPr>
              <a:t>французскому языку, физике</a:t>
            </a:r>
            <a:r>
              <a:rPr lang="ru-RU" sz="1600" dirty="0">
                <a:solidFill>
                  <a:prstClr val="black"/>
                </a:solidFill>
              </a:rPr>
              <a:t>, химии, биологии,  истории, географии</a:t>
            </a:r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10" y="4725938"/>
            <a:ext cx="2557468" cy="19576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1629677" y="5560142"/>
            <a:ext cx="8859034" cy="56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6" tIns="34298" rIns="68596" bIns="34298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14583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1600" b="1" dirty="0">
                <a:solidFill>
                  <a:prstClr val="black"/>
                </a:solidFill>
                <a:latin typeface="Calibri"/>
              </a:rPr>
              <a:t>По итогам лучшие школы получают адресную поддержку: </a:t>
            </a:r>
          </a:p>
          <a:p>
            <a:pPr defTabSz="914583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1600" b="1" dirty="0">
                <a:solidFill>
                  <a:prstClr val="black"/>
                </a:solidFill>
                <a:latin typeface="Calibri"/>
              </a:rPr>
              <a:t>2019 г. – лучшим </a:t>
            </a:r>
            <a:r>
              <a:rPr lang="ru-RU" altLang="ru-RU" sz="1600" b="1" dirty="0">
                <a:solidFill>
                  <a:srgbClr val="C00000"/>
                </a:solidFill>
                <a:latin typeface="Calibri"/>
              </a:rPr>
              <a:t>6</a:t>
            </a:r>
            <a:r>
              <a:rPr lang="ru-RU" altLang="ru-RU" sz="1600" b="1" dirty="0">
                <a:solidFill>
                  <a:prstClr val="black"/>
                </a:solidFill>
                <a:latin typeface="Calibri"/>
              </a:rPr>
              <a:t> школам-участникам проекта поставлены мобильные компьютерные классы</a:t>
            </a:r>
          </a:p>
        </p:txBody>
      </p:sp>
      <p:sp>
        <p:nvSpPr>
          <p:cNvPr id="5" name="Заголовок 17"/>
          <p:cNvSpPr txBox="1">
            <a:spLocks/>
          </p:cNvSpPr>
          <p:nvPr/>
        </p:nvSpPr>
        <p:spPr>
          <a:xfrm>
            <a:off x="2394735" y="4766829"/>
            <a:ext cx="7425291" cy="3229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8596" tIns="34298" rIns="68596" bIns="34298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1600" b="1" dirty="0">
                <a:solidFill>
                  <a:prstClr val="black"/>
                </a:solidFill>
              </a:rPr>
              <a:t>Рейтинговый список школ-апробационных площадок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5776409" y="5116823"/>
            <a:ext cx="551487" cy="443319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583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766614" y="1557586"/>
            <a:ext cx="10369152" cy="3166254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spcBef>
                <a:spcPts val="400"/>
              </a:spcBef>
              <a:buNone/>
            </a:pPr>
            <a:r>
              <a:rPr lang="ru-RU" sz="1600" b="1" dirty="0">
                <a:latin typeface="+mj-lt"/>
                <a:cs typeface="Times New Roman" panose="02020603050405020304" pitchFamily="18" charset="0"/>
              </a:rPr>
              <a:t>Направления деятельности:</a:t>
            </a:r>
          </a:p>
          <a:p>
            <a:pPr>
              <a:spcBef>
                <a:spcPts val="400"/>
              </a:spcBef>
              <a:buFont typeface="+mj-lt"/>
              <a:buAutoNum type="arabicPeriod"/>
            </a:pPr>
            <a:r>
              <a:rPr lang="ru-RU" sz="1600" dirty="0">
                <a:latin typeface="+mj-lt"/>
                <a:cs typeface="Times New Roman" panose="02020603050405020304" pitchFamily="18" charset="0"/>
              </a:rPr>
              <a:t>Анализ образовательных результатов и мониторинг социальных условий деятельности</a:t>
            </a:r>
          </a:p>
          <a:p>
            <a:pPr>
              <a:spcBef>
                <a:spcPts val="400"/>
              </a:spcBef>
              <a:buFont typeface="+mj-lt"/>
              <a:buAutoNum type="arabicPeriod"/>
            </a:pPr>
            <a:r>
              <a:rPr lang="ru-RU" sz="1600" dirty="0">
                <a:latin typeface="+mj-lt"/>
                <a:cs typeface="Times New Roman" panose="02020603050405020304" pitchFamily="18" charset="0"/>
              </a:rPr>
              <a:t>Научно-методическая поддержка школ-апробационных площадок и органов управления образованием</a:t>
            </a:r>
          </a:p>
          <a:p>
            <a:pPr>
              <a:spcBef>
                <a:spcPts val="400"/>
              </a:spcBef>
              <a:buFont typeface="+mj-lt"/>
              <a:buAutoNum type="arabicPeriod"/>
            </a:pPr>
            <a:r>
              <a:rPr lang="ru-RU" sz="1600" dirty="0">
                <a:latin typeface="+mj-lt"/>
                <a:cs typeface="Times New Roman" panose="02020603050405020304" pitchFamily="18" charset="0"/>
              </a:rPr>
              <a:t>Описание моделей, разработка методических рекомендаций</a:t>
            </a:r>
          </a:p>
          <a:p>
            <a:pPr>
              <a:spcBef>
                <a:spcPts val="400"/>
              </a:spcBef>
              <a:buFont typeface="+mj-lt"/>
              <a:buAutoNum type="arabicPeriod"/>
            </a:pPr>
            <a:r>
              <a:rPr lang="ru-RU" sz="1600" dirty="0">
                <a:latin typeface="+mj-lt"/>
                <a:cs typeface="Times New Roman" panose="02020603050405020304" pitchFamily="18" charset="0"/>
              </a:rPr>
              <a:t>Подготовка экспертных заключений и  рекомендаций школам</a:t>
            </a:r>
          </a:p>
          <a:p>
            <a:pPr>
              <a:spcBef>
                <a:spcPts val="400"/>
              </a:spcBef>
              <a:buFont typeface="+mj-lt"/>
              <a:buAutoNum type="arabicPeriod"/>
            </a:pPr>
            <a:r>
              <a:rPr lang="ru-RU" sz="1600" dirty="0">
                <a:latin typeface="+mj-lt"/>
                <a:cs typeface="Times New Roman" panose="02020603050405020304" pitchFamily="18" charset="0"/>
              </a:rPr>
              <a:t>Выявление успешного опыта работы по повышению образовательных результатов, улучшению социально-образовательных условий функционирования школ </a:t>
            </a:r>
          </a:p>
          <a:p>
            <a:pPr>
              <a:spcBef>
                <a:spcPts val="400"/>
              </a:spcBef>
              <a:buFont typeface="+mj-lt"/>
              <a:buAutoNum type="arabicPeriod"/>
            </a:pPr>
            <a:r>
              <a:rPr lang="ru-RU" sz="1600" dirty="0">
                <a:latin typeface="+mj-lt"/>
                <a:cs typeface="Times New Roman" panose="02020603050405020304" pitchFamily="18" charset="0"/>
              </a:rPr>
              <a:t>Проведение курсов повышения квалификации</a:t>
            </a:r>
          </a:p>
          <a:p>
            <a:pPr>
              <a:spcBef>
                <a:spcPts val="400"/>
              </a:spcBef>
              <a:buFont typeface="+mj-lt"/>
              <a:buAutoNum type="arabicPeriod"/>
            </a:pPr>
            <a:r>
              <a:rPr lang="ru-RU" sz="1600" dirty="0">
                <a:latin typeface="+mj-lt"/>
                <a:cs typeface="Times New Roman" panose="02020603050405020304" pitchFamily="18" charset="0"/>
              </a:rPr>
              <a:t>Разработка краевой программы поддержки школ с низкими результатами обучения и в школах, функционирующих в неблагоприятных социальных условиях</a:t>
            </a:r>
          </a:p>
          <a:p>
            <a:pPr>
              <a:spcBef>
                <a:spcPts val="400"/>
              </a:spcBef>
              <a:buFont typeface="+mj-lt"/>
              <a:buAutoNum type="arabicPeriod"/>
            </a:pPr>
            <a:r>
              <a:rPr lang="ru-RU" sz="1600" dirty="0">
                <a:latin typeface="+mj-lt"/>
                <a:cs typeface="Times New Roman" panose="02020603050405020304" pitchFamily="18" charset="0"/>
              </a:rPr>
              <a:t>Улучшение материально-технической базы школ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622" y="1053530"/>
            <a:ext cx="9289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ru-RU" sz="1600" b="1" dirty="0">
                <a:solidFill>
                  <a:prstClr val="black"/>
                </a:solidFill>
              </a:rPr>
              <a:t>Цель</a:t>
            </a:r>
            <a:r>
              <a:rPr lang="ru-RU" sz="1600" dirty="0">
                <a:solidFill>
                  <a:prstClr val="black"/>
                </a:solidFill>
              </a:rPr>
              <a:t>: повышение эффективности функционирования школ с низкими образовательными результатами</a:t>
            </a:r>
          </a:p>
        </p:txBody>
      </p:sp>
      <p:sp>
        <p:nvSpPr>
          <p:cNvPr id="9" name="Заголовок 4"/>
          <p:cNvSpPr>
            <a:spLocks noGrp="1"/>
          </p:cNvSpPr>
          <p:nvPr>
            <p:ph type="title"/>
          </p:nvPr>
        </p:nvSpPr>
        <p:spPr>
          <a:xfrm>
            <a:off x="550590" y="261442"/>
            <a:ext cx="8005085" cy="488066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solidFill>
                  <a:srgbClr val="C00000"/>
                </a:solidFill>
              </a:rPr>
              <a:t>Проект «Образовательный лифт</a:t>
            </a:r>
            <a:r>
              <a:rPr lang="ru-RU" sz="3200" dirty="0" smtClean="0">
                <a:solidFill>
                  <a:srgbClr val="C00000"/>
                </a:solidFill>
              </a:rPr>
              <a:t>»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1226" y="6169268"/>
            <a:ext cx="5401850" cy="615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583"/>
            <a:r>
              <a:rPr lang="ru-RU" sz="1600" b="1" dirty="0">
                <a:solidFill>
                  <a:prstClr val="black"/>
                </a:solidFill>
              </a:rPr>
              <a:t>Общий охват :</a:t>
            </a:r>
          </a:p>
          <a:p>
            <a:pPr algn="ctr" defTabSz="914583"/>
            <a:r>
              <a:rPr lang="ru-RU" sz="1800" dirty="0">
                <a:solidFill>
                  <a:prstClr val="black"/>
                </a:solidFill>
              </a:rPr>
              <a:t> </a:t>
            </a:r>
            <a:r>
              <a:rPr lang="ru-RU" sz="1800" dirty="0" smtClean="0">
                <a:solidFill>
                  <a:prstClr val="black"/>
                </a:solidFill>
              </a:rPr>
              <a:t>2020 </a:t>
            </a:r>
            <a:r>
              <a:rPr lang="ru-RU" sz="1800" dirty="0">
                <a:solidFill>
                  <a:prstClr val="black"/>
                </a:solidFill>
              </a:rPr>
              <a:t>г.: </a:t>
            </a:r>
            <a:r>
              <a:rPr lang="ru-RU" sz="1800" b="1" dirty="0">
                <a:solidFill>
                  <a:srgbClr val="C00000"/>
                </a:solidFill>
              </a:rPr>
              <a:t>25</a:t>
            </a:r>
            <a:r>
              <a:rPr lang="ru-RU" sz="1800" dirty="0">
                <a:solidFill>
                  <a:prstClr val="black"/>
                </a:solidFill>
              </a:rPr>
              <a:t> </a:t>
            </a:r>
            <a:r>
              <a:rPr lang="ru-RU" sz="1800" dirty="0" smtClean="0">
                <a:solidFill>
                  <a:prstClr val="black"/>
                </a:solidFill>
              </a:rPr>
              <a:t>школ</a:t>
            </a: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</TotalTime>
  <Words>4306</Words>
  <Application>Microsoft Office PowerPoint</Application>
  <PresentationFormat>Произвольный</PresentationFormat>
  <Paragraphs>1576</Paragraphs>
  <Slides>34</Slides>
  <Notes>34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34</vt:i4>
      </vt:variant>
    </vt:vector>
  </HeadingPairs>
  <TitlesOfParts>
    <vt:vector size="54" baseType="lpstr">
      <vt:lpstr>Arial</vt:lpstr>
      <vt:lpstr>Arial Black</vt:lpstr>
      <vt:lpstr>Bebas Neue Regular</vt:lpstr>
      <vt:lpstr>Calibri</vt:lpstr>
      <vt:lpstr>Calibri Light</vt:lpstr>
      <vt:lpstr>Helvetica Neue Medium</vt:lpstr>
      <vt:lpstr>SF UI Text Semibold</vt:lpstr>
      <vt:lpstr>Times New Roman</vt:lpstr>
      <vt:lpstr>Wingdings</vt:lpstr>
      <vt:lpstr>Тема Office</vt:lpstr>
      <vt:lpstr>2_Тема Office</vt:lpstr>
      <vt:lpstr>3_Тема Office</vt:lpstr>
      <vt:lpstr>4_Тема Office</vt:lpstr>
      <vt:lpstr>6_Тема Office</vt:lpstr>
      <vt:lpstr>8_Тема Office</vt:lpstr>
      <vt:lpstr>9_Тема Office</vt:lpstr>
      <vt:lpstr>10_Тема Office</vt:lpstr>
      <vt:lpstr>12_Тема Office</vt:lpstr>
      <vt:lpstr>15_Тема Office</vt:lpstr>
      <vt:lpstr>17_Тема Office</vt:lpstr>
      <vt:lpstr>Презентация PowerPoint</vt:lpstr>
      <vt:lpstr>Сеть сельских образовательных учреждений в Пермском крае</vt:lpstr>
      <vt:lpstr>Результативность по уровням образования </vt:lpstr>
      <vt:lpstr>Муниципалитеты – лидеры по среднему баллу ЕГЭ-2020</vt:lpstr>
      <vt:lpstr>Проекты, направленные на развитие сельских школ</vt:lpstr>
      <vt:lpstr>Профильные агроклассы</vt:lpstr>
      <vt:lpstr>Реализация проекта «Агроклассы» в Пермском крае</vt:lpstr>
      <vt:lpstr>Краевая онлайн-школа</vt:lpstr>
      <vt:lpstr>Проект «Образовательный лифт»</vt:lpstr>
      <vt:lpstr>Поставка автотранспорта для повышения доступности и качества образования </vt:lpstr>
      <vt:lpstr>Строительство детских садов в период с 2018 по 2020 год</vt:lpstr>
      <vt:lpstr>Замена ветхих, аварийных зданий сельских школ</vt:lpstr>
      <vt:lpstr>Обновление спортивной инфраструктуры школ Пермского края</vt:lpstr>
      <vt:lpstr>Презентация PowerPoint</vt:lpstr>
      <vt:lpstr>Ремонты учебных корпусов СПО</vt:lpstr>
      <vt:lpstr>Презентация PowerPoint</vt:lpstr>
      <vt:lpstr>Перевод дошкольных групп и пришкольных интернатов в здания общеобразовательных школ</vt:lpstr>
      <vt:lpstr>Презентация PowerPoint</vt:lpstr>
      <vt:lpstr>Презентация PowerPoint</vt:lpstr>
      <vt:lpstr>Государственная политика в развитии сельских школ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Сетевые образовательные проекты,  направленные на развитие сельских школ </vt:lpstr>
      <vt:lpstr>Обеспеченность компьютерной техникой и Интернетом (данные за 2019 г.)</vt:lpstr>
      <vt:lpstr>Поставка оборудования для создания цифровой образовательной среды</vt:lpstr>
      <vt:lpstr>Презентация PowerPoint</vt:lpstr>
      <vt:lpstr>Электронная Пермская Образовательная Система разработана и внедряется с 2019 года </vt:lpstr>
      <vt:lpstr>«ЭПОС. Учитель. Урок»</vt:lpstr>
      <vt:lpstr>Ассоциация «Лига образовательных учреждений сел и малых городов Прикамья»</vt:lpstr>
      <vt:lpstr>Решение проблем образования в сельских школах невозможно  без комплексного развития села!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Зайлеева Айгуль Раифовна</dc:creator>
  <cp:lastModifiedBy>Зверева Наталья Евгеньевна</cp:lastModifiedBy>
  <cp:revision>117</cp:revision>
  <cp:lastPrinted>2020-12-22T05:02:28Z</cp:lastPrinted>
  <dcterms:created xsi:type="dcterms:W3CDTF">2020-12-17T04:51:12Z</dcterms:created>
  <dcterms:modified xsi:type="dcterms:W3CDTF">2021-01-13T06:11:28Z</dcterms:modified>
</cp:coreProperties>
</file>