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35" r:id="rId1"/>
  </p:sldMasterIdLst>
  <p:notesMasterIdLst>
    <p:notesMasterId r:id="rId44"/>
  </p:notesMasterIdLst>
  <p:sldIdLst>
    <p:sldId id="1095" r:id="rId2"/>
    <p:sldId id="1420" r:id="rId3"/>
    <p:sldId id="1384" r:id="rId4"/>
    <p:sldId id="1385" r:id="rId5"/>
    <p:sldId id="1387" r:id="rId6"/>
    <p:sldId id="1100" r:id="rId7"/>
    <p:sldId id="1390" r:id="rId8"/>
    <p:sldId id="1389" r:id="rId9"/>
    <p:sldId id="628" r:id="rId10"/>
    <p:sldId id="1379" r:id="rId11"/>
    <p:sldId id="1392" r:id="rId12"/>
    <p:sldId id="1157" r:id="rId13"/>
    <p:sldId id="1160" r:id="rId14"/>
    <p:sldId id="1381" r:id="rId15"/>
    <p:sldId id="1391" r:id="rId16"/>
    <p:sldId id="1128" r:id="rId17"/>
    <p:sldId id="1130" r:id="rId18"/>
    <p:sldId id="1144" r:id="rId19"/>
    <p:sldId id="1131" r:id="rId20"/>
    <p:sldId id="1107" r:id="rId21"/>
    <p:sldId id="1101" r:id="rId22"/>
    <p:sldId id="1102" r:id="rId23"/>
    <p:sldId id="1103" r:id="rId24"/>
    <p:sldId id="1105" r:id="rId25"/>
    <p:sldId id="1423" r:id="rId26"/>
    <p:sldId id="1106" r:id="rId27"/>
    <p:sldId id="1108" r:id="rId28"/>
    <p:sldId id="988" r:id="rId29"/>
    <p:sldId id="1394" r:id="rId30"/>
    <p:sldId id="1408" r:id="rId31"/>
    <p:sldId id="1399" r:id="rId32"/>
    <p:sldId id="1409" r:id="rId33"/>
    <p:sldId id="1412" r:id="rId34"/>
    <p:sldId id="1402" r:id="rId35"/>
    <p:sldId id="1403" r:id="rId36"/>
    <p:sldId id="1400" r:id="rId37"/>
    <p:sldId id="1125" r:id="rId38"/>
    <p:sldId id="1410" r:id="rId39"/>
    <p:sldId id="1375" r:id="rId40"/>
    <p:sldId id="1428" r:id="rId41"/>
    <p:sldId id="499" r:id="rId42"/>
    <p:sldId id="1414" r:id="rId4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99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1F82CEB-E662-40CA-821E-0E94FE4665A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C7AC232-9318-4282-9EDC-B66FE1C0EF1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9487312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74955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44446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09013187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80869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53916914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696958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3558415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342145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042391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43346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285541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503616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94724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11420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332805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516567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408127-418C-4026-A0D3-88B3FB3D0C26}" type="datetimeFigureOut">
              <a:rPr lang="ru-RU" smtClean="0"/>
              <a:t>26.01.2022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28DC04F5-E7D0-4058-9C8B-24C172B6A44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4574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6" r:id="rId1"/>
    <p:sldLayoutId id="2147483837" r:id="rId2"/>
    <p:sldLayoutId id="2147483838" r:id="rId3"/>
    <p:sldLayoutId id="2147483839" r:id="rId4"/>
    <p:sldLayoutId id="2147483840" r:id="rId5"/>
    <p:sldLayoutId id="2147483841" r:id="rId6"/>
    <p:sldLayoutId id="2147483842" r:id="rId7"/>
    <p:sldLayoutId id="2147483843" r:id="rId8"/>
    <p:sldLayoutId id="2147483844" r:id="rId9"/>
    <p:sldLayoutId id="2147483845" r:id="rId10"/>
    <p:sldLayoutId id="2147483846" r:id="rId11"/>
    <p:sldLayoutId id="2147483847" r:id="rId12"/>
    <p:sldLayoutId id="2147483848" r:id="rId13"/>
    <p:sldLayoutId id="2147483849" r:id="rId14"/>
    <p:sldLayoutId id="2147483850" r:id="rId15"/>
    <p:sldLayoutId id="2147483851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>
            <a:extLst>
              <a:ext uri="{FF2B5EF4-FFF2-40B4-BE49-F238E27FC236}">
                <a16:creationId xmlns:a16="http://schemas.microsoft.com/office/drawing/2014/main" id="{BC16F375-EB51-4AD3-8006-893D5CFA134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533400"/>
            <a:ext cx="9144000" cy="4267200"/>
          </a:xfrm>
        </p:spPr>
        <p:txBody>
          <a:bodyPr>
            <a:normAutofit/>
          </a:bodyPr>
          <a:lstStyle/>
          <a:p>
            <a:pPr algn="ctr"/>
            <a:r>
              <a:rPr lang="ru-RU" sz="53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 обучающихся- тренд современного образования   </a:t>
            </a:r>
            <a:br>
              <a:rPr lang="ru-RU" dirty="0"/>
            </a:br>
            <a:endParaRPr lang="ru-RU" dirty="0"/>
          </a:p>
        </p:txBody>
      </p:sp>
      <p:sp>
        <p:nvSpPr>
          <p:cNvPr id="5" name="Подзаголовок 4">
            <a:extLst>
              <a:ext uri="{FF2B5EF4-FFF2-40B4-BE49-F238E27FC236}">
                <a16:creationId xmlns:a16="http://schemas.microsoft.com/office/drawing/2014/main" id="{50E36D42-421A-449D-9D8B-1DF2D7B64CC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800600"/>
            <a:ext cx="10566400" cy="1524000"/>
          </a:xfrm>
        </p:spPr>
        <p:txBody>
          <a:bodyPr>
            <a:normAutofit/>
          </a:bodyPr>
          <a:lstStyle/>
          <a:p>
            <a:pPr algn="r">
              <a:spcBef>
                <a:spcPts val="0"/>
              </a:spcBef>
            </a:pPr>
            <a:r>
              <a:rPr 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Вера Михайловна </a:t>
            </a:r>
            <a:r>
              <a:rPr lang="ru-RU" sz="24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Августинович</a:t>
            </a:r>
            <a:r>
              <a:rPr 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  <a:p>
            <a:pPr algn="r">
              <a:spcBef>
                <a:spcPts val="0"/>
              </a:spcBef>
            </a:pPr>
            <a:r>
              <a:rPr 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доцент АНО ДПО « ОИПО»,</a:t>
            </a:r>
          </a:p>
          <a:p>
            <a:pPr algn="r">
              <a:spcBef>
                <a:spcPts val="0"/>
              </a:spcBef>
            </a:pPr>
            <a:r>
              <a:rPr 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Заслуженный учитель РФ</a:t>
            </a:r>
          </a:p>
        </p:txBody>
      </p:sp>
    </p:spTree>
    <p:extLst>
      <p:ext uri="{BB962C8B-B14F-4D97-AF65-F5344CB8AC3E}">
        <p14:creationId xmlns:p14="http://schemas.microsoft.com/office/powerpoint/2010/main" val="386296383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167640"/>
            <a:ext cx="8911687" cy="1203960"/>
          </a:xfrm>
        </p:spPr>
        <p:txBody>
          <a:bodyPr>
            <a:noAutofit/>
          </a:bodyPr>
          <a:lstStyle/>
          <a:p>
            <a:r>
              <a:rPr lang="ru-RU" sz="2400" dirty="0">
                <a:solidFill>
                  <a:schemeClr val="accent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Указ Президента Российской Федерации «О национальных целях и стратегических задачах развития Российской Федерации на период до 2024 года» от 7 мая 2018 года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026920" y="1371600"/>
            <a:ext cx="9477692" cy="5318760"/>
          </a:xfrm>
        </p:spPr>
        <p:txBody>
          <a:bodyPr>
            <a:normAutofit/>
          </a:bodyPr>
          <a:lstStyle/>
          <a:p>
            <a:pPr algn="ctr"/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Сохранение лидирующих позиций РФ в международном исследовании качества чтения и понимания текстов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PIRLS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а также в международном исследовании качества математического и естественнонаучного образования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TIMSS 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повышения уровня функциональной грамотности в международном исследовании </a:t>
            </a:r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PISA</a:t>
            </a: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0213885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C5721EF-15E1-482B-96BC-6AFA96F838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61975"/>
          </a:xfrm>
        </p:spPr>
        <p:txBody>
          <a:bodyPr>
            <a:normAutofit/>
          </a:bodyPr>
          <a:lstStyle/>
          <a:p>
            <a:pPr algn="ctr">
              <a:defRPr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Новое в оценке качества образования</a:t>
            </a:r>
          </a:p>
        </p:txBody>
      </p:sp>
      <p:sp>
        <p:nvSpPr>
          <p:cNvPr id="71683" name="Объект 2">
            <a:extLst>
              <a:ext uri="{FF2B5EF4-FFF2-40B4-BE49-F238E27FC236}">
                <a16:creationId xmlns:a16="http://schemas.microsoft.com/office/drawing/2014/main" id="{89BDAE72-856C-46D4-9BC7-B40FF658A20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6900" y="1124745"/>
            <a:ext cx="10756900" cy="5212555"/>
          </a:xfrm>
        </p:spPr>
        <p:txBody>
          <a:bodyPr>
            <a:normAutofit/>
          </a:bodyPr>
          <a:lstStyle/>
          <a:p>
            <a:endParaRPr lang="ru-RU" altLang="ru-RU" b="0" dirty="0"/>
          </a:p>
          <a:p>
            <a:pPr marL="0" indent="0">
              <a:buNone/>
            </a:pPr>
            <a:r>
              <a:rPr lang="ru-RU" altLang="ru-RU" sz="2400" b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ФЕДЕРАЛЬНАЯ СЛУЖБА ПО НАДЗОРУ В СФЕРЕ ОБРАЗОВАНИЯ И НАУКИ, МИНИСТЕРСТВО ПРОСВЕЩЕНИЯ РОССИЙСКОЙ ФЕДЕРАЦИИ</a:t>
            </a:r>
          </a:p>
          <a:p>
            <a:pPr marL="0" indent="0">
              <a:buNone/>
            </a:pPr>
            <a:r>
              <a:rPr lang="ru-RU" altLang="ru-RU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 от 6 мая 2019 года N 590/219</a:t>
            </a:r>
          </a:p>
          <a:p>
            <a:pPr marL="0" indent="0" algn="ctr">
              <a:buNone/>
            </a:pPr>
            <a:r>
              <a:rPr lang="ru-RU" altLang="ru-RU" sz="3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</a:t>
            </a:r>
            <a:r>
              <a:rPr lang="ru-RU" altLang="ru-RU" sz="3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 утверждении Методологии и критериев оценки качества общего образования в общеобразовательных организациях на основе практики международных исследований качества подготовки обучающихся»</a:t>
            </a:r>
          </a:p>
        </p:txBody>
      </p:sp>
    </p:spTree>
    <p:extLst>
      <p:ext uri="{BB962C8B-B14F-4D97-AF65-F5344CB8AC3E}">
        <p14:creationId xmlns:p14="http://schemas.microsoft.com/office/powerpoint/2010/main" val="211788488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B993CD0-DA8A-4D5C-B63C-261F455724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ADB6ED6-D6E9-4034-A9AC-F36A719CDA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 2024 году все субъекты РФ должны принять участие в международных сопоставительных исследованиях.</a:t>
            </a:r>
          </a:p>
          <a:p>
            <a:pPr marL="0" indent="0" algn="ctr"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Это целевой показатель нацпроекта «Образование»</a:t>
            </a:r>
          </a:p>
        </p:txBody>
      </p:sp>
    </p:spTree>
    <p:extLst>
      <p:ext uri="{BB962C8B-B14F-4D97-AF65-F5344CB8AC3E}">
        <p14:creationId xmlns:p14="http://schemas.microsoft.com/office/powerpoint/2010/main" val="273188173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/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82947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altLang="ru-RU" sz="4400" b="1" dirty="0">
                <a:latin typeface="Times New Roman" pitchFamily="18" charset="0"/>
                <a:cs typeface="Times New Roman" pitchFamily="18" charset="0"/>
              </a:rPr>
              <a:t>Контроль результатов по модели </a:t>
            </a:r>
            <a:r>
              <a:rPr lang="en-US" altLang="ru-RU" sz="4400" b="1" dirty="0">
                <a:latin typeface="Times New Roman" pitchFamily="18" charset="0"/>
                <a:cs typeface="Times New Roman" pitchFamily="18" charset="0"/>
              </a:rPr>
              <a:t>PISA </a:t>
            </a:r>
            <a:r>
              <a:rPr lang="ru-RU" altLang="ru-RU" sz="4400" b="1" dirty="0">
                <a:latin typeface="Times New Roman" pitchFamily="18" charset="0"/>
                <a:cs typeface="Times New Roman" pitchFamily="18" charset="0"/>
              </a:rPr>
              <a:t>введен в России уже с 2019 года. </a:t>
            </a:r>
          </a:p>
          <a:p>
            <a:endParaRPr lang="ru-RU" altLang="ru-RU" sz="4400" b="1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altLang="ru-RU" sz="4400" b="1" dirty="0">
                <a:latin typeface="Times New Roman" pitchFamily="18" charset="0"/>
                <a:cs typeface="Times New Roman" pitchFamily="18" charset="0"/>
              </a:rPr>
              <a:t>Пермский край участвует в данном проекте с 2021 года.</a:t>
            </a:r>
          </a:p>
          <a:p>
            <a:endParaRPr lang="ru-RU" altLang="ru-RU" sz="36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179939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BFD06B2-ACF0-4F1F-9D4A-AC2C456704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1200" y="137160"/>
            <a:ext cx="8229600" cy="18288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19AE5F5-982F-4428-9422-A5143A25660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1200" y="1124744"/>
            <a:ext cx="9220200" cy="5199856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 в проектах ФГОС обозначена как базовая гарантия качества образования</a:t>
            </a:r>
          </a:p>
        </p:txBody>
      </p:sp>
    </p:spTree>
    <p:extLst>
      <p:ext uri="{BB962C8B-B14F-4D97-AF65-F5344CB8AC3E}">
        <p14:creationId xmlns:p14="http://schemas.microsoft.com/office/powerpoint/2010/main" val="47796882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892E8AF-7677-4A0F-A828-46BBF561EB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382898"/>
            <a:ext cx="8911687" cy="1127760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Вызовы современности-обеспечение глобальной конкурентоспособности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B3B0681-3537-42E0-A4A0-509826D6FE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510658"/>
            <a:ext cx="8915400" cy="4783462"/>
          </a:xfrm>
        </p:spPr>
        <p:txBody>
          <a:bodyPr>
            <a:normAutofit/>
          </a:bodyPr>
          <a:lstStyle/>
          <a:p>
            <a:pPr marL="0" indent="0" algn="ctr">
              <a:spcBef>
                <a:spcPts val="0"/>
              </a:spcBef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Изменение  запроса на качество общего образования</a:t>
            </a:r>
          </a:p>
          <a:p>
            <a:pPr>
              <a:spcBef>
                <a:spcPts val="0"/>
              </a:spcBef>
            </a:pPr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Приоритетная цель</a:t>
            </a:r>
            <a:r>
              <a:rPr lang="ru-RU" sz="2800" b="1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-формирование функциональной грамотности;</a:t>
            </a:r>
          </a:p>
          <a:p>
            <a:pPr>
              <a:spcBef>
                <a:spcPts val="0"/>
              </a:spcBef>
            </a:pPr>
            <a:r>
              <a:rPr lang="ru-RU" sz="2800" b="1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Создание поддерживающей позитивной образовательной среды </a:t>
            </a:r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счет изменения содержания образовательных программ для более полного учета интересов учащихся и требований 21века.</a:t>
            </a:r>
            <a:endParaRPr lang="ru-RU" sz="24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6841962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5055FD0-4B17-4C94-B53D-A2DA776F9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74675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Ценности образования </a:t>
            </a:r>
            <a:r>
              <a:rPr lang="en-US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XXI 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95CCC3C-42C3-470E-B167-9F1857501B1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939800"/>
            <a:ext cx="10515600" cy="5765800"/>
          </a:xfrm>
        </p:spPr>
        <p:txBody>
          <a:bodyPr>
            <a:noAutofit/>
          </a:bodyPr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инициативность и нацеленность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приобретение новых компетенций;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готовность и способность к технологическим,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организационным, социальным инновациям;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сотрудничество и взаимная ответственность;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креативность;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критическое мышление;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высокая социальная активность и компетентность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осуществлении социальных взаимодействий;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информационная грамотность. </a:t>
            </a:r>
            <a:b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511813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7BF8C56-8189-4FD6-ACA1-ADE999BBD9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746760"/>
          </a:xfrm>
        </p:spPr>
        <p:txBody>
          <a:bodyPr>
            <a:noAutofit/>
          </a:bodyPr>
          <a:lstStyle/>
          <a:p>
            <a:pPr algn="ctr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Навыки и компетенции </a:t>
            </a:r>
            <a:r>
              <a:rPr lang="en-US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XXI 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века</a:t>
            </a:r>
            <a:b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A69F3F4A-FB5E-4919-8CCC-DDD01BC52EC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19133910"/>
              </p:ext>
            </p:extLst>
          </p:nvPr>
        </p:nvGraphicFramePr>
        <p:xfrm>
          <a:off x="838200" y="746762"/>
          <a:ext cx="10515600" cy="96331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49040">
                  <a:extLst>
                    <a:ext uri="{9D8B030D-6E8A-4147-A177-3AD203B41FA5}">
                      <a16:colId xmlns:a16="http://schemas.microsoft.com/office/drawing/2014/main" val="2640359719"/>
                    </a:ext>
                  </a:extLst>
                </a:gridCol>
                <a:gridCol w="3108960">
                  <a:extLst>
                    <a:ext uri="{9D8B030D-6E8A-4147-A177-3AD203B41FA5}">
                      <a16:colId xmlns:a16="http://schemas.microsoft.com/office/drawing/2014/main" val="1200458567"/>
                    </a:ext>
                  </a:extLst>
                </a:gridCol>
                <a:gridCol w="3657600">
                  <a:extLst>
                    <a:ext uri="{9D8B030D-6E8A-4147-A177-3AD203B41FA5}">
                      <a16:colId xmlns:a16="http://schemas.microsoft.com/office/drawing/2014/main" val="2913881139"/>
                    </a:ext>
                  </a:extLst>
                </a:gridCol>
              </a:tblGrid>
              <a:tr h="868678">
                <a:tc>
                  <a:txBody>
                    <a:bodyPr/>
                    <a:lstStyle/>
                    <a:p>
                      <a:r>
                        <a:rPr lang="ru-RU" dirty="0"/>
                        <a:t>Базовые навыки</a:t>
                      </a:r>
                    </a:p>
                    <a:p>
                      <a:r>
                        <a:rPr lang="ru-RU" dirty="0"/>
                        <a:t> (помогают решать повседневные задачи)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/>
                        <a:t>Компетенции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Качества личности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39825961"/>
                  </a:ext>
                </a:extLst>
              </a:tr>
              <a:tr h="1071105">
                <a:tc>
                  <a:txBody>
                    <a:bodyPr/>
                    <a:lstStyle/>
                    <a:p>
                      <a:r>
                        <a:rPr lang="ru-RU" sz="20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Функциональная</a:t>
                      </a:r>
                      <a:br>
                        <a:rPr lang="ru-RU" sz="20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0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грамотность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ru-RU" sz="20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(помогают решать более сложные задачи)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ru-RU" sz="20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(помогают адаптироваться к стремительным изменениям окружающей среды)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94583839"/>
                  </a:ext>
                </a:extLst>
              </a:tr>
              <a:tr h="4683486">
                <a:tc>
                  <a:txBody>
                    <a:bodyPr/>
                    <a:lstStyle/>
                    <a:p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Читательская грамотность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Математическая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грамотность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Естественнонаучная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грамотность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ИКТ-грамотность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Финансовая грамотность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Культурная и гражданская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грамотность</a:t>
                      </a:r>
                      <a:endParaRPr lang="ru-RU" sz="22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Критическое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мышление/решение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проблем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Креативность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Коммуникации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Сотрудничество</a:t>
                      </a:r>
                      <a:endParaRPr lang="ru-RU" sz="22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Любознательность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Инициативность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•Настойчивость/выдержка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Адаптивность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Лидерство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Социальная и культурная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осведомленность</a:t>
                      </a:r>
                      <a:endParaRPr lang="ru-RU" sz="22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688143601"/>
                  </a:ext>
                </a:extLst>
              </a:tr>
              <a:tr h="423452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43926017"/>
                  </a:ext>
                </a:extLst>
              </a:tr>
              <a:tr h="423452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42002405"/>
                  </a:ext>
                </a:extLst>
              </a:tr>
              <a:tr h="423452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2175141"/>
                  </a:ext>
                </a:extLst>
              </a:tr>
              <a:tr h="423452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468188"/>
                  </a:ext>
                </a:extLst>
              </a:tr>
              <a:tr h="423452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564139"/>
                  </a:ext>
                </a:extLst>
              </a:tr>
              <a:tr h="423452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52732288"/>
                  </a:ext>
                </a:extLst>
              </a:tr>
              <a:tr h="423452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074924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3120298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686CDC4-F308-4B9B-A121-973DDC1FDB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0"/>
            <a:ext cx="8911687" cy="701040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13030E7-77EC-4654-BB76-3A3DCC674E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78280" y="1112520"/>
            <a:ext cx="10026332" cy="5455920"/>
          </a:xfrm>
        </p:spPr>
        <p:txBody>
          <a:bodyPr>
            <a:noAutofit/>
          </a:bodyPr>
          <a:lstStyle/>
          <a:p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PI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SA—исследование, в котором оценивается не только степень усвоения учебного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материала, но и способность использовать полученные навыки и знания для решения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самых разных жизненных задач, то есть 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 учащихся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b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5905699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7E12179-71BB-42ED-8CA5-CDB4BC1EA4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57847CC-5E14-49DC-95CA-0AD57B3FE43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успешного формирования функциональной грамотности в учебном процессе должны получить ответы на следующие вопросы</a:t>
            </a:r>
            <a:endParaRPr lang="ru-RU" sz="4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771828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8034F22-4745-4E4A-BB8A-94B2B40077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0D6EFAF-B5B4-40BD-9B9D-8A9F7CB7DDE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Мир вознаграждает людей уже не за то, что они знают, а за то, как они могут использовать то, что знают</a:t>
            </a:r>
          </a:p>
          <a:p>
            <a:pPr marL="0" indent="0" algn="r">
              <a:buNone/>
            </a:pPr>
            <a:endParaRPr lang="ru-RU" sz="4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buNone/>
            </a:pPr>
            <a:r>
              <a:rPr lang="ru-RU" sz="3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А.Шляйхер</a:t>
            </a:r>
            <a:endParaRPr lang="ru-RU" sz="3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6711192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2D18E5B-335F-4E6C-9897-37B309A801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326474D-B00E-4037-BAF7-C7A0539F23E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ctr"/>
            <a:r>
              <a:rPr lang="ru-RU" sz="5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Что понимается под функциональной грамотностью и ее отдельными составляющими?</a:t>
            </a:r>
          </a:p>
        </p:txBody>
      </p:sp>
    </p:spTree>
    <p:extLst>
      <p:ext uri="{BB962C8B-B14F-4D97-AF65-F5344CB8AC3E}">
        <p14:creationId xmlns:p14="http://schemas.microsoft.com/office/powerpoint/2010/main" val="68391493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>
              <a:defRPr/>
            </a:pPr>
            <a:r>
              <a:rPr lang="ru-RU" sz="3600" b="1" dirty="0">
                <a:latin typeface="Times New Roman" pitchFamily="18" charset="0"/>
                <a:cs typeface="Times New Roman" pitchFamily="18" charset="0"/>
              </a:rPr>
              <a:t>Что необходимо знать каждому учителю </a:t>
            </a:r>
            <a:br>
              <a:rPr lang="ru-RU" sz="3600" b="1" dirty="0">
                <a:latin typeface="Times New Roman" pitchFamily="18" charset="0"/>
                <a:cs typeface="Times New Roman" pitchFamily="18" charset="0"/>
              </a:rPr>
            </a:br>
            <a:r>
              <a:rPr lang="ru-RU" sz="3600" b="1" dirty="0">
                <a:latin typeface="Times New Roman" pitchFamily="18" charset="0"/>
                <a:cs typeface="Times New Roman" pitchFamily="18" charset="0"/>
              </a:rPr>
              <a:t> о функциональной грамотности?</a:t>
            </a:r>
          </a:p>
        </p:txBody>
      </p:sp>
      <p:sp>
        <p:nvSpPr>
          <p:cNvPr id="25603" name="Содержимое 2"/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778375"/>
          </a:xfrm>
        </p:spPr>
        <p:txBody>
          <a:bodyPr>
            <a:normAutofit fontScale="77500" lnSpcReduction="20000"/>
          </a:bodyPr>
          <a:lstStyle/>
          <a:p>
            <a:pPr marL="0" indent="0" algn="ctr">
              <a:buNone/>
            </a:pPr>
            <a:endParaRPr lang="ru-RU" altLang="ru-RU" sz="32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None/>
            </a:pPr>
            <a:r>
              <a:rPr lang="ru-RU" altLang="ru-RU" sz="3500" b="1" dirty="0"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altLang="ru-RU" sz="4200" b="1" i="1" dirty="0">
                <a:latin typeface="Times New Roman" pitchFamily="18" charset="0"/>
                <a:cs typeface="Times New Roman" pitchFamily="18" charset="0"/>
              </a:rPr>
              <a:t>Функционально грамотный </a:t>
            </a:r>
            <a:r>
              <a:rPr lang="ru-RU" altLang="ru-RU" sz="4200" i="1" dirty="0">
                <a:latin typeface="Times New Roman" pitchFamily="18" charset="0"/>
                <a:cs typeface="Times New Roman" pitchFamily="18" charset="0"/>
              </a:rPr>
              <a:t>человек</a:t>
            </a:r>
            <a:r>
              <a:rPr lang="ru-RU" altLang="ru-RU" sz="4200" dirty="0">
                <a:latin typeface="Times New Roman" pitchFamily="18" charset="0"/>
                <a:cs typeface="Times New Roman" pitchFamily="18" charset="0"/>
              </a:rPr>
              <a:t>-это  человек, который способен использовать все постоянно приобретаемые в течение жизни знания, умения и навыки для решения максимально широкого диапазона жизненных задач в различных сферах человеческой деятельности, общения и социальных отношений»</a:t>
            </a:r>
          </a:p>
          <a:p>
            <a:pPr algn="r">
              <a:lnSpc>
                <a:spcPct val="100000"/>
              </a:lnSpc>
              <a:spcBef>
                <a:spcPts val="0"/>
              </a:spcBef>
            </a:pPr>
            <a:endParaRPr lang="ru-RU" altLang="ru-RU" sz="3500" b="1" i="1" dirty="0">
              <a:latin typeface="Times New Roman" pitchFamily="18" charset="0"/>
              <a:cs typeface="Times New Roman" pitchFamily="18" charset="0"/>
            </a:endParaRPr>
          </a:p>
          <a:p>
            <a:pPr algn="r">
              <a:lnSpc>
                <a:spcPct val="100000"/>
              </a:lnSpc>
              <a:spcBef>
                <a:spcPts val="0"/>
              </a:spcBef>
            </a:pPr>
            <a:endParaRPr lang="ru-RU" altLang="ru-RU" b="1" i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endParaRPr lang="ru-RU" altLang="ru-RU" sz="3300" b="1" i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altLang="ru-RU" sz="3300" b="1" i="1" dirty="0" err="1">
                <a:latin typeface="Times New Roman" pitchFamily="18" charset="0"/>
                <a:cs typeface="Times New Roman" pitchFamily="18" charset="0"/>
              </a:rPr>
              <a:t>А.А.Леонтьев</a:t>
            </a:r>
            <a:r>
              <a:rPr lang="ru-RU" altLang="ru-RU" sz="3300" b="1" i="1" dirty="0">
                <a:latin typeface="Times New Roman" pitchFamily="18" charset="0"/>
                <a:cs typeface="Times New Roman" pitchFamily="18" charset="0"/>
              </a:rPr>
              <a:t>,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33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доктор психологических наук , член РАО</a:t>
            </a:r>
            <a:endParaRPr lang="ru-RU" sz="33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endParaRPr lang="ru-RU" altLang="ru-RU" sz="3300" b="1" i="1" dirty="0"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altLang="ru-RU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6923958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E8B4C5B-4B39-47A4-8DA0-76EF4AF062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315912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2095937-67F7-4AD7-AA17-6354B208C9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39800" y="1139827"/>
            <a:ext cx="10807700" cy="6492874"/>
          </a:xfrm>
        </p:spPr>
        <p:txBody>
          <a:bodyPr>
            <a:normAutofit fontScale="85000" lnSpcReduction="20000"/>
          </a:bodyPr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сегодня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-это базовое образование личности…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Ребенок должен обладать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готовностью успешно взаимодействовать с изменяющимся окружающим миром;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возможностью решать различные учебные и жизненные задачи;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способностью строить социальные отношения;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совокупностью рефлексивных умений,</a:t>
            </a:r>
            <a:r>
              <a:rPr lang="ru-RU" sz="3200" dirty="0"/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обеспечивающих оценку свой грамотности; 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стремлением к дальнейшему образованию… </a:t>
            </a: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endParaRPr lang="ru-RU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endParaRPr lang="ru-RU" sz="2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endParaRPr lang="ru-RU" sz="2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endParaRPr lang="ru-RU" sz="2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Н.Ф. Виноградова</a:t>
            </a:r>
            <a:r>
              <a:rPr lang="ru-RU" sz="2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член- </a:t>
            </a:r>
            <a:r>
              <a:rPr lang="ru-RU" sz="2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кор</a:t>
            </a: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., </a:t>
            </a:r>
            <a:r>
              <a:rPr lang="ru-RU" sz="2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д.п.н</a:t>
            </a: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.,</a:t>
            </a: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рук. научно-исследовательского Центра </a:t>
            </a: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начальной школы РАО</a:t>
            </a:r>
          </a:p>
          <a:p>
            <a:pPr marL="0" indent="0" algn="r">
              <a:buNone/>
            </a:pP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</p:txBody>
      </p:sp>
    </p:spTree>
    <p:extLst>
      <p:ext uri="{BB962C8B-B14F-4D97-AF65-F5344CB8AC3E}">
        <p14:creationId xmlns:p14="http://schemas.microsoft.com/office/powerpoint/2010/main" val="382068549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C6B7638-D985-45A1-AB17-776524AFAA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Определение функциональной грамотности в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исследовании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PISA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заложено в основном вопросе, на которое отвечает исследование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3BB297E-4F20-4F72-88AA-DE78E08D4C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349500"/>
            <a:ext cx="10515600" cy="414337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«Обладают ли учащиеся 15- летнего возраста, получившие обязательное общее образование, 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знаниями и умениями, необходимыми им для полноценного функционирования в современном обществе, 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т.е. для решения широкого диапазона задач в различных сферах человеческой деятельности, общения и социальных отношений?»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2155596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EA87D26-E2AA-408A-8E22-70245102A5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Направления, по которым рассматривается функциональная грамотность в международных исследованиях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99D7ED3-C209-4CC9-9EF6-61C33C607F1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Читательская грамотность</a:t>
            </a:r>
          </a:p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Математическая грамотность</a:t>
            </a:r>
          </a:p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Естественнонаучная грамотность</a:t>
            </a:r>
          </a:p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Финансовая грамотность</a:t>
            </a:r>
          </a:p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Глобальные компетенции</a:t>
            </a:r>
          </a:p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Креативное мышление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0262469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A8FACA5-DED3-46B5-90EB-7DA2B1A106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A75594D-1C2F-4F5E-9855-9DAAB10351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405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</a:t>
            </a:r>
            <a:r>
              <a:rPr lang="en-US" sz="405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405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это набор умений и навыков, обеспечивающих человеку полноценное участие в жизни общества</a:t>
            </a:r>
            <a:endParaRPr lang="ru-RU" sz="405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9168095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09D8CD6-522A-4A33-BC3D-CB474E1AB9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F2B9853-406E-47DA-943F-66A67FF903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ctr">
              <a:buNone/>
            </a:pPr>
            <a:r>
              <a:rPr lang="ru-RU" sz="4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 переориентировать учебный процесс на эффективное овладение  обучающимися функциональной грамотностью?</a:t>
            </a:r>
          </a:p>
        </p:txBody>
      </p:sp>
    </p:spTree>
    <p:extLst>
      <p:ext uri="{BB962C8B-B14F-4D97-AF65-F5344CB8AC3E}">
        <p14:creationId xmlns:p14="http://schemas.microsoft.com/office/powerpoint/2010/main" val="298005062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E0F8B93-E0A1-4C12-992F-70E13BA25D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55575"/>
          </a:xfrm>
        </p:spPr>
        <p:txBody>
          <a:bodyPr>
            <a:normAutofit fontScale="90000"/>
          </a:bodyPr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8E63087-BF40-4873-BE7C-492E425E65F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181100"/>
            <a:ext cx="10515600" cy="4995863"/>
          </a:xfrm>
        </p:spPr>
        <p:txBody>
          <a:bodyPr>
            <a:normAutofit fontScale="85000" lnSpcReduction="20000"/>
          </a:bodyPr>
          <a:lstStyle/>
          <a:p>
            <a:pPr marL="0" indent="0" algn="ctr">
              <a:buNone/>
            </a:pPr>
            <a:r>
              <a:rPr lang="ru-RU" sz="5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Успешная реализация ФГОС общего образования-повышение функциональной грамотности  российских школьников </a:t>
            </a:r>
          </a:p>
          <a:p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2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Г.С.Ковалева</a:t>
            </a:r>
            <a:endParaRPr lang="ru-RU" sz="2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руководитель Центра оценки качества образования ФГБНУ </a:t>
            </a:r>
          </a:p>
          <a:p>
            <a:pPr marL="0" indent="0" algn="r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«Институт стратегии развития  образования РАО», </a:t>
            </a:r>
          </a:p>
          <a:p>
            <a:pPr marL="0" indent="0" algn="r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к. п. н., руководитель проекта</a:t>
            </a:r>
          </a:p>
          <a:p>
            <a:pPr marL="0" indent="0" algn="r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«Мониторинг формирования функциональной грамотности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7137781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Проектирование современного учебного занятия - это главная составляющая педагогической деятельности</a:t>
            </a:r>
            <a:endParaRPr lang="ru-RU" sz="4000" b="1" dirty="0"/>
          </a:p>
        </p:txBody>
      </p:sp>
    </p:spTree>
    <p:extLst>
      <p:ext uri="{BB962C8B-B14F-4D97-AF65-F5344CB8AC3E}">
        <p14:creationId xmlns:p14="http://schemas.microsoft.com/office/powerpoint/2010/main" val="127102472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3035ED1-1743-41B0-A06F-8D503B47F8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179321" y="167640"/>
            <a:ext cx="9325292" cy="502920"/>
          </a:xfrm>
        </p:spPr>
        <p:txBody>
          <a:bodyPr>
            <a:no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Формируем функциональную грамотность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2433BDC-4067-48D2-8B8B-FDC3CDE3722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783080" y="777240"/>
            <a:ext cx="10073640" cy="5913120"/>
          </a:xfrm>
        </p:spPr>
        <p:txBody>
          <a:bodyPr>
            <a:normAutofit/>
          </a:bodyPr>
          <a:lstStyle/>
          <a:p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Учение в общении или учебное сотрудничество(задания на работу в парах, малых группах);</a:t>
            </a:r>
          </a:p>
          <a:p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Поисковая активность(задания поискового характера, учебные исследования, проекты);</a:t>
            </a:r>
          </a:p>
          <a:p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Создание учебных ситуаций, инициирующих учебную деятельность учащихся, мотивирующих их на учебную деятельность и проясняющих смыслы этой деятельности;</a:t>
            </a:r>
          </a:p>
          <a:p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Приобретение опыта- разрешения проблем, принятие решений, позитивное поведение;</a:t>
            </a:r>
          </a:p>
          <a:p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Оценочная самостоятельность школьников, задания на само- и </a:t>
            </a:r>
            <a:r>
              <a:rPr lang="ru-RU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взаимооценку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кейсы, ролевые  игры, диспуты и др.</a:t>
            </a:r>
          </a:p>
        </p:txBody>
      </p:sp>
    </p:spTree>
    <p:extLst>
      <p:ext uri="{BB962C8B-B14F-4D97-AF65-F5344CB8AC3E}">
        <p14:creationId xmlns:p14="http://schemas.microsoft.com/office/powerpoint/2010/main" val="31787489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BBDE62A-2CAA-474C-926B-4A279CE71C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243840"/>
            <a:ext cx="8911687" cy="702938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 истории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02D62A0-D9FE-4162-9FA5-9567724003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946778"/>
            <a:ext cx="8915400" cy="4964444"/>
          </a:xfrm>
        </p:spPr>
        <p:txBody>
          <a:bodyPr>
            <a:normAutofit/>
          </a:bodyPr>
          <a:lstStyle/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Впервые термин </a:t>
            </a: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«функциональная грамотность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введен в </a:t>
            </a: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ЮНЕСКО в 1957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году и понимался как «совокупность умений читать и писать для использования в повседневной жизни»</a:t>
            </a:r>
          </a:p>
        </p:txBody>
      </p:sp>
    </p:spTree>
    <p:extLst>
      <p:ext uri="{BB962C8B-B14F-4D97-AF65-F5344CB8AC3E}">
        <p14:creationId xmlns:p14="http://schemas.microsoft.com/office/powerpoint/2010/main" val="243115188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789FDC8-FC5E-4E1C-8258-9AB5463289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02D82D54-7966-480D-AF85-E739611019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ru-RU" sz="4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Какие задания работают на формирование функциональной грамотности?</a:t>
            </a:r>
            <a:endParaRPr lang="ru-RU" sz="4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49111118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EE9CC2E-38A0-4A5C-B126-83A8F8A9D1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50721" y="0"/>
            <a:ext cx="9553892" cy="822960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Создание учебных ситуаций, инициирующих учебную деятельность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7E1655F-8469-41F5-9388-7A64D107CA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50720" y="1173480"/>
            <a:ext cx="9553892" cy="5044440"/>
          </a:xfrm>
        </p:spPr>
        <p:txBody>
          <a:bodyPr>
            <a:normAutofit/>
          </a:bodyPr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Вызывать удивление;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Желание уточнить, возразить;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Использовать загадки, парадоксы, афоризмы;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Организовывать диспуты, дискуссии, инсценировки;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Давать полезные домашние задания, опережающие домашние задания</a:t>
            </a:r>
          </a:p>
        </p:txBody>
      </p:sp>
    </p:spTree>
    <p:extLst>
      <p:ext uri="{BB962C8B-B14F-4D97-AF65-F5344CB8AC3E}">
        <p14:creationId xmlns:p14="http://schemas.microsoft.com/office/powerpoint/2010/main" val="3690391318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4739296-46DA-4E14-9D32-6EADB9CC83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 flipV="1">
            <a:off x="2592925" y="518160"/>
            <a:ext cx="8911687" cy="10595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A55E252-A227-45BA-B7C9-10223733E1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066070"/>
            <a:ext cx="8915400" cy="4845152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Чаще использовать: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Задания на демонстрацию и понимание смыслов: задания типа: 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«Приведи пример…»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Вырази с помощью…»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«Поясни термин, утверждение…»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«Изобрази…»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6171705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BEDDA42-B2F9-4FD3-8033-AD97E540C0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71052" y="197390"/>
            <a:ext cx="9433560" cy="473170"/>
          </a:xfrm>
        </p:spPr>
        <p:txBody>
          <a:bodyPr>
            <a:no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Специфика заданий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7EA2216-91AF-42C0-956C-78D871508E6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071052" y="990600"/>
            <a:ext cx="9433560" cy="5196840"/>
          </a:xfrm>
        </p:spPr>
        <p:txBody>
          <a:bodyPr>
            <a:normAutofit/>
          </a:bodyPr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того, чтобы быть успешным в обучении, ученик должен, прежде всего, уметь работать с информацией: находить ее, отделять нужное от ненужного, проверять факты, анализировать, обобщать и – что очень </a:t>
            </a:r>
            <a:r>
              <a:rPr lang="ru-RU" sz="3200" b="1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важно-перекладывать на собственный опыт.</a:t>
            </a:r>
          </a:p>
          <a:p>
            <a:pPr marL="0" indent="0" algn="ctr"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Такой навык необходимо формировать на каждом из предметов- выход на функциональную грамотность!</a:t>
            </a:r>
          </a:p>
        </p:txBody>
      </p:sp>
    </p:spTree>
    <p:extLst>
      <p:ext uri="{BB962C8B-B14F-4D97-AF65-F5344CB8AC3E}">
        <p14:creationId xmlns:p14="http://schemas.microsoft.com/office/powerpoint/2010/main" val="89437734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97EA49C-6285-47FA-86EE-6DA1A944CA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121920"/>
            <a:ext cx="8911687" cy="824858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Проблема российской и советской школы</a:t>
            </a:r>
            <a:endParaRPr lang="ru-RU" sz="2800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1CF02F83-732E-49EC-A2B4-B98045C175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112520"/>
            <a:ext cx="8915400" cy="4798702"/>
          </a:xfrm>
        </p:spPr>
        <p:txBody>
          <a:bodyPr/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Ситуационность знаний (если знания не осознаны и не присвоены учащимися, они проявляются только в тех случаях, в которых формировались.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Формализм знаний</a:t>
            </a:r>
          </a:p>
          <a:p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28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8126703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AD42519-365D-415C-9207-A29A06760A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259080"/>
            <a:ext cx="8911687" cy="687698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2267D19-F30B-4F9F-B187-1D39C4B07F2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264920"/>
            <a:ext cx="8915400" cy="4646302"/>
          </a:xfrm>
        </p:spPr>
        <p:txBody>
          <a:bodyPr/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«Учимся для школы, а не для жизни!»</a:t>
            </a:r>
          </a:p>
          <a:p>
            <a:pPr marL="0" indent="0" algn="ctr">
              <a:buNone/>
            </a:pP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4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знания у учащихся есть, однако грамотно пользоваться ими они не умеют!)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32805895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79405CE-25E2-4CAD-AF16-5E4B47B40D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65961" y="289560"/>
            <a:ext cx="9538652" cy="45719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6ADE18F1-DF66-4FF9-A413-999D078BA8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17320" y="609599"/>
            <a:ext cx="10087292" cy="5958841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Формируя функциональную грамотность обучающихся, мы решаем задачи стратегического развития Российской Федерации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Усиление позиций РФ в глобальной конкуренции путем развития человеческого потенциала как основного фактора экономического развития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Технологическое первенство на мировой арене, усиление роли инноваций в социально-экономическом развитии</a:t>
            </a:r>
          </a:p>
          <a:p>
            <a:pPr marL="0" indent="0" algn="ctr">
              <a:buNone/>
            </a:pPr>
            <a:r>
              <a:rPr lang="ru-RU" sz="32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грамотность- основа жизненной и профессиональной успешности выпускника 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!</a:t>
            </a:r>
          </a:p>
        </p:txBody>
      </p:sp>
    </p:spTree>
    <p:extLst>
      <p:ext uri="{BB962C8B-B14F-4D97-AF65-F5344CB8AC3E}">
        <p14:creationId xmlns:p14="http://schemas.microsoft.com/office/powerpoint/2010/main" val="730046266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887BC63-C13C-4A1A-A386-51377C5477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B78F9AB-A66F-407C-A636-7E0AC1CBC7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 учитель может убедиться в том, что функциональная грамотность сформирована у обучающегося?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7302280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27DD93C-DA23-4851-A0FF-5710AADA01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65961" y="0"/>
            <a:ext cx="9538652" cy="44196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2E0BD0E6-A79C-4E4C-8240-3F296FE72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65960" y="899160"/>
            <a:ext cx="9538651" cy="5273040"/>
          </a:xfrm>
        </p:spPr>
        <p:txBody>
          <a:bodyPr>
            <a:normAutofit lnSpcReduction="10000"/>
          </a:bodyPr>
          <a:lstStyle/>
          <a:p>
            <a:r>
              <a:rPr lang="ru-RU" sz="28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 </a:t>
            </a:r>
            <a:r>
              <a:rPr lang="ru-RU" sz="2800" b="1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проявляется </a:t>
            </a:r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решении проблемных задач, выходящих за пределы учебных ситуаций, и не похожих на те упражнения  в ходе которых приобретались и отрабатывались знания</a:t>
            </a:r>
          </a:p>
          <a:p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Чтобы </a:t>
            </a:r>
            <a:r>
              <a:rPr lang="ru-RU" sz="28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понять уровень функциональной грамотности </a:t>
            </a:r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своих учеников, учителю нужно дать им нетипичные задания, в которых предлагается рассмотреть некоторые проблемы из реальной жизни. Решение этих задач, как правило требует применения знаний в незнакомой ситуации, поиска новых решений или способов действий, т.е. требует творческой активности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978758224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5400" b="1" i="1" dirty="0">
                <a:latin typeface="Times New Roman" pitchFamily="18" charset="0"/>
                <a:cs typeface="Times New Roman" pitchFamily="18" charset="0"/>
              </a:rPr>
              <a:t>Научиться работать </a:t>
            </a:r>
          </a:p>
          <a:p>
            <a:pPr algn="ctr">
              <a:buNone/>
            </a:pPr>
            <a:r>
              <a:rPr lang="ru-RU" sz="5400" b="1" i="1" dirty="0">
                <a:latin typeface="Times New Roman" pitchFamily="18" charset="0"/>
                <a:cs typeface="Times New Roman" pitchFamily="18" charset="0"/>
              </a:rPr>
              <a:t>со смыслами</a:t>
            </a:r>
          </a:p>
          <a:p>
            <a:pPr algn="r">
              <a:buNone/>
            </a:pPr>
            <a:endParaRPr lang="ru-RU" sz="4000" b="1" i="1" dirty="0">
              <a:latin typeface="Times New Roman" pitchFamily="18" charset="0"/>
              <a:cs typeface="Times New Roman" pitchFamily="18" charset="0"/>
            </a:endParaRPr>
          </a:p>
          <a:p>
            <a:pPr algn="r">
              <a:buNone/>
            </a:pPr>
            <a:r>
              <a:rPr lang="ru-RU" sz="4000" b="1" i="1" dirty="0" err="1">
                <a:latin typeface="Times New Roman" pitchFamily="18" charset="0"/>
                <a:cs typeface="Times New Roman" pitchFamily="18" charset="0"/>
              </a:rPr>
              <a:t>Е.Ямбург</a:t>
            </a:r>
            <a:endParaRPr lang="ru-RU" sz="40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459379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644AE60-0475-47F8-AEF7-E95E241499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213360"/>
            <a:ext cx="8911687" cy="441960"/>
          </a:xfrm>
        </p:spPr>
        <p:txBody>
          <a:bodyPr>
            <a:normAutofit fontScale="90000"/>
          </a:bodyPr>
          <a:lstStyle/>
          <a:p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 истории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D7767BC-48B9-4FC2-85DB-6237D4977AC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057400" y="1005840"/>
            <a:ext cx="9447212" cy="4905382"/>
          </a:xfrm>
        </p:spPr>
        <p:txBody>
          <a:bodyPr>
            <a:normAutofit fontScale="92500" lnSpcReduction="10000"/>
          </a:bodyPr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грамотность-это уровень образованности, который может быть достигнут учащимся за время обучения в школе, и предполагает способность человека решать стандартные жизненные задачи в различных сферах жизни.</a:t>
            </a:r>
          </a:p>
          <a:p>
            <a:pPr marL="0" indent="0" algn="ctr">
              <a:buNone/>
            </a:pPr>
            <a:r>
              <a:rPr lang="ru-RU" sz="32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Сейчас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грамотность-способность человека вступать в отношения с внешней средой и максимально быстро адаптироваться и функционировать в ней.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03079726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DABE13D-A389-45DD-AAF8-26ACCE871F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59281" y="335280"/>
            <a:ext cx="9645332" cy="914400"/>
          </a:xfrm>
        </p:spPr>
        <p:txBody>
          <a:bodyPr>
            <a:no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Основными ориентирами для оценки качества общего образования в России служат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C0C660B-822F-40A5-9934-BD8B6691651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859280" y="1432560"/>
            <a:ext cx="9645332" cy="4785360"/>
          </a:xfrm>
        </p:spPr>
        <p:txBody>
          <a:bodyPr>
            <a:normAutofit fontScale="92500" lnSpcReduction="20000"/>
          </a:bodyPr>
          <a:lstStyle/>
          <a:p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Национальные стандарты- планируемые  образовательные результаты, заданные во ФГОС  ОО (функциональная грамотность в контексте ФГОС)</a:t>
            </a:r>
          </a:p>
          <a:p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Международные стандарты-образовательные результаты, заданные в международных документах(«Навыки 21века» и концептуальная рамка образовательных результатов ОЭСР)</a:t>
            </a:r>
          </a:p>
          <a:p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99311528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Если мы хотим избежать социальных и природных потрясений, то ΧΧΙ век должен стать Веком Человека, а, следовательно, и веком образования </a:t>
            </a:r>
          </a:p>
          <a:p>
            <a:pPr marL="0" indent="0" algn="r">
              <a:buNone/>
            </a:pPr>
            <a:r>
              <a:rPr lang="ru-RU" sz="3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В.В. Путин</a:t>
            </a:r>
          </a:p>
        </p:txBody>
      </p:sp>
    </p:spTree>
    <p:extLst>
      <p:ext uri="{BB962C8B-B14F-4D97-AF65-F5344CB8AC3E}">
        <p14:creationId xmlns:p14="http://schemas.microsoft.com/office/powerpoint/2010/main" val="3795031164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F62EAFC-7DC6-428C-9E66-4E108B9FD9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20241" y="228600"/>
            <a:ext cx="9584372" cy="487680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Литература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8C30E95-00D1-47CE-88A4-79B1EFCF4B5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02080" y="716280"/>
            <a:ext cx="10347960" cy="5913120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Серия «ФГОС: оценка образовательных достижений»</a:t>
            </a:r>
          </a:p>
          <a:p>
            <a:pPr marL="0" indent="0">
              <a:spcBef>
                <a:spcPts val="0"/>
              </a:spcBef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под рук. </a:t>
            </a:r>
            <a:r>
              <a:rPr lang="ru-RU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Г.С.Ковалевой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>
              <a:spcBef>
                <a:spcPts val="0"/>
              </a:spcBef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Серия «Функциональная грамотность. Тренажеры»;</a:t>
            </a:r>
          </a:p>
          <a:p>
            <a:pPr>
              <a:spcBef>
                <a:spcPts val="0"/>
              </a:spcBef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Серия «Задачники»;</a:t>
            </a:r>
          </a:p>
          <a:p>
            <a:pPr>
              <a:spcBef>
                <a:spcPts val="0"/>
              </a:spcBef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Серия «Учимся для жизни»</a:t>
            </a:r>
          </a:p>
          <a:p>
            <a:pPr>
              <a:spcBef>
                <a:spcPts val="0"/>
              </a:spcBef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«Читательская грамотность школьников», 5-9 </a:t>
            </a:r>
            <a:r>
              <a:rPr lang="ru-RU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кл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>
              <a:spcBef>
                <a:spcPts val="0"/>
              </a:spcBef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«Функциональная грамотность младшего школьника»</a:t>
            </a:r>
          </a:p>
          <a:p>
            <a:pPr>
              <a:spcBef>
                <a:spcPts val="0"/>
              </a:spcBef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Банк заданий по всем направлениям функциональной грамотности с 5-9 </a:t>
            </a:r>
            <a:r>
              <a:rPr lang="ru-RU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кл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на сайте </a:t>
            </a:r>
            <a:r>
              <a:rPr lang="ru-RU" altLang="ru-RU" sz="3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Института стратегии развития образования РАО</a:t>
            </a: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132064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C6A85BD-D644-49F7-B726-EC40FAB1E0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Почему понятие функциональной  грамотности стало актуальным для современной школы?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5224CD8-2674-4F0B-9000-3E4AF4F8F6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783080"/>
            <a:ext cx="8915400" cy="4128142"/>
          </a:xfrm>
        </p:spPr>
        <p:txBody>
          <a:bodyPr>
            <a:normAutofit/>
          </a:bodyPr>
          <a:lstStyle/>
          <a:p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Российские и международные исследования показали, что российские школьники обладают значительным объемом знаний, однако они не умеют грамотно пользоваться этими знаниями.</a:t>
            </a:r>
          </a:p>
          <a:p>
            <a:pPr marL="0" indent="0" algn="r">
              <a:spcBef>
                <a:spcPts val="0"/>
              </a:spcBef>
              <a:buNone/>
            </a:pP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spcBef>
                <a:spcPts val="0"/>
              </a:spcBef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«Мы учимся, увы, для школы,</a:t>
            </a:r>
          </a:p>
          <a:p>
            <a:pPr marL="0" indent="0" algn="r">
              <a:spcBef>
                <a:spcPts val="0"/>
              </a:spcBef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а не для жизни»</a:t>
            </a:r>
          </a:p>
          <a:p>
            <a:pPr marL="0" indent="0" algn="r">
              <a:spcBef>
                <a:spcPts val="0"/>
              </a:spcBef>
              <a:buNone/>
            </a:pP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spcBef>
                <a:spcPts val="0"/>
              </a:spcBef>
              <a:buNone/>
            </a:pPr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Сенека</a:t>
            </a:r>
          </a:p>
        </p:txBody>
      </p:sp>
    </p:spTree>
    <p:extLst>
      <p:ext uri="{BB962C8B-B14F-4D97-AF65-F5344CB8AC3E}">
        <p14:creationId xmlns:p14="http://schemas.microsoft.com/office/powerpoint/2010/main" val="36667976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9FF94B3-8FFD-42FD-8881-331A75D52B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46326" y="0"/>
            <a:ext cx="7521575" cy="1257300"/>
          </a:xfrm>
        </p:spPr>
        <p:txBody>
          <a:bodyPr>
            <a:normAutofit fontScale="90000"/>
          </a:bodyPr>
          <a:lstStyle/>
          <a:p>
            <a:pPr algn="ctr">
              <a:defRPr/>
            </a:pPr>
            <a:r>
              <a:rPr lang="ru-RU" sz="2800" b="1" dirty="0">
                <a:latin typeface="Times New Roman" pitchFamily="18" charset="0"/>
                <a:cs typeface="Times New Roman" pitchFamily="18" charset="0"/>
              </a:rPr>
              <a:t>Проблемы Российских школьников по итогам международных сравнительных исследований</a:t>
            </a:r>
          </a:p>
        </p:txBody>
      </p:sp>
      <p:sp>
        <p:nvSpPr>
          <p:cNvPr id="11267" name="Содержимое 2">
            <a:extLst>
              <a:ext uri="{FF2B5EF4-FFF2-40B4-BE49-F238E27FC236}">
                <a16:creationId xmlns:a16="http://schemas.microsoft.com/office/drawing/2014/main" id="{4E53CF2C-77F5-420D-835F-2D1D2B9FC33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90600" y="1003300"/>
            <a:ext cx="10033000" cy="5610860"/>
          </a:xfrm>
        </p:spPr>
        <p:txBody>
          <a:bodyPr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endParaRPr lang="ru-RU" altLang="ru-RU" sz="24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низкий уровень функциональной грамотности обучающихся;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неумение российских школьников сотрудничать и работать в группах, в командах;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неумение применять знания в незнакомых ситуациях;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низкая учебная мотивация;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ухудшение образовательной среды;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ухудшение дисциплины школьников. 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altLang="ru-RU" sz="20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С.В.Иванова</a:t>
            </a:r>
            <a:r>
              <a:rPr lang="ru-RU" altLang="ru-RU" sz="2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altLang="ru-RU" sz="2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Научный рук. ФГБНУ «Институт стратегии развития образования РАО, 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altLang="ru-RU" sz="2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зав. кафедрой ЮНЕСКО по глобальному образованию </a:t>
            </a:r>
            <a:br>
              <a:rPr lang="ru-RU" alt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alt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606903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3511348-4A0E-400D-AF1B-C56B65FA77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274320"/>
            <a:ext cx="8911687" cy="48768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4C5BAD5-1C73-4168-B506-28565D3DA8E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112520"/>
            <a:ext cx="8915400" cy="4798702"/>
          </a:xfrm>
        </p:spPr>
        <p:txBody>
          <a:bodyPr>
            <a:normAutofit/>
          </a:bodyPr>
          <a:lstStyle/>
          <a:p>
            <a:pPr algn="ctr">
              <a:spcBef>
                <a:spcPts val="0"/>
              </a:spcBef>
            </a:pPr>
            <a:r>
              <a:rPr lang="ru-RU" sz="4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Исследования </a:t>
            </a:r>
            <a:r>
              <a:rPr lang="en-US" sz="4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PISA</a:t>
            </a:r>
            <a:endParaRPr lang="ru-RU" sz="4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spcBef>
                <a:spcPts val="0"/>
              </a:spcBef>
              <a:buNone/>
            </a:pPr>
            <a:r>
              <a:rPr lang="en-US" sz="4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 инструмент мониторинга функциональной грамотности</a:t>
            </a:r>
          </a:p>
        </p:txBody>
      </p:sp>
    </p:spTree>
    <p:extLst>
      <p:ext uri="{BB962C8B-B14F-4D97-AF65-F5344CB8AC3E}">
        <p14:creationId xmlns:p14="http://schemas.microsoft.com/office/powerpoint/2010/main" val="193491477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5684F63-02B6-49CD-9C11-6586607FDB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35530" y="15032"/>
            <a:ext cx="7520940" cy="677664"/>
          </a:xfrm>
        </p:spPr>
        <p:txBody>
          <a:bodyPr>
            <a:normAutofit fontScale="90000"/>
          </a:bodyPr>
          <a:lstStyle/>
          <a:p>
            <a:pPr algn="ctr" fontAlgn="t"/>
            <a:br>
              <a:rPr 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Результаты </a:t>
            </a:r>
            <a:r>
              <a:rPr lang="en-US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PISA -2018</a:t>
            </a:r>
            <a:br>
              <a:rPr lang="ru-RU" dirty="0"/>
            </a:b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6B2B2119-25C1-4E6D-AD62-59357416C4E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29427384"/>
              </p:ext>
            </p:extLst>
          </p:nvPr>
        </p:nvGraphicFramePr>
        <p:xfrm>
          <a:off x="304800" y="812800"/>
          <a:ext cx="11112499" cy="63945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68500">
                  <a:extLst>
                    <a:ext uri="{9D8B030D-6E8A-4147-A177-3AD203B41FA5}">
                      <a16:colId xmlns:a16="http://schemas.microsoft.com/office/drawing/2014/main" val="1121098977"/>
                    </a:ext>
                  </a:extLst>
                </a:gridCol>
                <a:gridCol w="2319353">
                  <a:extLst>
                    <a:ext uri="{9D8B030D-6E8A-4147-A177-3AD203B41FA5}">
                      <a16:colId xmlns:a16="http://schemas.microsoft.com/office/drawing/2014/main" val="3629748622"/>
                    </a:ext>
                  </a:extLst>
                </a:gridCol>
                <a:gridCol w="2274882">
                  <a:extLst>
                    <a:ext uri="{9D8B030D-6E8A-4147-A177-3AD203B41FA5}">
                      <a16:colId xmlns:a16="http://schemas.microsoft.com/office/drawing/2014/main" val="2201718104"/>
                    </a:ext>
                  </a:extLst>
                </a:gridCol>
                <a:gridCol w="2274882">
                  <a:extLst>
                    <a:ext uri="{9D8B030D-6E8A-4147-A177-3AD203B41FA5}">
                      <a16:colId xmlns:a16="http://schemas.microsoft.com/office/drawing/2014/main" val="1566128032"/>
                    </a:ext>
                  </a:extLst>
                </a:gridCol>
                <a:gridCol w="2274882">
                  <a:extLst>
                    <a:ext uri="{9D8B030D-6E8A-4147-A177-3AD203B41FA5}">
                      <a16:colId xmlns:a16="http://schemas.microsoft.com/office/drawing/2014/main" val="324427363"/>
                    </a:ext>
                  </a:extLst>
                </a:gridCol>
              </a:tblGrid>
              <a:tr h="45094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5263287"/>
                  </a:ext>
                </a:extLst>
              </a:tr>
              <a:tr h="1111907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Место РФ среди 79 стран</a:t>
                      </a:r>
                      <a:r>
                        <a:rPr lang="en-US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O</a:t>
                      </a: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ЭСР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показатели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Место РФ по кол-ву баллов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Место РФ среди других стран-участниц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2015год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55341574"/>
                  </a:ext>
                </a:extLst>
              </a:tr>
              <a:tr h="778335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600000тыс.</a:t>
                      </a:r>
                    </a:p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15летних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Читательская грамотность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31место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26-36место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26м/30-34/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5322974"/>
                  </a:ext>
                </a:extLst>
              </a:tr>
              <a:tr h="778335"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Математическаяграмотность</a:t>
                      </a:r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27-35место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23м./20-30/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90854787"/>
                  </a:ext>
                </a:extLst>
              </a:tr>
              <a:tr h="1111907"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Естественно-научная грамотность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30-37место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32м./30-34/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72394378"/>
                  </a:ext>
                </a:extLst>
              </a:tr>
              <a:tr h="144547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Глобальные компетенции-нововведение</a:t>
                      </a:r>
                    </a:p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44848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0643568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400" dirty="0">
                <a:solidFill>
                  <a:schemeClr val="accent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Указ Президента Российской Федерации «О национальных целях и стратегических задачах развития Российской Федерации на период до 2024 года» от 7 мая 2018 года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Обеспечить достижение следующих целей и целевых показателей</a:t>
            </a:r>
          </a:p>
          <a:p>
            <a:pPr marL="0" indent="0" algn="ctr">
              <a:buNone/>
            </a:pP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сфере  образования</a:t>
            </a:r>
          </a:p>
          <a:p>
            <a:r>
              <a:rPr lang="ru-RU" sz="3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Обеспечение глобальной конкурентноспособности Российского образования, вхождение  РФ в число 10 ведущих стран мира по качеству общего образования.</a:t>
            </a:r>
          </a:p>
          <a:p>
            <a:r>
              <a:rPr lang="ru-RU" sz="3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Воспитание гармонично развитой и социально ответственной личности на основе духовно-нравственных ценностей народов РФ, исторических и национально-культурных традиций.</a:t>
            </a:r>
          </a:p>
        </p:txBody>
      </p:sp>
    </p:spTree>
    <p:extLst>
      <p:ext uri="{BB962C8B-B14F-4D97-AF65-F5344CB8AC3E}">
        <p14:creationId xmlns:p14="http://schemas.microsoft.com/office/powerpoint/2010/main" val="3338782347"/>
      </p:ext>
    </p:extLst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Легкий дым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2645</TotalTime>
  <Words>1536</Words>
  <Application>Microsoft Office PowerPoint</Application>
  <PresentationFormat>Широкоэкранный</PresentationFormat>
  <Paragraphs>195</Paragraphs>
  <Slides>42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42</vt:i4>
      </vt:variant>
    </vt:vector>
  </HeadingPairs>
  <TitlesOfParts>
    <vt:vector size="48" baseType="lpstr">
      <vt:lpstr>Arial</vt:lpstr>
      <vt:lpstr>Calibri</vt:lpstr>
      <vt:lpstr>Century Gothic</vt:lpstr>
      <vt:lpstr>Times New Roman</vt:lpstr>
      <vt:lpstr>Wingdings 3</vt:lpstr>
      <vt:lpstr>Легкий дым</vt:lpstr>
      <vt:lpstr>Функциональная грамотность обучающихся- тренд современного образования    </vt:lpstr>
      <vt:lpstr>Презентация PowerPoint</vt:lpstr>
      <vt:lpstr>Из истории</vt:lpstr>
      <vt:lpstr>Из истории</vt:lpstr>
      <vt:lpstr>Почему понятие функциональной  грамотности стало актуальным для современной школы?</vt:lpstr>
      <vt:lpstr>Проблемы Российских школьников по итогам международных сравнительных исследований</vt:lpstr>
      <vt:lpstr>Презентация PowerPoint</vt:lpstr>
      <vt:lpstr> Результаты  PISA -2018 </vt:lpstr>
      <vt:lpstr>Указ Президента Российской Федерации «О национальных целях и стратегических задачах развития Российской Федерации на период до 2024 года» от 7 мая 2018 года</vt:lpstr>
      <vt:lpstr>Указ Президента Российской Федерации «О национальных целях и стратегических задачах развития Российской Федерации на период до 2024 года» от 7 мая 2018 года</vt:lpstr>
      <vt:lpstr>Новое в оценке качества образования</vt:lpstr>
      <vt:lpstr>Презентация PowerPoint</vt:lpstr>
      <vt:lpstr>Презентация PowerPoint</vt:lpstr>
      <vt:lpstr>Презентация PowerPoint</vt:lpstr>
      <vt:lpstr>Вызовы современности-обеспечение глобальной конкурентоспособности</vt:lpstr>
      <vt:lpstr>Ценности образования XXI века</vt:lpstr>
      <vt:lpstr>Навыки и компетенции XXI века </vt:lpstr>
      <vt:lpstr>Презентация PowerPoint</vt:lpstr>
      <vt:lpstr>Презентация PowerPoint</vt:lpstr>
      <vt:lpstr>Презентация PowerPoint</vt:lpstr>
      <vt:lpstr>Что необходимо знать каждому учителю   о функциональной грамотности?</vt:lpstr>
      <vt:lpstr>Презентация PowerPoint</vt:lpstr>
      <vt:lpstr>Определение функциональной грамотности в исследовании PISA заложено в основном вопросе, на которое отвечает исследование</vt:lpstr>
      <vt:lpstr>Направления, по которым рассматривается функциональная грамотность в международных исследованиях</vt:lpstr>
      <vt:lpstr>Презентация PowerPoint</vt:lpstr>
      <vt:lpstr>Презентация PowerPoint</vt:lpstr>
      <vt:lpstr>Презентация PowerPoint</vt:lpstr>
      <vt:lpstr>Презентация PowerPoint</vt:lpstr>
      <vt:lpstr>Формируем функциональную грамотность</vt:lpstr>
      <vt:lpstr>Презентация PowerPoint</vt:lpstr>
      <vt:lpstr>Создание учебных ситуаций, инициирующих учебную деятельность</vt:lpstr>
      <vt:lpstr>Презентация PowerPoint</vt:lpstr>
      <vt:lpstr>Специфика заданий</vt:lpstr>
      <vt:lpstr>Проблема российской и советской школы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Основными ориентирами для оценки качества общего образования в России служат</vt:lpstr>
      <vt:lpstr>Презентация PowerPoint</vt:lpstr>
      <vt:lpstr>Литература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Пользователь</dc:creator>
  <cp:lastModifiedBy>Пользователь</cp:lastModifiedBy>
  <cp:revision>127</cp:revision>
  <dcterms:created xsi:type="dcterms:W3CDTF">2020-08-16T07:56:37Z</dcterms:created>
  <dcterms:modified xsi:type="dcterms:W3CDTF">2022-01-26T18:54:36Z</dcterms:modified>
</cp:coreProperties>
</file>

<file path=docProps/thumbnail.jpeg>
</file>