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aalexperm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b.ru/article/233871/jestkolistnyie-i-vechnozelenyie-lesa-i-kustarniki-geografiya-flora-i-fauna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2907755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Задания биологической тематики в КИМ для итоговой аттестации по географии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6728792" cy="22791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Ведущий научный сотрудник отдела сопровождения ФГОС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Института развития образования Пермского края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 Акулов Александр Алексеевич</a:t>
            </a:r>
            <a:r>
              <a:rPr lang="ru-RU" b="1" dirty="0" smtClean="0"/>
              <a:t> </a:t>
            </a:r>
          </a:p>
          <a:p>
            <a:r>
              <a:rPr lang="ru-RU" b="1" dirty="0" err="1" smtClean="0">
                <a:hlinkClick r:id="rId2"/>
              </a:rPr>
              <a:t>aaalexperm@yandex.ru</a:t>
            </a:r>
            <a:r>
              <a:rPr lang="ru-RU" b="1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964488" cy="695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Участникам ЕГЭ для анализа предлагались суждения о причинно-следственных связях между различными видами хозяйственной деятельности человека, работой предприятий различных отраслей и изменениями в окружающей среде. В других заданиях требовалось оценить тот или иной вид деятельности в качестве примера рационального или нерационального природопользования. Такие типы заданий, а не </a:t>
            </a:r>
            <a:r>
              <a:rPr lang="ru-RU" sz="2400" dirty="0" smtClean="0"/>
              <a:t>проверка </a:t>
            </a:r>
            <a:r>
              <a:rPr lang="ru-RU" sz="2400" dirty="0" err="1" smtClean="0"/>
              <a:t>фактологических</a:t>
            </a:r>
            <a:r>
              <a:rPr lang="ru-RU" sz="2400" dirty="0" smtClean="0"/>
              <a:t> знания </a:t>
            </a:r>
            <a:r>
              <a:rPr lang="ru-RU" sz="2400" dirty="0" smtClean="0"/>
              <a:t>вызывали наибольшие затруднения.</a:t>
            </a:r>
          </a:p>
          <a:p>
            <a:r>
              <a:rPr lang="ru-RU" sz="2400" dirty="0" smtClean="0"/>
              <a:t>Усиление парникового эффекта в атмосфере </a:t>
            </a:r>
            <a:r>
              <a:rPr lang="ru-RU" sz="2400" b="1" dirty="0" smtClean="0"/>
              <a:t>68% выпускников </a:t>
            </a:r>
            <a:r>
              <a:rPr lang="ru-RU" sz="2400" dirty="0" smtClean="0"/>
              <a:t>связывают с повышением содержания углекислого газа в атмосфере, </a:t>
            </a:r>
            <a:r>
              <a:rPr lang="ru-RU" sz="2400" b="1" dirty="0" smtClean="0"/>
              <a:t>но при этом 35% не понимают, что основной причиной повышения его содержания является сжигание органического топлива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Необходимо отметить, что в 2019 г. участники ЕГЭ в целом продемонстрировали достижение всех требований, относящихся к разделу «География России». </a:t>
            </a:r>
            <a:r>
              <a:rPr lang="ru-RU" sz="2400" b="1" dirty="0" smtClean="0"/>
              <a:t>Знание и понимание особенностей природы нашей страны (задание 5) продемонстрировали более 65% выпускников.</a:t>
            </a:r>
            <a:endParaRPr lang="ru-RU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5846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 Для </a:t>
            </a:r>
            <a:r>
              <a:rPr lang="ru-RU" sz="2400" dirty="0" smtClean="0"/>
              <a:t>повышения уровня </a:t>
            </a:r>
            <a:r>
              <a:rPr lang="ru-RU" sz="2400" dirty="0" smtClean="0"/>
              <a:t>подготовленности «слабых» выпускников рекомендуется использовать простые </a:t>
            </a:r>
            <a:r>
              <a:rPr lang="ru-RU" sz="2400" dirty="0" smtClean="0"/>
              <a:t>задания, которые требуют применения одного интеллектуального действия и легко поддаются алгоритмизации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      Для </a:t>
            </a:r>
            <a:r>
              <a:rPr lang="ru-RU" sz="2400" dirty="0" smtClean="0"/>
              <a:t>этой группы важно освоить элементы смыслового чтения </a:t>
            </a:r>
            <a:r>
              <a:rPr lang="ru-RU" sz="2400" dirty="0" smtClean="0"/>
              <a:t>задания, осознанного подхода </a:t>
            </a:r>
            <a:r>
              <a:rPr lang="ru-RU" sz="2400" dirty="0" smtClean="0"/>
              <a:t>к его </a:t>
            </a:r>
            <a:r>
              <a:rPr lang="ru-RU" sz="2400" dirty="0" smtClean="0"/>
              <a:t>выполнению. Хороший эффект дает обучение различным способам </a:t>
            </a:r>
            <a:r>
              <a:rPr lang="ru-RU" sz="2400" dirty="0" smtClean="0"/>
              <a:t>самопроверки </a:t>
            </a:r>
            <a:r>
              <a:rPr lang="ru-RU" sz="2400" dirty="0" smtClean="0"/>
              <a:t>и </a:t>
            </a:r>
            <a:r>
              <a:rPr lang="ru-RU" sz="2400" dirty="0" smtClean="0"/>
              <a:t>развитие умения использовать источники географической </a:t>
            </a:r>
            <a:r>
              <a:rPr lang="ru-RU" sz="2400" dirty="0" smtClean="0"/>
              <a:t>информации  для выполнения заданий.</a:t>
            </a:r>
            <a:endParaRPr lang="ru-RU" sz="2400" dirty="0" smtClean="0"/>
          </a:p>
          <a:p>
            <a:r>
              <a:rPr lang="ru-RU" sz="2400" dirty="0" smtClean="0"/>
              <a:t>     Полезно </a:t>
            </a:r>
            <a:r>
              <a:rPr lang="ru-RU" sz="2400" dirty="0" smtClean="0"/>
              <a:t>расширять знание областей практического применения </a:t>
            </a:r>
            <a:r>
              <a:rPr lang="ru-RU" sz="2400" dirty="0" smtClean="0"/>
              <a:t>изучаемых </a:t>
            </a:r>
            <a:r>
              <a:rPr lang="ru-RU" sz="2400" dirty="0" smtClean="0"/>
              <a:t>закономерностей. Использование </a:t>
            </a:r>
            <a:r>
              <a:rPr lang="ru-RU" sz="2400" dirty="0" err="1" smtClean="0"/>
              <a:t>межпредметных</a:t>
            </a:r>
            <a:r>
              <a:rPr lang="ru-RU" sz="2400" dirty="0" smtClean="0"/>
              <a:t> </a:t>
            </a:r>
            <a:r>
              <a:rPr lang="ru-RU" sz="2400" dirty="0" smtClean="0"/>
              <a:t>связей с </a:t>
            </a:r>
            <a:r>
              <a:rPr lang="ru-RU" sz="2400" dirty="0" smtClean="0"/>
              <a:t>биологией </a:t>
            </a:r>
            <a:r>
              <a:rPr lang="ru-RU" sz="2400" dirty="0" smtClean="0"/>
              <a:t> поможет </a:t>
            </a:r>
            <a:r>
              <a:rPr lang="ru-RU" sz="2400" dirty="0" smtClean="0"/>
              <a:t>сделать эти знания еще более жизненными и лично значимыми.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8984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Для </a:t>
            </a:r>
            <a:r>
              <a:rPr lang="ru-RU" sz="2400" dirty="0" smtClean="0"/>
              <a:t>подготовки обучающихся к ОГЭ, ЕГЭ важно </a:t>
            </a:r>
            <a:r>
              <a:rPr lang="ru-RU" sz="2400" b="1" dirty="0" smtClean="0"/>
              <a:t>оформлять понятия по отдельным темам в систему</a:t>
            </a:r>
            <a:r>
              <a:rPr lang="ru-RU" sz="2400" dirty="0" smtClean="0"/>
              <a:t>, что расширит возможности использования не только понятий, но и закономерностей и создает более четкую и научную географическую картину мира. Возможный путь для такой систематизации – </a:t>
            </a:r>
            <a:r>
              <a:rPr lang="ru-RU" sz="2400" b="1" dirty="0" smtClean="0"/>
              <a:t>создание глоссария понятий по темам.</a:t>
            </a:r>
          </a:p>
          <a:p>
            <a:r>
              <a:rPr lang="ru-RU" sz="2400" dirty="0" smtClean="0"/>
              <a:t>     Одним </a:t>
            </a:r>
            <a:r>
              <a:rPr lang="ru-RU" sz="2400" dirty="0" smtClean="0"/>
              <a:t>из основных путей повышения </a:t>
            </a:r>
            <a:r>
              <a:rPr lang="ru-RU" sz="2400" b="1" dirty="0" smtClean="0"/>
              <a:t>мотивации </a:t>
            </a:r>
            <a:r>
              <a:rPr lang="ru-RU" sz="2400" dirty="0" smtClean="0"/>
              <a:t>обучающихся к изучению географии и предметных итоговых результатов является </a:t>
            </a:r>
            <a:r>
              <a:rPr lang="ru-RU" sz="2400" b="1" dirty="0" smtClean="0"/>
              <a:t>усиление связи содержания школьного географического образования с жизнью в нашей стране и мире, соответствие его современным достижениям в области географической науки.</a:t>
            </a:r>
            <a:endParaRPr lang="ru-RU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878497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*КИМ ЕГЭ по географии традиционно включают задания биологической тематики, проверяющие освоение выпускниками содержания разделов школьных курсов географии  «Природа Земли и человек», «Страноведение», «География России», «Природопользование и геоэкология». Наибольшее количество заданий (11) в 2019 г. базировалось на содержании курса географии России.</a:t>
            </a:r>
          </a:p>
          <a:p>
            <a:r>
              <a:rPr lang="ru-RU" sz="2000" dirty="0" smtClean="0"/>
              <a:t>Минимальный балл ЕГЭ 2019 г. в сравнении с минимальным баллом 2018 г. не изменился (11 первичных баллов / 37 тестовых баллов), при этом доля выпускников, не набравших минимального количества баллов, сократилось с 7,1% в 2018 г. до 5,8% в 2019 г.</a:t>
            </a:r>
          </a:p>
          <a:p>
            <a:r>
              <a:rPr lang="ru-RU" sz="2000" dirty="0" smtClean="0"/>
              <a:t>Наблюдаемое сокращение числа выпускников с минимальным баллом, увеличение доли </a:t>
            </a:r>
            <a:r>
              <a:rPr lang="ru-RU" sz="2000" dirty="0" err="1" smtClean="0"/>
              <a:t>высокобалльников</a:t>
            </a:r>
            <a:r>
              <a:rPr lang="ru-RU" sz="2000" dirty="0" smtClean="0"/>
              <a:t> связано с неизменностью предлагаемой модели ЕГЭ по географии и </a:t>
            </a:r>
            <a:r>
              <a:rPr lang="ru-RU" sz="2000" dirty="0" err="1" smtClean="0"/>
              <a:t>отработанностью</a:t>
            </a:r>
            <a:r>
              <a:rPr lang="ru-RU" sz="2000" dirty="0" smtClean="0"/>
              <a:t> заданий за последние несколько лет, повышением общего уровня подготовленности выпускников к экзамену. Повышение результатов обусловлено также и детальным анализом типичных ошибок участников ЕГЭ в методических рекомендаций ФГБНУ «ФИПИ», усилением внимания к системе подготовки учителей в регионах.</a:t>
            </a:r>
          </a:p>
          <a:p>
            <a:r>
              <a:rPr lang="ru-RU" dirty="0" smtClean="0"/>
              <a:t>___________________________________________________________________</a:t>
            </a:r>
          </a:p>
          <a:p>
            <a:r>
              <a:rPr lang="ru-RU" sz="1600" dirty="0" smtClean="0"/>
              <a:t>* Методические рекомендации для учителей, подготовленные на основе анализа типичных ошибок участников ЕГЭ 2019 года по ГЕОГРАФИИ /А.А. </a:t>
            </a:r>
            <a:r>
              <a:rPr lang="ru-RU" sz="1600" dirty="0" err="1" smtClean="0"/>
              <a:t>Лобжанидзе</a:t>
            </a:r>
            <a:r>
              <a:rPr lang="ru-RU" sz="1600" dirty="0" smtClean="0"/>
              <a:t> и др. : Федеральный институт педагогических измерений. – М.; 2019.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9036496" cy="695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КИМ ЕГЭ 2019 г. по биологии содержит задания по тематическим блокам «Система и многообразие органического мира», «Экосистемы и присущие им закономерности» для проверки знаний об экологических факторах, экосистемах и их развитии, о круговороте веществ в биосфере; умений устанавливать взаимосвязи организмов в экосистемах, выявлять причины устойчивости, саморазвития и смены экосистем. </a:t>
            </a:r>
            <a:endParaRPr lang="ru-RU" sz="2400" dirty="0" smtClean="0"/>
          </a:p>
          <a:p>
            <a:r>
              <a:rPr lang="ru-RU" sz="2400" dirty="0" smtClean="0"/>
              <a:t>По </a:t>
            </a:r>
            <a:r>
              <a:rPr lang="ru-RU" sz="2400" dirty="0" smtClean="0"/>
              <a:t>разделу «Природа Земли и человек» большинство участников экзамена в целом достигли уровня требований.</a:t>
            </a:r>
          </a:p>
          <a:p>
            <a:r>
              <a:rPr lang="ru-RU" sz="2400" dirty="0" smtClean="0"/>
              <a:t>По результатам 2019 г. выпускники показали лучшее понимание проявления широтной зональности и высотной поясности (в среднем 64%), продемонстрировали знание типичных почв и характерных растений в природных зонах тайги, </a:t>
            </a:r>
            <a:r>
              <a:rPr lang="ru-RU" sz="2400" dirty="0" err="1" smtClean="0"/>
              <a:t>лесостепей</a:t>
            </a:r>
            <a:r>
              <a:rPr lang="ru-RU" sz="2400" dirty="0" smtClean="0"/>
              <a:t> и степей, знания географического положения природных зон.</a:t>
            </a:r>
          </a:p>
          <a:p>
            <a:r>
              <a:rPr lang="ru-RU" sz="2400" dirty="0" smtClean="0"/>
              <a:t>Знание и понимание особенностей климата материков, положения климатических поясов на Земле, закономерностей распространения тепла и влаги продемонстрировали 52% экзаменуемых.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Участники ЕГЭ 2019 г. в целом освоили требования по разделу «Страноведение».</a:t>
            </a:r>
          </a:p>
          <a:p>
            <a:r>
              <a:rPr lang="ru-RU" sz="2000" dirty="0" smtClean="0"/>
              <a:t>Знания географической специфики отдельных стран (государственного устройства; географического положения; особенностей природы, населения и хозяйства; специализации в системе международного географического разделения труда) проверяется в задании 11 (базового уровня сложности). Знание географической специфики отдельных стран </a:t>
            </a:r>
            <a:r>
              <a:rPr lang="ru-RU" sz="2000" dirty="0" smtClean="0"/>
              <a:t>усвоили </a:t>
            </a:r>
            <a:r>
              <a:rPr lang="ru-RU" sz="2000" b="1" dirty="0" smtClean="0"/>
              <a:t>60%</a:t>
            </a:r>
            <a:r>
              <a:rPr lang="ru-RU" sz="2000" dirty="0" smtClean="0"/>
              <a:t> выпускников. При этом необходимо отметить, что </a:t>
            </a:r>
            <a:r>
              <a:rPr lang="ru-RU" sz="2000" b="1" dirty="0" smtClean="0"/>
              <a:t>знания о социально-экономической специфике этих стран усвоены лучше, чем знания об особенностях их природы. </a:t>
            </a:r>
            <a:r>
              <a:rPr lang="ru-RU" sz="2000" dirty="0" smtClean="0"/>
              <a:t>Лишь каждый </a:t>
            </a:r>
            <a:r>
              <a:rPr lang="ru-RU" sz="2000" b="1" dirty="0" smtClean="0"/>
              <a:t>пятый </a:t>
            </a:r>
            <a:r>
              <a:rPr lang="ru-RU" sz="2000" dirty="0" smtClean="0"/>
              <a:t>выпускник дал полный правильный ответ, характеризующий природу Франции; примерно </a:t>
            </a:r>
            <a:r>
              <a:rPr lang="ru-RU" sz="2000" b="1" dirty="0" smtClean="0"/>
              <a:t>40%</a:t>
            </a:r>
            <a:r>
              <a:rPr lang="ru-RU" sz="2000" dirty="0" smtClean="0"/>
              <a:t> участников ЕГЭ </a:t>
            </a:r>
            <a:r>
              <a:rPr lang="ru-RU" sz="2000" b="1" dirty="0" smtClean="0"/>
              <a:t>ошибочно полагали, что «на </a:t>
            </a:r>
            <a:r>
              <a:rPr lang="ru-RU" sz="2000" b="1" dirty="0" err="1" smtClean="0"/>
              <a:t>бóльшей</a:t>
            </a:r>
            <a:r>
              <a:rPr lang="ru-RU" sz="2000" b="1" dirty="0" smtClean="0"/>
              <a:t> части Средиземноморского побережья страны распространены смешанные и широколиственные леса» вместо жестколистных вечнозелёных лесов и кустарников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Чем примечательны жестколистные и вечнозеленые леса и кустарники? Географическое положение определило состав их флоры и фауны. На севере от них находятся леса умеренного климата. С юга к ним подступают бескрайние пустыни, саванны и тропические заросли. Такое расположение обусловило специфический состав животного мира, который напоминает симбиоз фауны соседних областей.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9644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Одна из самый заметных климатических особенностей – теплый и влажный периоды не совпадают по времени. Благодаря такому режиму в этих районах господствуют склерофиты, имеющие ряд отличительных </a:t>
            </a:r>
            <a:r>
              <a:rPr lang="ru-RU" sz="2000" dirty="0" smtClean="0"/>
              <a:t>черт. </a:t>
            </a:r>
            <a:r>
              <a:rPr lang="ru-RU" sz="2000" dirty="0" smtClean="0"/>
              <a:t>На стволе имеется кора или пробка. Ветвиться растения начинают практически от </a:t>
            </a:r>
            <a:r>
              <a:rPr lang="ru-RU" sz="2000" dirty="0" smtClean="0"/>
              <a:t>земли, формируют широчайшие </a:t>
            </a:r>
            <a:r>
              <a:rPr lang="ru-RU" sz="2000" dirty="0" smtClean="0"/>
              <a:t>кроны. Жесткая </a:t>
            </a:r>
            <a:r>
              <a:rPr lang="ru-RU" sz="2000" dirty="0" smtClean="0"/>
              <a:t>листва </a:t>
            </a:r>
            <a:r>
              <a:rPr lang="ru-RU" sz="2000" dirty="0" smtClean="0"/>
              <a:t>сохраняется на протяжении нескольких лет. Нередко листовые пластинки на нижней стороне имеют </a:t>
            </a:r>
            <a:r>
              <a:rPr lang="ru-RU" sz="2000" dirty="0" err="1" smtClean="0"/>
              <a:t>опушение</a:t>
            </a:r>
            <a:r>
              <a:rPr lang="ru-RU" sz="2000" dirty="0" smtClean="0"/>
              <a:t> или </a:t>
            </a:r>
            <a:r>
              <a:rPr lang="ru-RU" sz="2000" dirty="0" smtClean="0"/>
              <a:t>восковое покрытие. Высокое содержание эфирных масел. Глубокое проникновение корней в почву </a:t>
            </a:r>
            <a:r>
              <a:rPr lang="ru-RU" sz="2000" dirty="0" smtClean="0"/>
              <a:t>(до </a:t>
            </a:r>
            <a:r>
              <a:rPr lang="ru-RU" sz="2000" dirty="0" smtClean="0"/>
              <a:t>20 м). Видовое разнообразие велико. Основной период роста флоры приходится на осенне-весенний сезон. В это время растения активно цветут. Леса очень светлые с развитыми ярусами травы и кустов. Преобладают растения с луковицами и клубнями, цветущие осенью или весной. Доминируют пробковые и каменные дубы. Некоторые представители последних имеют высоту 20 м. Области, которые не используются под сельскохозяйственные угодья, перешли в маквис. Это первый этап деградации лесных массивов. Эти области интенсивно вырубаются и страдают от пожаров, которые возникают в период летней засухи. Уничтоженный маквис замещается </a:t>
            </a:r>
            <a:r>
              <a:rPr lang="ru-RU" sz="2000" dirty="0" err="1" smtClean="0"/>
              <a:t>гаригой</a:t>
            </a:r>
            <a:r>
              <a:rPr lang="ru-RU" sz="2000" dirty="0" smtClean="0"/>
              <a:t> – невысокими кустами и травами-ксерофилами. В их числе </a:t>
            </a:r>
            <a:r>
              <a:rPr lang="ru-RU" sz="2000" dirty="0" err="1" smtClean="0"/>
              <a:t>кермесовый</a:t>
            </a:r>
            <a:r>
              <a:rPr lang="ru-RU" sz="2000" dirty="0" smtClean="0"/>
              <a:t> дуб, его высота не более 150 см, но он способен пережить пожар и возродиться - подробнее на </a:t>
            </a:r>
            <a:r>
              <a:rPr lang="ru-RU" sz="2000" dirty="0" err="1" smtClean="0"/>
              <a:t>FB.ru</a:t>
            </a:r>
            <a:r>
              <a:rPr lang="ru-RU" sz="2000" dirty="0" smtClean="0"/>
              <a:t>: </a:t>
            </a:r>
            <a:r>
              <a:rPr lang="ru-RU" sz="2000" dirty="0" smtClean="0">
                <a:hlinkClick r:id="rId2"/>
              </a:rPr>
              <a:t>https://fb.ru/article/233871/jestkolistnyie-i-vechnozelenyie-lesa-i-kustarniki-geografiya-flora-i-fauna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Вечнозеленые заросли создают:</a:t>
            </a:r>
          </a:p>
          <a:p>
            <a:r>
              <a:rPr lang="ru-RU" sz="2000" dirty="0" smtClean="0"/>
              <a:t>лавр, дубы каменный и пробковый, олеандры, фисташки, маслины,</a:t>
            </a:r>
          </a:p>
          <a:p>
            <a:r>
              <a:rPr lang="ru-RU" sz="2000" dirty="0" smtClean="0"/>
              <a:t>сосны (приморская, </a:t>
            </a:r>
            <a:r>
              <a:rPr lang="ru-RU" sz="2000" dirty="0" err="1" smtClean="0"/>
              <a:t>алепская</a:t>
            </a:r>
            <a:r>
              <a:rPr lang="ru-RU" sz="2000" dirty="0" smtClean="0"/>
              <a:t>), можжевельники, кипарисы, кедры (ливанский, </a:t>
            </a:r>
            <a:r>
              <a:rPr lang="ru-RU" sz="2000" dirty="0" err="1" smtClean="0"/>
              <a:t>атласский</a:t>
            </a:r>
            <a:r>
              <a:rPr lang="ru-RU" sz="2000" dirty="0" smtClean="0"/>
              <a:t>, кипрский), пихты,</a:t>
            </a:r>
          </a:p>
          <a:p>
            <a:r>
              <a:rPr lang="ru-RU" sz="2000" dirty="0" smtClean="0"/>
              <a:t>мирт, дрок, розмарин, лаванда и др.</a:t>
            </a:r>
          </a:p>
          <a:p>
            <a:r>
              <a:rPr lang="ru-RU" sz="2000" dirty="0" err="1" smtClean="0"/>
              <a:t>Летнезеленые</a:t>
            </a:r>
            <a:r>
              <a:rPr lang="ru-RU" sz="2000" dirty="0" smtClean="0"/>
              <a:t> леса и кустарники формируют:</a:t>
            </a:r>
          </a:p>
          <a:p>
            <a:r>
              <a:rPr lang="ru-RU" sz="2000" dirty="0" smtClean="0"/>
              <a:t>платаны, инжир, бук, граб, лавровишня, падуб, виноград, каменная липа.</a:t>
            </a:r>
            <a:endParaRPr lang="ru-RU" sz="20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356992"/>
            <a:ext cx="391209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284984"/>
            <a:ext cx="3312368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8847"/>
            <a:ext cx="885698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Большинство участников ЕГЭ по географии 2019 г. продемонстрировали </a:t>
            </a:r>
            <a:r>
              <a:rPr lang="ru-RU" b="1" dirty="0" smtClean="0"/>
              <a:t>достижение </a:t>
            </a:r>
            <a:r>
              <a:rPr lang="ru-RU" dirty="0" smtClean="0"/>
              <a:t>требований по разделу «Природопользование и геоэкология»: задания №3 (охрана природы и рациональное природопользование) и 22 (</a:t>
            </a:r>
            <a:r>
              <a:rPr lang="ru-RU" dirty="0" err="1" smtClean="0"/>
              <a:t>ресурсообеспеченность</a:t>
            </a:r>
            <a:r>
              <a:rPr lang="ru-RU" dirty="0" smtClean="0"/>
              <a:t>) успешно выполнили </a:t>
            </a:r>
            <a:r>
              <a:rPr lang="ru-RU" b="1" dirty="0" smtClean="0"/>
              <a:t>более 60% выпускников.</a:t>
            </a:r>
          </a:p>
          <a:p>
            <a:r>
              <a:rPr lang="ru-RU" dirty="0" smtClean="0"/>
              <a:t>Тем не менее подготовка значительной части участников ЕГЭ по географии по разделу «Природопользование» имеет существенные </a:t>
            </a:r>
            <a:r>
              <a:rPr lang="ru-RU" dirty="0" smtClean="0"/>
              <a:t>недостатки. Б</a:t>
            </a:r>
            <a:r>
              <a:rPr lang="ru-RU" b="1" dirty="0" smtClean="0"/>
              <a:t>олее </a:t>
            </a:r>
            <a:r>
              <a:rPr lang="ru-RU" b="1" dirty="0" smtClean="0"/>
              <a:t>50% </a:t>
            </a:r>
            <a:r>
              <a:rPr lang="ru-RU" dirty="0" smtClean="0"/>
              <a:t>выпускников не знают, что метан является парниковым газом, считая при </a:t>
            </a:r>
            <a:r>
              <a:rPr lang="ru-RU" dirty="0" smtClean="0"/>
              <a:t>этом, </a:t>
            </a:r>
            <a:r>
              <a:rPr lang="ru-RU" dirty="0" smtClean="0"/>
              <a:t>что одной из основных причин глобальных изменений климата является повышение содержания азота в атмосфере.</a:t>
            </a:r>
          </a:p>
          <a:p>
            <a:r>
              <a:rPr lang="ru-RU" dirty="0" smtClean="0"/>
              <a:t>Знание природных и антропогенных причин возникновения экологических проблем, основ рационального природопользования и мер по сохранению природы, способность выпускников применить соответствующие знания для решения практических задач проверялось в задании 3. </a:t>
            </a:r>
            <a:r>
              <a:rPr lang="ru-RU" dirty="0" smtClean="0"/>
              <a:t>Уровень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понятия «рациональное природопользование» </a:t>
            </a:r>
            <a:r>
              <a:rPr lang="ru-RU" dirty="0" smtClean="0"/>
              <a:t>недостаточен. Производство </a:t>
            </a:r>
            <a:r>
              <a:rPr lang="ru-RU" dirty="0" err="1" smtClean="0"/>
              <a:t>биотоплива</a:t>
            </a:r>
            <a:r>
              <a:rPr lang="ru-RU" dirty="0" smtClean="0"/>
              <a:t> из отходов сельскохозяйственного производства </a:t>
            </a:r>
            <a:r>
              <a:rPr lang="ru-RU" b="1" dirty="0" smtClean="0"/>
              <a:t>лишь половина </a:t>
            </a:r>
            <a:r>
              <a:rPr lang="ru-RU" dirty="0" smtClean="0"/>
              <a:t>выпускников отнесла к рациональному природопользованию. При подготовке к экзамену они пытаются </a:t>
            </a:r>
            <a:r>
              <a:rPr lang="ru-RU" b="1" dirty="0" smtClean="0"/>
              <a:t>механически запомнить «примеры </a:t>
            </a:r>
            <a:r>
              <a:rPr lang="ru-RU" dirty="0" smtClean="0"/>
              <a:t>рационального и нерационального природопользования». Начальным </a:t>
            </a:r>
            <a:r>
              <a:rPr lang="ru-RU" b="1" dirty="0" smtClean="0"/>
              <a:t>условием формирование этого понятия </a:t>
            </a:r>
            <a:r>
              <a:rPr lang="ru-RU" dirty="0" smtClean="0"/>
              <a:t>является </a:t>
            </a:r>
            <a:r>
              <a:rPr lang="ru-RU" b="1" dirty="0" smtClean="0"/>
              <a:t>формирование представлений </a:t>
            </a:r>
            <a:r>
              <a:rPr lang="ru-RU" dirty="0" smtClean="0"/>
              <a:t>рационального и нерационального природопользования </a:t>
            </a:r>
            <a:r>
              <a:rPr lang="ru-RU" b="1" dirty="0" smtClean="0"/>
              <a:t>в отдельных сферах географической оболочки, а также на примере отдельных материков и стран.</a:t>
            </a:r>
            <a:r>
              <a:rPr lang="ru-RU" dirty="0" smtClean="0"/>
              <a:t> Впоследствии при изучении как отраслевого, так и регионального раздела курса «География России» </a:t>
            </a:r>
            <a:r>
              <a:rPr lang="ru-RU" b="1" dirty="0" smtClean="0"/>
              <a:t>нужно систематически включать в образовательный процесс тексты, характеризующие примеры видов природопользования.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Примером таких заданий могут служить следующие.</a:t>
            </a:r>
          </a:p>
          <a:p>
            <a:r>
              <a:rPr lang="ru-RU" sz="2400" dirty="0" smtClean="0"/>
              <a:t>Пример 6</a:t>
            </a:r>
          </a:p>
          <a:p>
            <a:r>
              <a:rPr lang="ru-RU" sz="2400" dirty="0" smtClean="0"/>
              <a:t>Несмотря на то, что себестоимость производства электроэнергии на электростанциях с использованием возобновляемых  источников энергии выше, чем на обычных электростанциях, к 2024 г. в нашей стране будут построены солнечные, ветровые, электростанции малых ГЭС общей мощностью 6 </a:t>
            </a:r>
            <a:r>
              <a:rPr lang="ru-RU" sz="2400" dirty="0" err="1" smtClean="0"/>
              <a:t>Гвт</a:t>
            </a:r>
            <a:r>
              <a:rPr lang="ru-RU" sz="2400" dirty="0" smtClean="0"/>
              <a:t> (мощность Красноярской ГЭС). </a:t>
            </a:r>
            <a:r>
              <a:rPr lang="ru-RU" sz="2400" b="1" dirty="0" smtClean="0"/>
              <a:t>Объясните, </a:t>
            </a:r>
            <a:r>
              <a:rPr lang="ru-RU" sz="2400" dirty="0" smtClean="0"/>
              <a:t>почему это может являться примером рационального природопользования.</a:t>
            </a:r>
          </a:p>
          <a:p>
            <a:r>
              <a:rPr lang="ru-RU" sz="2400" dirty="0" smtClean="0"/>
              <a:t>ИЛИ</a:t>
            </a:r>
          </a:p>
          <a:p>
            <a:r>
              <a:rPr lang="ru-RU" sz="2400" dirty="0" smtClean="0"/>
              <a:t>При модернизации Норильского горно-металлургического комбината в 2016 г. был закрыт старый никелевый завод, а на медном заводе создан цех по производству серной кислоты из газов, образующихся при выплавке меди. </a:t>
            </a:r>
            <a:r>
              <a:rPr lang="ru-RU" sz="2400" b="1" dirty="0" smtClean="0"/>
              <a:t>Объясните,</a:t>
            </a:r>
            <a:r>
              <a:rPr lang="ru-RU" sz="2400" dirty="0" smtClean="0"/>
              <a:t> почему это является примером рационального природопользования.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При выполнении выпускниками заданий по разделу «Природопользование и геоэкология» отмечаются </a:t>
            </a:r>
            <a:r>
              <a:rPr lang="ru-RU" sz="2000" b="1" dirty="0" smtClean="0"/>
              <a:t>затруднения при установлении причинно-следственных связей между географическими явлениями</a:t>
            </a:r>
            <a:r>
              <a:rPr lang="ru-RU" sz="2000" dirty="0" smtClean="0"/>
              <a:t>. Поэтому при подготовке выпускников важно </a:t>
            </a:r>
            <a:r>
              <a:rPr lang="ru-RU" sz="2000" dirty="0" smtClean="0"/>
              <a:t>использовать </a:t>
            </a:r>
            <a:r>
              <a:rPr lang="ru-RU" sz="2000" dirty="0" smtClean="0"/>
              <a:t>задания, требующие </a:t>
            </a:r>
            <a:r>
              <a:rPr lang="ru-RU" sz="2000" b="1" dirty="0" smtClean="0"/>
              <a:t>объяснения</a:t>
            </a:r>
            <a:r>
              <a:rPr lang="ru-RU" sz="2000" dirty="0" smtClean="0"/>
              <a:t> тех или иных фактов или явлений окружающей действительности.  </a:t>
            </a:r>
            <a:endParaRPr lang="ru-RU" sz="2000" dirty="0" smtClean="0"/>
          </a:p>
          <a:p>
            <a:r>
              <a:rPr lang="ru-RU" sz="2000" dirty="0" smtClean="0"/>
              <a:t>Например</a:t>
            </a:r>
            <a:r>
              <a:rPr lang="ru-RU" sz="2000" dirty="0" smtClean="0"/>
              <a:t>, при изучении аспектов влияния предприятий ТЭК на окружающую среду полезно следующее задание, которое может выполняться коллективно и даже с помощью учителя.</a:t>
            </a:r>
          </a:p>
          <a:p>
            <a:r>
              <a:rPr lang="ru-RU" sz="2000" dirty="0" smtClean="0"/>
              <a:t>Россия подписала Парижское соглашение, направленное на сокращение выбросов углекислого газа в атмосферу. В целях сокращения этих выбросов в нашей стране намечено:</a:t>
            </a:r>
          </a:p>
          <a:p>
            <a:r>
              <a:rPr lang="ru-RU" sz="2000" dirty="0" smtClean="0"/>
              <a:t>а) развивать энергосбережение;</a:t>
            </a:r>
          </a:p>
          <a:p>
            <a:r>
              <a:rPr lang="ru-RU" sz="2000" dirty="0" smtClean="0"/>
              <a:t>б) использовать природный газ вместо каменного угля на ТЭС;</a:t>
            </a:r>
          </a:p>
          <a:p>
            <a:r>
              <a:rPr lang="ru-RU" sz="2000" dirty="0" smtClean="0"/>
              <a:t>в) усилить охрану лесов и развитие лесного хозяйства.</a:t>
            </a:r>
          </a:p>
          <a:p>
            <a:r>
              <a:rPr lang="ru-RU" sz="2000" b="1" dirty="0" smtClean="0"/>
              <a:t>Объясните, каким образом каждая их этих мер </a:t>
            </a:r>
            <a:r>
              <a:rPr lang="ru-RU" sz="2000" dirty="0" smtClean="0"/>
              <a:t>может способствовать ограничению повышения содержания углекислого газа в атмосфере.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1597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Задания биологической тематики в КИМ для итоговой аттестации по географии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биологической тематики в КИМ для итоговой аттестации по географии</dc:title>
  <dc:creator>User</dc:creator>
  <cp:lastModifiedBy>User</cp:lastModifiedBy>
  <cp:revision>11</cp:revision>
  <dcterms:created xsi:type="dcterms:W3CDTF">2019-11-15T18:22:39Z</dcterms:created>
  <dcterms:modified xsi:type="dcterms:W3CDTF">2019-11-16T04:08:05Z</dcterms:modified>
</cp:coreProperties>
</file>