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16"/>
  </p:notesMasterIdLst>
  <p:sldIdLst>
    <p:sldId id="257" r:id="rId2"/>
    <p:sldId id="282" r:id="rId3"/>
    <p:sldId id="285" r:id="rId4"/>
    <p:sldId id="300" r:id="rId5"/>
    <p:sldId id="301" r:id="rId6"/>
    <p:sldId id="288" r:id="rId7"/>
    <p:sldId id="259" r:id="rId8"/>
    <p:sldId id="306" r:id="rId9"/>
    <p:sldId id="307" r:id="rId10"/>
    <p:sldId id="308" r:id="rId11"/>
    <p:sldId id="304" r:id="rId12"/>
    <p:sldId id="295" r:id="rId13"/>
    <p:sldId id="305" r:id="rId14"/>
    <p:sldId id="29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C3D5"/>
    <a:srgbClr val="24803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67"/>
    <p:restoredTop sz="94407"/>
  </p:normalViewPr>
  <p:slideViewPr>
    <p:cSldViewPr snapToGrid="0" snapToObjects="1">
      <p:cViewPr varScale="1">
        <p:scale>
          <a:sx n="63" d="100"/>
          <a:sy n="63" d="100"/>
        </p:scale>
        <p:origin x="-108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человек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июль 2019 г</c:v>
                </c:pt>
                <c:pt idx="2">
                  <c:v>декабрь 2019 г</c:v>
                </c:pt>
                <c:pt idx="3">
                  <c:v>сентябрь  2020г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40</c:v>
                </c:pt>
                <c:pt idx="2">
                  <c:v>350</c:v>
                </c:pt>
                <c:pt idx="3">
                  <c:v>900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июль 2019 г</c:v>
                </c:pt>
                <c:pt idx="2">
                  <c:v>декабрь 2019 г</c:v>
                </c:pt>
                <c:pt idx="3">
                  <c:v>сентябрь  2020г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июль 2019 г</c:v>
                </c:pt>
                <c:pt idx="2">
                  <c:v>декабрь 2019 г</c:v>
                </c:pt>
                <c:pt idx="3">
                  <c:v>сентябрь  2020г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cylinder"/>
        <c:axId val="111950080"/>
        <c:axId val="111960064"/>
        <c:axId val="0"/>
      </c:bar3DChart>
      <c:catAx>
        <c:axId val="111950080"/>
        <c:scaling>
          <c:orientation val="minMax"/>
        </c:scaling>
        <c:axPos val="b"/>
        <c:numFmt formatCode="General" sourceLinked="0"/>
        <c:tickLblPos val="nextTo"/>
        <c:crossAx val="111960064"/>
        <c:crosses val="autoZero"/>
        <c:auto val="1"/>
        <c:lblAlgn val="ctr"/>
        <c:lblOffset val="100"/>
      </c:catAx>
      <c:valAx>
        <c:axId val="111960064"/>
        <c:scaling>
          <c:orientation val="minMax"/>
        </c:scaling>
        <c:axPos val="l"/>
        <c:majorGridlines/>
        <c:numFmt formatCode="General" sourceLinked="1"/>
        <c:tickLblPos val="nextTo"/>
        <c:crossAx val="1119500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"Серебро Урала"</c:v>
                </c:pt>
              </c:strCache>
            </c:strRef>
          </c:tx>
          <c:explosion val="37"/>
          <c:dPt>
            <c:idx val="0"/>
            <c:explosion val="6"/>
          </c:dPt>
          <c:dPt>
            <c:idx val="1"/>
            <c:explosion val="51"/>
          </c:dPt>
          <c:cat>
            <c:strRef>
              <c:f>Лист1!$A$2:$A$5</c:f>
              <c:strCache>
                <c:ptCount val="2"/>
                <c:pt idx="0">
                  <c:v>Возраст  14-20</c:v>
                </c:pt>
                <c:pt idx="1">
                  <c:v>Возраст 50+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21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463F9-AC7C-EE41-95DA-6CD77958C20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F192B-A7F2-BD4A-B96A-F466A2B564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9007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7279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9344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332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95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989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7843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6720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268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7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29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9753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7C285-43A3-034E-A1B0-6E99DED76AAB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EED08-6EB6-5B40-BBC3-1846E42D8E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tusnin.sergei49@yandex.ru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hyperlink" Target="http://vk.com/55serebr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0" y="406399"/>
            <a:ext cx="2341174" cy="25368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" y="3457575"/>
            <a:ext cx="106486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Региональный центр «серебряного» </a:t>
            </a:r>
            <a:r>
              <a:rPr lang="ru-RU" sz="3200" b="1" dirty="0" err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волонтерства</a:t>
            </a:r>
            <a:r>
              <a:rPr lang="ru-RU" sz="32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r>
              <a:rPr lang="ru-RU" sz="32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Пермского края   «Серебро Урала» </a:t>
            </a:r>
            <a:endParaRPr lang="ru-RU" sz="3200" b="1" dirty="0">
              <a:solidFill>
                <a:schemeClr val="accent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" y="5882880"/>
            <a:ext cx="3978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latin typeface="Arial" charset="0"/>
                <a:ea typeface="Arial" charset="0"/>
                <a:cs typeface="Arial" charset="0"/>
              </a:rPr>
              <a:t>Туснин</a:t>
            </a:r>
            <a:r>
              <a:rPr lang="ru-RU" sz="2000" b="1" dirty="0" smtClean="0">
                <a:latin typeface="Arial" charset="0"/>
                <a:ea typeface="Arial" charset="0"/>
                <a:cs typeface="Arial" charset="0"/>
              </a:rPr>
              <a:t> Сергей, руководитель</a:t>
            </a:r>
            <a:endParaRPr lang="ru-RU" sz="2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96640" y="990600"/>
            <a:ext cx="8112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Краевая педагогическая мастерская                                    «Активные воспитательные практики в работе классного руководителя»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06619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76" y="4900712"/>
            <a:ext cx="2095500" cy="1625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31627" y="431889"/>
            <a:ext cx="817704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/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«</a:t>
            </a:r>
            <a:r>
              <a:rPr lang="ru-RU" sz="3600" b="1" dirty="0" err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Экокормушка</a:t>
            </a:r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»</a:t>
            </a:r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– </a:t>
            </a:r>
            <a:r>
              <a:rPr lang="ru-RU" sz="2000" b="1" i="1" dirty="0" smtClean="0"/>
              <a:t>Цель проекта: </a:t>
            </a:r>
            <a:r>
              <a:rPr lang="ru-RU" sz="2000" dirty="0" smtClean="0"/>
              <a:t>сохранение популяции зимующих птиц (воробьи, синицы, голуби, снегири, дятлы, поползни) через совместное детско-взрослое </a:t>
            </a:r>
            <a:r>
              <a:rPr lang="ru-RU" sz="2000" dirty="0" err="1" smtClean="0"/>
              <a:t>соотворчество</a:t>
            </a:r>
            <a:r>
              <a:rPr lang="ru-RU" sz="2000" dirty="0" smtClean="0"/>
              <a:t> (родители-дети) - изготовление кормушек. </a:t>
            </a:r>
            <a:r>
              <a:rPr lang="ru-RU" sz="2000" b="1" i="1" dirty="0" smtClean="0"/>
              <a:t> </a:t>
            </a:r>
            <a:endParaRPr lang="ru-RU" sz="2400" i="1" dirty="0" smtClean="0"/>
          </a:p>
          <a:p>
            <a:pPr marL="12700" lvl="1" algn="just"/>
            <a:endParaRPr lang="ru-RU" sz="2200" b="1" dirty="0">
              <a:solidFill>
                <a:schemeClr val="accent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097" name="Рисунок 2" descr="C:\МОИ ФАЙЛЫ\Региональный центр КК\обучение _материалы\итоговый семинар 31 окт\архив\Машуня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18159" y="431887"/>
            <a:ext cx="2546918" cy="1366345"/>
          </a:xfrm>
          <a:prstGeom prst="snip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Рисунок 1" descr="C:\МОИ ФАЙЛЫ\Региональный центр КК\обучение _материалы\итоговый семинар 31 окт\архив\3.jpg"/>
          <p:cNvPicPr>
            <a:picLocks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14665" y="2529841"/>
            <a:ext cx="2550412" cy="1402079"/>
          </a:xfrm>
          <a:prstGeom prst="snip1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431627" y="2340104"/>
            <a:ext cx="817704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/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«Серия игр «ЧТО? ГДЕ? КОГА?»</a:t>
            </a:r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–  </a:t>
            </a:r>
            <a:r>
              <a:rPr lang="ru-RU" sz="2000" b="1" i="1" dirty="0" smtClean="0"/>
              <a:t>Цель проекта</a:t>
            </a:r>
            <a:r>
              <a:rPr lang="ru-RU" sz="2000" i="1" dirty="0" smtClean="0"/>
              <a:t>: </a:t>
            </a:r>
            <a:r>
              <a:rPr lang="ru-RU" sz="2000" dirty="0" smtClean="0"/>
              <a:t> расширение знаний всех участников игры, развитие познавательного интереса, интеллекта, воспитание стремления к непрерывному совершенствованию своих знаний; формирование дружеских, товарищеских отношений, умения работать командой.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31627" y="4217541"/>
            <a:ext cx="8177049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/>
            <a:r>
              <a:rPr lang="ru-RU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Участие во Всероссийском проекте «Здоровье РДШ» мы проводим </a:t>
            </a:r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«</a:t>
            </a:r>
            <a:r>
              <a:rPr lang="ru-RU" sz="2800" b="1" dirty="0" err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ЧайныйСемейныйЗабег</a:t>
            </a:r>
            <a:r>
              <a:rPr lang="ru-RU" sz="28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»</a:t>
            </a:r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–  </a:t>
            </a:r>
            <a:r>
              <a:rPr lang="ru-RU" sz="2000" b="1" i="1" dirty="0" smtClean="0"/>
              <a:t>Цель </a:t>
            </a:r>
            <a:r>
              <a:rPr lang="ru-RU" sz="2000" b="1" i="1" dirty="0" err="1" smtClean="0"/>
              <a:t>пректа</a:t>
            </a:r>
            <a:r>
              <a:rPr lang="ru-RU" sz="2000" b="1" i="1" dirty="0" smtClean="0"/>
              <a:t>: </a:t>
            </a:r>
            <a:r>
              <a:rPr lang="ru-RU" sz="2000" dirty="0" smtClean="0"/>
              <a:t>продвижения культуры здорового образа жизни, семейных ценностей и миротворчества. (Мы пропагандируем те виды спорта и физической активности, которые не требуют больших финансовых затрат и могут стать ежедневной привычкой ради поддержания здоровья для широких масс населения – такие как бег, </a:t>
            </a:r>
            <a:r>
              <a:rPr lang="ru-RU" sz="2000" dirty="0" err="1" smtClean="0"/>
              <a:t>воркаут</a:t>
            </a:r>
            <a:r>
              <a:rPr lang="ru-RU" sz="2000" dirty="0" smtClean="0"/>
              <a:t> и т.п.)</a:t>
            </a:r>
          </a:p>
          <a:p>
            <a:pPr marL="12700" lvl="1"/>
            <a:endParaRPr lang="ru-RU" sz="2000" dirty="0" smtClean="0"/>
          </a:p>
          <a:p>
            <a:pPr marL="12700" lvl="1"/>
            <a:endParaRPr lang="ru-RU" sz="2000" dirty="0" smtClean="0"/>
          </a:p>
        </p:txBody>
      </p:sp>
      <p:pic>
        <p:nvPicPr>
          <p:cNvPr id="14" name="Рисунок 13" descr="1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665" y="4648200"/>
            <a:ext cx="2916962" cy="1640791"/>
          </a:xfrm>
          <a:prstGeom prst="snip1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53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76" y="4900712"/>
            <a:ext cx="2095500" cy="1625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31627" y="431889"/>
            <a:ext cx="87603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/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«Чистые игры»</a:t>
            </a:r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ru-RU" dirty="0" smtClean="0"/>
              <a:t>это экологический и образовательный проект, позволяющий участникам внести свой вклад в очищение окружающей среды и освоить азы раздельного сбора мусора. Он нацелен в первую очередь на нестандартную методику образования людей всех возрастов — через игры. Участники сразу видят результат своих усилий: множество мешков с мусором, собранного за короткое время</a:t>
            </a:r>
            <a:r>
              <a:rPr lang="ru-RU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ru-RU" i="1" dirty="0" smtClean="0"/>
          </a:p>
          <a:p>
            <a:pPr marL="12700" lvl="1" algn="just"/>
            <a:endParaRPr lang="ru-RU" b="1" dirty="0">
              <a:solidFill>
                <a:schemeClr val="accent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097" name="Рисунок 2" descr="C:\МОИ ФАЙЛЫ\Региональный центр КК\обучение _материалы\итоговый семинар 31 окт\архив\Машуня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77089" y="431887"/>
            <a:ext cx="2429057" cy="1366345"/>
          </a:xfrm>
          <a:prstGeom prst="snip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Рисунок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890" y="2529841"/>
            <a:ext cx="2491961" cy="1402079"/>
          </a:xfrm>
          <a:prstGeom prst="snip1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431627" y="2529841"/>
            <a:ext cx="8177049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«Мы </a:t>
            </a:r>
            <a:r>
              <a:rPr lang="ru-RU" sz="3600" b="1" dirty="0" err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познаёи</a:t>
            </a:r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 Россию»</a:t>
            </a:r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ru-RU" sz="20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- </a:t>
            </a:r>
            <a:r>
              <a:rPr lang="ru-RU" sz="2000" dirty="0" smtClean="0"/>
              <a:t>осмысление, освоение и популяризация  традиционных российских ценностей и цивилизационных достижений России,  формирование у подростков патриотизма, гражданственности, активной жизненной позиции для успешной их социализации на благо региона и  Родины в  целом.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   </a:t>
            </a:r>
            <a:endParaRPr lang="ru-RU" sz="1600" dirty="0" smtClean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749040" y="4648201"/>
            <a:ext cx="81534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/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«</a:t>
            </a:r>
            <a:r>
              <a:rPr lang="en-US" sz="28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Mentor</a:t>
            </a:r>
            <a:r>
              <a:rPr lang="ru-RU" sz="28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»</a:t>
            </a:r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ru-RU" sz="2400" b="1" i="1" dirty="0" smtClean="0"/>
              <a:t>цель проекта:</a:t>
            </a:r>
            <a:r>
              <a:rPr lang="ru-RU" sz="2400" i="1" dirty="0" smtClean="0"/>
              <a:t> внести вклад в физическое и нравственное воспитание детей и молодёжи через наставничество «серебряных волонтёров» города Перми.</a:t>
            </a:r>
            <a:endParaRPr lang="ru-RU" sz="2400" dirty="0" smtClean="0"/>
          </a:p>
          <a:p>
            <a:pPr marL="12700" lvl="1"/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  </a:t>
            </a:r>
            <a:endParaRPr lang="ru-RU" sz="2000" dirty="0" smtClean="0"/>
          </a:p>
          <a:p>
            <a:pPr marL="12700" lvl="1"/>
            <a:endParaRPr lang="ru-RU" sz="2000" dirty="0" smtClean="0"/>
          </a:p>
          <a:p>
            <a:pPr marL="12700" lvl="1"/>
            <a:endParaRPr lang="ru-RU" sz="2000" dirty="0" smtClean="0"/>
          </a:p>
        </p:txBody>
      </p:sp>
      <p:pic>
        <p:nvPicPr>
          <p:cNvPr id="14" name="Рисунок 13" descr="1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665" y="4648200"/>
            <a:ext cx="2916961" cy="1640791"/>
          </a:xfrm>
          <a:prstGeom prst="snip1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53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76" y="4900712"/>
            <a:ext cx="2095500" cy="1625600"/>
          </a:xfrm>
          <a:prstGeom prst="rect">
            <a:avLst/>
          </a:prstGeom>
        </p:spPr>
      </p:pic>
      <p:pic>
        <p:nvPicPr>
          <p:cNvPr id="4097" name="Рисунок 2" descr="C:\МОИ ФАЙЛЫ\Региональный центр КК\обучение _материалы\итоговый семинар 31 окт\архив\Машуня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071360" y="2611264"/>
            <a:ext cx="4413816" cy="3988708"/>
          </a:xfrm>
          <a:prstGeom prst="snip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11480" y="777241"/>
            <a:ext cx="79095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>
              <a:buFont typeface="Wingdings" pitchFamily="2" charset="2"/>
              <a:buChar char="Ø"/>
            </a:pPr>
            <a:endParaRPr lang="ru-RU" sz="2000" dirty="0" smtClean="0"/>
          </a:p>
          <a:p>
            <a:pPr marL="12700" lvl="1">
              <a:buFont typeface="Wingdings" pitchFamily="2" charset="2"/>
              <a:buChar char="Ø"/>
            </a:pPr>
            <a:r>
              <a:rPr lang="ru-RU" sz="2000" dirty="0" smtClean="0"/>
              <a:t> </a:t>
            </a:r>
            <a:r>
              <a:rPr lang="ru-RU" sz="3200" b="1" dirty="0" smtClean="0"/>
              <a:t>«</a:t>
            </a:r>
            <a:r>
              <a:rPr lang="ru-RU" sz="3200" b="1" dirty="0" err="1" smtClean="0"/>
              <a:t>УПКотАдоЯ</a:t>
            </a:r>
            <a:r>
              <a:rPr lang="ru-RU" sz="3200" b="1" dirty="0" smtClean="0"/>
              <a:t>, - учебно-практические курсы для лиц старшего поколения</a:t>
            </a:r>
          </a:p>
          <a:p>
            <a:pPr marL="12700" lvl="1"/>
            <a:endParaRPr lang="ru-RU" sz="3200" b="1" dirty="0" smtClean="0"/>
          </a:p>
          <a:p>
            <a:pPr marL="12700" lvl="1">
              <a:buFont typeface="Wingdings" pitchFamily="2" charset="2"/>
              <a:buChar char="Ø"/>
            </a:pPr>
            <a:r>
              <a:rPr lang="ru-RU" sz="2800" b="1" dirty="0" smtClean="0"/>
              <a:t>Обучение </a:t>
            </a:r>
            <a:r>
              <a:rPr lang="ru-RU" sz="2800" b="1" dirty="0" err="1" smtClean="0"/>
              <a:t>кибербезопасности</a:t>
            </a:r>
            <a:r>
              <a:rPr lang="ru-RU" sz="2800" b="1" dirty="0" smtClean="0"/>
              <a:t> лиц старшего  поколения» среди центров «серебряного» </a:t>
            </a:r>
            <a:r>
              <a:rPr lang="ru-RU" sz="2800" b="1" dirty="0" err="1" smtClean="0"/>
              <a:t>волонтерства</a:t>
            </a:r>
            <a:r>
              <a:rPr lang="ru-RU" sz="2800" b="1" dirty="0" smtClean="0"/>
              <a:t> в субъектах Российской Федерации</a:t>
            </a:r>
          </a:p>
          <a:p>
            <a:pPr marL="12700" lvl="1"/>
            <a:endParaRPr lang="ru-RU" sz="2000" dirty="0" smtClean="0"/>
          </a:p>
          <a:p>
            <a:pPr marL="12700" lvl="1"/>
            <a:endParaRPr lang="ru-RU" sz="2000" dirty="0" smtClean="0"/>
          </a:p>
          <a:p>
            <a:pPr marL="12700" lvl="1">
              <a:buFont typeface="Wingdings" pitchFamily="2" charset="2"/>
              <a:buChar char="Ø"/>
            </a:pPr>
            <a:r>
              <a:rPr lang="ru-RU" sz="2800" b="1" dirty="0" smtClean="0"/>
              <a:t>Проектная школа» Главы города Перми «Кадры будущего для регионов»</a:t>
            </a:r>
          </a:p>
          <a:p>
            <a:pPr marL="12700" lvl="1"/>
            <a:endParaRPr lang="ru-RU" sz="2800" b="1" dirty="0" smtClean="0">
              <a:solidFill>
                <a:srgbClr val="FF0000"/>
              </a:solidFill>
            </a:endParaRPr>
          </a:p>
          <a:p>
            <a:pPr marL="12700" lvl="1"/>
            <a:endParaRPr lang="ru-RU" sz="2800" b="1" dirty="0" smtClean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31627" y="4217541"/>
            <a:ext cx="80535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/>
            <a:endParaRPr lang="ru-RU" sz="2000" dirty="0" smtClean="0"/>
          </a:p>
          <a:p>
            <a:pPr marL="12700" lvl="1"/>
            <a:endParaRPr lang="ru-RU" sz="2000" dirty="0" smtClean="0"/>
          </a:p>
          <a:p>
            <a:pPr marL="12700" lvl="1"/>
            <a:endParaRPr lang="ru-RU" sz="2000" dirty="0" smtClean="0"/>
          </a:p>
        </p:txBody>
      </p:sp>
      <p:pic>
        <p:nvPicPr>
          <p:cNvPr id="14" name="Рисунок 13" descr="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040" y="238163"/>
            <a:ext cx="3164136" cy="2373102"/>
          </a:xfrm>
          <a:prstGeom prst="snip1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53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" y="386184"/>
            <a:ext cx="10881360" cy="6045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13 проект «Енот-Эколог в городе»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Проект </a:t>
            </a:r>
            <a:r>
              <a:rPr lang="ru-RU" sz="3100" b="1" dirty="0" smtClean="0"/>
              <a:t>«Енот-Эколог в городе» </a:t>
            </a:r>
            <a:r>
              <a:rPr lang="ru-RU" sz="3100" dirty="0" smtClean="0"/>
              <a:t>победил на  Всероссийском </a:t>
            </a:r>
            <a:r>
              <a:rPr lang="ru-RU" sz="3100" dirty="0" err="1" smtClean="0"/>
              <a:t>грантовом</a:t>
            </a:r>
            <a:r>
              <a:rPr lang="ru-RU" sz="3100" dirty="0" smtClean="0"/>
              <a:t> конкурсе «Молоды душой» по  направлению «Социальные проекты». </a:t>
            </a:r>
            <a:br>
              <a:rPr lang="ru-RU" sz="3100" dirty="0" smtClean="0"/>
            </a:br>
            <a:r>
              <a:rPr lang="ru-RU" sz="3100" dirty="0" smtClean="0"/>
              <a:t>Помимо финансовой поддержки, проект получил административное, информационное и методическое сопровождение от организаторов конкурса – Ассоциации волонтерских центров и Благотворительного фонда «ПАМЯТЬ ПОКОЛЕНИЙ».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s://storage.yandexcloud.net/dobro-static/prod/images/226d6929-7b62-98f2-bc35-9a1fab2ed9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7920" y="3560295"/>
            <a:ext cx="4663440" cy="3297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929640" y="548641"/>
            <a:ext cx="10368981" cy="1478279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СПАСИБО ЗА ВНИМАНИЕ!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6240" y="2026920"/>
            <a:ext cx="1156453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 algn="ctr">
              <a:spcAft>
                <a:spcPts val="0"/>
              </a:spcAft>
            </a:pPr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Региональный центр «серебряного» </a:t>
            </a:r>
            <a:r>
              <a:rPr lang="ru-RU" sz="3600" b="1" dirty="0" err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волонтерства</a:t>
            </a:r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 Пермского края</a:t>
            </a:r>
            <a:endParaRPr lang="ru-RU" sz="2000" b="1" dirty="0" smtClean="0">
              <a:solidFill>
                <a:schemeClr val="accent1"/>
              </a:solidFill>
              <a:latin typeface="Arial" charset="0"/>
              <a:ea typeface="Arial" charset="0"/>
              <a:cs typeface="Arial" charset="0"/>
            </a:endParaRPr>
          </a:p>
          <a:p>
            <a:pPr marL="12700" lvl="1" algn="ctr">
              <a:spcAft>
                <a:spcPts val="0"/>
              </a:spcAft>
            </a:pPr>
            <a:endParaRPr lang="ru-RU" sz="2400" b="1" dirty="0" smtClean="0">
              <a:solidFill>
                <a:schemeClr val="accent1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ru-RU" sz="2400" dirty="0" smtClean="0"/>
          </a:p>
          <a:p>
            <a:pPr algn="r"/>
            <a:r>
              <a:rPr lang="ru-RU" sz="2400" dirty="0" err="1" smtClean="0"/>
              <a:t>Туснин</a:t>
            </a:r>
            <a:r>
              <a:rPr lang="ru-RU" sz="2400" dirty="0" smtClean="0"/>
              <a:t> Сергей Степанович – руководитель  центра                                          </a:t>
            </a:r>
          </a:p>
          <a:p>
            <a:pPr algn="r"/>
            <a:r>
              <a:rPr lang="ru-RU" sz="2400" dirty="0" smtClean="0"/>
              <a:t> Телефон: +7(912)884-94-49                                                                                                                                                                                 е-</a:t>
            </a:r>
            <a:r>
              <a:rPr lang="en-US" sz="2400" dirty="0" smtClean="0"/>
              <a:t>mail</a:t>
            </a:r>
            <a:r>
              <a:rPr lang="ru-RU" sz="2400" dirty="0" smtClean="0"/>
              <a:t>: </a:t>
            </a:r>
            <a:r>
              <a:rPr lang="en-US" sz="2400" u="sng" dirty="0" err="1" smtClean="0">
                <a:hlinkClick r:id="rId3"/>
              </a:rPr>
              <a:t>tusnin</a:t>
            </a:r>
            <a:r>
              <a:rPr lang="ru-RU" sz="2400" u="sng" dirty="0" smtClean="0">
                <a:hlinkClick r:id="rId3"/>
              </a:rPr>
              <a:t>.</a:t>
            </a:r>
            <a:r>
              <a:rPr lang="en-US" sz="2400" u="sng" dirty="0" err="1" smtClean="0">
                <a:hlinkClick r:id="rId3"/>
              </a:rPr>
              <a:t>sergei</a:t>
            </a:r>
            <a:r>
              <a:rPr lang="ru-RU" sz="2400" u="sng" dirty="0" smtClean="0">
                <a:hlinkClick r:id="rId3"/>
              </a:rPr>
              <a:t>49@</a:t>
            </a:r>
            <a:r>
              <a:rPr lang="en-US" sz="2400" u="sng" dirty="0" err="1" smtClean="0">
                <a:hlinkClick r:id="rId3"/>
              </a:rPr>
              <a:t>yandex</a:t>
            </a:r>
            <a:r>
              <a:rPr lang="ru-RU" sz="2400" u="sng" dirty="0" smtClean="0">
                <a:hlinkClick r:id="rId3"/>
              </a:rPr>
              <a:t>.</a:t>
            </a:r>
            <a:r>
              <a:rPr lang="en-US" sz="2400" u="sng" dirty="0" err="1" smtClean="0">
                <a:hlinkClick r:id="rId3"/>
              </a:rPr>
              <a:t>ru</a:t>
            </a:r>
            <a:r>
              <a:rPr lang="ru-RU" sz="2400" dirty="0" smtClean="0"/>
              <a:t>   </a:t>
            </a:r>
          </a:p>
          <a:p>
            <a:pPr algn="r"/>
            <a:r>
              <a:rPr lang="ru-RU" sz="2400" dirty="0" smtClean="0"/>
              <a:t> </a:t>
            </a:r>
            <a:r>
              <a:rPr lang="ru-RU" sz="2400" u="sng" dirty="0" smtClean="0">
                <a:hlinkClick r:id="rId4"/>
              </a:rPr>
              <a:t>http://vk.com/55serebro</a:t>
            </a:r>
            <a:r>
              <a:rPr lang="ru-RU" sz="2400" dirty="0" smtClean="0"/>
              <a:t>                                                                                 </a:t>
            </a:r>
          </a:p>
          <a:p>
            <a:endParaRPr lang="ru-RU" sz="2400" dirty="0" smtClean="0"/>
          </a:p>
          <a:p>
            <a:pPr marL="12700" lvl="1" algn="just">
              <a:spcAft>
                <a:spcPts val="0"/>
              </a:spcAft>
            </a:pPr>
            <a:endParaRPr lang="ru-RU" sz="2200" b="1" dirty="0">
              <a:solidFill>
                <a:schemeClr val="accent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" y="2763535"/>
            <a:ext cx="2301240" cy="40944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468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Открыт  8  июля 2019 года</a:t>
            </a:r>
            <a:endParaRPr lang="ru-RU" b="1" dirty="0">
              <a:solidFill>
                <a:schemeClr val="accent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" name="Рисунок 9" descr="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1690688"/>
            <a:ext cx="5867400" cy="3520440"/>
          </a:xfrm>
          <a:prstGeom prst="rect">
            <a:avLst/>
          </a:prstGeom>
        </p:spPr>
      </p:pic>
      <p:pic>
        <p:nvPicPr>
          <p:cNvPr id="11" name="Рисунок 10" descr="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" y="1873568"/>
            <a:ext cx="3836559" cy="2522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8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672" y="4945063"/>
            <a:ext cx="1533727" cy="11898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Численность центра</a:t>
            </a:r>
            <a:endParaRPr lang="ru-RU" b="1" dirty="0">
              <a:solidFill>
                <a:schemeClr val="accent1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65760" y="1981200"/>
          <a:ext cx="6903720" cy="4450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 descr="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760" y="655320"/>
            <a:ext cx="5257800" cy="39433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8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230582" y="198121"/>
            <a:ext cx="8681259" cy="1339734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ВМЕСТЕ  МЫ  СИЛА!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6240" y="2026920"/>
            <a:ext cx="1156453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pPr marL="12700" lvl="1" algn="just">
              <a:spcAft>
                <a:spcPts val="0"/>
              </a:spcAft>
            </a:pPr>
            <a:endParaRPr lang="ru-RU" sz="2200" b="1" dirty="0">
              <a:solidFill>
                <a:schemeClr val="accent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5320" y="1066800"/>
            <a:ext cx="108051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cs typeface="Aharoni" pitchFamily="2" charset="-79"/>
              </a:rPr>
              <a:t>Общее количество </a:t>
            </a:r>
            <a:r>
              <a:rPr lang="ru-RU" sz="4800" b="1" dirty="0" smtClean="0">
                <a:cs typeface="Aharoni" pitchFamily="2" charset="-79"/>
              </a:rPr>
              <a:t>организаций - партнеров </a:t>
            </a:r>
            <a:r>
              <a:rPr lang="ru-RU" sz="3200" dirty="0" smtClean="0">
                <a:cs typeface="Aharoni" pitchFamily="2" charset="-79"/>
              </a:rPr>
              <a:t>содействующих в развитии центра – </a:t>
            </a:r>
            <a:r>
              <a:rPr lang="ru-RU" sz="3200" b="1" dirty="0" smtClean="0">
                <a:cs typeface="Aharoni" pitchFamily="2" charset="-79"/>
              </a:rPr>
              <a:t>25 организаций.</a:t>
            </a:r>
            <a:endParaRPr lang="ru-RU" sz="3200" dirty="0" smtClean="0"/>
          </a:p>
          <a:p>
            <a:endParaRPr lang="ru-RU" sz="3200" b="1" dirty="0" smtClean="0">
              <a:cs typeface="Aharoni" pitchFamily="2" charset="-79"/>
            </a:endParaRPr>
          </a:p>
          <a:p>
            <a:endParaRPr lang="ru-RU" sz="3200" b="1" dirty="0" smtClean="0">
              <a:cs typeface="Aharoni" pitchFamily="2" charset="-79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853440" y="2453641"/>
          <a:ext cx="8041178" cy="3684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03468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335280"/>
            <a:ext cx="10774680" cy="598932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Особенности центра:</a:t>
            </a:r>
            <a:br>
              <a:rPr lang="ru-RU" sz="6000" b="1" dirty="0" smtClean="0">
                <a:solidFill>
                  <a:srgbClr val="0070C0"/>
                </a:solidFill>
              </a:rPr>
            </a:br>
            <a:r>
              <a:rPr lang="ru-RU" sz="5300" i="1" dirty="0" smtClean="0"/>
              <a:t>Вовлечение  в  добровольческую  деятельность  несколько   поколений. </a:t>
            </a: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564685"/>
            <a:ext cx="7121738" cy="4005978"/>
          </a:xfrm>
          <a:prstGeom prst="rect">
            <a:avLst/>
          </a:prstGeom>
        </p:spPr>
      </p:pic>
      <p:pic>
        <p:nvPicPr>
          <p:cNvPr id="5" name="Рисунок 4" descr="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4840" y="3412807"/>
            <a:ext cx="3947160" cy="22202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46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335280"/>
            <a:ext cx="10774680" cy="5989320"/>
          </a:xfrm>
        </p:spPr>
        <p:txBody>
          <a:bodyPr>
            <a:normAutofit/>
          </a:bodyPr>
          <a:lstStyle/>
          <a:p>
            <a:r>
              <a:rPr lang="ru-RU" b="1" dirty="0" smtClean="0"/>
              <a:t>Нам важно  сохранить и развивать вертикальные связи между детьми и взрослыми, между разновозрастными детьми, что в конечном итоге приведёт к осознанию ценности взаимопомощи, добра, справедливости и милосердия.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  <p:pic>
        <p:nvPicPr>
          <p:cNvPr id="4" name="Рисунок 3" descr="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4149090"/>
            <a:ext cx="4450080" cy="2503170"/>
          </a:xfrm>
          <a:prstGeom prst="rect">
            <a:avLst/>
          </a:prstGeom>
        </p:spPr>
      </p:pic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0680" y="4149090"/>
            <a:ext cx="4450080" cy="250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" y="51292"/>
            <a:ext cx="11902440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Основные направления деятельности центра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33400" y="2194560"/>
            <a:ext cx="10694276" cy="38709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b="1" dirty="0" smtClean="0">
              <a:solidFill>
                <a:srgbClr val="7030A0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ru-RU" sz="3600" b="1" dirty="0" smtClean="0">
              <a:solidFill>
                <a:srgbClr val="7030A0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ru-RU" sz="3600" b="1" dirty="0" smtClean="0">
              <a:solidFill>
                <a:srgbClr val="7030A0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ru-RU" sz="3600" b="1" dirty="0" smtClean="0">
              <a:solidFill>
                <a:srgbClr val="7030A0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ru-RU" sz="3600" b="1" dirty="0" smtClean="0">
              <a:solidFill>
                <a:srgbClr val="7030A0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ru-RU" sz="3600" b="1" dirty="0">
              <a:solidFill>
                <a:srgbClr val="7030A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1376857"/>
            <a:ext cx="8153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СОЦИАЛЬНОЕ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СПОРТИВНОЕ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ЭКОЛОГИЧЕСКОЕ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КУЛЬТУРНО-СОБЫТИЙНОЕ</a:t>
            </a:r>
          </a:p>
        </p:txBody>
      </p:sp>
      <p:pic>
        <p:nvPicPr>
          <p:cNvPr id="6" name="Рисунок 5" descr="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2481" y="2293620"/>
            <a:ext cx="3779520" cy="2125981"/>
          </a:xfrm>
          <a:prstGeom prst="rect">
            <a:avLst/>
          </a:prstGeom>
        </p:spPr>
      </p:pic>
      <p:pic>
        <p:nvPicPr>
          <p:cNvPr id="7" name="Рисунок 6" descr="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3860" y="4305301"/>
            <a:ext cx="4130040" cy="2065020"/>
          </a:xfrm>
          <a:prstGeom prst="rect">
            <a:avLst/>
          </a:prstGeom>
        </p:spPr>
      </p:pic>
      <p:pic>
        <p:nvPicPr>
          <p:cNvPr id="8" name="Рисунок 7" descr="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" y="4000501"/>
            <a:ext cx="4632960" cy="2606040"/>
          </a:xfrm>
          <a:prstGeom prst="rect">
            <a:avLst/>
          </a:prstGeom>
        </p:spPr>
      </p:pic>
      <p:pic>
        <p:nvPicPr>
          <p:cNvPr id="10" name="Рисунок 9" descr="1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0960" y="1051144"/>
            <a:ext cx="3202940" cy="1799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494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5234" y="1374962"/>
            <a:ext cx="11567686" cy="871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/>
              <a:t>Цель  проекта</a:t>
            </a:r>
          </a:p>
          <a:p>
            <a:pPr lvl="0"/>
            <a:endParaRPr lang="ru-RU" sz="3200" dirty="0" smtClean="0"/>
          </a:p>
          <a:p>
            <a:pPr lvl="0"/>
            <a:r>
              <a:rPr lang="ru-RU" sz="4800" dirty="0" smtClean="0"/>
              <a:t>Сформировать позитивное отношение к лицам пожилого возраста и </a:t>
            </a:r>
            <a:r>
              <a:rPr lang="ru-RU" sz="4800" b="1" dirty="0" smtClean="0"/>
              <a:t>способствовать взаимодействию молодёжи и старшего поколения.</a:t>
            </a:r>
            <a:endParaRPr lang="ru-RU" sz="4800" dirty="0" smtClean="0"/>
          </a:p>
          <a:p>
            <a:pPr marL="12700" lvl="1" algn="just">
              <a:spcAft>
                <a:spcPts val="0"/>
              </a:spcAft>
            </a:pPr>
            <a:r>
              <a:rPr lang="ru-RU" sz="4800" b="1" i="1" dirty="0" smtClean="0">
                <a:latin typeface="Arial" charset="0"/>
                <a:ea typeface="Arial" charset="0"/>
                <a:cs typeface="Arial" charset="0"/>
              </a:rPr>
              <a:t>  </a:t>
            </a:r>
          </a:p>
          <a:p>
            <a:pPr marL="12700" lvl="1" algn="just">
              <a:spcAft>
                <a:spcPts val="0"/>
              </a:spcAft>
            </a:pPr>
            <a:endParaRPr lang="ru-RU" sz="3200" b="1" i="1" dirty="0" smtClean="0">
              <a:latin typeface="Arial" charset="0"/>
              <a:ea typeface="Arial" charset="0"/>
              <a:cs typeface="Arial" charset="0"/>
            </a:endParaRPr>
          </a:p>
          <a:p>
            <a:pPr marL="12700" lvl="1" algn="just">
              <a:spcAft>
                <a:spcPts val="0"/>
              </a:spcAft>
            </a:pPr>
            <a:endParaRPr lang="ru-RU" sz="3200" b="1" i="1" dirty="0" smtClean="0">
              <a:latin typeface="Arial" charset="0"/>
              <a:ea typeface="Arial" charset="0"/>
              <a:cs typeface="Arial" charset="0"/>
            </a:endParaRPr>
          </a:p>
          <a:p>
            <a:pPr marL="12700" lvl="1" algn="just">
              <a:spcAft>
                <a:spcPts val="0"/>
              </a:spcAft>
            </a:pPr>
            <a:endParaRPr lang="ru-RU" sz="3200" b="1" i="1" dirty="0" smtClean="0">
              <a:latin typeface="Arial" charset="0"/>
              <a:ea typeface="Arial" charset="0"/>
              <a:cs typeface="Arial" charset="0"/>
            </a:endParaRPr>
          </a:p>
          <a:p>
            <a:pPr marL="12700" lvl="1" algn="just">
              <a:spcAft>
                <a:spcPts val="0"/>
              </a:spcAft>
            </a:pPr>
            <a:endParaRPr lang="ru-RU" sz="3200" b="1" i="1" dirty="0" smtClean="0">
              <a:latin typeface="Arial" charset="0"/>
              <a:ea typeface="Arial" charset="0"/>
              <a:cs typeface="Arial" charset="0"/>
            </a:endParaRPr>
          </a:p>
          <a:p>
            <a:pPr marL="12700" lvl="1" algn="just">
              <a:spcAft>
                <a:spcPts val="0"/>
              </a:spcAft>
            </a:pPr>
            <a:endParaRPr lang="ru-RU" sz="3200" b="1" i="1" dirty="0" smtClean="0">
              <a:latin typeface="Arial" charset="0"/>
              <a:ea typeface="Arial" charset="0"/>
              <a:cs typeface="Arial" charset="0"/>
            </a:endParaRPr>
          </a:p>
          <a:p>
            <a:pPr marL="12700" lvl="1" algn="just">
              <a:spcAft>
                <a:spcPts val="0"/>
              </a:spcAft>
            </a:pPr>
            <a:r>
              <a:rPr lang="ru-RU" sz="3200" b="1" i="1" dirty="0" smtClean="0">
                <a:latin typeface="Arial" charset="0"/>
                <a:ea typeface="Arial" charset="0"/>
                <a:cs typeface="Arial" charset="0"/>
              </a:rPr>
              <a:t>  </a:t>
            </a:r>
          </a:p>
          <a:p>
            <a:pPr marL="12700" lvl="1" algn="just">
              <a:spcAft>
                <a:spcPts val="0"/>
              </a:spcAft>
            </a:pPr>
            <a:endParaRPr lang="ru-RU" sz="3200" b="1" i="1" dirty="0" smtClean="0">
              <a:effectLst/>
              <a:latin typeface="Arial" charset="0"/>
              <a:ea typeface="Arial" charset="0"/>
              <a:cs typeface="Arial" charset="0"/>
            </a:endParaRPr>
          </a:p>
          <a:p>
            <a:pPr marL="12700" lvl="1" algn="just">
              <a:spcAft>
                <a:spcPts val="0"/>
              </a:spcAft>
            </a:pPr>
            <a:endParaRPr lang="ru-RU" sz="3200" b="1" i="1" dirty="0"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38200" y="262759"/>
            <a:ext cx="104157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В рамках этих направлений центр реализует проект  «МЫ  ВМЕСТЕ»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695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900" y="4945063"/>
            <a:ext cx="2095500" cy="16256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51292"/>
            <a:ext cx="9613900" cy="1327443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В рамках проекта «МЫ ВМЕСТЕ»  проходят                                     12 </a:t>
            </a:r>
            <a:r>
              <a:rPr lang="ru-RU" sz="3100" b="1" dirty="0" err="1" smtClean="0">
                <a:solidFill>
                  <a:schemeClr val="accent1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подпроектов</a:t>
            </a:r>
            <a:r>
              <a:rPr lang="ru-RU" sz="3100" b="1" dirty="0" smtClean="0"/>
              <a:t> </a:t>
            </a:r>
            <a:r>
              <a:rPr lang="ru-RU" dirty="0" smtClean="0"/>
              <a:t> 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9227" y="1376855"/>
            <a:ext cx="817704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/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«Добрые уроки»</a:t>
            </a:r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ru-RU" sz="2000" b="1" dirty="0" smtClean="0"/>
              <a:t> </a:t>
            </a:r>
            <a:r>
              <a:rPr lang="ru-RU" sz="2400" b="1" dirty="0" smtClean="0"/>
              <a:t>проводится в период с 1 по 31 декабря, 5 декабря объявляется «Днем единых действий»</a:t>
            </a:r>
            <a:r>
              <a:rPr lang="ru-RU" sz="2400" dirty="0" smtClean="0"/>
              <a:t>, рекомендуем проводить уроки именно в эту дату</a:t>
            </a:r>
            <a:r>
              <a:rPr lang="ru-RU" sz="2400" b="1" i="1" dirty="0" smtClean="0"/>
              <a:t>.</a:t>
            </a:r>
            <a:endParaRPr lang="ru-RU" sz="2400" i="1" dirty="0" smtClean="0"/>
          </a:p>
          <a:p>
            <a:pPr marL="12700" lvl="1" algn="just"/>
            <a:endParaRPr lang="ru-RU" sz="2200" b="1" dirty="0">
              <a:solidFill>
                <a:schemeClr val="accent1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4097" name="Рисунок 2" descr="C:\МОИ ФАЙЛЫ\Региональный центр КК\обучение _материалы\итоговый семинар 31 окт\архив\Машуня.jpg"/>
          <p:cNvPicPr>
            <a:picLocks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2704" y="1378735"/>
            <a:ext cx="2422374" cy="1362585"/>
          </a:xfrm>
          <a:prstGeom prst="snip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Рисунок 1" descr="C:\МОИ ФАЙЛЫ\Региональный центр КК\обучение _материалы\итоговый семинар 31 окт\архив\3.jpg"/>
          <p:cNvPicPr>
            <a:picLocks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87679" y="3023275"/>
            <a:ext cx="2577399" cy="1381085"/>
          </a:xfrm>
          <a:prstGeom prst="snip1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79227" y="3103127"/>
            <a:ext cx="817704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/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«Добро не уходит на каникулы»</a:t>
            </a:r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–  </a:t>
            </a:r>
            <a:r>
              <a:rPr lang="ru-RU" sz="2000" b="1" i="1" dirty="0" smtClean="0"/>
              <a:t>Цель проекта</a:t>
            </a:r>
            <a:r>
              <a:rPr lang="ru-RU" sz="2000" i="1" dirty="0" smtClean="0"/>
              <a:t>: </a:t>
            </a:r>
            <a:r>
              <a:rPr lang="ru-RU" sz="2000" dirty="0" smtClean="0"/>
              <a:t>поддержка развития добровольчества  у школьников. </a:t>
            </a:r>
          </a:p>
          <a:p>
            <a:pPr marL="12700" lvl="1"/>
            <a:endParaRPr lang="ru-RU" sz="2000" dirty="0" smtClean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31627" y="4900712"/>
            <a:ext cx="805354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1"/>
            <a:r>
              <a:rPr lang="ru-RU" sz="36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«</a:t>
            </a:r>
            <a:r>
              <a:rPr lang="ru-RU" sz="3200" b="1" dirty="0" err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ЭкологияДушиПамятьПобедителей</a:t>
            </a:r>
            <a:r>
              <a:rPr lang="ru-RU" sz="32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»</a:t>
            </a:r>
            <a:r>
              <a:rPr lang="ru-RU" sz="2400" b="1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–  </a:t>
            </a:r>
            <a:r>
              <a:rPr lang="ru-RU" sz="2000" b="1" i="1" dirty="0" smtClean="0"/>
              <a:t>Цель проекта</a:t>
            </a:r>
            <a:r>
              <a:rPr lang="ru-RU" sz="2000" i="1" dirty="0" smtClean="0"/>
              <a:t>:  </a:t>
            </a:r>
            <a:r>
              <a:rPr lang="ru-RU" sz="2000" dirty="0" smtClean="0"/>
              <a:t>сохранить память о героях Великой Отечественной войны, детях войны, малолетних узниках концлагерей, ветеранах труда</a:t>
            </a:r>
          </a:p>
        </p:txBody>
      </p:sp>
      <p:pic>
        <p:nvPicPr>
          <p:cNvPr id="14" name="Рисунок 13" descr="1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160" y="4900712"/>
            <a:ext cx="2546918" cy="1910189"/>
          </a:xfrm>
          <a:prstGeom prst="snip1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53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</TotalTime>
  <Words>513</Words>
  <Application>Microsoft Office PowerPoint</Application>
  <PresentationFormat>Произвольный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Открыт  8  июля 2019 года</vt:lpstr>
      <vt:lpstr>Численность центра</vt:lpstr>
      <vt:lpstr>ВМЕСТЕ  МЫ  СИЛА!</vt:lpstr>
      <vt:lpstr>Особенности центра: Вовлечение  в  добровольческую  деятельность  несколько   поколений.         </vt:lpstr>
      <vt:lpstr>Нам важно  сохранить и развивать вертикальные связи между детьми и взрослыми, между разновозрастными детьми, что в конечном итоге приведёт к осознанию ценности взаимопомощи, добра, справедливости и милосердия.    </vt:lpstr>
      <vt:lpstr>Основные направления деятельности центра</vt:lpstr>
      <vt:lpstr>Слайд 8</vt:lpstr>
      <vt:lpstr>В рамках проекта «МЫ ВМЕСТЕ»  проходят                                     12 подпроектов  </vt:lpstr>
      <vt:lpstr>Слайд 10</vt:lpstr>
      <vt:lpstr>Слайд 11</vt:lpstr>
      <vt:lpstr>Слайд 12</vt:lpstr>
      <vt:lpstr>    13 проект «Енот-Эколог в городе»  Проект «Енот-Эколог в городе» победил на  Всероссийском грантовом конкурсе «Молоды душой» по  направлению «Социальные проекты».  Помимо финансовой поддержки, проект получил административное, информационное и методическое сопровождение от организаторов конкурса – Ассоциации волонтерских центров и Благотворительного фонда «ПАМЯТЬ ПОКОЛЕНИЙ».        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Пользователь</cp:lastModifiedBy>
  <cp:revision>150</cp:revision>
  <cp:lastPrinted>2019-08-19T07:39:53Z</cp:lastPrinted>
  <dcterms:created xsi:type="dcterms:W3CDTF">2019-08-18T15:07:00Z</dcterms:created>
  <dcterms:modified xsi:type="dcterms:W3CDTF">2021-03-21T17:02:59Z</dcterms:modified>
</cp:coreProperties>
</file>