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7" r:id="rId2"/>
    <p:sldId id="259" r:id="rId3"/>
    <p:sldId id="292" r:id="rId4"/>
    <p:sldId id="293" r:id="rId5"/>
    <p:sldId id="294" r:id="rId6"/>
    <p:sldId id="299" r:id="rId7"/>
    <p:sldId id="300" r:id="rId8"/>
    <p:sldId id="295" r:id="rId9"/>
    <p:sldId id="301" r:id="rId10"/>
    <p:sldId id="302" r:id="rId11"/>
    <p:sldId id="303" r:id="rId12"/>
    <p:sldId id="304" r:id="rId13"/>
    <p:sldId id="306" r:id="rId14"/>
    <p:sldId id="305" r:id="rId15"/>
    <p:sldId id="298" r:id="rId16"/>
    <p:sldId id="291" r:id="rId17"/>
    <p:sldId id="29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FC3D5"/>
    <a:srgbClr val="24803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65"/>
    <p:restoredTop sz="86738" autoAdjust="0"/>
  </p:normalViewPr>
  <p:slideViewPr>
    <p:cSldViewPr snapToGrid="0" snapToObjects="1">
      <p:cViewPr varScale="1">
        <p:scale>
          <a:sx n="61" d="100"/>
          <a:sy n="61" d="100"/>
        </p:scale>
        <p:origin x="-15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ответили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ЧИСТАЯ</c:v>
                </c:pt>
                <c:pt idx="1">
                  <c:v>МНЕ ВСЁ РАВНО</c:v>
                </c:pt>
                <c:pt idx="2">
                  <c:v>грязная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130</c:v>
                </c:pt>
                <c:pt idx="1">
                  <c:v>15</c:v>
                </c:pt>
                <c:pt idx="2">
                  <c:v>5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65282927041868943"/>
          <c:y val="6.0396086852779848E-2"/>
          <c:w val="0.34632568403264719"/>
          <c:h val="0.75473161129249156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463F9-AC7C-EE41-95DA-6CD77958C20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F192B-A7F2-BD4A-B96A-F466A2B56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9007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Всем привет, сегодня я  расскажу вам о нашем  ЭКОЛОГИЧЕСКОМ  ПРОЕКТЕ.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192B-A7F2-BD4A-B96A-F466A2B5649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4147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Человек вовсе не задумывается о последствиях своих действий и не думает о будущих поколениях. И невольно задаёшься вопросом: «Человек так бездушен и жесток или просто глуп?» Активное пользование природными ресурсами планеты, осушение болот, вырубка лесов лишает животных крова и еды. Не говоря уже об истреблении диких животных и растений.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192B-A7F2-BD4A-B96A-F466A2B5649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Завершится проект 15 апреля 2021 года.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Так как в этот день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во всем мире отмечается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День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экологических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знаний.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у нас в завершении нашего проекта пройдёт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Экологическая игра   «</a:t>
            </a:r>
            <a:r>
              <a:rPr lang="ru-RU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Эко-ассорти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»!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192B-A7F2-BD4A-B96A-F466A2B5649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4010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чего бы вы начали приводить в порядок родной город?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Водоёмы, леса, поля, газоны…                                                                                                                                         Фронт работ немаленький, выбрать первый объект для преображения  не так легко.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192B-A7F2-BD4A-B96A-F466A2B5649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0386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вот наша группа юных экологов  взяла шефство над остановкой.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начале марта 2020 года мы очистили остановочный комплекс от налепленных на нём объявлений, надписи, грязи. А чтобы подвигнуть жителей больше не захламлять комплекс, украсили его двумя наклейками с изображением фиолетовых енотов. Милые зверята призывают: «Хочешь жить в чистом городе – не мусори!»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192B-A7F2-BD4A-B96A-F466A2B5649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3368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Наша работа дала свои плоды – за то время, что мы следили за её состоянием, там не появилось новых объявлений и надписей. Значит, идея с енотами работает. ПОМЕСТИВ 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Енотов на остановочном комплексе, мы хотели, чтобы пермяки задумались о том, в каком городе они хотят жить: в чистом и комфортном или в грязном и неопрятном. Провели  </a:t>
            </a:r>
            <a:r>
              <a:rPr lang="ru-RU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соц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опрос. В </a:t>
            </a:r>
            <a:r>
              <a:rPr lang="ru-RU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соц</a:t>
            </a:r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опросе приняли участие 150 человек.(100 взрослых и 50 учащихся)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Большинство конечно же выбрали первый вариант.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решили -  начнём с маленьких, но очень важных шагов, чтобы сделать нашу планету немного чище.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192B-A7F2-BD4A-B96A-F466A2B5649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1681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 родилась идея проекта под названием 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Енот-Эколог в городе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Наш Енот  не просто  призывает и говорит о проблемах, а  пробует с ребятами менять себя и мир вокруг.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Проект нацелен на экологическое воспитание всего населения микрорайона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Гайва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города Перми.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Основная Целевая группа: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младшие школьники, проживающие на территории  микрорайона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Гайва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родители этих ребят, учителя.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192B-A7F2-BD4A-B96A-F466A2B5649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7147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192B-A7F2-BD4A-B96A-F466A2B5649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 разработали  10 занятий, на которых попытались охватить самые важные темы экологии и познакомить детей с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экологичным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образом жизни.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Схема такая: *Одна неделя проекта будет направлена на изучение теоретического материала. *Вторая неделя - на выполнение практического задания. Всего будет 10 недель, на которых мы попытаемся охватить самые важные темы экологии и познакомить детей , а так же их родителей с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экологичным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образом жизни.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192B-A7F2-BD4A-B96A-F466A2B5649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3407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Первое, что должен понять ребенок про экологию, это то, что все мы друг от друга зависим. Все взаимосвязано: живые и неживые, разумные и неразумные, растения и животные, камни и реки... Для малышей, да и детей школьного возраста, это не так уж очевидно.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192B-A7F2-BD4A-B96A-F466A2B5649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192B-A7F2-BD4A-B96A-F466A2B5649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7279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934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332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95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9890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7843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6720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268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75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29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9753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olga.tusnina@yandex.ru" TargetMode="Externa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chart" Target="../charts/chart1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2064" y="3166557"/>
            <a:ext cx="6071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/>
              <a:t>«Енот–Эколог  в городе»</a:t>
            </a:r>
            <a:endParaRPr lang="ru-RU" sz="4000" b="1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" y="4587479"/>
            <a:ext cx="3421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город Пермь,</a:t>
            </a:r>
          </a:p>
          <a:p>
            <a:r>
              <a:rPr lang="ru-RU" sz="2400" dirty="0" smtClean="0">
                <a:latin typeface="Arial" charset="0"/>
                <a:ea typeface="Arial" charset="0"/>
                <a:cs typeface="Arial" charset="0"/>
              </a:rPr>
              <a:t>МАОУ «СОШ № 37»</a:t>
            </a:r>
            <a:endParaRPr lang="ru-RU" sz="24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" y="5882880"/>
            <a:ext cx="88293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Учитель начальных классов, </a:t>
            </a:r>
          </a:p>
          <a:p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с</a:t>
            </a:r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еребряный доброволец </a:t>
            </a:r>
            <a:r>
              <a:rPr lang="ru-RU" sz="2400" b="1" dirty="0" err="1" smtClean="0">
                <a:latin typeface="Arial" charset="0"/>
                <a:ea typeface="Arial" charset="0"/>
                <a:cs typeface="Arial" charset="0"/>
              </a:rPr>
              <a:t>Туснина</a:t>
            </a:r>
            <a:r>
              <a:rPr lang="ru-RU" sz="2400" b="1" dirty="0" smtClean="0">
                <a:latin typeface="Arial" charset="0"/>
                <a:ea typeface="Arial" charset="0"/>
                <a:cs typeface="Arial" charset="0"/>
              </a:rPr>
              <a:t> Ольга Александровна</a:t>
            </a:r>
            <a:endParaRPr lang="ru-RU" sz="24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587" y="172161"/>
            <a:ext cx="1989773" cy="11187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01840" y="1956602"/>
            <a:ext cx="4492752" cy="405402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30680" y="929640"/>
            <a:ext cx="9525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Краевая педагогическая мастерская «Активные воспитательные практики в работе классного руководителя»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xmlns="" val="206619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81000"/>
            <a:ext cx="3932237" cy="16764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УРОК 2. ПЕРВЫЙ ЗАКОН ЭКОЛОГИИ</a:t>
            </a:r>
            <a:br>
              <a:rPr lang="ru-RU" b="1" dirty="0" smtClean="0"/>
            </a:br>
            <a:r>
              <a:rPr lang="ru-RU" b="1" dirty="0" smtClean="0"/>
              <a:t>"ВСЕ СВЯЗНО СО ВСЕМ"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0520" y="2057400"/>
            <a:ext cx="4421505" cy="425196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Мы продолжим разбирать первый  закон экологии «Все связано со всем».</a:t>
            </a:r>
            <a:br>
              <a:rPr lang="ru-RU" sz="2800" dirty="0" smtClean="0"/>
            </a:br>
            <a:r>
              <a:rPr lang="ru-RU" sz="2800" dirty="0" smtClean="0"/>
              <a:t>Это значит, что любые изменения в одной части природы отзовутся изменениями в другой ее части.</a:t>
            </a:r>
            <a:br>
              <a:rPr lang="ru-RU" sz="2800" dirty="0" smtClean="0"/>
            </a:br>
            <a:r>
              <a:rPr lang="ru-RU" sz="2800" dirty="0" smtClean="0"/>
              <a:t>Детям легче всего показать это на примере цепочек питания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2050" name="Picture 2" descr="http://1.bp.blogspot.com/-3f_VWb5UDTI/T_8llyiMjfI/AAAAAAAAALg/6GxrUuqaBrc/s1600/Cadeia_alimentar_0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5111" r="5111"/>
          <a:stretch>
            <a:fillRect/>
          </a:stretch>
        </p:blipFill>
        <p:spPr bwMode="auto">
          <a:xfrm>
            <a:off x="5541858" y="987425"/>
            <a:ext cx="5813529" cy="4590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УРОК 3. </a:t>
            </a:r>
            <a:r>
              <a:rPr lang="ru-RU" b="1" dirty="0" smtClean="0"/>
              <a:t>Откуда берётся мусор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Есть в экологии </a:t>
            </a:r>
            <a:r>
              <a:rPr lang="ru-RU" sz="2000" b="1" dirty="0" smtClean="0"/>
              <a:t>закон ограниченности природных ресурсов – все природные ресурсы и условия Земли конечны</a:t>
            </a:r>
            <a:r>
              <a:rPr lang="ru-RU" sz="2000" b="1" dirty="0" smtClean="0"/>
              <a:t>.</a:t>
            </a:r>
          </a:p>
          <a:p>
            <a:r>
              <a:rPr lang="ru-RU" sz="2000" dirty="0" smtClean="0"/>
              <a:t>Ведь </a:t>
            </a:r>
            <a:r>
              <a:rPr lang="ru-RU" sz="2000" dirty="0" err="1" smtClean="0"/>
              <a:t>непереработанные</a:t>
            </a:r>
            <a:r>
              <a:rPr lang="ru-RU" sz="2000" dirty="0" smtClean="0"/>
              <a:t> отходы не только загромождают свалки, но они еще и служат источником опасности для природной среды.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5" name="Прямоугольник: скругленные углы 5">
            <a:extLst>
              <a:ext uri="{FF2B5EF4-FFF2-40B4-BE49-F238E27FC236}">
                <a16:creationId xmlns:a16="http://schemas.microsoft.com/office/drawing/2014/main" xmlns="" id="{B4EF992E-F457-45E4-9DA7-B036210DAC21}"/>
              </a:ext>
            </a:extLst>
          </p:cNvPr>
          <p:cNvSpPr/>
          <p:nvPr/>
        </p:nvSpPr>
        <p:spPr>
          <a:xfrm>
            <a:off x="6446520" y="928719"/>
            <a:ext cx="4358640" cy="2637441"/>
          </a:xfrm>
          <a:prstGeom prst="roundRect">
            <a:avLst/>
          </a:prstGeom>
          <a:solidFill>
            <a:srgbClr val="F490D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Откуда берётся </a:t>
            </a:r>
            <a:endParaRPr lang="ru-RU" sz="4000" b="1" dirty="0" smtClean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  <a:p>
            <a:pPr algn="ctr"/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и </a:t>
            </a:r>
          </a:p>
          <a:p>
            <a:pPr algn="ctr"/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куда </a:t>
            </a:r>
            <a:r>
              <a:rPr lang="ru-RU" sz="4000" b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девается мусор?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A00D621B-ED06-4B58-8B28-CDB83F31F870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551" b="21551"/>
          <a:stretch>
            <a:fillRect/>
          </a:stretch>
        </p:blipFill>
        <p:spPr bwMode="auto">
          <a:xfrm>
            <a:off x="8596948" y="3566160"/>
            <a:ext cx="2208212" cy="174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040" y="213360"/>
            <a:ext cx="5638800" cy="12039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УРОК 4, 5, 6  СОРТИРОВКА МУСОРА, Акция «Сдай батарейку – спаси ёжика»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0040" y="1417320"/>
            <a:ext cx="4451985" cy="4451668"/>
          </a:xfrm>
        </p:spPr>
        <p:txBody>
          <a:bodyPr>
            <a:normAutofit fontScale="85000" lnSpcReduction="20000"/>
          </a:bodyPr>
          <a:lstStyle/>
          <a:p>
            <a:r>
              <a:rPr lang="ru-RU" sz="2600" dirty="0" smtClean="0"/>
              <a:t>Сейчас уже не редкость </a:t>
            </a:r>
            <a:r>
              <a:rPr lang="ru-RU" sz="2600" b="1" dirty="0" smtClean="0"/>
              <a:t>контейнеры для раздельного сбора мусора</a:t>
            </a:r>
            <a:r>
              <a:rPr lang="ru-RU" sz="2600" dirty="0" smtClean="0"/>
              <a:t>. Отдельно стекло, отдельно пластик, </a:t>
            </a:r>
            <a:r>
              <a:rPr lang="ru-RU" sz="2600" dirty="0" smtClean="0"/>
              <a:t>отдельно </a:t>
            </a:r>
            <a:r>
              <a:rPr lang="ru-RU" sz="2600" dirty="0" smtClean="0"/>
              <a:t>батарейки</a:t>
            </a:r>
            <a:r>
              <a:rPr lang="ru-RU" sz="2600" dirty="0" smtClean="0"/>
              <a:t>.</a:t>
            </a:r>
          </a:p>
          <a:p>
            <a:endParaRPr lang="ru-RU" sz="2000" dirty="0" smtClean="0"/>
          </a:p>
          <a:p>
            <a:r>
              <a:rPr lang="ru-RU" sz="2600" dirty="0" smtClean="0"/>
              <a:t>Морские животные погибают от пластиковых пакетов, попадающих в море.</a:t>
            </a:r>
            <a:br>
              <a:rPr lang="ru-RU" sz="2600" dirty="0" smtClean="0"/>
            </a:br>
            <a:r>
              <a:rPr lang="ru-RU" sz="2600" dirty="0" smtClean="0"/>
              <a:t>Мусорное пятно в Тихом океане по площади в 3 раза превысило площадь Франции.</a:t>
            </a:r>
            <a:br>
              <a:rPr lang="ru-RU" sz="2600" dirty="0" smtClean="0"/>
            </a:br>
            <a:r>
              <a:rPr lang="ru-RU" sz="2600" dirty="0" smtClean="0"/>
              <a:t>А вещества всего из одной пальчиковой батарейки могут отравить 400 литров воды или 20 квадратных метров земли!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36866" name="Picture 2" descr="http://nakonu.com/wp-content/uploads/2019/04/musorki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0520" b="10520"/>
          <a:stretch>
            <a:fillRect/>
          </a:stretch>
        </p:blipFill>
        <p:spPr bwMode="auto">
          <a:xfrm>
            <a:off x="8268494" y="518161"/>
            <a:ext cx="3674428" cy="2901362"/>
          </a:xfrm>
          <a:prstGeom prst="rect">
            <a:avLst/>
          </a:prstGeom>
          <a:noFill/>
        </p:spPr>
      </p:pic>
      <p:pic>
        <p:nvPicPr>
          <p:cNvPr id="36868" name="Picture 4" descr="http://www.school38.org/upload/resize_cache/iblock/777/720_463_2/777bcb669023021aa3c935a3ed17c5d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1603" y="3419523"/>
            <a:ext cx="4675505" cy="3006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680" y="457200"/>
            <a:ext cx="7391399" cy="2133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Урок 7, 8</a:t>
            </a:r>
            <a:br>
              <a:rPr lang="ru-RU" b="1" dirty="0" smtClean="0"/>
            </a:br>
            <a:r>
              <a:rPr lang="ru-RU" b="1" dirty="0" smtClean="0"/>
              <a:t>Практическое занятие</a:t>
            </a:r>
            <a:r>
              <a:rPr lang="ru-RU" b="1" dirty="0" smtClean="0"/>
              <a:t>«Вторая жизнь ненужных </a:t>
            </a:r>
            <a:r>
              <a:rPr lang="ru-RU" b="1" dirty="0" smtClean="0"/>
              <a:t>вещей</a:t>
            </a:r>
            <a:r>
              <a:rPr lang="ru-RU" dirty="0" smtClean="0"/>
              <a:t> </a:t>
            </a:r>
            <a:r>
              <a:rPr lang="ru-RU" b="1" dirty="0" smtClean="0"/>
              <a:t>или </a:t>
            </a:r>
            <a:r>
              <a:rPr lang="ru-RU" b="1" dirty="0" smtClean="0"/>
              <a:t>как сделать красивую поделку из бросового материала».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   </a:t>
            </a:r>
            <a:endParaRPr lang="ru-RU" b="1" dirty="0"/>
          </a:p>
        </p:txBody>
      </p:sp>
      <p:pic>
        <p:nvPicPr>
          <p:cNvPr id="5" name="Рисунок 4" descr="scale_1200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8926" r="8926"/>
          <a:stretch>
            <a:fillRect/>
          </a:stretch>
        </p:blipFill>
        <p:spPr>
          <a:xfrm>
            <a:off x="6052860" y="2286000"/>
            <a:ext cx="5790208" cy="4572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2956560"/>
            <a:ext cx="3579812" cy="2912428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Цель занятия:</a:t>
            </a:r>
            <a:r>
              <a:rPr lang="ru-RU" sz="2400" dirty="0" smtClean="0"/>
              <a:t>  дать «вторую жизнь» бросовому материалу, сделав оригинальную, полезную, красивую вещь для домашнего интерьера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УРОК 9</a:t>
            </a:r>
            <a:r>
              <a:rPr lang="ru-RU" b="1" dirty="0" smtClean="0"/>
              <a:t>. </a:t>
            </a:r>
            <a:r>
              <a:rPr lang="ru-RU" b="1" dirty="0" smtClean="0"/>
              <a:t>ЧЕТВЕРТЫЙ ЗАКОН ЭКОЛОГИИ:</a:t>
            </a:r>
            <a:br>
              <a:rPr lang="ru-RU" b="1" dirty="0" smtClean="0"/>
            </a:br>
            <a:r>
              <a:rPr lang="ru-RU" b="1" dirty="0" smtClean="0"/>
              <a:t>«ПРИРОДА ЗНАЕТ ЛУЧШЕ</a:t>
            </a:r>
            <a:r>
              <a:rPr lang="ru-RU" b="1" dirty="0" smtClean="0"/>
              <a:t>».</a:t>
            </a:r>
            <a:endParaRPr lang="ru-RU" dirty="0"/>
          </a:p>
        </p:txBody>
      </p:sp>
      <p:pic>
        <p:nvPicPr>
          <p:cNvPr id="8" name="Рисунок 7" descr="20210223_blog-nach-wildnature_06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13886" r="13886"/>
          <a:stretch>
            <a:fillRect/>
          </a:stretch>
        </p:blipFill>
        <p:spPr>
          <a:xfrm>
            <a:off x="5349240" y="1771456"/>
            <a:ext cx="6217920" cy="340532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b="1" dirty="0" err="1" smtClean="0"/>
              <a:t>Видеоурок</a:t>
            </a:r>
            <a:r>
              <a:rPr lang="ru-RU" sz="2000" b="1" dirty="0" smtClean="0"/>
              <a:t> «Всемирный день дикой природы»</a:t>
            </a:r>
          </a:p>
          <a:p>
            <a:r>
              <a:rPr lang="ru-RU" sz="2000" dirty="0" smtClean="0"/>
              <a:t>Задумывается ли человек, какой вред наносит всему, что его окружает?</a:t>
            </a:r>
          </a:p>
          <a:p>
            <a:r>
              <a:rPr lang="ru-RU" sz="2000" dirty="0" smtClean="0"/>
              <a:t>Глядя на многие вещи, происходящие вокруг, ответ очевиден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r>
              <a:rPr lang="en-US" sz="2000" dirty="0" smtClean="0"/>
              <a:t>https://</a:t>
            </a:r>
            <a:r>
              <a:rPr lang="en-US" sz="2000" dirty="0" smtClean="0"/>
              <a:t>youtu.be/V3QcP_IIPhc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уровень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188720"/>
            <a:ext cx="3932237" cy="46802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315" y="457200"/>
            <a:ext cx="5176433" cy="388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88667" y="2165920"/>
            <a:ext cx="5796280" cy="4347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11" r="1811"/>
          <a:stretch>
            <a:fillRect/>
          </a:stretch>
        </p:blipFill>
        <p:spPr>
          <a:xfrm>
            <a:off x="160592" y="3814572"/>
            <a:ext cx="4532312" cy="26463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11009" y="3171127"/>
            <a:ext cx="2095500" cy="1625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2638" y="237744"/>
            <a:ext cx="93580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УНИКАЛЬНОСТЬ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проекта заключается в том, что ЕНОТА создали сами подростки.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lvl="1"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экологического проекта заключается в использовании информационных компьютерных технологий, обеспечивающих личностную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включённость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детей и взрослых в событийную жизнь.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lvl="1"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новые, увлекательные технологии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можно обеспечить бесспорные положительные результаты.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lvl="1"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нацелен на экологическое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микрорайона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Гайва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города Перми.</a:t>
            </a:r>
            <a:endParaRPr lang="ru-RU" sz="2400" b="1" i="1" dirty="0">
              <a:effectLst/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6742" y="3334895"/>
            <a:ext cx="3631115" cy="32765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9142" y="3487295"/>
            <a:ext cx="3631115" cy="327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228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7649" y="4371971"/>
            <a:ext cx="2095500" cy="1625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82638" y="237744"/>
            <a:ext cx="935805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 algn="just">
              <a:spcAft>
                <a:spcPts val="0"/>
              </a:spcAft>
            </a:pPr>
            <a:endParaRPr lang="ru-RU" sz="3600" b="1" i="1" dirty="0" smtClean="0">
              <a:effectLst/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  <a:p>
            <a:pPr marL="12700" lvl="1" algn="just">
              <a:spcAft>
                <a:spcPts val="0"/>
              </a:spcAft>
            </a:pPr>
            <a:endParaRPr lang="ru-RU" sz="3600" b="1" i="1" dirty="0" smtClean="0"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  <a:p>
            <a:pPr marL="12700" lvl="1" algn="just">
              <a:spcAft>
                <a:spcPts val="0"/>
              </a:spcAft>
            </a:pPr>
            <a:r>
              <a:rPr lang="ru-RU" sz="3600" b="1" i="1" dirty="0" smtClean="0">
                <a:effectLst/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Спасибо </a:t>
            </a:r>
            <a:r>
              <a:rPr lang="ru-RU" sz="3600" b="1" i="1" dirty="0" smtClean="0">
                <a:effectLst/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за внимание</a:t>
            </a:r>
            <a:r>
              <a:rPr lang="ru-RU" sz="3600" b="1" i="1" dirty="0" smtClean="0">
                <a:effectLst/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!</a:t>
            </a:r>
          </a:p>
          <a:p>
            <a:pPr marL="12700" lvl="1" algn="just">
              <a:spcAft>
                <a:spcPts val="0"/>
              </a:spcAft>
            </a:pPr>
            <a:endParaRPr lang="ru-RU" sz="3600" b="1" i="1" dirty="0" smtClean="0"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  <a:p>
            <a:pPr marL="12700" lvl="1" algn="just">
              <a:spcAft>
                <a:spcPts val="0"/>
              </a:spcAft>
            </a:pPr>
            <a:endParaRPr lang="ru-RU" sz="3600" b="1" i="1" dirty="0" smtClean="0">
              <a:effectLst/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  <a:p>
            <a:pPr marL="12700" lvl="1" algn="just">
              <a:spcAft>
                <a:spcPts val="0"/>
              </a:spcAft>
            </a:pPr>
            <a:endParaRPr lang="ru-RU" sz="3600" b="1" i="1" dirty="0" smtClean="0"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  <a:p>
            <a:pPr marL="12700" lvl="1" algn="just">
              <a:spcAft>
                <a:spcPts val="0"/>
              </a:spcAft>
            </a:pPr>
            <a:endParaRPr lang="ru-RU" sz="3600" b="1" i="1" dirty="0" smtClean="0">
              <a:effectLst/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  <a:p>
            <a:pPr marL="12700" lvl="1">
              <a:spcAft>
                <a:spcPts val="0"/>
              </a:spcAft>
            </a:pPr>
            <a:r>
              <a:rPr lang="ru-RU" sz="2800" b="1" i="1" dirty="0" smtClean="0"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Учитель начальных классов,                                                                                 </a:t>
            </a:r>
            <a:r>
              <a:rPr lang="ru-RU" sz="2800" b="1" i="1" dirty="0" err="1" smtClean="0">
                <a:effectLst/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Туснина</a:t>
            </a:r>
            <a:r>
              <a:rPr lang="ru-RU" sz="2800" b="1" i="1" dirty="0" smtClean="0">
                <a:effectLst/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 Ольга Александровна,</a:t>
            </a:r>
          </a:p>
          <a:p>
            <a:pPr marL="12700" lvl="1" algn="just">
              <a:spcAft>
                <a:spcPts val="0"/>
              </a:spcAft>
            </a:pPr>
            <a:r>
              <a:rPr lang="ru-RU" sz="3600" b="1" i="1" dirty="0" smtClean="0"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МАОУ «СОШ № 37» </a:t>
            </a:r>
            <a:r>
              <a:rPr lang="en-US" sz="3600" b="1" i="1" dirty="0" smtClean="0"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  <a:hlinkClick r:id="rId3"/>
              </a:rPr>
              <a:t>olga.tusnina@yandex.ru</a:t>
            </a:r>
            <a:endParaRPr lang="en-US" sz="3600" b="1" i="1" dirty="0" smtClean="0"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  <a:p>
            <a:pPr marL="12700" lvl="1" algn="just">
              <a:spcAft>
                <a:spcPts val="0"/>
              </a:spcAft>
            </a:pPr>
            <a:r>
              <a:rPr lang="ru-RU" sz="3600" b="1" i="1" dirty="0" smtClean="0">
                <a:effectLst/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 </a:t>
            </a:r>
          </a:p>
          <a:p>
            <a:pPr marL="12700" lvl="1" algn="just">
              <a:spcAft>
                <a:spcPts val="0"/>
              </a:spcAft>
            </a:pPr>
            <a:endParaRPr lang="ru-RU" sz="3600" b="1" i="1" dirty="0">
              <a:effectLst/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3" r="1523"/>
          <a:stretch>
            <a:fillRect/>
          </a:stretch>
        </p:blipFill>
        <p:spPr>
          <a:xfrm>
            <a:off x="7942559" y="503519"/>
            <a:ext cx="3750590" cy="3868452"/>
          </a:xfrm>
        </p:spPr>
      </p:pic>
    </p:spTree>
    <p:extLst>
      <p:ext uri="{BB962C8B-B14F-4D97-AF65-F5344CB8AC3E}">
        <p14:creationId xmlns:p14="http://schemas.microsoft.com/office/powerpoint/2010/main" xmlns="" val="170228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99846"/>
            <a:ext cx="5071872" cy="5476113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6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ВОДОЁМЫ?</a:t>
            </a:r>
            <a:br>
              <a:rPr lang="ru-RU" sz="6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ЛЕСА?</a:t>
            </a:r>
            <a:br>
              <a:rPr lang="ru-RU" sz="6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ПОЛЯ?</a:t>
            </a:r>
            <a:br>
              <a:rPr lang="ru-RU" sz="6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ГАЗОНЫ?</a:t>
            </a:r>
            <a:br>
              <a:rPr lang="ru-RU" sz="6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6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8765" y="5557711"/>
            <a:ext cx="1570069" cy="1217993"/>
          </a:xfrm>
          <a:prstGeom prst="rect">
            <a:avLst/>
          </a:prstGeom>
        </p:spPr>
      </p:pic>
      <p:pic>
        <p:nvPicPr>
          <p:cNvPr id="6" name="Рисунок 5" descr="atifundist_com_millenialy_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3772" y="1883092"/>
            <a:ext cx="5836382" cy="389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494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34943" y="5303519"/>
            <a:ext cx="1826162" cy="1416659"/>
          </a:xfrm>
          <a:prstGeom prst="rect">
            <a:avLst/>
          </a:prstGeom>
        </p:spPr>
      </p:pic>
      <p:pic>
        <p:nvPicPr>
          <p:cNvPr id="4" name="Рисунок 3" descr="0r21Z1Glhb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75865" y="5232400"/>
            <a:ext cx="2095500" cy="1625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1584" y="989302"/>
            <a:ext cx="5439781" cy="4908578"/>
          </a:xfrm>
          <a:prstGeom prst="rect">
            <a:avLst/>
          </a:prstGeom>
        </p:spPr>
      </p:pic>
      <p:pic>
        <p:nvPicPr>
          <p:cNvPr id="2" name="Рисунок 1"/>
          <p:cNvPicPr>
            <a:picLocks noGrp="1" noChangeAspect="1"/>
          </p:cNvPicPr>
          <p:nvPr>
            <p:ph type="pic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11" r="1811"/>
          <a:stretch>
            <a:fillRect/>
          </a:stretch>
        </p:blipFill>
        <p:spPr>
          <a:xfrm>
            <a:off x="73495" y="622336"/>
            <a:ext cx="6399007" cy="3736304"/>
          </a:xfrm>
        </p:spPr>
      </p:pic>
      <p:graphicFrame>
        <p:nvGraphicFramePr>
          <p:cNvPr id="8" name="Диаграмма 7"/>
          <p:cNvGraphicFramePr/>
          <p:nvPr/>
        </p:nvGraphicFramePr>
        <p:xfrm>
          <a:off x="0" y="4358640"/>
          <a:ext cx="5486400" cy="249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70228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23" r="1523"/>
          <a:stretch>
            <a:fillRect/>
          </a:stretch>
        </p:blipFill>
        <p:spPr>
          <a:xfrm>
            <a:off x="0" y="1606682"/>
            <a:ext cx="4957701" cy="5113496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Arial" charset="0"/>
                <a:cs typeface="Arial" charset="0"/>
              </a:rPr>
              <a:t>ЕНОТ – ЭКОЛОГ  В  ГОРОДЕ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34943" y="5303519"/>
            <a:ext cx="1826162" cy="14166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40045" y="1845088"/>
            <a:ext cx="6721059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charset="0"/>
                <a:ea typeface="Arial" charset="0"/>
                <a:cs typeface="Arial" charset="0"/>
              </a:rPr>
              <a:t>Цель проекта: </a:t>
            </a:r>
            <a:r>
              <a:rPr lang="ru-RU" dirty="0"/>
              <a:t>формирования экологической культуры, экологического сознания, экологического мышления у населения микрорайона </a:t>
            </a:r>
            <a:r>
              <a:rPr lang="ru-RU" dirty="0" err="1"/>
              <a:t>Гайва</a:t>
            </a:r>
            <a:r>
              <a:rPr lang="ru-RU" dirty="0"/>
              <a:t> (Орджоникидзевский район города Перми).</a:t>
            </a:r>
            <a:r>
              <a:rPr lang="ru-RU" i="1" dirty="0"/>
              <a:t/>
            </a:r>
            <a:br>
              <a:rPr lang="ru-RU" i="1" dirty="0"/>
            </a:br>
            <a:endParaRPr lang="ru-RU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ru-RU" dirty="0" smtClean="0">
                <a:latin typeface="Arial" charset="0"/>
                <a:ea typeface="Arial" charset="0"/>
                <a:cs typeface="Arial" charset="0"/>
              </a:rPr>
              <a:t>Целевая группа: </a:t>
            </a:r>
          </a:p>
          <a:p>
            <a:endParaRPr lang="ru-RU" dirty="0">
              <a:latin typeface="Arial" charset="0"/>
              <a:cs typeface="Arial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младшие </a:t>
            </a:r>
            <a:r>
              <a:rPr lang="ru-RU" dirty="0"/>
              <a:t>школьники проживающие на территории  микрорайона </a:t>
            </a:r>
            <a:r>
              <a:rPr lang="ru-RU" dirty="0" err="1"/>
              <a:t>Гайва</a:t>
            </a:r>
            <a:r>
              <a:rPr lang="ru-RU" dirty="0"/>
              <a:t>, Орджоникидзевского района города </a:t>
            </a:r>
            <a:r>
              <a:rPr lang="ru-RU" dirty="0" smtClean="0"/>
              <a:t>Перми: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/>
              <a:t> дети </a:t>
            </a:r>
            <a:r>
              <a:rPr lang="ru-RU" dirty="0"/>
              <a:t>из "группы риска" </a:t>
            </a:r>
            <a:r>
              <a:rPr lang="ru-RU" dirty="0" smtClean="0"/>
              <a:t>- 35%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/>
              <a:t>младшие </a:t>
            </a:r>
            <a:r>
              <a:rPr lang="ru-RU" dirty="0"/>
              <a:t>школьники, находящиеся в трудной жизненной ситуации - 20</a:t>
            </a:r>
            <a:r>
              <a:rPr lang="ru-RU" dirty="0" smtClean="0"/>
              <a:t>%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/>
              <a:t>учащиеся</a:t>
            </a:r>
            <a:r>
              <a:rPr lang="ru-RU" dirty="0"/>
              <a:t>, увлеченные деятельностью эколого-краеведческой направления - 45</a:t>
            </a:r>
            <a:r>
              <a:rPr lang="ru-RU" dirty="0" smtClean="0"/>
              <a:t>%</a:t>
            </a:r>
          </a:p>
          <a:p>
            <a:pPr marL="342900" indent="-342900">
              <a:buFont typeface="+mj-lt"/>
              <a:buAutoNum type="arabicParenR"/>
            </a:pPr>
            <a:r>
              <a:rPr lang="ru-RU" dirty="0" smtClean="0"/>
              <a:t>жители </a:t>
            </a:r>
            <a:r>
              <a:rPr lang="ru-RU" dirty="0"/>
              <a:t>района: </a:t>
            </a:r>
            <a:r>
              <a:rPr lang="ru-RU" dirty="0" smtClean="0"/>
              <a:t>родители </a:t>
            </a:r>
            <a:r>
              <a:rPr lang="ru-RU" dirty="0"/>
              <a:t>учащихся, </a:t>
            </a:r>
            <a:r>
              <a:rPr lang="ru-RU" dirty="0" smtClean="0"/>
              <a:t>учителя </a:t>
            </a:r>
            <a:r>
              <a:rPr lang="ru-RU" dirty="0"/>
              <a:t>и </a:t>
            </a:r>
            <a:r>
              <a:rPr lang="ru-RU" dirty="0" smtClean="0"/>
              <a:t>все заинтересованные лица</a:t>
            </a:r>
            <a:endParaRPr lang="ru-RU" b="1" dirty="0"/>
          </a:p>
          <a:p>
            <a:endParaRPr lang="ru-RU" dirty="0" smtClean="0">
              <a:latin typeface="Arial" charset="0"/>
              <a:ea typeface="Arial" charset="0"/>
              <a:cs typeface="Arial" charset="0"/>
            </a:endParaRPr>
          </a:p>
          <a:p>
            <a:endParaRPr lang="ru-RU" dirty="0" smtClean="0">
              <a:latin typeface="Arial" charset="0"/>
              <a:ea typeface="Arial" charset="0"/>
              <a:cs typeface="Arial" charset="0"/>
            </a:endParaRPr>
          </a:p>
          <a:p>
            <a:endParaRPr lang="ru-RU" dirty="0" smtClean="0">
              <a:latin typeface="Arial" charset="0"/>
              <a:ea typeface="Arial" charset="0"/>
              <a:cs typeface="Arial" charset="0"/>
            </a:endParaRPr>
          </a:p>
          <a:p>
            <a:endParaRPr lang="ru-RU" dirty="0" smtClean="0">
              <a:latin typeface="Arial" charset="0"/>
              <a:ea typeface="Arial" charset="0"/>
              <a:cs typeface="Arial" charset="0"/>
            </a:endParaRPr>
          </a:p>
          <a:p>
            <a:endParaRPr lang="ru-RU" dirty="0" smtClean="0">
              <a:latin typeface="Arial" charset="0"/>
              <a:ea typeface="Arial" charset="0"/>
              <a:cs typeface="Arial" charset="0"/>
            </a:endParaRPr>
          </a:p>
          <a:p>
            <a:endParaRPr lang="ru-RU" dirty="0" smtClean="0">
              <a:latin typeface="Arial" charset="0"/>
              <a:ea typeface="Arial" charset="0"/>
              <a:cs typeface="Arial" charset="0"/>
            </a:endParaRPr>
          </a:p>
          <a:p>
            <a:endParaRPr lang="ru-RU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505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ПАРТНЁРЫ проекта</a:t>
            </a:r>
            <a:r>
              <a:rPr lang="ru-RU" sz="4000" b="1" dirty="0" smtClean="0"/>
              <a:t>:</a:t>
            </a:r>
            <a:endParaRPr lang="ru-RU" sz="4000" b="1" dirty="0"/>
          </a:p>
        </p:txBody>
      </p:sp>
      <p:pic>
        <p:nvPicPr>
          <p:cNvPr id="5" name="Рисунок 4" descr="6WNyaJ2hqxU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10520" b="10520"/>
          <a:stretch>
            <a:fillRect/>
          </a:stretch>
        </p:blipFill>
        <p:spPr>
          <a:xfrm>
            <a:off x="6439842" y="913308"/>
            <a:ext cx="5005398" cy="495568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0040" y="2057400"/>
            <a:ext cx="6446520" cy="4236720"/>
          </a:xfrm>
        </p:spPr>
        <p:txBody>
          <a:bodyPr>
            <a:normAutofit fontScale="70000" lnSpcReduction="20000"/>
          </a:bodyPr>
          <a:lstStyle/>
          <a:p>
            <a:endParaRPr lang="ru-RU" b="1" dirty="0" smtClean="0"/>
          </a:p>
          <a:p>
            <a:r>
              <a:rPr lang="ru-RU" dirty="0" smtClean="0"/>
              <a:t>*</a:t>
            </a:r>
            <a:r>
              <a:rPr lang="ru-RU" sz="2800" dirty="0" smtClean="0"/>
              <a:t>Руководитель РЦ  "серебряного" </a:t>
            </a:r>
            <a:r>
              <a:rPr lang="ru-RU" sz="2800" dirty="0" err="1" smtClean="0"/>
              <a:t>волонтёрства</a:t>
            </a:r>
            <a:r>
              <a:rPr lang="ru-RU" sz="2800" dirty="0" smtClean="0"/>
              <a:t> Пермского края "Серебро Урала" – </a:t>
            </a:r>
            <a:r>
              <a:rPr lang="ru-RU" sz="2800" dirty="0" err="1" smtClean="0"/>
              <a:t>Туснин</a:t>
            </a:r>
            <a:r>
              <a:rPr lang="ru-RU" sz="2800" dirty="0" smtClean="0"/>
              <a:t> С.С</a:t>
            </a:r>
            <a:r>
              <a:rPr lang="ru-RU" sz="2800" dirty="0" smtClean="0"/>
              <a:t>.</a:t>
            </a:r>
          </a:p>
          <a:p>
            <a:endParaRPr lang="ru-RU" sz="2800" b="1" dirty="0" smtClean="0"/>
          </a:p>
          <a:p>
            <a:r>
              <a:rPr lang="ru-RU" sz="2800" dirty="0" smtClean="0"/>
              <a:t>*Куратор команды «</a:t>
            </a:r>
            <a:r>
              <a:rPr lang="ru-RU" sz="2800" dirty="0" err="1" smtClean="0"/>
              <a:t>Осановки</a:t>
            </a:r>
            <a:r>
              <a:rPr lang="ru-RU" sz="2800" dirty="0" smtClean="0"/>
              <a:t>. Всё культурно» Проектной школы Главы города – </a:t>
            </a:r>
            <a:r>
              <a:rPr lang="ru-RU" sz="2800" dirty="0" err="1" smtClean="0"/>
              <a:t>Кифель</a:t>
            </a:r>
            <a:r>
              <a:rPr lang="ru-RU" sz="2800" dirty="0" smtClean="0"/>
              <a:t> Н. </a:t>
            </a:r>
            <a:endParaRPr lang="ru-RU" sz="2800" dirty="0" smtClean="0"/>
          </a:p>
          <a:p>
            <a:endParaRPr lang="ru-RU" sz="2800" b="1" dirty="0" smtClean="0"/>
          </a:p>
          <a:p>
            <a:r>
              <a:rPr lang="ru-RU" sz="2800" dirty="0" smtClean="0"/>
              <a:t>*</a:t>
            </a:r>
            <a:r>
              <a:rPr lang="ru-RU" sz="2800" dirty="0" err="1" smtClean="0"/>
              <a:t>КМС-Пермь</a:t>
            </a:r>
            <a:r>
              <a:rPr lang="ru-RU" sz="2800" dirty="0" smtClean="0"/>
              <a:t> - крупнейший региональный поставщик и производитель наградной, призовой, сувенирной, текстильной и представительской продукции с символикой</a:t>
            </a:r>
            <a:r>
              <a:rPr lang="ru-RU" sz="2800" dirty="0" smtClean="0"/>
              <a:t>.</a:t>
            </a:r>
          </a:p>
          <a:p>
            <a:endParaRPr lang="ru-RU" sz="2800" dirty="0" smtClean="0"/>
          </a:p>
          <a:p>
            <a:r>
              <a:rPr lang="ru-RU" sz="2800" b="1" dirty="0" smtClean="0"/>
              <a:t>*</a:t>
            </a:r>
            <a:r>
              <a:rPr lang="ru-RU" sz="2800" dirty="0" smtClean="0"/>
              <a:t>Ассоциация волонтёрских центров город Москва.</a:t>
            </a:r>
            <a:endParaRPr lang="ru-RU" sz="2800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Состав команды проекта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2400" dirty="0" smtClean="0"/>
              <a:t>*</a:t>
            </a:r>
            <a:r>
              <a:rPr lang="ru-RU" sz="2400" dirty="0" smtClean="0"/>
              <a:t>Серебряные добровольцы города Перми </a:t>
            </a:r>
          </a:p>
          <a:p>
            <a:endParaRPr lang="ru-RU" sz="2400" b="1" dirty="0" smtClean="0"/>
          </a:p>
          <a:p>
            <a:r>
              <a:rPr lang="ru-RU" sz="2400" dirty="0" smtClean="0"/>
              <a:t>*Инклюзивный добровольческий отряд "Свет" - подростки 14 - 15 </a:t>
            </a:r>
            <a:r>
              <a:rPr lang="ru-RU" sz="2400" dirty="0" smtClean="0"/>
              <a:t>лет</a:t>
            </a:r>
            <a:endParaRPr lang="ru-RU" sz="2400" b="1" dirty="0" smtClean="0"/>
          </a:p>
          <a:p>
            <a:r>
              <a:rPr lang="ru-RU" sz="2400" dirty="0" smtClean="0"/>
              <a:t>*Команда Проектной школы Главы города Перми - подростки 14-15 лет </a:t>
            </a:r>
            <a:endParaRPr lang="ru-RU" sz="2400" b="1" dirty="0" smtClean="0"/>
          </a:p>
          <a:p>
            <a:endParaRPr lang="ru-RU" dirty="0"/>
          </a:p>
        </p:txBody>
      </p:sp>
      <p:pic>
        <p:nvPicPr>
          <p:cNvPr id="4098" name="Picture 2" descr="Еноты бдят&amp;#33; Юные экологи мечтают очистить от мусора все остановки Перми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1699" r="21699"/>
          <a:stretch>
            <a:fillRect/>
          </a:stretch>
        </p:blipFill>
        <p:spPr bwMode="auto">
          <a:xfrm>
            <a:off x="5334000" y="987425"/>
            <a:ext cx="6431280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69553" y="64473"/>
            <a:ext cx="2822447" cy="2822447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950913"/>
              </p:ext>
            </p:extLst>
          </p:nvPr>
        </p:nvGraphicFramePr>
        <p:xfrm>
          <a:off x="289560" y="350519"/>
          <a:ext cx="4861560" cy="5594728"/>
        </p:xfrm>
        <a:graphic>
          <a:graphicData uri="http://schemas.openxmlformats.org/drawingml/2006/table">
            <a:tbl>
              <a:tblPr firstCol="1"/>
              <a:tblGrid>
                <a:gridCol w="4861560"/>
              </a:tblGrid>
              <a:tr h="699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Занятие  1.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222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«ЧТО ИЗ ЧЕГО?»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444" marR="534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Занятие 2.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2222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ПЕРВЫЙ ЗАКОН ЭКОЛОГИИ "ВСЕ СВЯЗНО СО ВСЕМ"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444" marR="534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800" dirty="0">
                          <a:solidFill>
                            <a:srgbClr val="21212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Занятие 3.                              </a:t>
                      </a:r>
                      <a:r>
                        <a:rPr lang="ru-RU" sz="2000" kern="1800" baseline="0" dirty="0" smtClean="0">
                          <a:solidFill>
                            <a:srgbClr val="21212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</a:t>
                      </a:r>
                      <a:r>
                        <a:rPr lang="ru-RU" sz="2000" kern="1800" baseline="0" dirty="0" smtClean="0">
                          <a:solidFill>
                            <a:srgbClr val="21212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Откуда берётся мусор.</a:t>
                      </a:r>
                      <a:r>
                        <a:rPr lang="ru-RU" sz="2000" kern="1800" dirty="0" smtClean="0">
                          <a:solidFill>
                            <a:srgbClr val="21212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          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444" marR="534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7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Занятие 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4,5.6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2222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СОРТИРОВКА МУСОРА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444" marR="534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Times New Roman"/>
                          <a:cs typeface="Times New Roman"/>
                        </a:rPr>
                        <a:t>Занятие </a:t>
                      </a:r>
                      <a:r>
                        <a:rPr lang="ru-RU" sz="20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7,8</a:t>
                      </a:r>
                      <a:r>
                        <a:rPr lang="ru-RU" sz="2000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i="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                                                                   </a:t>
                      </a:r>
                      <a:r>
                        <a:rPr lang="ru-RU" sz="2000" b="0" dirty="0" smtClean="0">
                          <a:solidFill>
                            <a:srgbClr val="2222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ЧЕТВЕРТЫЙ </a:t>
                      </a:r>
                      <a:r>
                        <a:rPr lang="ru-RU" sz="2000" b="0" dirty="0">
                          <a:solidFill>
                            <a:srgbClr val="2222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ЗАКОН ЭКОЛОГИИ</a:t>
                      </a:r>
                      <a:r>
                        <a:rPr lang="ru-RU" sz="2000" b="0" dirty="0" smtClean="0">
                          <a:solidFill>
                            <a:srgbClr val="2222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Правило трёх «</a:t>
                      </a:r>
                      <a:r>
                        <a:rPr lang="en-US" sz="2000" b="0" dirty="0" smtClean="0">
                          <a:solidFill>
                            <a:srgbClr val="2222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r>
                        <a:rPr lang="ru-RU" sz="2000" b="0" dirty="0" smtClean="0">
                          <a:solidFill>
                            <a:srgbClr val="2222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r>
                        <a:rPr lang="ru-RU" sz="2000" b="0" dirty="0">
                          <a:solidFill>
                            <a:srgbClr val="2222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2000" b="0" dirty="0">
                          <a:solidFill>
                            <a:srgbClr val="22222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000" b="1" dirty="0" smtClean="0"/>
                        <a:t>Практическое занятие«Вторая жизнь ненужных вещей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b="1" dirty="0" smtClean="0"/>
                        <a:t>или как сделать красивую поделку из бросового материала». </a:t>
                      </a:r>
                      <a:endParaRPr lang="ru-RU" sz="2000" b="1" dirty="0">
                        <a:solidFill>
                          <a:srgbClr val="4F81BD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444" marR="534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928360" y="1033272"/>
          <a:ext cx="4069080" cy="4506331"/>
        </p:xfrm>
        <a:graphic>
          <a:graphicData uri="http://schemas.openxmlformats.org/drawingml/2006/table">
            <a:tbl>
              <a:tblPr/>
              <a:tblGrid>
                <a:gridCol w="4069080"/>
              </a:tblGrid>
              <a:tr h="21105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/>
                        <a:t>УРОК 9. ЧЕТВЕРТЫЙ ЗАКОН ЭКОЛОГИИ:</a:t>
                      </a:r>
                      <a:br>
                        <a:rPr lang="ru-RU" sz="2400" b="1" dirty="0" smtClean="0"/>
                      </a:br>
                      <a:r>
                        <a:rPr lang="ru-RU" sz="2400" b="1" dirty="0" smtClean="0"/>
                        <a:t>«ПРИРОДА ЗНАЕТ ЛУЧШЕ».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 smtClean="0"/>
                        <a:t>Видеоурок</a:t>
                      </a:r>
                      <a:r>
                        <a:rPr lang="ru-RU" sz="2400" b="1" dirty="0" smtClean="0"/>
                        <a:t> «Всемирный день дикой природы»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444" marR="534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7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Calibri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анятие </a:t>
                      </a: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Экологическая игра </a:t>
                      </a: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</a:t>
                      </a:r>
                      <a:r>
                        <a:rPr lang="ru-RU" sz="2400" b="1" i="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400" b="1" i="1" dirty="0" err="1">
                          <a:latin typeface="Times New Roman"/>
                          <a:ea typeface="Times New Roman"/>
                          <a:cs typeface="Times New Roman"/>
                        </a:rPr>
                        <a:t>Эко-ассорти</a:t>
                      </a: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2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444" marR="5344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13900" y="4945063"/>
            <a:ext cx="2095500" cy="162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488372" cy="1188720"/>
          </a:xfrm>
        </p:spPr>
        <p:txBody>
          <a:bodyPr/>
          <a:lstStyle/>
          <a:p>
            <a:r>
              <a:rPr lang="ru-RU" b="1" dirty="0" smtClean="0"/>
              <a:t>1 занятие</a:t>
            </a:r>
            <a:br>
              <a:rPr lang="ru-RU" b="1" dirty="0" smtClean="0"/>
            </a:br>
            <a:r>
              <a:rPr lang="ru-RU" b="1" dirty="0" smtClean="0"/>
              <a:t>«Что из чего»</a:t>
            </a:r>
            <a:endParaRPr lang="ru-RU" b="1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9560" y="1645920"/>
            <a:ext cx="4893628" cy="4223068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dirty="0" smtClean="0"/>
              <a:t>Детям,  </a:t>
            </a:r>
            <a:r>
              <a:rPr lang="ru-RU" sz="2800" dirty="0" smtClean="0"/>
              <a:t>кажется, что на "их век хватит" и "чипсы готовыми растут на полках в магазине" </a:t>
            </a:r>
            <a:r>
              <a:rPr lang="ru-RU" sz="2800" dirty="0" smtClean="0"/>
              <a:t>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Это не так!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  <a:p>
            <a:r>
              <a:rPr lang="ru-RU" sz="2800" dirty="0" smtClean="0"/>
              <a:t>Мы подготовили </a:t>
            </a:r>
            <a:r>
              <a:rPr lang="ru-RU" sz="2800" dirty="0" smtClean="0"/>
              <a:t>компьютерную презентацию, чтобы объяснять детям, откуда что берется.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3188" y="794068"/>
            <a:ext cx="6766560" cy="507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1191</TotalTime>
  <Words>734</Words>
  <Application>Microsoft Office PowerPoint</Application>
  <PresentationFormat>Произвольный</PresentationFormat>
  <Paragraphs>116</Paragraphs>
  <Slides>17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ВОДОЁМЫ? ЛЕСА? ПОЛЯ? ГАЗОНЫ? </vt:lpstr>
      <vt:lpstr>Слайд 3</vt:lpstr>
      <vt:lpstr>Слайд 4</vt:lpstr>
      <vt:lpstr>ЕНОТ – ЭКОЛОГ  В  ГОРОДЕ</vt:lpstr>
      <vt:lpstr>ПАРТНЁРЫ проекта:</vt:lpstr>
      <vt:lpstr>Состав команды проекта </vt:lpstr>
      <vt:lpstr>Слайд 8</vt:lpstr>
      <vt:lpstr>1 занятие «Что из чего»</vt:lpstr>
      <vt:lpstr>УРОК 2. ПЕРВЫЙ ЗАКОН ЭКОЛОГИИ "ВСЕ СВЯЗНО СО ВСЕМ" </vt:lpstr>
      <vt:lpstr>УРОК 3. Откуда берётся мусор </vt:lpstr>
      <vt:lpstr> УРОК 4, 5, 6  СОРТИРОВКА МУСОРА, Акция «Сдай батарейку – спаси ёжика»</vt:lpstr>
      <vt:lpstr>Урок 7, 8 Практическое занятие«Вторая жизнь ненужных вещей или как сделать красивую поделку из бросового материала».     </vt:lpstr>
      <vt:lpstr>УРОК 9. ЧЕТВЕРТЫЙ ЗАКОН ЭКОЛОГИИ: «ПРИРОДА ЗНАЕТ ЛУЧШЕ».</vt:lpstr>
      <vt:lpstr>2 уровень</vt:lpstr>
      <vt:lpstr>Слайд 16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Пользователь</cp:lastModifiedBy>
  <cp:revision>138</cp:revision>
  <cp:lastPrinted>2019-08-19T07:39:53Z</cp:lastPrinted>
  <dcterms:created xsi:type="dcterms:W3CDTF">2019-08-18T15:07:00Z</dcterms:created>
  <dcterms:modified xsi:type="dcterms:W3CDTF">2021-03-21T14:27:07Z</dcterms:modified>
</cp:coreProperties>
</file>