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256" r:id="rId3"/>
    <p:sldId id="257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43323" y="3721473"/>
            <a:ext cx="5120640" cy="1581150"/>
          </a:xfrm>
        </p:spPr>
        <p:txBody>
          <a:bodyPr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91475" y="6429375"/>
            <a:ext cx="876300" cy="292100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3739896" y="1417320"/>
            <a:ext cx="5120640" cy="2304288"/>
          </a:xfrm>
        </p:spPr>
        <p:txBody>
          <a:bodyPr>
            <a:normAutofit/>
          </a:bodyPr>
          <a:lstStyle>
            <a:lvl1pPr>
              <a:defRPr sz="40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Freeform 7"/>
          <p:cNvSpPr>
            <a:spLocks noChangeAspect="1" noEditPoints="1"/>
          </p:cNvSpPr>
          <p:nvPr/>
        </p:nvSpPr>
        <p:spPr bwMode="auto">
          <a:xfrm>
            <a:off x="838200" y="1762090"/>
            <a:ext cx="2521776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ChangeAspect="1" noEditPoints="1"/>
          </p:cNvSpPr>
          <p:nvPr/>
        </p:nvSpPr>
        <p:spPr bwMode="auto">
          <a:xfrm>
            <a:off x="5489634" y="0"/>
            <a:ext cx="3393768" cy="6858000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5" name="Title Placeholder 1"/>
          <p:cNvSpPr>
            <a:spLocks noGrp="1"/>
          </p:cNvSpPr>
          <p:nvPr>
            <p:ph type="title"/>
          </p:nvPr>
        </p:nvSpPr>
        <p:spPr>
          <a:xfrm>
            <a:off x="276225" y="228600"/>
            <a:ext cx="8591550" cy="106680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274320" y="1298448"/>
            <a:ext cx="8595360" cy="4937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3743324" y="1400174"/>
            <a:ext cx="5120640" cy="1476375"/>
          </a:xfrm>
        </p:spPr>
        <p:txBody>
          <a:bodyPr anchor="b" anchorCtr="0"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0" name="Freeform 7"/>
          <p:cNvSpPr>
            <a:spLocks noChangeAspect="1" noEditPoints="1"/>
          </p:cNvSpPr>
          <p:nvPr/>
        </p:nvSpPr>
        <p:spPr bwMode="auto">
          <a:xfrm>
            <a:off x="34289" y="136641"/>
            <a:ext cx="3326149" cy="6721359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733800" y="2895599"/>
            <a:ext cx="5129543" cy="2667001"/>
          </a:xfrm>
        </p:spPr>
        <p:txBody>
          <a:bodyPr anchor="t">
            <a:normAutofit/>
          </a:bodyPr>
          <a:lstStyle>
            <a:lvl1pPr>
              <a:defRPr kumimoji="0" lang="en-US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298448"/>
            <a:ext cx="4251960" cy="49377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298448"/>
            <a:ext cx="4251960" cy="49377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Content Placeholder 11"/>
          <p:cNvSpPr>
            <a:spLocks noGrp="1"/>
          </p:cNvSpPr>
          <p:nvPr>
            <p:ph sz="quarter" idx="13"/>
          </p:nvPr>
        </p:nvSpPr>
        <p:spPr>
          <a:xfrm>
            <a:off x="276225" y="1810512"/>
            <a:ext cx="4251960" cy="442569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4"/>
          </p:nvPr>
        </p:nvSpPr>
        <p:spPr>
          <a:xfrm>
            <a:off x="4615815" y="1810512"/>
            <a:ext cx="4251960" cy="442569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5" y="1298448"/>
            <a:ext cx="4248150" cy="509587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15815" y="1298448"/>
            <a:ext cx="4248150" cy="509587"/>
          </a:xfrm>
        </p:spPr>
        <p:txBody>
          <a:bodyPr anchor="ctr">
            <a:normAutofit/>
          </a:bodyPr>
          <a:lstStyle>
            <a:lvl1pPr marL="0" indent="0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1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2834640" cy="129844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11"/>
          <p:cNvSpPr>
            <a:spLocks noGrp="1"/>
          </p:cNvSpPr>
          <p:nvPr>
            <p:ph sz="quarter" idx="14"/>
          </p:nvPr>
        </p:nvSpPr>
        <p:spPr>
          <a:xfrm>
            <a:off x="3775935" y="533400"/>
            <a:ext cx="5063266" cy="570280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276224" y="1539240"/>
            <a:ext cx="2834640" cy="4709160"/>
          </a:xfrm>
        </p:spPr>
        <p:txBody>
          <a:bodyPr>
            <a:normAutofit/>
          </a:bodyPr>
          <a:lstStyle>
            <a:lvl1pPr marL="0" indent="0">
              <a:buNone/>
              <a:defRPr lang="en-US" sz="1600" b="0" i="0" kern="1200" cap="none" spc="30" baseline="0" dirty="0" smtClean="0">
                <a:solidFill>
                  <a:schemeClr val="bg2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-1"/>
            <a:ext cx="340995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409950" y="0"/>
            <a:ext cx="5734050" cy="6858000"/>
          </a:xfrm>
        </p:spPr>
        <p:txBody>
          <a:bodyPr anchor="ctr" anchorCtr="0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Title Placeholder 1"/>
          <p:cNvSpPr>
            <a:spLocks noGrp="1"/>
          </p:cNvSpPr>
          <p:nvPr>
            <p:ph type="title"/>
          </p:nvPr>
        </p:nvSpPr>
        <p:spPr>
          <a:xfrm>
            <a:off x="276224" y="228600"/>
            <a:ext cx="2834640" cy="129539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274320" y="1536192"/>
            <a:ext cx="2834640" cy="4712208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6225" y="228601"/>
            <a:ext cx="859155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6225" y="1295400"/>
            <a:ext cx="8591550" cy="4933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6225" y="6429375"/>
            <a:ext cx="21336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43324" y="6429375"/>
            <a:ext cx="4086225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91475" y="6429375"/>
            <a:ext cx="8763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600" b="1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ts val="400"/>
        </a:spcBef>
        <a:buNone/>
        <a:defRPr sz="3600" b="0" kern="1200" cap="none" spc="0" baseline="0">
          <a:solidFill>
            <a:schemeClr val="tx2"/>
          </a:solidFill>
          <a:latin typeface="+mj-lt"/>
          <a:ea typeface="+mj-ea"/>
          <a:cs typeface="Tunga" pitchFamily="2"/>
        </a:defRPr>
      </a:lvl1pPr>
    </p:titleStyle>
    <p:bodyStyle>
      <a:lvl1pPr marL="171450" indent="-173736" algn="l" defTabSz="914400" rtl="0" eaLnBrk="1" latinLnBrk="0" hangingPunct="1">
        <a:spcBef>
          <a:spcPts val="600"/>
        </a:spcBef>
        <a:spcAft>
          <a:spcPts val="0"/>
        </a:spcAft>
        <a:buClr>
          <a:schemeClr val="accent1"/>
        </a:buClr>
        <a:buFont typeface="Arial" pitchFamily="34" charset="0"/>
        <a:buChar char="•"/>
        <a:defRPr sz="2200" b="0" i="0" kern="1200" cap="none" spc="30" baseline="0">
          <a:solidFill>
            <a:schemeClr val="tx2"/>
          </a:solidFill>
          <a:latin typeface="+mn-lt"/>
          <a:ea typeface="+mn-ea"/>
          <a:cs typeface="Tahoma" pitchFamily="34" charset="0"/>
        </a:defRPr>
      </a:lvl1pPr>
      <a:lvl2pPr marL="34448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51593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Tahoma" pitchFamily="34" charset="0"/>
        </a:defRPr>
      </a:lvl3pPr>
      <a:lvl4pPr marL="68897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86042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Tahoma" pitchFamily="34" charset="0"/>
        </a:defRPr>
      </a:lvl5pPr>
      <a:lvl6pPr marL="105156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23444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41732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160020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3419872" y="4293096"/>
            <a:ext cx="5408672" cy="1581150"/>
          </a:xfrm>
        </p:spPr>
        <p:txBody>
          <a:bodyPr>
            <a:normAutofit fontScale="77500" lnSpcReduction="20000"/>
          </a:bodyPr>
          <a:lstStyle/>
          <a:p>
            <a:pPr algn="r"/>
            <a:r>
              <a:rPr lang="ru-RU" dirty="0" smtClean="0"/>
              <a:t>Автор: Голомонзина </a:t>
            </a:r>
          </a:p>
          <a:p>
            <a:pPr algn="r"/>
            <a:r>
              <a:rPr lang="ru-RU" dirty="0" smtClean="0"/>
              <a:t>Юлия Анатольевна</a:t>
            </a:r>
          </a:p>
          <a:p>
            <a:pPr algn="r"/>
            <a:r>
              <a:rPr lang="ru-RU" dirty="0" smtClean="0"/>
              <a:t>Учитель биологии</a:t>
            </a:r>
          </a:p>
          <a:p>
            <a:pPr algn="r"/>
            <a:r>
              <a:rPr lang="ru-RU" dirty="0" smtClean="0"/>
              <a:t>МАОУ «Предметно-языковая </a:t>
            </a:r>
          </a:p>
          <a:p>
            <a:pPr algn="r"/>
            <a:r>
              <a:rPr lang="ru-RU" dirty="0" smtClean="0"/>
              <a:t>школа «Дуплекс» г. Перми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419872" y="188640"/>
            <a:ext cx="5512672" cy="230428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smtClean="0"/>
              <a:t>Экологический турнир </a:t>
            </a:r>
            <a:br>
              <a:rPr lang="ru-RU" b="1" i="1" dirty="0" smtClean="0"/>
            </a:br>
            <a:r>
              <a:rPr lang="ru-RU" b="1" i="1" dirty="0" smtClean="0"/>
              <a:t>«Земля – мой дом родной!»</a:t>
            </a:r>
            <a:endParaRPr lang="ru-RU" b="1" i="1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26" y="4509120"/>
            <a:ext cx="3432978" cy="23488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22386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/>
              <a:t>Раунд 4. </a:t>
            </a:r>
            <a:r>
              <a:rPr lang="ru-RU" b="1" i="1" dirty="0">
                <a:solidFill>
                  <a:srgbClr val="006600"/>
                </a:solidFill>
              </a:rPr>
              <a:t>«Экологическое лото»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582341"/>
            <a:ext cx="903649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1. Без хозяина Земля -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круглая сирота.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2.Зелёное царство -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лучшее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лекарство.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3. И у берёзы слёзы текут, когда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 неё кору дерут.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4. Была бы водица, -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 зелень родится.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5. Возвращай земле долг -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будет толк.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6. Если хочешь плодов, -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срывай цветов.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7. Враг природы тот,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кто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лес не бережёт.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8. Рощи да леса -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родного края краса.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9. Много леса – не губи, мало леса – береги, нет леса –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посади.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10. Кто Землю лелеет,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того земля жалеет</a:t>
            </a:r>
          </a:p>
        </p:txBody>
      </p:sp>
    </p:spTree>
    <p:extLst>
      <p:ext uri="{BB962C8B-B14F-4D97-AF65-F5344CB8AC3E}">
        <p14:creationId xmlns:p14="http://schemas.microsoft.com/office/powerpoint/2010/main" val="917429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/>
              <a:t>Раунд 5. </a:t>
            </a:r>
            <a:r>
              <a:rPr lang="ru-RU" b="1" dirty="0">
                <a:solidFill>
                  <a:srgbClr val="006600"/>
                </a:solidFill>
              </a:rPr>
              <a:t>«Песню запевай!»</a:t>
            </a:r>
            <a:endParaRPr lang="ru-RU" dirty="0">
              <a:solidFill>
                <a:srgbClr val="006600"/>
              </a:solidFill>
            </a:endParaRPr>
          </a:p>
        </p:txBody>
      </p:sp>
      <p:pic>
        <p:nvPicPr>
          <p:cNvPr id="6148" name="Picture 4" descr="http://budennovsk.org/wp-content/uploads/2013/04/%D0%9C%D1%83%D0%B7%D1%8B%D0%BA%D0%B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284984"/>
            <a:ext cx="5699787" cy="34198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1772815"/>
            <a:ext cx="86409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Вспомнить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 исполнить строчки песен, в которых встречается слово «Земля».</a:t>
            </a:r>
          </a:p>
        </p:txBody>
      </p:sp>
    </p:spTree>
    <p:extLst>
      <p:ext uri="{BB962C8B-B14F-4D97-AF65-F5344CB8AC3E}">
        <p14:creationId xmlns:p14="http://schemas.microsoft.com/office/powerpoint/2010/main" val="239132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/>
              <a:t>Раунд 6. </a:t>
            </a:r>
            <a:r>
              <a:rPr lang="ru-RU" b="1" dirty="0">
                <a:solidFill>
                  <a:srgbClr val="006600"/>
                </a:solidFill>
              </a:rPr>
              <a:t>«Пойми меня»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916832"/>
            <a:ext cx="849694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 участника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от команды должны не произнося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слова, только с помощью мимики и жестов изобразить определенную экологическую проблему. </a:t>
            </a:r>
            <a:r>
              <a:rPr lang="ru-RU" sz="2400" b="1" u="sng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Задача соперников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– отгадать, что они пытаются изобразить. Команда соперников побеждает в том случае, если отгадала ситуацию. </a:t>
            </a:r>
          </a:p>
        </p:txBody>
      </p:sp>
    </p:spTree>
    <p:extLst>
      <p:ext uri="{BB962C8B-B14F-4D97-AF65-F5344CB8AC3E}">
        <p14:creationId xmlns:p14="http://schemas.microsoft.com/office/powerpoint/2010/main" val="3708360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/>
              <a:t>Раунд 7. </a:t>
            </a:r>
            <a:r>
              <a:rPr lang="ru-RU" b="1" dirty="0">
                <a:solidFill>
                  <a:srgbClr val="006600"/>
                </a:solidFill>
              </a:rPr>
              <a:t>« Земля - наш общий дом»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3729" y="1671191"/>
            <a:ext cx="82089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Нарисовать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плакаты на тему </a:t>
            </a:r>
            <a:r>
              <a:rPr lang="ru-RU" sz="2400" b="1" i="1" u="sng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«Земля – наш общий дом»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363688"/>
            <a:ext cx="6286500" cy="4267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0848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7098" y="116632"/>
            <a:ext cx="4833783" cy="32084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91631" y="332656"/>
            <a:ext cx="5472608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планете Земля люди - гости</a:t>
            </a: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Им немного отпущено жить.</a:t>
            </a:r>
            <a:b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Миллиарды лежат на погосте,</a:t>
            </a:r>
            <a:b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 дано им бессмертными быть.</a:t>
            </a:r>
          </a:p>
          <a:p>
            <a:pPr>
              <a:spcAft>
                <a:spcPts val="0"/>
              </a:spcAft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 гостить надо тихо, спокойно,</a:t>
            </a:r>
            <a:b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хозяюшку Землю любить,</a:t>
            </a:r>
            <a:b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 у нас постоянные войны,</a:t>
            </a:r>
            <a:b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Все стараются Землю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делить.</a:t>
            </a:r>
          </a:p>
          <a:p>
            <a:pPr>
              <a:spcAft>
                <a:spcPts val="0"/>
              </a:spcAft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Катастрофы на нашей Земле:</a:t>
            </a:r>
            <a:b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Ураганы, трясенья, цунами,</a:t>
            </a:r>
            <a:b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Говорят - не живите во зле!</a:t>
            </a:r>
            <a:b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Лишь Добро пусть царит между Вами!</a:t>
            </a:r>
          </a:p>
          <a:p>
            <a:pPr>
              <a:spcAft>
                <a:spcPts val="0"/>
              </a:spcAft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Постарайтесь понять это люди,</a:t>
            </a:r>
            <a:b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увидишь тогда, человек –</a:t>
            </a:r>
          </a:p>
          <a:p>
            <a:pPr>
              <a:spcAft>
                <a:spcPts val="0"/>
              </a:spcAft>
            </a:pP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Жизнь счастливой и радостной будет,</a:t>
            </a:r>
            <a:b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подольше продлится твой век!</a:t>
            </a:r>
          </a:p>
          <a:p>
            <a:pPr>
              <a:spcAft>
                <a:spcPts val="0"/>
              </a:spcAft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Людвиг Ван Бетховен - Тишина - ...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15472" y="5733255"/>
            <a:ext cx="452117" cy="452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902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577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ecret Garden - Song from a Secret Garde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219245" y="6012904"/>
            <a:ext cx="304800" cy="304800"/>
          </a:xfrm>
          <a:prstGeom prst="rect">
            <a:avLst/>
          </a:prstGeom>
        </p:spPr>
      </p:pic>
      <p:pic>
        <p:nvPicPr>
          <p:cNvPr id="2050" name="Picture 2" descr="http://biopole.info/im2/wzem1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-99392"/>
            <a:ext cx="6857999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4532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389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503" y="2901284"/>
            <a:ext cx="3403523" cy="38390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6"/>
          <a:stretch/>
        </p:blipFill>
        <p:spPr bwMode="auto">
          <a:xfrm>
            <a:off x="3264488" y="2984469"/>
            <a:ext cx="5902703" cy="38532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979292" cy="29844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6594"/>
            <a:ext cx="4934322" cy="31350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9239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908720"/>
            <a:ext cx="859155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2"/>
                </a:solidFill>
              </a:rPr>
              <a:t>Раунд 1. </a:t>
            </a:r>
            <a:r>
              <a:rPr lang="ru-RU" sz="4000" b="1" dirty="0">
                <a:solidFill>
                  <a:srgbClr val="006600"/>
                </a:solidFill>
              </a:rPr>
              <a:t>«Давайте познакомимся!»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365751"/>
            <a:ext cx="3816424" cy="42871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1615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/>
              <a:t>Раунд 2 . </a:t>
            </a:r>
            <a:r>
              <a:rPr lang="ru-RU" sz="4000" b="1" dirty="0">
                <a:solidFill>
                  <a:srgbClr val="006600"/>
                </a:solidFill>
              </a:rPr>
              <a:t>«Эрудит»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120676"/>
            <a:ext cx="835292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Вопрос 1.</a:t>
            </a:r>
          </a:p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Всем известно, что экология-это наука  об отношениях растительных и животных организмов друг к другу и к окружающей среде. Слово «экология»- древнегреческое и состоит из двух корней: «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экос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» и «логос». «Логос» в переводе с древнегреческого обозначает – учение, а что в переводе с древнегреческого обозначает корень «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экос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»?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3933056"/>
            <a:ext cx="3982822" cy="46166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экос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»- жилище, дом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99236" y="4576401"/>
            <a:ext cx="82089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Вопрос 2.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Какое животное изображено на эмблеме всемирного фонда защиты дикой природы (WWF)?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27972" y="5949280"/>
            <a:ext cx="1967205" cy="46166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панда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2890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84969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Вопрос 3.</a:t>
            </a:r>
          </a:p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Самая известная организация защиты окружающей среды называется Гринпис (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Greenpeace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). Как ее название звучит в переводе на русский язык?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979548"/>
            <a:ext cx="3210110" cy="46166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«Зеленый дом»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2828836"/>
            <a:ext cx="84969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Вопрос 4. </a:t>
            </a:r>
          </a:p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1919 году термин «биосфера» в своих лекциях студентам Сорбонны использовал…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4221088"/>
            <a:ext cx="3589444" cy="46166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В.И. Вернадский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4941168"/>
            <a:ext cx="84969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Вопрос 5.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Какие растения были первыми обитателями суши?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6021288"/>
            <a:ext cx="2763898" cy="46166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псилофиты</a:t>
            </a:r>
          </a:p>
        </p:txBody>
      </p:sp>
    </p:spTree>
    <p:extLst>
      <p:ext uri="{BB962C8B-B14F-4D97-AF65-F5344CB8AC3E}">
        <p14:creationId xmlns:p14="http://schemas.microsoft.com/office/powerpoint/2010/main" val="3973196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/>
      <p:bldP spid="6" grpId="0" animBg="1"/>
      <p:bldP spid="7" grpId="0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83529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Вопрос 6. </a:t>
            </a:r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Организмы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использующие для биосинтеза органических веществ энергию света или энергию химических связей неорганических соединений,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называются…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2050766"/>
            <a:ext cx="3161186" cy="46166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продуцентами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2780928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Вопрос 7.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Что изучает наука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гарбология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01007" y="3702223"/>
            <a:ext cx="5496505" cy="46166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наука о мусоре и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мусороведении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1006" y="4437112"/>
            <a:ext cx="834745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Вопрос 8. </a:t>
            </a:r>
          </a:p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Индикаторы (показатели) чистоты воздуха, представляющие собой симбиоз двух организмов: гриба и водоросли.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01007" y="5962211"/>
            <a:ext cx="2709396" cy="46166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лишайники</a:t>
            </a:r>
          </a:p>
        </p:txBody>
      </p:sp>
    </p:spTree>
    <p:extLst>
      <p:ext uri="{BB962C8B-B14F-4D97-AF65-F5344CB8AC3E}">
        <p14:creationId xmlns:p14="http://schemas.microsoft.com/office/powerpoint/2010/main" val="527380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5" grpId="0" animBg="1"/>
      <p:bldP spid="6" grpId="0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0795" y="116632"/>
            <a:ext cx="85689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Вопрос 9. </a:t>
            </a:r>
          </a:p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Токсичный  металл, содержащийся в выхлопных газах автомобильного транспорта.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678564" y="1316960"/>
            <a:ext cx="2121093" cy="46166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свинец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04809" y="1772005"/>
            <a:ext cx="84249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Вопрос 10. </a:t>
            </a:r>
          </a:p>
          <a:p>
            <a:pPr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Парниковый эффект возникает в результате накопления 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атмосфере…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2760" y="2972334"/>
            <a:ext cx="3468322" cy="46166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углекислого газа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16641" y="3454424"/>
            <a:ext cx="84192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Вопрос 11. 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Густые туманы, содержащие пыль и вредные газы.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979511" y="4285421"/>
            <a:ext cx="1896673" cy="46166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твет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смог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51247" y="4758243"/>
            <a:ext cx="84249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Вопрос 12.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Организмы, которые живут на ограниченных территориях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357546" y="5868206"/>
            <a:ext cx="2549096" cy="46166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твет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эндемики</a:t>
            </a:r>
          </a:p>
        </p:txBody>
      </p:sp>
    </p:spTree>
    <p:extLst>
      <p:ext uri="{BB962C8B-B14F-4D97-AF65-F5344CB8AC3E}">
        <p14:creationId xmlns:p14="http://schemas.microsoft.com/office/powerpoint/2010/main" val="3913222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  <p:bldP spid="5" grpId="0" animBg="1"/>
      <p:bldP spid="6" grpId="0"/>
      <p:bldP spid="7" grpId="0" animBg="1"/>
      <p:bldP spid="8" grpId="0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/>
              <a:t>Раунд 3. </a:t>
            </a:r>
            <a:r>
              <a:rPr lang="ru-RU" b="1" dirty="0">
                <a:solidFill>
                  <a:srgbClr val="006600"/>
                </a:solidFill>
              </a:rPr>
              <a:t>«Новая жизнь старых вещей».</a:t>
            </a:r>
            <a:endParaRPr lang="ru-RU" dirty="0">
              <a:solidFill>
                <a:srgbClr val="0066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47014" y="1905506"/>
            <a:ext cx="777686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Команда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за 5 минут должна придумать как можно большее количество оригинальных вариантов использования пустой пластиковой бутылки и изобразить  в виде кластера.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861048"/>
            <a:ext cx="4572000" cy="2857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0224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ho">
  <a:themeElements>
    <a:clrScheme name="SOHO">
      <a:dk1>
        <a:srgbClr val="2E2224"/>
      </a:dk1>
      <a:lt1>
        <a:sysClr val="window" lastClr="FFFFFF"/>
      </a:lt1>
      <a:dk2>
        <a:srgbClr val="48231E"/>
      </a:dk2>
      <a:lt2>
        <a:srgbClr val="CBD8DD"/>
      </a:lt2>
      <a:accent1>
        <a:srgbClr val="61625E"/>
      </a:accent1>
      <a:accent2>
        <a:srgbClr val="964D2C"/>
      </a:accent2>
      <a:accent3>
        <a:srgbClr val="66553E"/>
      </a:accent3>
      <a:accent4>
        <a:srgbClr val="848058"/>
      </a:accent4>
      <a:accent5>
        <a:srgbClr val="AFA14B"/>
      </a:accent5>
      <a:accent6>
        <a:srgbClr val="AD7D4D"/>
      </a:accent6>
      <a:hlink>
        <a:srgbClr val="FFDE66"/>
      </a:hlink>
      <a:folHlink>
        <a:srgbClr val="C0AEBC"/>
      </a:folHlink>
    </a:clrScheme>
    <a:fontScheme name="SOHO">
      <a:majorFont>
        <a:latin typeface="Candara"/>
        <a:ea typeface=""/>
        <a:cs typeface=""/>
        <a:font script="Jpan" typeface="ＭＳ Ｐゴシック"/>
        <a:font script="Hang" typeface="HY견명조"/>
        <a:font script="Hans" typeface="华文新魏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HO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7000"/>
                <a:satMod val="150000"/>
              </a:schemeClr>
            </a:gs>
            <a:gs pos="30000">
              <a:schemeClr val="phClr">
                <a:shade val="94000"/>
                <a:satMod val="130000"/>
              </a:schemeClr>
            </a:gs>
            <a:gs pos="45000">
              <a:schemeClr val="phClr">
                <a:shade val="100000"/>
                <a:satMod val="120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4000"/>
                <a:satMod val="130000"/>
              </a:schemeClr>
            </a:gs>
            <a:gs pos="100000">
              <a:schemeClr val="phClr">
                <a:shade val="67000"/>
                <a:satMod val="15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700000"/>
            </a:lightRig>
          </a:scene3d>
          <a:sp3d contourW="19050">
            <a:bevelT w="31750" h="38100"/>
            <a:contourClr>
              <a:schemeClr val="phClr">
                <a:shade val="15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4000"/>
                <a:satMod val="210000"/>
              </a:schemeClr>
            </a:gs>
            <a:gs pos="40000">
              <a:schemeClr val="phClr">
                <a:tint val="72000"/>
                <a:shade val="99000"/>
                <a:satMod val="200000"/>
              </a:schemeClr>
            </a:gs>
            <a:gs pos="100000">
              <a:schemeClr val="phClr">
                <a:tint val="100000"/>
                <a:shade val="30000"/>
                <a:alpha val="100000"/>
                <a:satMod val="17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86000"/>
                <a:alpha val="90000"/>
              </a:schemeClr>
              <a:schemeClr val="phClr">
                <a:shade val="49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341</TotalTime>
  <Words>532</Words>
  <Application>Microsoft Office PowerPoint</Application>
  <PresentationFormat>Экран (4:3)</PresentationFormat>
  <Paragraphs>67</Paragraphs>
  <Slides>14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Soho</vt:lpstr>
      <vt:lpstr>Экологический турнир  «Земля – мой дом родной!»</vt:lpstr>
      <vt:lpstr>Презентация PowerPoint</vt:lpstr>
      <vt:lpstr>Презентация PowerPoint</vt:lpstr>
      <vt:lpstr>Раунд 1. «Давайте познакомимся!» </vt:lpstr>
      <vt:lpstr>Раунд 2 . «Эрудит» </vt:lpstr>
      <vt:lpstr>Презентация PowerPoint</vt:lpstr>
      <vt:lpstr>Презентация PowerPoint</vt:lpstr>
      <vt:lpstr>Презентация PowerPoint</vt:lpstr>
      <vt:lpstr>Раунд 3. «Новая жизнь старых вещей».</vt:lpstr>
      <vt:lpstr>Раунд 4. «Экологическое лото»</vt:lpstr>
      <vt:lpstr>Раунд 5. «Песню запевай!»</vt:lpstr>
      <vt:lpstr>Раунд 6. «Пойми меня»</vt:lpstr>
      <vt:lpstr>Раунд 7. « Земля - наш общий дом»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Юлия</dc:creator>
  <cp:lastModifiedBy>Юлия</cp:lastModifiedBy>
  <cp:revision>15</cp:revision>
  <dcterms:created xsi:type="dcterms:W3CDTF">2014-12-04T18:01:38Z</dcterms:created>
  <dcterms:modified xsi:type="dcterms:W3CDTF">2021-11-04T14:19:17Z</dcterms:modified>
</cp:coreProperties>
</file>