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7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539E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539E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539E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539E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352923" y="7175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264570" y="7175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54151" y="7176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742481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786813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830834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875166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830834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528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5875166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060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786813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216" y="0"/>
                </a:moveTo>
                <a:lnTo>
                  <a:pt x="0" y="0"/>
                </a:lnTo>
                <a:lnTo>
                  <a:pt x="417452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742481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698305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32080" y="97800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30" h="785494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30" h="785494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220393" y="103838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308746" y="103838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608" y="0"/>
                </a:moveTo>
                <a:lnTo>
                  <a:pt x="0" y="724929"/>
                </a:lnTo>
                <a:lnTo>
                  <a:pt x="835372" y="724929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6397099" y="103838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5352923" y="188423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3264570" y="188423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654151" y="188424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2742481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786813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4830834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69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5875166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830834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528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875166" y="2790479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060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3786813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216" y="0"/>
                </a:moveTo>
                <a:lnTo>
                  <a:pt x="0" y="0"/>
                </a:lnTo>
                <a:lnTo>
                  <a:pt x="417452" y="724773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2742481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608" y="724773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698305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216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2080" y="279048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30" h="785495">
                <a:moveTo>
                  <a:pt x="835279" y="785164"/>
                </a:moveTo>
                <a:lnTo>
                  <a:pt x="417550" y="60388"/>
                </a:lnTo>
                <a:lnTo>
                  <a:pt x="0" y="785164"/>
                </a:lnTo>
                <a:lnTo>
                  <a:pt x="835279" y="785164"/>
                </a:lnTo>
                <a:close/>
              </a:path>
              <a:path w="1357630" h="785495">
                <a:moveTo>
                  <a:pt x="1357337" y="0"/>
                </a:moveTo>
                <a:lnTo>
                  <a:pt x="522071" y="0"/>
                </a:lnTo>
                <a:lnTo>
                  <a:pt x="939622" y="724776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220393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764" y="0"/>
                </a:moveTo>
                <a:lnTo>
                  <a:pt x="0" y="724773"/>
                </a:lnTo>
                <a:lnTo>
                  <a:pt x="835216" y="724773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4308746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608" y="0"/>
                </a:moveTo>
                <a:lnTo>
                  <a:pt x="0" y="724773"/>
                </a:lnTo>
                <a:lnTo>
                  <a:pt x="835372" y="724773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6397099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773"/>
                </a:lnTo>
                <a:lnTo>
                  <a:pt x="835216" y="724773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9646030" y="7175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7557677" y="7175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4947259" y="7176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7035589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8079921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9123942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10168274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123942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528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0168274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060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8079921" y="97799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216" y="0"/>
                </a:moveTo>
                <a:lnTo>
                  <a:pt x="0" y="0"/>
                </a:lnTo>
                <a:lnTo>
                  <a:pt x="417452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7035589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5991412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4425188" y="97800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4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29" h="785494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6513500" y="103838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8601854" y="103838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608" y="0"/>
                </a:moveTo>
                <a:lnTo>
                  <a:pt x="0" y="724929"/>
                </a:lnTo>
                <a:lnTo>
                  <a:pt x="835372" y="724929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0690207" y="103838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9646030" y="188423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7557677" y="188423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4947259" y="188424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7035589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8079921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9123943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10168274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9123943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528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10168274" y="2790479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060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8079921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452" y="724773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7035589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773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5991412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4425188" y="279048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5">
                <a:moveTo>
                  <a:pt x="835279" y="785164"/>
                </a:moveTo>
                <a:lnTo>
                  <a:pt x="417550" y="60388"/>
                </a:lnTo>
                <a:lnTo>
                  <a:pt x="0" y="785164"/>
                </a:lnTo>
                <a:lnTo>
                  <a:pt x="835279" y="785164"/>
                </a:lnTo>
                <a:close/>
              </a:path>
              <a:path w="1357629" h="785495">
                <a:moveTo>
                  <a:pt x="1357337" y="0"/>
                </a:moveTo>
                <a:lnTo>
                  <a:pt x="522071" y="0"/>
                </a:lnTo>
                <a:lnTo>
                  <a:pt x="939622" y="724776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6513501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773"/>
                </a:lnTo>
                <a:lnTo>
                  <a:pt x="835216" y="724773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8601854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4773"/>
                </a:lnTo>
                <a:lnTo>
                  <a:pt x="835372" y="724773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0690207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773"/>
                </a:lnTo>
                <a:lnTo>
                  <a:pt x="835216" y="724773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11870597" y="71757"/>
            <a:ext cx="321945" cy="558165"/>
          </a:xfrm>
          <a:custGeom>
            <a:avLst/>
            <a:gdLst/>
            <a:ahLst/>
            <a:cxnLst/>
            <a:rect l="l" t="t" r="r" b="b"/>
            <a:pathLst>
              <a:path w="321945" h="558165">
                <a:moveTo>
                  <a:pt x="321402" y="0"/>
                </a:moveTo>
                <a:lnTo>
                  <a:pt x="0" y="0"/>
                </a:lnTo>
                <a:lnTo>
                  <a:pt x="321402" y="557925"/>
                </a:lnTo>
                <a:lnTo>
                  <a:pt x="32140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9260179" y="7176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11348509" y="13214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11348509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10304333" y="97799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8738108" y="97800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4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29" h="785494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10826421" y="1038382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763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3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11870597" y="1884238"/>
            <a:ext cx="321945" cy="558165"/>
          </a:xfrm>
          <a:custGeom>
            <a:avLst/>
            <a:gdLst/>
            <a:ahLst/>
            <a:cxnLst/>
            <a:rect l="l" t="t" r="r" b="b"/>
            <a:pathLst>
              <a:path w="321945" h="558164">
                <a:moveTo>
                  <a:pt x="321402" y="0"/>
                </a:moveTo>
                <a:lnTo>
                  <a:pt x="0" y="0"/>
                </a:lnTo>
                <a:lnTo>
                  <a:pt x="321402" y="557925"/>
                </a:lnTo>
                <a:lnTo>
                  <a:pt x="32140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9260179" y="1884247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4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4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4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11348509" y="1944467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69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11348509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773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10304333" y="2790478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764" y="724773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8738108" y="2790481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5">
                <a:moveTo>
                  <a:pt x="835279" y="785164"/>
                </a:moveTo>
                <a:lnTo>
                  <a:pt x="417550" y="60388"/>
                </a:lnTo>
                <a:lnTo>
                  <a:pt x="0" y="785164"/>
                </a:lnTo>
                <a:lnTo>
                  <a:pt x="835279" y="785164"/>
                </a:lnTo>
                <a:close/>
              </a:path>
              <a:path w="1357629" h="785495">
                <a:moveTo>
                  <a:pt x="1357337" y="0"/>
                </a:moveTo>
                <a:lnTo>
                  <a:pt x="522071" y="0"/>
                </a:lnTo>
                <a:lnTo>
                  <a:pt x="939622" y="724776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10826421" y="2850863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3" y="0"/>
                </a:moveTo>
                <a:lnTo>
                  <a:pt x="0" y="724773"/>
                </a:lnTo>
                <a:lnTo>
                  <a:pt x="835216" y="724773"/>
                </a:lnTo>
                <a:lnTo>
                  <a:pt x="417763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5352923" y="376288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3264570" y="376288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654151" y="376289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2742481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3786813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4830834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5875166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4830834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528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5875166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060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3786813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216" y="0"/>
                </a:moveTo>
                <a:lnTo>
                  <a:pt x="0" y="0"/>
                </a:lnTo>
                <a:lnTo>
                  <a:pt x="417452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2742481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698305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32080" y="4669129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30" h="785495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30" h="785495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2220393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4308746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608" y="0"/>
                </a:moveTo>
                <a:lnTo>
                  <a:pt x="0" y="724929"/>
                </a:lnTo>
                <a:lnTo>
                  <a:pt x="835372" y="724929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6397099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5352923" y="5575366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3264570" y="5575366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654151" y="557537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2742481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3786813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4830834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60" h="725170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5875166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4830834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60" h="376554">
                <a:moveTo>
                  <a:pt x="835528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574" y="376390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5875166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060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350" y="376390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3786813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60" h="376554">
                <a:moveTo>
                  <a:pt x="835216" y="0"/>
                </a:moveTo>
                <a:lnTo>
                  <a:pt x="0" y="0"/>
                </a:lnTo>
                <a:lnTo>
                  <a:pt x="216791" y="376390"/>
                </a:lnTo>
                <a:lnTo>
                  <a:pt x="618263" y="376390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2742481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60" h="376554">
                <a:moveTo>
                  <a:pt x="835372" y="0"/>
                </a:moveTo>
                <a:lnTo>
                  <a:pt x="0" y="0"/>
                </a:lnTo>
                <a:lnTo>
                  <a:pt x="216872" y="376390"/>
                </a:lnTo>
                <a:lnTo>
                  <a:pt x="618418" y="376390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1698305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60" h="376554">
                <a:moveTo>
                  <a:pt x="835216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424" y="376390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367576" y="6481610"/>
            <a:ext cx="1122045" cy="376555"/>
          </a:xfrm>
          <a:custGeom>
            <a:avLst/>
            <a:gdLst/>
            <a:ahLst/>
            <a:cxnLst/>
            <a:rect l="l" t="t" r="r" b="b"/>
            <a:pathLst>
              <a:path w="1122045" h="376554">
                <a:moveTo>
                  <a:pt x="364185" y="376389"/>
                </a:moveTo>
                <a:lnTo>
                  <a:pt x="182054" y="60388"/>
                </a:lnTo>
                <a:lnTo>
                  <a:pt x="0" y="376389"/>
                </a:lnTo>
                <a:lnTo>
                  <a:pt x="364185" y="376389"/>
                </a:lnTo>
                <a:close/>
              </a:path>
              <a:path w="1122045" h="376554">
                <a:moveTo>
                  <a:pt x="1121841" y="0"/>
                </a:moveTo>
                <a:lnTo>
                  <a:pt x="286575" y="0"/>
                </a:lnTo>
                <a:lnTo>
                  <a:pt x="503415" y="376389"/>
                </a:lnTo>
                <a:lnTo>
                  <a:pt x="904913" y="376389"/>
                </a:lnTo>
                <a:lnTo>
                  <a:pt x="1121841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2456009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89" h="316229">
                <a:moveTo>
                  <a:pt x="182147" y="0"/>
                </a:moveTo>
                <a:lnTo>
                  <a:pt x="0" y="316005"/>
                </a:lnTo>
                <a:lnTo>
                  <a:pt x="364158" y="316005"/>
                </a:lnTo>
                <a:lnTo>
                  <a:pt x="18214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4544275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89" h="316229">
                <a:moveTo>
                  <a:pt x="182079" y="0"/>
                </a:moveTo>
                <a:lnTo>
                  <a:pt x="0" y="316005"/>
                </a:lnTo>
                <a:lnTo>
                  <a:pt x="364226" y="316005"/>
                </a:lnTo>
                <a:lnTo>
                  <a:pt x="182079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6632716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90" h="316229">
                <a:moveTo>
                  <a:pt x="182147" y="0"/>
                </a:moveTo>
                <a:lnTo>
                  <a:pt x="0" y="316005"/>
                </a:lnTo>
                <a:lnTo>
                  <a:pt x="364158" y="316005"/>
                </a:lnTo>
                <a:lnTo>
                  <a:pt x="18214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9646030" y="376288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7557677" y="376288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4947259" y="376289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7035589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8079921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9123942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10168274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9123942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528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10168274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060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8079921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452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7035589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5991412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4425188" y="4669129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5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29" h="785495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6513500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8601854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4929"/>
                </a:lnTo>
                <a:lnTo>
                  <a:pt x="835372" y="724929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10690207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9646030" y="5575366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7557677" y="5575366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4947259" y="557537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7035589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8079921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452" y="0"/>
                </a:moveTo>
                <a:lnTo>
                  <a:pt x="0" y="725085"/>
                </a:lnTo>
                <a:lnTo>
                  <a:pt x="835216" y="725085"/>
                </a:lnTo>
                <a:lnTo>
                  <a:pt x="41745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9123943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528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10168274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4" y="0"/>
                </a:moveTo>
                <a:lnTo>
                  <a:pt x="0" y="725085"/>
                </a:lnTo>
                <a:lnTo>
                  <a:pt x="835060" y="725085"/>
                </a:lnTo>
                <a:lnTo>
                  <a:pt x="417764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9123942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528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574" y="376390"/>
                </a:lnTo>
                <a:lnTo>
                  <a:pt x="83552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10168274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060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350" y="376390"/>
                </a:lnTo>
                <a:lnTo>
                  <a:pt x="835060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8079921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216" y="0"/>
                </a:moveTo>
                <a:lnTo>
                  <a:pt x="0" y="0"/>
                </a:lnTo>
                <a:lnTo>
                  <a:pt x="216791" y="376390"/>
                </a:lnTo>
                <a:lnTo>
                  <a:pt x="618263" y="376390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7035589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372" y="0"/>
                </a:moveTo>
                <a:lnTo>
                  <a:pt x="0" y="0"/>
                </a:lnTo>
                <a:lnTo>
                  <a:pt x="216872" y="376390"/>
                </a:lnTo>
                <a:lnTo>
                  <a:pt x="618418" y="376390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5991412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216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424" y="376390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4660684" y="6481610"/>
            <a:ext cx="1122045" cy="376555"/>
          </a:xfrm>
          <a:custGeom>
            <a:avLst/>
            <a:gdLst/>
            <a:ahLst/>
            <a:cxnLst/>
            <a:rect l="l" t="t" r="r" b="b"/>
            <a:pathLst>
              <a:path w="1122045" h="376554">
                <a:moveTo>
                  <a:pt x="364185" y="376389"/>
                </a:moveTo>
                <a:lnTo>
                  <a:pt x="182054" y="60388"/>
                </a:lnTo>
                <a:lnTo>
                  <a:pt x="0" y="376389"/>
                </a:lnTo>
                <a:lnTo>
                  <a:pt x="364185" y="376389"/>
                </a:lnTo>
                <a:close/>
              </a:path>
              <a:path w="1122045" h="376554">
                <a:moveTo>
                  <a:pt x="1121841" y="0"/>
                </a:moveTo>
                <a:lnTo>
                  <a:pt x="286575" y="0"/>
                </a:lnTo>
                <a:lnTo>
                  <a:pt x="503415" y="376389"/>
                </a:lnTo>
                <a:lnTo>
                  <a:pt x="904913" y="376389"/>
                </a:lnTo>
                <a:lnTo>
                  <a:pt x="1121841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6749117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90" h="316229">
                <a:moveTo>
                  <a:pt x="182147" y="0"/>
                </a:moveTo>
                <a:lnTo>
                  <a:pt x="0" y="316005"/>
                </a:lnTo>
                <a:lnTo>
                  <a:pt x="364158" y="316005"/>
                </a:lnTo>
                <a:lnTo>
                  <a:pt x="18214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8837383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90" h="316229">
                <a:moveTo>
                  <a:pt x="182079" y="0"/>
                </a:moveTo>
                <a:lnTo>
                  <a:pt x="0" y="316005"/>
                </a:lnTo>
                <a:lnTo>
                  <a:pt x="364226" y="316005"/>
                </a:lnTo>
                <a:lnTo>
                  <a:pt x="182079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10925823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90" h="316229">
                <a:moveTo>
                  <a:pt x="182147" y="0"/>
                </a:moveTo>
                <a:lnTo>
                  <a:pt x="0" y="316005"/>
                </a:lnTo>
                <a:lnTo>
                  <a:pt x="364158" y="316005"/>
                </a:lnTo>
                <a:lnTo>
                  <a:pt x="18214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11870597" y="3762885"/>
            <a:ext cx="321945" cy="558165"/>
          </a:xfrm>
          <a:custGeom>
            <a:avLst/>
            <a:gdLst/>
            <a:ahLst/>
            <a:cxnLst/>
            <a:rect l="l" t="t" r="r" b="b"/>
            <a:pathLst>
              <a:path w="321945" h="558164">
                <a:moveTo>
                  <a:pt x="321402" y="0"/>
                </a:moveTo>
                <a:lnTo>
                  <a:pt x="0" y="0"/>
                </a:lnTo>
                <a:lnTo>
                  <a:pt x="321402" y="557925"/>
                </a:lnTo>
                <a:lnTo>
                  <a:pt x="32140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9260179" y="376289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469"/>
                </a:moveTo>
                <a:lnTo>
                  <a:pt x="417550" y="60375"/>
                </a:lnTo>
                <a:lnTo>
                  <a:pt x="0" y="785469"/>
                </a:lnTo>
                <a:lnTo>
                  <a:pt x="835266" y="785469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469"/>
                </a:moveTo>
                <a:lnTo>
                  <a:pt x="1461909" y="60375"/>
                </a:lnTo>
                <a:lnTo>
                  <a:pt x="1044143" y="785469"/>
                </a:lnTo>
                <a:lnTo>
                  <a:pt x="1879358" y="785469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11348509" y="382327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11348509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372" y="0"/>
                </a:moveTo>
                <a:lnTo>
                  <a:pt x="0" y="0"/>
                </a:lnTo>
                <a:lnTo>
                  <a:pt x="417608" y="724929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10304333" y="466912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835216" y="0"/>
                </a:moveTo>
                <a:lnTo>
                  <a:pt x="0" y="0"/>
                </a:lnTo>
                <a:lnTo>
                  <a:pt x="417764" y="724929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8738108" y="4669129"/>
            <a:ext cx="1357630" cy="785495"/>
          </a:xfrm>
          <a:custGeom>
            <a:avLst/>
            <a:gdLst/>
            <a:ahLst/>
            <a:cxnLst/>
            <a:rect l="l" t="t" r="r" b="b"/>
            <a:pathLst>
              <a:path w="1357629" h="785495">
                <a:moveTo>
                  <a:pt x="835279" y="785317"/>
                </a:moveTo>
                <a:lnTo>
                  <a:pt x="417550" y="60388"/>
                </a:lnTo>
                <a:lnTo>
                  <a:pt x="0" y="785317"/>
                </a:lnTo>
                <a:lnTo>
                  <a:pt x="835279" y="785317"/>
                </a:lnTo>
                <a:close/>
              </a:path>
              <a:path w="1357629" h="785495">
                <a:moveTo>
                  <a:pt x="1357337" y="0"/>
                </a:moveTo>
                <a:lnTo>
                  <a:pt x="522071" y="0"/>
                </a:lnTo>
                <a:lnTo>
                  <a:pt x="939622" y="724928"/>
                </a:lnTo>
                <a:lnTo>
                  <a:pt x="135733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10826421" y="4729510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763" y="0"/>
                </a:moveTo>
                <a:lnTo>
                  <a:pt x="0" y="724929"/>
                </a:lnTo>
                <a:lnTo>
                  <a:pt x="835216" y="724929"/>
                </a:lnTo>
                <a:lnTo>
                  <a:pt x="417763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11870597" y="5575366"/>
            <a:ext cx="321945" cy="558165"/>
          </a:xfrm>
          <a:custGeom>
            <a:avLst/>
            <a:gdLst/>
            <a:ahLst/>
            <a:cxnLst/>
            <a:rect l="l" t="t" r="r" b="b"/>
            <a:pathLst>
              <a:path w="321945" h="558164">
                <a:moveTo>
                  <a:pt x="321402" y="0"/>
                </a:moveTo>
                <a:lnTo>
                  <a:pt x="0" y="0"/>
                </a:lnTo>
                <a:lnTo>
                  <a:pt x="321402" y="557925"/>
                </a:lnTo>
                <a:lnTo>
                  <a:pt x="32140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9260179" y="5575375"/>
            <a:ext cx="1879600" cy="785495"/>
          </a:xfrm>
          <a:custGeom>
            <a:avLst/>
            <a:gdLst/>
            <a:ahLst/>
            <a:cxnLst/>
            <a:rect l="l" t="t" r="r" b="b"/>
            <a:pathLst>
              <a:path w="1879600" h="785495">
                <a:moveTo>
                  <a:pt x="835266" y="785317"/>
                </a:moveTo>
                <a:lnTo>
                  <a:pt x="417550" y="60223"/>
                </a:lnTo>
                <a:lnTo>
                  <a:pt x="0" y="785317"/>
                </a:lnTo>
                <a:lnTo>
                  <a:pt x="835266" y="785317"/>
                </a:lnTo>
                <a:close/>
              </a:path>
              <a:path w="1879600" h="785495">
                <a:moveTo>
                  <a:pt x="1357274" y="0"/>
                </a:moveTo>
                <a:lnTo>
                  <a:pt x="522071" y="0"/>
                </a:lnTo>
                <a:lnTo>
                  <a:pt x="939673" y="724928"/>
                </a:lnTo>
                <a:lnTo>
                  <a:pt x="1357274" y="0"/>
                </a:lnTo>
                <a:close/>
              </a:path>
              <a:path w="1879600" h="785495">
                <a:moveTo>
                  <a:pt x="1879358" y="785317"/>
                </a:moveTo>
                <a:lnTo>
                  <a:pt x="1461909" y="60223"/>
                </a:lnTo>
                <a:lnTo>
                  <a:pt x="1044143" y="785317"/>
                </a:lnTo>
                <a:lnTo>
                  <a:pt x="1879358" y="785317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11348509" y="5635595"/>
            <a:ext cx="835660" cy="725170"/>
          </a:xfrm>
          <a:custGeom>
            <a:avLst/>
            <a:gdLst/>
            <a:ahLst/>
            <a:cxnLst/>
            <a:rect l="l" t="t" r="r" b="b"/>
            <a:pathLst>
              <a:path w="835659" h="725170">
                <a:moveTo>
                  <a:pt x="417608" y="0"/>
                </a:moveTo>
                <a:lnTo>
                  <a:pt x="0" y="725085"/>
                </a:lnTo>
                <a:lnTo>
                  <a:pt x="835372" y="725085"/>
                </a:lnTo>
                <a:lnTo>
                  <a:pt x="417608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11348508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372" y="0"/>
                </a:moveTo>
                <a:lnTo>
                  <a:pt x="0" y="0"/>
                </a:lnTo>
                <a:lnTo>
                  <a:pt x="216872" y="376390"/>
                </a:lnTo>
                <a:lnTo>
                  <a:pt x="618418" y="376390"/>
                </a:lnTo>
                <a:lnTo>
                  <a:pt x="835372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10304332" y="6481606"/>
            <a:ext cx="835660" cy="376555"/>
          </a:xfrm>
          <a:custGeom>
            <a:avLst/>
            <a:gdLst/>
            <a:ahLst/>
            <a:cxnLst/>
            <a:rect l="l" t="t" r="r" b="b"/>
            <a:pathLst>
              <a:path w="835659" h="376554">
                <a:moveTo>
                  <a:pt x="835216" y="0"/>
                </a:moveTo>
                <a:lnTo>
                  <a:pt x="0" y="0"/>
                </a:lnTo>
                <a:lnTo>
                  <a:pt x="216953" y="376390"/>
                </a:lnTo>
                <a:lnTo>
                  <a:pt x="618424" y="376390"/>
                </a:lnTo>
                <a:lnTo>
                  <a:pt x="835216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8973604" y="6481610"/>
            <a:ext cx="1122045" cy="376555"/>
          </a:xfrm>
          <a:custGeom>
            <a:avLst/>
            <a:gdLst/>
            <a:ahLst/>
            <a:cxnLst/>
            <a:rect l="l" t="t" r="r" b="b"/>
            <a:pathLst>
              <a:path w="1122045" h="376554">
                <a:moveTo>
                  <a:pt x="364185" y="376389"/>
                </a:moveTo>
                <a:lnTo>
                  <a:pt x="182054" y="60388"/>
                </a:lnTo>
                <a:lnTo>
                  <a:pt x="0" y="376389"/>
                </a:lnTo>
                <a:lnTo>
                  <a:pt x="364185" y="376389"/>
                </a:lnTo>
                <a:close/>
              </a:path>
              <a:path w="1122045" h="376554">
                <a:moveTo>
                  <a:pt x="1121841" y="0"/>
                </a:moveTo>
                <a:lnTo>
                  <a:pt x="286575" y="0"/>
                </a:lnTo>
                <a:lnTo>
                  <a:pt x="503415" y="376389"/>
                </a:lnTo>
                <a:lnTo>
                  <a:pt x="904913" y="376389"/>
                </a:lnTo>
                <a:lnTo>
                  <a:pt x="1121841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11062037" y="6541991"/>
            <a:ext cx="364490" cy="316230"/>
          </a:xfrm>
          <a:custGeom>
            <a:avLst/>
            <a:gdLst/>
            <a:ahLst/>
            <a:cxnLst/>
            <a:rect l="l" t="t" r="r" b="b"/>
            <a:pathLst>
              <a:path w="364490" h="316229">
                <a:moveTo>
                  <a:pt x="182147" y="0"/>
                </a:moveTo>
                <a:lnTo>
                  <a:pt x="0" y="316005"/>
                </a:lnTo>
                <a:lnTo>
                  <a:pt x="364158" y="316005"/>
                </a:lnTo>
                <a:lnTo>
                  <a:pt x="182147" y="0"/>
                </a:lnTo>
                <a:close/>
              </a:path>
            </a:pathLst>
          </a:custGeom>
          <a:solidFill>
            <a:srgbClr val="094899">
              <a:alpha val="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3613" y="111632"/>
            <a:ext cx="922477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539E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5150" y="1593850"/>
            <a:ext cx="11287125" cy="3268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ub.iro.perm.ru/" TargetMode="External"/><Relationship Id="rId2" Type="http://schemas.openxmlformats.org/officeDocument/2006/relationships/hyperlink" Target="https://clck.ru/3N4aoJ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cub.iro.perm.ru/follow/shkola-minprosveshcheniya-rossii" TargetMode="External"/><Relationship Id="rId4" Type="http://schemas.openxmlformats.org/officeDocument/2006/relationships/hyperlink" Target="https://minobr.permkrai.ru/deyatelnost/proekt-shkola-minprosveshcheniya-rossi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53340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12192000" cy="2202180"/>
            </a:xfrm>
            <a:custGeom>
              <a:avLst/>
              <a:gdLst/>
              <a:ahLst/>
              <a:cxnLst/>
              <a:rect l="l" t="t" r="r" b="b"/>
              <a:pathLst>
                <a:path w="12192000" h="2202180">
                  <a:moveTo>
                    <a:pt x="0" y="2202179"/>
                  </a:moveTo>
                  <a:lnTo>
                    <a:pt x="12192000" y="220218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22021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1147" y="2795396"/>
            <a:ext cx="7026453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>Краевой форум лидеров образования</a:t>
            </a:r>
            <a:b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</a:b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/>
            </a:r>
            <a:b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</a:br>
            <a:r>
              <a:rPr lang="ru-RU" sz="2400" spc="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>«Государственная политика в сфере образования: тактические и стратегические приоритеты»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05600" y="5181600"/>
            <a:ext cx="5183250" cy="87780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lang="ru-RU"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Волкова Л.В., заместитель директора ГАУ ДПО «ИРО ПК»</a:t>
            </a: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lang="ru-RU"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презентации использованы материалы презентации </a:t>
            </a:r>
            <a:r>
              <a:rPr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РЕУТ</a:t>
            </a:r>
            <a:r>
              <a:rPr lang="ru-RU" sz="1200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200" spc="-3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1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А.В.</a:t>
            </a:r>
            <a:r>
              <a:rPr sz="1200" spc="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200" spc="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spc="10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sz="1200" spc="-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62711" y="126492"/>
            <a:ext cx="11045825" cy="1378585"/>
            <a:chOff x="362711" y="126492"/>
            <a:chExt cx="11045825" cy="137858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711" y="126492"/>
              <a:ext cx="2391156" cy="10530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45723" y="143256"/>
              <a:ext cx="579120" cy="103632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69651" y="1273936"/>
              <a:ext cx="738377" cy="230632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0327640" y="1532890"/>
            <a:ext cx="1417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" marR="5080" indent="-23939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82524"/>
                </a:solidFill>
                <a:latin typeface="Tahoma"/>
                <a:cs typeface="Tahoma"/>
              </a:rPr>
              <a:t>ГОД</a:t>
            </a:r>
            <a:r>
              <a:rPr sz="1200" b="1" spc="-30" dirty="0">
                <a:solidFill>
                  <a:srgbClr val="F82524"/>
                </a:solidFill>
                <a:latin typeface="Tahoma"/>
                <a:cs typeface="Tahoma"/>
              </a:rPr>
              <a:t> </a:t>
            </a:r>
            <a:r>
              <a:rPr sz="1200" b="1" spc="-10" dirty="0">
                <a:solidFill>
                  <a:srgbClr val="F82524"/>
                </a:solidFill>
                <a:latin typeface="Tahoma"/>
                <a:cs typeface="Tahoma"/>
              </a:rPr>
              <a:t>ЗАЩИТНИКА ОТЕЧЕСТВА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0563" y="109134"/>
            <a:ext cx="646232" cy="113395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3491" y="207043"/>
            <a:ext cx="1176630" cy="9998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53340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7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12192000" cy="2202180"/>
            </a:xfrm>
            <a:custGeom>
              <a:avLst/>
              <a:gdLst/>
              <a:ahLst/>
              <a:cxnLst/>
              <a:rect l="l" t="t" r="r" b="b"/>
              <a:pathLst>
                <a:path w="12192000" h="2202180">
                  <a:moveTo>
                    <a:pt x="0" y="2202179"/>
                  </a:moveTo>
                  <a:lnTo>
                    <a:pt x="12192000" y="2202180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22021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1147" y="2795396"/>
            <a:ext cx="7026453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>Краевой форум лидеров образования</a:t>
            </a:r>
            <a:b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</a:b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/>
            </a:r>
            <a:b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</a:br>
            <a:r>
              <a:rPr lang="ru-RU" sz="2400" spc="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ru-RU" sz="2400" spc="95" dirty="0" smtClean="0">
                <a:solidFill>
                  <a:srgbClr val="FFFFFF"/>
                </a:solidFill>
                <a:latin typeface="Tahoma"/>
                <a:cs typeface="Tahoma"/>
              </a:rPr>
              <a:t>«Государственная политика в сфере образования: тактические и стратегические приоритеты»</a:t>
            </a:r>
            <a:endParaRPr sz="24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05600" y="5181600"/>
            <a:ext cx="5183250" cy="87780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lang="ru-RU"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Волкова Л.В., заместитель директора ГАУ ДПО «ИРО ПК»</a:t>
            </a: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lang="ru-RU"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презентации использованы материалы презентации </a:t>
            </a:r>
            <a:r>
              <a:rPr sz="1200" spc="114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РЕУТ</a:t>
            </a:r>
            <a:r>
              <a:rPr lang="ru-RU" sz="1200" spc="11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1200" spc="-3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15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А.В.</a:t>
            </a:r>
            <a:r>
              <a:rPr sz="1200" spc="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200" spc="9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spc="10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sz="1200" spc="-45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200" spc="12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62711" y="126492"/>
            <a:ext cx="11045825" cy="1378585"/>
            <a:chOff x="362711" y="126492"/>
            <a:chExt cx="11045825" cy="137858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711" y="126492"/>
              <a:ext cx="2391156" cy="105308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745723" y="143256"/>
              <a:ext cx="579120" cy="103632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69651" y="1273936"/>
              <a:ext cx="738377" cy="230632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0327640" y="1532890"/>
            <a:ext cx="1417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" marR="5080" indent="-239395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F82524"/>
                </a:solidFill>
                <a:latin typeface="Tahoma"/>
                <a:cs typeface="Tahoma"/>
              </a:rPr>
              <a:t>ГОД</a:t>
            </a:r>
            <a:r>
              <a:rPr sz="1200" b="1" spc="-30" dirty="0">
                <a:solidFill>
                  <a:srgbClr val="F82524"/>
                </a:solidFill>
                <a:latin typeface="Tahoma"/>
                <a:cs typeface="Tahoma"/>
              </a:rPr>
              <a:t> </a:t>
            </a:r>
            <a:r>
              <a:rPr sz="1200" b="1" spc="-10" dirty="0">
                <a:solidFill>
                  <a:srgbClr val="F82524"/>
                </a:solidFill>
                <a:latin typeface="Tahoma"/>
                <a:cs typeface="Tahoma"/>
              </a:rPr>
              <a:t>ЗАЩИТНИКА ОТЕЧЕСТВА</a:t>
            </a:r>
            <a:endParaRPr sz="1200" dirty="0">
              <a:latin typeface="Tahoma"/>
              <a:cs typeface="Tahoma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0563" y="109134"/>
            <a:ext cx="646232" cy="113395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3491" y="207043"/>
            <a:ext cx="1176630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88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9264" y="339090"/>
            <a:ext cx="9877807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800" dirty="0" smtClean="0"/>
              <a:t>ЕДИНОЕ СОДЕРЖАНИЕ ОБЩЕГО ОБРАЗВАНИЯ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569213" y="4848605"/>
            <a:ext cx="11180445" cy="1658620"/>
          </a:xfrm>
          <a:custGeom>
            <a:avLst/>
            <a:gdLst/>
            <a:ahLst/>
            <a:cxnLst/>
            <a:rect l="l" t="t" r="r" b="b"/>
            <a:pathLst>
              <a:path w="11180445" h="1658620">
                <a:moveTo>
                  <a:pt x="0" y="1658112"/>
                </a:moveTo>
                <a:lnTo>
                  <a:pt x="11180064" y="1658112"/>
                </a:lnTo>
                <a:lnTo>
                  <a:pt x="11180064" y="0"/>
                </a:lnTo>
                <a:lnTo>
                  <a:pt x="0" y="0"/>
                </a:lnTo>
                <a:lnTo>
                  <a:pt x="0" y="1658112"/>
                </a:lnTo>
                <a:close/>
              </a:path>
            </a:pathLst>
          </a:custGeom>
          <a:ln w="19050">
            <a:solidFill>
              <a:srgbClr val="0539E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55751" y="722469"/>
            <a:ext cx="10421620" cy="539305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СДЕЛАНО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spc="-25" dirty="0">
                <a:latin typeface="Microsoft Sans Serif"/>
                <a:cs typeface="Microsoft Sans Serif"/>
              </a:rPr>
              <a:t>Приказ</a:t>
            </a:r>
            <a:r>
              <a:rPr sz="2000" spc="-10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Минпросвещения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России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от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9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октября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2024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г.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140" dirty="0">
                <a:latin typeface="Microsoft Sans Serif"/>
                <a:cs typeface="Microsoft Sans Serif"/>
              </a:rPr>
              <a:t>№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704</a:t>
            </a:r>
            <a:endParaRPr sz="2000">
              <a:latin typeface="Microsoft Sans Serif"/>
              <a:cs typeface="Microsoft Sans Serif"/>
            </a:endParaRPr>
          </a:p>
          <a:p>
            <a:pPr marL="461645" indent="-273685">
              <a:lnSpc>
                <a:spcPts val="2280"/>
              </a:lnSpc>
              <a:spcBef>
                <a:spcPts val="960"/>
              </a:spcBef>
              <a:buClr>
                <a:srgbClr val="538235"/>
              </a:buClr>
              <a:buChar char="•"/>
              <a:tabLst>
                <a:tab pos="461645" algn="l"/>
              </a:tabLst>
            </a:pPr>
            <a:r>
              <a:rPr sz="2000" dirty="0">
                <a:latin typeface="Microsoft Sans Serif"/>
                <a:cs typeface="Microsoft Sans Serif"/>
              </a:rPr>
              <a:t>Единое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поурочное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планирование</a:t>
            </a:r>
            <a:endParaRPr sz="2000">
              <a:latin typeface="Arial"/>
              <a:cs typeface="Arial"/>
            </a:endParaRPr>
          </a:p>
          <a:p>
            <a:pPr marL="462280">
              <a:lnSpc>
                <a:spcPts val="2280"/>
              </a:lnSpc>
            </a:pPr>
            <a:r>
              <a:rPr sz="2000" dirty="0">
                <a:latin typeface="Microsoft Sans Serif"/>
                <a:cs typeface="Microsoft Sans Serif"/>
              </a:rPr>
              <a:t>по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предметам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непосредственного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применения</a:t>
            </a:r>
            <a:endParaRPr sz="2000">
              <a:latin typeface="Microsoft Sans Serif"/>
              <a:cs typeface="Microsoft Sans Serif"/>
            </a:endParaRPr>
          </a:p>
          <a:p>
            <a:pPr marL="461645" indent="-273685">
              <a:lnSpc>
                <a:spcPct val="100000"/>
              </a:lnSpc>
              <a:spcBef>
                <a:spcPts val="965"/>
              </a:spcBef>
              <a:buClr>
                <a:srgbClr val="538235"/>
              </a:buClr>
              <a:buChar char="•"/>
              <a:tabLst>
                <a:tab pos="461645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Нормирование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контрольных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работ</a:t>
            </a:r>
            <a:r>
              <a:rPr sz="2000" b="1" spc="-7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(не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более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10%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от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общего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времени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на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предмет)</a:t>
            </a:r>
            <a:endParaRPr sz="2000">
              <a:latin typeface="Microsoft Sans Serif"/>
              <a:cs typeface="Microsoft Sans Serif"/>
            </a:endParaRPr>
          </a:p>
          <a:p>
            <a:pPr marL="461645" indent="-273685">
              <a:lnSpc>
                <a:spcPct val="100000"/>
              </a:lnSpc>
              <a:spcBef>
                <a:spcPts val="960"/>
              </a:spcBef>
              <a:buFont typeface="Microsoft Sans Serif"/>
              <a:buChar char="•"/>
              <a:tabLst>
                <a:tab pos="461645" algn="l"/>
              </a:tabLst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Синхронизация</a:t>
            </a:r>
            <a:r>
              <a:rPr sz="2000" b="1" spc="-11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федеральных</a:t>
            </a:r>
            <a:r>
              <a:rPr sz="2000" spc="-8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рабочих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программ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учебных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предметов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</a:t>
            </a:r>
            <a:r>
              <a:rPr sz="2000" b="1" spc="-7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538235"/>
                </a:solidFill>
                <a:latin typeface="Arial"/>
                <a:cs typeface="Arial"/>
              </a:rPr>
              <a:t>ГИА</a:t>
            </a:r>
            <a:endParaRPr sz="2000">
              <a:latin typeface="Arial"/>
              <a:cs typeface="Arial"/>
            </a:endParaRPr>
          </a:p>
          <a:p>
            <a:pPr marL="461645" indent="-273685">
              <a:lnSpc>
                <a:spcPct val="100000"/>
              </a:lnSpc>
              <a:spcBef>
                <a:spcPts val="960"/>
              </a:spcBef>
              <a:buClr>
                <a:srgbClr val="538235"/>
              </a:buClr>
              <a:buChar char="•"/>
              <a:tabLst>
                <a:tab pos="461645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Нормативное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закрепление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кодификаторов</a:t>
            </a:r>
            <a:endParaRPr sz="2000">
              <a:latin typeface="Arial"/>
              <a:cs typeface="Arial"/>
            </a:endParaRPr>
          </a:p>
          <a:p>
            <a:pPr marL="462280" marR="2739390" indent="-274320">
              <a:lnSpc>
                <a:spcPts val="2160"/>
              </a:lnSpc>
              <a:spcBef>
                <a:spcPts val="1230"/>
              </a:spcBef>
              <a:buClr>
                <a:srgbClr val="538235"/>
              </a:buClr>
              <a:buChar char="•"/>
              <a:tabLst>
                <a:tab pos="462280" algn="l"/>
              </a:tabLst>
            </a:pPr>
            <a:r>
              <a:rPr sz="2000" dirty="0">
                <a:latin typeface="Microsoft Sans Serif"/>
                <a:cs typeface="Microsoft Sans Serif"/>
              </a:rPr>
              <a:t>Введение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новых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программ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по</a:t>
            </a:r>
            <a:r>
              <a:rPr sz="2000" b="1" spc="-4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истории</a:t>
            </a:r>
            <a:r>
              <a:rPr sz="2000" b="1" spc="-5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и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обществознанию: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в</a:t>
            </a:r>
            <a:r>
              <a:rPr sz="2000" b="1" spc="-4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5-7</a:t>
            </a:r>
            <a:r>
              <a:rPr sz="2000" b="1" spc="-6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классах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1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сентября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2025</a:t>
            </a:r>
            <a:r>
              <a:rPr sz="2000" b="1" spc="-5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538235"/>
                </a:solidFill>
                <a:latin typeface="Arial"/>
                <a:cs typeface="Arial"/>
              </a:rPr>
              <a:t>г.;</a:t>
            </a:r>
            <a:endParaRPr sz="2000">
              <a:latin typeface="Arial"/>
              <a:cs typeface="Arial"/>
            </a:endParaRPr>
          </a:p>
          <a:p>
            <a:pPr marL="466725">
              <a:lnSpc>
                <a:spcPct val="100000"/>
              </a:lnSpc>
              <a:spcBef>
                <a:spcPts val="930"/>
              </a:spcBef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в</a:t>
            </a:r>
            <a:r>
              <a:rPr sz="2000" b="1" spc="-4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8-9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классах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1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сентября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2026</a:t>
            </a:r>
            <a:r>
              <a:rPr sz="2000" b="1" spc="-4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538235"/>
                </a:solidFill>
                <a:latin typeface="Arial"/>
                <a:cs typeface="Arial"/>
              </a:rPr>
              <a:t>г.</a:t>
            </a:r>
            <a:endParaRPr sz="2000">
              <a:latin typeface="Arial"/>
              <a:cs typeface="Arial"/>
            </a:endParaRPr>
          </a:p>
          <a:p>
            <a:pPr marL="309880">
              <a:lnSpc>
                <a:spcPct val="100000"/>
              </a:lnSpc>
              <a:spcBef>
                <a:spcPts val="1560"/>
              </a:spcBef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20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2000" b="1" spc="-3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2000" b="1" spc="-4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2000">
              <a:latin typeface="Arial"/>
              <a:cs typeface="Arial"/>
            </a:endParaRPr>
          </a:p>
          <a:p>
            <a:pPr marL="309880">
              <a:lnSpc>
                <a:spcPct val="100000"/>
              </a:lnSpc>
              <a:spcBef>
                <a:spcPts val="610"/>
              </a:spcBef>
            </a:pPr>
            <a:r>
              <a:rPr sz="1800" spc="-10" dirty="0">
                <a:latin typeface="Microsoft Sans Serif"/>
                <a:cs typeface="Microsoft Sans Serif"/>
              </a:rPr>
              <a:t>Обеспечить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исполнение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приказа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125" dirty="0">
                <a:latin typeface="Microsoft Sans Serif"/>
                <a:cs typeface="Microsoft Sans Serif"/>
              </a:rPr>
              <a:t>№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704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во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всех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школах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страны.</a:t>
            </a:r>
            <a:endParaRPr sz="1800">
              <a:latin typeface="Microsoft Sans Serif"/>
              <a:cs typeface="Microsoft Sans Serif"/>
            </a:endParaRPr>
          </a:p>
          <a:p>
            <a:pPr marL="309880">
              <a:lnSpc>
                <a:spcPct val="100000"/>
              </a:lnSpc>
            </a:pPr>
            <a:r>
              <a:rPr sz="1800" spc="-20" dirty="0">
                <a:latin typeface="Microsoft Sans Serif"/>
                <a:cs typeface="Microsoft Sans Serif"/>
              </a:rPr>
              <a:t>Организовать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своевременную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корректировку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образовательных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программ.</a:t>
            </a:r>
            <a:endParaRPr sz="1800">
              <a:latin typeface="Microsoft Sans Serif"/>
              <a:cs typeface="Microsoft Sans Serif"/>
            </a:endParaRPr>
          </a:p>
          <a:p>
            <a:pPr marL="30988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Microsoft Sans Serif"/>
                <a:cs typeface="Microsoft Sans Serif"/>
              </a:rPr>
              <a:t>Провести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информационно</a:t>
            </a:r>
            <a:r>
              <a:rPr sz="1800" spc="-25" dirty="0">
                <a:latin typeface="Arial MT"/>
                <a:cs typeface="Arial MT"/>
              </a:rPr>
              <a:t>-</a:t>
            </a:r>
            <a:r>
              <a:rPr sz="1800" spc="-20" dirty="0">
                <a:latin typeface="Microsoft Sans Serif"/>
                <a:cs typeface="Microsoft Sans Serif"/>
              </a:rPr>
              <a:t>разъяснительную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работу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педагогами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руководителями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школ.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198229" y="3474846"/>
            <a:ext cx="2994025" cy="2566035"/>
            <a:chOff x="9198229" y="3474846"/>
            <a:chExt cx="2994025" cy="2566035"/>
          </a:xfrm>
        </p:grpSpPr>
        <p:sp>
          <p:nvSpPr>
            <p:cNvPr id="6" name="object 6"/>
            <p:cNvSpPr/>
            <p:nvPr/>
          </p:nvSpPr>
          <p:spPr>
            <a:xfrm>
              <a:off x="10328656" y="3474846"/>
              <a:ext cx="1288415" cy="1253490"/>
            </a:xfrm>
            <a:custGeom>
              <a:avLst/>
              <a:gdLst/>
              <a:ahLst/>
              <a:cxnLst/>
              <a:rect l="l" t="t" r="r" b="b"/>
              <a:pathLst>
                <a:path w="1288415" h="1253489">
                  <a:moveTo>
                    <a:pt x="907034" y="0"/>
                  </a:moveTo>
                  <a:lnTo>
                    <a:pt x="0" y="944752"/>
                  </a:lnTo>
                  <a:lnTo>
                    <a:pt x="1288161" y="1253108"/>
                  </a:lnTo>
                  <a:lnTo>
                    <a:pt x="907034" y="0"/>
                  </a:lnTo>
                  <a:close/>
                </a:path>
              </a:pathLst>
            </a:custGeom>
            <a:solidFill>
              <a:srgbClr val="094899">
                <a:alpha val="6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14354" y="5048630"/>
              <a:ext cx="977900" cy="992505"/>
            </a:xfrm>
            <a:custGeom>
              <a:avLst/>
              <a:gdLst/>
              <a:ahLst/>
              <a:cxnLst/>
              <a:rect l="l" t="t" r="r" b="b"/>
              <a:pathLst>
                <a:path w="977900" h="992504">
                  <a:moveTo>
                    <a:pt x="434213" y="0"/>
                  </a:moveTo>
                  <a:lnTo>
                    <a:pt x="0" y="991971"/>
                  </a:lnTo>
                  <a:lnTo>
                    <a:pt x="977646" y="876544"/>
                  </a:lnTo>
                  <a:lnTo>
                    <a:pt x="977646" y="718358"/>
                  </a:lnTo>
                  <a:lnTo>
                    <a:pt x="434213" y="0"/>
                  </a:lnTo>
                  <a:close/>
                </a:path>
              </a:pathLst>
            </a:custGeom>
            <a:solidFill>
              <a:srgbClr val="094899">
                <a:alpha val="231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198229" y="4127753"/>
              <a:ext cx="1948814" cy="1891030"/>
            </a:xfrm>
            <a:custGeom>
              <a:avLst/>
              <a:gdLst/>
              <a:ahLst/>
              <a:cxnLst/>
              <a:rect l="l" t="t" r="r" b="b"/>
              <a:pathLst>
                <a:path w="1948815" h="1891029">
                  <a:moveTo>
                    <a:pt x="584580" y="0"/>
                  </a:moveTo>
                  <a:lnTo>
                    <a:pt x="0" y="1890725"/>
                  </a:lnTo>
                  <a:lnTo>
                    <a:pt x="1948561" y="1433830"/>
                  </a:lnTo>
                  <a:lnTo>
                    <a:pt x="584580" y="0"/>
                  </a:lnTo>
                  <a:close/>
                </a:path>
              </a:pathLst>
            </a:custGeom>
            <a:solidFill>
              <a:srgbClr val="094899">
                <a:alpha val="4196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43644" y="4105655"/>
              <a:ext cx="2001520" cy="1706880"/>
            </a:xfrm>
            <a:custGeom>
              <a:avLst/>
              <a:gdLst/>
              <a:ahLst/>
              <a:cxnLst/>
              <a:rect l="l" t="t" r="r" b="b"/>
              <a:pathLst>
                <a:path w="2001520" h="1706879">
                  <a:moveTo>
                    <a:pt x="0" y="1706880"/>
                  </a:moveTo>
                  <a:lnTo>
                    <a:pt x="1000505" y="0"/>
                  </a:lnTo>
                  <a:lnTo>
                    <a:pt x="2001011" y="1706880"/>
                  </a:lnTo>
                  <a:lnTo>
                    <a:pt x="0" y="1706880"/>
                  </a:lnTo>
                  <a:close/>
                </a:path>
              </a:pathLst>
            </a:custGeom>
            <a:ln w="12700">
              <a:solidFill>
                <a:srgbClr val="094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70369" y="4208526"/>
            <a:ext cx="4532630" cy="2411095"/>
          </a:xfrm>
          <a:custGeom>
            <a:avLst/>
            <a:gdLst/>
            <a:ahLst/>
            <a:cxnLst/>
            <a:rect l="l" t="t" r="r" b="b"/>
            <a:pathLst>
              <a:path w="4532630" h="2411095">
                <a:moveTo>
                  <a:pt x="4532376" y="0"/>
                </a:moveTo>
                <a:lnTo>
                  <a:pt x="0" y="0"/>
                </a:lnTo>
                <a:lnTo>
                  <a:pt x="0" y="2410968"/>
                </a:lnTo>
                <a:lnTo>
                  <a:pt x="4532376" y="2410968"/>
                </a:lnTo>
                <a:lnTo>
                  <a:pt x="45323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64604" y="1595120"/>
            <a:ext cx="525208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0345" indent="-343535">
              <a:lnSpc>
                <a:spcPct val="100000"/>
              </a:lnSpc>
              <a:spcBef>
                <a:spcPts val="100"/>
              </a:spcBef>
              <a:buFont typeface="Arial MT"/>
              <a:buAutoNum type="arabicPeriod"/>
              <a:tabLst>
                <a:tab pos="355600" algn="l"/>
              </a:tabLst>
            </a:pPr>
            <a:r>
              <a:rPr sz="1800" spc="-25" dirty="0">
                <a:latin typeface="Microsoft Sans Serif"/>
                <a:cs typeface="Microsoft Sans Serif"/>
              </a:rPr>
              <a:t>Разработан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утвержден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комплексный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план </a:t>
            </a:r>
            <a:r>
              <a:rPr sz="1800" spc="-10" dirty="0">
                <a:latin typeface="Microsoft Sans Serif"/>
                <a:cs typeface="Microsoft Sans Serif"/>
              </a:rPr>
              <a:t>мероприятий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повышению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качества </a:t>
            </a:r>
            <a:r>
              <a:rPr sz="1800" spc="-35" dirty="0">
                <a:latin typeface="Microsoft Sans Serif"/>
                <a:cs typeface="Microsoft Sans Serif"/>
              </a:rPr>
              <a:t>математического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6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естественно</a:t>
            </a:r>
            <a:r>
              <a:rPr sz="1800" spc="-20" dirty="0">
                <a:latin typeface="Arial MT"/>
                <a:cs typeface="Arial MT"/>
              </a:rPr>
              <a:t>-</a:t>
            </a:r>
            <a:r>
              <a:rPr sz="1800" spc="-10" dirty="0">
                <a:latin typeface="Microsoft Sans Serif"/>
                <a:cs typeface="Microsoft Sans Serif"/>
              </a:rPr>
              <a:t>научного </a:t>
            </a:r>
            <a:r>
              <a:rPr sz="1800" spc="-20" dirty="0">
                <a:latin typeface="Microsoft Sans Serif"/>
                <a:cs typeface="Microsoft Sans Serif"/>
              </a:rPr>
              <a:t>образования</a:t>
            </a:r>
            <a:r>
              <a:rPr sz="1800" dirty="0">
                <a:latin typeface="Microsoft Sans Serif"/>
                <a:cs typeface="Microsoft Sans Serif"/>
              </a:rPr>
              <a:t> на</a:t>
            </a:r>
            <a:r>
              <a:rPr sz="1800" spc="-10" dirty="0">
                <a:latin typeface="Microsoft Sans Serif"/>
                <a:cs typeface="Microsoft Sans Serif"/>
              </a:rPr>
              <a:t> период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до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2030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года</a:t>
            </a:r>
            <a:endParaRPr sz="1800">
              <a:latin typeface="Microsoft Sans Serif"/>
              <a:cs typeface="Microsoft Sans Serif"/>
            </a:endParaRPr>
          </a:p>
          <a:p>
            <a:pPr marL="355600" marR="434340" indent="-343535">
              <a:lnSpc>
                <a:spcPct val="100000"/>
              </a:lnSpc>
              <a:buFont typeface="Arial MT"/>
              <a:buAutoNum type="arabicPeriod"/>
              <a:tabLst>
                <a:tab pos="355600" algn="l"/>
              </a:tabLst>
            </a:pPr>
            <a:r>
              <a:rPr sz="1800" spc="-20" dirty="0">
                <a:latin typeface="Microsoft Sans Serif"/>
                <a:cs typeface="Microsoft Sans Serif"/>
              </a:rPr>
              <a:t>Разработаны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региональные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комплексные планы.</a:t>
            </a:r>
            <a:endParaRPr sz="1800">
              <a:latin typeface="Microsoft Sans Serif"/>
              <a:cs typeface="Microsoft Sans Serif"/>
            </a:endParaRPr>
          </a:p>
          <a:p>
            <a:pPr marL="355600" marR="5080" indent="-343535">
              <a:lnSpc>
                <a:spcPct val="100000"/>
              </a:lnSpc>
              <a:buFont typeface="Arial MT"/>
              <a:buAutoNum type="arabicPeriod"/>
              <a:tabLst>
                <a:tab pos="355600" algn="l"/>
              </a:tabLst>
            </a:pPr>
            <a:r>
              <a:rPr sz="1800" dirty="0">
                <a:latin typeface="Microsoft Sans Serif"/>
                <a:cs typeface="Microsoft Sans Serif"/>
              </a:rPr>
              <a:t>Проведен</a:t>
            </a:r>
            <a:r>
              <a:rPr sz="1800" spc="-10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анализ</a:t>
            </a:r>
            <a:r>
              <a:rPr sz="1800" spc="-10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региональных</a:t>
            </a:r>
            <a:r>
              <a:rPr sz="1800" spc="-9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комплексных </a:t>
            </a:r>
            <a:r>
              <a:rPr sz="1800" dirty="0">
                <a:latin typeface="Microsoft Sans Serif"/>
                <a:cs typeface="Microsoft Sans Serif"/>
              </a:rPr>
              <a:t>планов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(цели,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показатели,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мероприятия, адресность)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64604" y="490220"/>
            <a:ext cx="5363845" cy="977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ПОВЫШЕНИЕ</a:t>
            </a:r>
            <a:r>
              <a:rPr sz="1800" b="1" spc="-9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40" dirty="0">
                <a:solidFill>
                  <a:srgbClr val="0539E6"/>
                </a:solidFill>
                <a:latin typeface="Arial"/>
                <a:cs typeface="Arial"/>
              </a:rPr>
              <a:t>КАЧЕСТВА</a:t>
            </a:r>
            <a:r>
              <a:rPr sz="1800" b="1" spc="-7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539E6"/>
                </a:solidFill>
                <a:latin typeface="Arial"/>
                <a:cs typeface="Arial"/>
              </a:rPr>
              <a:t>МАТЕМАТИЧЕСКОГО</a:t>
            </a:r>
            <a:endParaRPr sz="1800">
              <a:latin typeface="Arial"/>
              <a:cs typeface="Arial"/>
            </a:endParaRPr>
          </a:p>
          <a:p>
            <a:pPr marL="33020">
              <a:lnSpc>
                <a:spcPct val="100000"/>
              </a:lnSpc>
            </a:pP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И</a:t>
            </a:r>
            <a:r>
              <a:rPr sz="1800" b="1" spc="-5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539E6"/>
                </a:solidFill>
                <a:latin typeface="Arial"/>
                <a:cs typeface="Arial"/>
              </a:rPr>
              <a:t>ЕСТЕСТВЕННО-</a:t>
            </a: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НАУЧНОГО </a:t>
            </a:r>
            <a:r>
              <a:rPr sz="1800" b="1" spc="-10" dirty="0">
                <a:solidFill>
                  <a:srgbClr val="0539E6"/>
                </a:solidFill>
                <a:latin typeface="Arial"/>
                <a:cs typeface="Arial"/>
              </a:rPr>
              <a:t>ОБРАЗОВАНИЯ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СДЕЛАНО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70369" y="4208526"/>
            <a:ext cx="4532630" cy="2411095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919"/>
              </a:spcBef>
            </a:pP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1800" b="1" spc="-2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1800" b="1" spc="-8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18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304800" marR="66865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Доработать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комплексные</a:t>
            </a:r>
            <a:r>
              <a:rPr sz="1800" spc="-9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планы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части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ключевых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показателей</a:t>
            </a:r>
            <a:r>
              <a:rPr sz="1800" b="1" spc="50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и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мероприятий</a:t>
            </a:r>
            <a:r>
              <a:rPr sz="1800" dirty="0">
                <a:latin typeface="Microsoft Sans Serif"/>
                <a:cs typeface="Microsoft Sans Serif"/>
              </a:rPr>
              <a:t>,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том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числе</a:t>
            </a:r>
            <a:endParaRPr sz="1800">
              <a:latin typeface="Microsoft Sans Serif"/>
              <a:cs typeface="Microsoft Sans Serif"/>
            </a:endParaRPr>
          </a:p>
          <a:p>
            <a:pPr marL="3048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Microsoft Sans Serif"/>
                <a:cs typeface="Microsoft Sans Serif"/>
              </a:rPr>
              <a:t>регионального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уровня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и</a:t>
            </a:r>
            <a:endParaRPr sz="1800">
              <a:latin typeface="Microsoft Sans Serif"/>
              <a:cs typeface="Microsoft Sans Serif"/>
            </a:endParaRPr>
          </a:p>
          <a:p>
            <a:pPr marL="3048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обеспечить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достижение</a:t>
            </a:r>
            <a:endParaRPr sz="1800">
              <a:latin typeface="Arial"/>
              <a:cs typeface="Arial"/>
            </a:endParaRPr>
          </a:p>
          <a:p>
            <a:pPr marL="3048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показателей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комплексных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планов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38124" y="521919"/>
            <a:ext cx="265176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ЕДИНОЕ</a:t>
            </a:r>
            <a:r>
              <a:rPr sz="1800" spc="-80" dirty="0"/>
              <a:t> </a:t>
            </a:r>
            <a:r>
              <a:rPr sz="1800" spc="-25" dirty="0"/>
              <a:t>РАСПИСАНИЕ</a:t>
            </a:r>
            <a:endParaRPr sz="1800" dirty="0"/>
          </a:p>
        </p:txBody>
      </p:sp>
      <p:sp>
        <p:nvSpPr>
          <p:cNvPr id="7" name="object 7"/>
          <p:cNvSpPr txBox="1"/>
          <p:nvPr/>
        </p:nvSpPr>
        <p:spPr>
          <a:xfrm>
            <a:off x="338124" y="1022348"/>
            <a:ext cx="4422775" cy="2575560"/>
          </a:xfrm>
          <a:prstGeom prst="rect">
            <a:avLst/>
          </a:prstGeom>
        </p:spPr>
        <p:txBody>
          <a:bodyPr vert="horz" wrap="square" lIns="0" tIns="183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СДЕЛАНО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210"/>
              </a:spcBef>
              <a:buFont typeface="Arial MT"/>
              <a:buAutoNum type="arabicPeriod"/>
              <a:tabLst>
                <a:tab pos="354965" algn="l"/>
              </a:tabLst>
            </a:pPr>
            <a:r>
              <a:rPr sz="1800" spc="-20" dirty="0">
                <a:latin typeface="Microsoft Sans Serif"/>
                <a:cs typeface="Microsoft Sans Serif"/>
              </a:rPr>
              <a:t>Разработаны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согласованы</a:t>
            </a:r>
            <a:endParaRPr sz="1800">
              <a:latin typeface="Microsoft Sans Serif"/>
              <a:cs typeface="Microsoft Sans Serif"/>
            </a:endParaRPr>
          </a:p>
          <a:p>
            <a:pPr marL="355600" marR="149225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Роспотребнадзором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(НОО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ООО), </a:t>
            </a:r>
            <a:r>
              <a:rPr sz="1800" dirty="0">
                <a:latin typeface="Microsoft Sans Serif"/>
                <a:cs typeface="Microsoft Sans Serif"/>
              </a:rPr>
              <a:t>на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согласовании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Arial MT"/>
                <a:cs typeface="Arial MT"/>
              </a:rPr>
              <a:t>-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СОО</a:t>
            </a:r>
            <a:endParaRPr sz="18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AutoNum type="arabicPeriod" startAt="2"/>
              <a:tabLst>
                <a:tab pos="355600" algn="l"/>
              </a:tabLst>
            </a:pPr>
            <a:r>
              <a:rPr sz="1800" spc="-20" dirty="0">
                <a:latin typeface="Microsoft Sans Serif"/>
                <a:cs typeface="Microsoft Sans Serif"/>
              </a:rPr>
              <a:t>Минимизирована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перегрузка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учётом биоритмов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учащихся.</a:t>
            </a:r>
            <a:endParaRPr sz="1800">
              <a:latin typeface="Microsoft Sans Serif"/>
              <a:cs typeface="Microsoft Sans Serif"/>
            </a:endParaRPr>
          </a:p>
          <a:p>
            <a:pPr marL="355600" marR="563880" indent="-342900">
              <a:lnSpc>
                <a:spcPct val="100000"/>
              </a:lnSpc>
              <a:buFont typeface="Arial MT"/>
              <a:buAutoNum type="arabicPeriod" startAt="2"/>
              <a:tabLst>
                <a:tab pos="355600" algn="l"/>
              </a:tabLst>
            </a:pPr>
            <a:r>
              <a:rPr sz="1800" dirty="0">
                <a:latin typeface="Microsoft Sans Serif"/>
                <a:cs typeface="Microsoft Sans Serif"/>
              </a:rPr>
              <a:t>Учебная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нагрузка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равномерно распределена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течение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недели.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75894" y="4208526"/>
            <a:ext cx="4533900" cy="2411095"/>
          </a:xfrm>
          <a:custGeom>
            <a:avLst/>
            <a:gdLst/>
            <a:ahLst/>
            <a:cxnLst/>
            <a:rect l="l" t="t" r="r" b="b"/>
            <a:pathLst>
              <a:path w="4533900" h="2411095">
                <a:moveTo>
                  <a:pt x="4533900" y="0"/>
                </a:moveTo>
                <a:lnTo>
                  <a:pt x="0" y="0"/>
                </a:lnTo>
                <a:lnTo>
                  <a:pt x="0" y="2410968"/>
                </a:lnTo>
                <a:lnTo>
                  <a:pt x="4533900" y="2410968"/>
                </a:lnTo>
                <a:lnTo>
                  <a:pt x="4533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75894" y="4208526"/>
            <a:ext cx="4533900" cy="2411095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305435">
              <a:lnSpc>
                <a:spcPct val="100000"/>
              </a:lnSpc>
              <a:spcBef>
                <a:spcPts val="919"/>
              </a:spcBef>
            </a:pP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1800" b="1" spc="-2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1800" b="1" spc="-8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18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305435" marR="342265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Школам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адаптировать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расписание </a:t>
            </a:r>
            <a:r>
              <a:rPr sz="1800" dirty="0">
                <a:latin typeface="Microsoft Sans Serif"/>
                <a:cs typeface="Microsoft Sans Serif"/>
              </a:rPr>
              <a:t>под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свои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условия, но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рамках</a:t>
            </a:r>
            <a:endParaRPr sz="1800">
              <a:latin typeface="Microsoft Sans Serif"/>
              <a:cs typeface="Microsoft Sans Serif"/>
            </a:endParaRPr>
          </a:p>
          <a:p>
            <a:pPr marL="305435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единых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федеральных</a:t>
            </a:r>
            <a:endParaRPr sz="1800">
              <a:latin typeface="Arial"/>
              <a:cs typeface="Arial"/>
            </a:endParaRPr>
          </a:p>
          <a:p>
            <a:pPr marL="305435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Arial"/>
                <a:cs typeface="Arial"/>
              </a:rPr>
              <a:t>требований.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58720">
              <a:lnSpc>
                <a:spcPct val="100000"/>
              </a:lnSpc>
              <a:spcBef>
                <a:spcPts val="95"/>
              </a:spcBef>
            </a:pPr>
            <a:r>
              <a:rPr sz="2800" spc="-35" dirty="0"/>
              <a:t>ПРОФИЛЬНОЕ</a:t>
            </a:r>
            <a:r>
              <a:rPr sz="2800" spc="-114" dirty="0"/>
              <a:t> </a:t>
            </a:r>
            <a:r>
              <a:rPr sz="2800" spc="-10" dirty="0"/>
              <a:t>ОБУЧЕНИЕ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36803" y="1081786"/>
            <a:ext cx="5955030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5720">
              <a:lnSpc>
                <a:spcPct val="100000"/>
              </a:lnSpc>
              <a:spcBef>
                <a:spcPts val="105"/>
              </a:spcBef>
            </a:pPr>
            <a:r>
              <a:rPr sz="2000" spc="225" dirty="0">
                <a:latin typeface="Tahoma"/>
                <a:cs typeface="Tahoma"/>
              </a:rPr>
              <a:t>С</a:t>
            </a:r>
            <a:r>
              <a:rPr sz="2000" spc="-90" dirty="0">
                <a:latin typeface="Tahoma"/>
                <a:cs typeface="Tahoma"/>
              </a:rPr>
              <a:t> </a:t>
            </a:r>
            <a:r>
              <a:rPr sz="2000" spc="-370" dirty="0">
                <a:latin typeface="Tahoma"/>
                <a:cs typeface="Tahoma"/>
              </a:rPr>
              <a:t>1</a:t>
            </a:r>
            <a:r>
              <a:rPr sz="2000" spc="-90" dirty="0">
                <a:latin typeface="Tahoma"/>
                <a:cs typeface="Tahoma"/>
              </a:rPr>
              <a:t> </a:t>
            </a:r>
            <a:r>
              <a:rPr sz="2000" spc="175" dirty="0">
                <a:latin typeface="Tahoma"/>
                <a:cs typeface="Tahoma"/>
              </a:rPr>
              <a:t>сентября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90" dirty="0">
                <a:latin typeface="Tahoma"/>
                <a:cs typeface="Tahoma"/>
              </a:rPr>
              <a:t>2025</a:t>
            </a:r>
            <a:r>
              <a:rPr sz="2000" spc="-95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г.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95" dirty="0">
                <a:latin typeface="Tahoma"/>
                <a:cs typeface="Tahoma"/>
              </a:rPr>
              <a:t>– </a:t>
            </a:r>
            <a:r>
              <a:rPr sz="2000" b="1" spc="55" dirty="0">
                <a:latin typeface="Tahoma"/>
                <a:cs typeface="Tahoma"/>
              </a:rPr>
              <a:t>агротехнологический </a:t>
            </a:r>
            <a:r>
              <a:rPr sz="2000" b="1" spc="-10" dirty="0">
                <a:latin typeface="Tahoma"/>
                <a:cs typeface="Tahoma"/>
              </a:rPr>
              <a:t>профиль.</a:t>
            </a:r>
            <a:endParaRPr sz="20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2400"/>
              </a:spcBef>
            </a:pPr>
            <a:r>
              <a:rPr sz="2000" spc="204" dirty="0">
                <a:latin typeface="Tahoma"/>
                <a:cs typeface="Tahoma"/>
              </a:rPr>
              <a:t>Министерством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80" dirty="0">
                <a:latin typeface="Tahoma"/>
                <a:cs typeface="Tahoma"/>
              </a:rPr>
              <a:t>запланирован</a:t>
            </a:r>
            <a:r>
              <a:rPr sz="2000" spc="-160" dirty="0">
                <a:latin typeface="Tahoma"/>
                <a:cs typeface="Tahoma"/>
              </a:rPr>
              <a:t> </a:t>
            </a:r>
            <a:r>
              <a:rPr sz="2000" b="1" spc="75" dirty="0">
                <a:latin typeface="Tahoma"/>
                <a:cs typeface="Tahoma"/>
              </a:rPr>
              <a:t>Мониторинг </a:t>
            </a:r>
            <a:r>
              <a:rPr sz="2000" b="1" spc="55" dirty="0">
                <a:latin typeface="Tahoma"/>
                <a:cs typeface="Tahoma"/>
              </a:rPr>
              <a:t>эффективности</a:t>
            </a:r>
            <a:r>
              <a:rPr sz="2000" b="1" spc="-5" dirty="0">
                <a:latin typeface="Tahoma"/>
                <a:cs typeface="Tahoma"/>
              </a:rPr>
              <a:t> </a:t>
            </a:r>
            <a:r>
              <a:rPr sz="2000" b="1" spc="114" dirty="0">
                <a:latin typeface="Tahoma"/>
                <a:cs typeface="Tahoma"/>
              </a:rPr>
              <a:t>и</a:t>
            </a:r>
            <a:r>
              <a:rPr sz="2000" b="1" spc="-15" dirty="0">
                <a:latin typeface="Tahoma"/>
                <a:cs typeface="Tahoma"/>
              </a:rPr>
              <a:t> </a:t>
            </a:r>
            <a:r>
              <a:rPr sz="2000" b="1" spc="60" dirty="0">
                <a:latin typeface="Tahoma"/>
                <a:cs typeface="Tahoma"/>
              </a:rPr>
              <a:t>функционирования созданных</a:t>
            </a:r>
            <a:r>
              <a:rPr sz="2000" b="1" spc="-5" dirty="0">
                <a:latin typeface="Tahoma"/>
                <a:cs typeface="Tahoma"/>
              </a:rPr>
              <a:t> </a:t>
            </a:r>
            <a:r>
              <a:rPr sz="2000" b="1" spc="75" dirty="0">
                <a:latin typeface="Tahoma"/>
                <a:cs typeface="Tahoma"/>
              </a:rPr>
              <a:t>инженерных</a:t>
            </a:r>
            <a:r>
              <a:rPr sz="2000" b="1" spc="-20" dirty="0">
                <a:latin typeface="Tahoma"/>
                <a:cs typeface="Tahoma"/>
              </a:rPr>
              <a:t> </a:t>
            </a:r>
            <a:r>
              <a:rPr sz="2000" b="1" spc="60" dirty="0">
                <a:latin typeface="Tahoma"/>
                <a:cs typeface="Tahoma"/>
              </a:rPr>
              <a:t>классов</a:t>
            </a:r>
            <a:r>
              <a:rPr sz="2000" b="1" spc="2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судо-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spc="114" dirty="0">
                <a:latin typeface="Tahoma"/>
                <a:cs typeface="Tahoma"/>
              </a:rPr>
              <a:t>и</a:t>
            </a:r>
            <a:r>
              <a:rPr sz="2000" b="1" spc="-15" dirty="0">
                <a:latin typeface="Tahoma"/>
                <a:cs typeface="Tahoma"/>
              </a:rPr>
              <a:t> </a:t>
            </a:r>
            <a:r>
              <a:rPr sz="2000" b="1" spc="65" dirty="0">
                <a:latin typeface="Tahoma"/>
                <a:cs typeface="Tahoma"/>
              </a:rPr>
              <a:t>авиастроительного</a:t>
            </a:r>
            <a:r>
              <a:rPr sz="2000" b="1" spc="-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профилей.</a:t>
            </a:r>
            <a:endParaRPr sz="2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405"/>
              </a:spcBef>
            </a:pPr>
            <a:r>
              <a:rPr sz="2000" b="1" dirty="0">
                <a:latin typeface="Tahoma"/>
                <a:cs typeface="Tahoma"/>
              </a:rPr>
              <a:t>Начало</a:t>
            </a:r>
            <a:r>
              <a:rPr sz="2000" b="1" spc="15" dirty="0">
                <a:latin typeface="Tahoma"/>
                <a:cs typeface="Tahoma"/>
              </a:rPr>
              <a:t> </a:t>
            </a:r>
            <a:r>
              <a:rPr sz="2000" b="1" spc="-285" dirty="0">
                <a:latin typeface="Tahoma"/>
                <a:cs typeface="Tahoma"/>
              </a:rPr>
              <a:t>–</a:t>
            </a:r>
            <a:r>
              <a:rPr sz="2000" b="1" spc="35" dirty="0">
                <a:latin typeface="Tahoma"/>
                <a:cs typeface="Tahoma"/>
              </a:rPr>
              <a:t> </a:t>
            </a:r>
            <a:r>
              <a:rPr sz="2000" b="1" spc="60" dirty="0">
                <a:latin typeface="Tahoma"/>
                <a:cs typeface="Tahoma"/>
              </a:rPr>
              <a:t>второе</a:t>
            </a:r>
            <a:r>
              <a:rPr sz="2000" b="1" spc="35" dirty="0">
                <a:latin typeface="Tahoma"/>
                <a:cs typeface="Tahoma"/>
              </a:rPr>
              <a:t> </a:t>
            </a:r>
            <a:r>
              <a:rPr sz="2000" b="1" spc="70" dirty="0">
                <a:latin typeface="Tahoma"/>
                <a:cs typeface="Tahoma"/>
              </a:rPr>
              <a:t>полугодие</a:t>
            </a:r>
            <a:r>
              <a:rPr sz="2000" b="1" spc="35" dirty="0">
                <a:latin typeface="Tahoma"/>
                <a:cs typeface="Tahoma"/>
              </a:rPr>
              <a:t> </a:t>
            </a:r>
            <a:r>
              <a:rPr sz="2000" b="1" spc="-45" dirty="0">
                <a:latin typeface="Tahoma"/>
                <a:cs typeface="Tahoma"/>
              </a:rPr>
              <a:t>2025</a:t>
            </a:r>
            <a:r>
              <a:rPr sz="2000" b="1" spc="5" dirty="0">
                <a:latin typeface="Tahoma"/>
                <a:cs typeface="Tahoma"/>
              </a:rPr>
              <a:t> </a:t>
            </a:r>
            <a:r>
              <a:rPr sz="2000" b="1" spc="-10" dirty="0">
                <a:latin typeface="Tahoma"/>
                <a:cs typeface="Tahoma"/>
              </a:rPr>
              <a:t>года.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4098" y="4565141"/>
            <a:ext cx="5709285" cy="1774189"/>
          </a:xfrm>
          <a:custGeom>
            <a:avLst/>
            <a:gdLst/>
            <a:ahLst/>
            <a:cxnLst/>
            <a:rect l="l" t="t" r="r" b="b"/>
            <a:pathLst>
              <a:path w="5709285" h="1774189">
                <a:moveTo>
                  <a:pt x="5708904" y="0"/>
                </a:moveTo>
                <a:lnTo>
                  <a:pt x="0" y="0"/>
                </a:lnTo>
                <a:lnTo>
                  <a:pt x="0" y="1773936"/>
                </a:lnTo>
                <a:lnTo>
                  <a:pt x="5708904" y="1773936"/>
                </a:lnTo>
                <a:lnTo>
                  <a:pt x="57089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84098" y="4565141"/>
            <a:ext cx="5709285" cy="1774189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179705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1415"/>
              </a:spcBef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20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2000" b="1" spc="-3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2000" b="1" spc="-4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2000">
              <a:latin typeface="Arial"/>
              <a:cs typeface="Arial"/>
            </a:endParaRPr>
          </a:p>
          <a:p>
            <a:pPr marL="224154" marR="470534">
              <a:lnSpc>
                <a:spcPct val="100000"/>
              </a:lnSpc>
              <a:spcBef>
                <a:spcPts val="545"/>
              </a:spcBef>
            </a:pPr>
            <a:r>
              <a:rPr sz="2400" spc="185" dirty="0">
                <a:latin typeface="Tahoma"/>
                <a:cs typeface="Tahoma"/>
              </a:rPr>
              <a:t>усилить</a:t>
            </a:r>
            <a:r>
              <a:rPr sz="2400" spc="-130" dirty="0">
                <a:latin typeface="Tahoma"/>
                <a:cs typeface="Tahoma"/>
              </a:rPr>
              <a:t> </a:t>
            </a:r>
            <a:r>
              <a:rPr sz="2400" spc="210" dirty="0">
                <a:latin typeface="Tahoma"/>
                <a:cs typeface="Tahoma"/>
              </a:rPr>
              <a:t>взаимодействие</a:t>
            </a:r>
            <a:r>
              <a:rPr sz="2400" spc="-105" dirty="0">
                <a:latin typeface="Tahoma"/>
                <a:cs typeface="Tahoma"/>
              </a:rPr>
              <a:t> </a:t>
            </a:r>
            <a:r>
              <a:rPr sz="2400" spc="130" dirty="0">
                <a:latin typeface="Tahoma"/>
                <a:cs typeface="Tahoma"/>
              </a:rPr>
              <a:t>школ, </a:t>
            </a:r>
            <a:r>
              <a:rPr sz="2400" spc="160" dirty="0">
                <a:latin typeface="Tahoma"/>
                <a:cs typeface="Tahoma"/>
              </a:rPr>
              <a:t>колледжей,</a:t>
            </a:r>
            <a:r>
              <a:rPr sz="2400" spc="-75" dirty="0">
                <a:latin typeface="Tahoma"/>
                <a:cs typeface="Tahoma"/>
              </a:rPr>
              <a:t> </a:t>
            </a:r>
            <a:r>
              <a:rPr sz="2400" spc="180" dirty="0">
                <a:latin typeface="Tahoma"/>
                <a:cs typeface="Tahoma"/>
              </a:rPr>
              <a:t>вузов</a:t>
            </a:r>
            <a:r>
              <a:rPr sz="2400" spc="-100" dirty="0">
                <a:latin typeface="Tahoma"/>
                <a:cs typeface="Tahoma"/>
              </a:rPr>
              <a:t> </a:t>
            </a:r>
            <a:r>
              <a:rPr sz="2400" spc="245" dirty="0">
                <a:latin typeface="Tahoma"/>
                <a:cs typeface="Tahoma"/>
              </a:rPr>
              <a:t>и </a:t>
            </a:r>
            <a:r>
              <a:rPr sz="2400" spc="195" dirty="0">
                <a:latin typeface="Tahoma"/>
                <a:cs typeface="Tahoma"/>
              </a:rPr>
              <a:t>предприятий.</a:t>
            </a:r>
            <a:endParaRPr sz="2400">
              <a:latin typeface="Tahoma"/>
              <a:cs typeface="Tahom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759318" y="1091057"/>
            <a:ext cx="4432935" cy="5039360"/>
            <a:chOff x="7759318" y="1091057"/>
            <a:chExt cx="4432935" cy="5039360"/>
          </a:xfrm>
        </p:grpSpPr>
        <p:sp>
          <p:nvSpPr>
            <p:cNvPr id="7" name="object 7"/>
            <p:cNvSpPr/>
            <p:nvPr/>
          </p:nvSpPr>
          <p:spPr>
            <a:xfrm>
              <a:off x="9756012" y="1091057"/>
              <a:ext cx="2333625" cy="2442210"/>
            </a:xfrm>
            <a:custGeom>
              <a:avLst/>
              <a:gdLst/>
              <a:ahLst/>
              <a:cxnLst/>
              <a:rect l="l" t="t" r="r" b="b"/>
              <a:pathLst>
                <a:path w="2333625" h="2442210">
                  <a:moveTo>
                    <a:pt x="1684273" y="0"/>
                  </a:moveTo>
                  <a:lnTo>
                    <a:pt x="0" y="1883282"/>
                  </a:lnTo>
                  <a:lnTo>
                    <a:pt x="2333497" y="2441829"/>
                  </a:lnTo>
                  <a:lnTo>
                    <a:pt x="1684273" y="0"/>
                  </a:lnTo>
                  <a:close/>
                </a:path>
              </a:pathLst>
            </a:custGeom>
            <a:solidFill>
              <a:srgbClr val="094899">
                <a:alpha val="6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89613" y="4188205"/>
              <a:ext cx="802640" cy="1942464"/>
            </a:xfrm>
            <a:custGeom>
              <a:avLst/>
              <a:gdLst/>
              <a:ahLst/>
              <a:cxnLst/>
              <a:rect l="l" t="t" r="r" b="b"/>
              <a:pathLst>
                <a:path w="802640" h="1942464">
                  <a:moveTo>
                    <a:pt x="769492" y="0"/>
                  </a:moveTo>
                  <a:lnTo>
                    <a:pt x="0" y="1942122"/>
                  </a:lnTo>
                  <a:lnTo>
                    <a:pt x="802385" y="1847390"/>
                  </a:lnTo>
                  <a:lnTo>
                    <a:pt x="802385" y="46833"/>
                  </a:lnTo>
                  <a:lnTo>
                    <a:pt x="769492" y="0"/>
                  </a:lnTo>
                  <a:close/>
                </a:path>
              </a:pathLst>
            </a:custGeom>
            <a:solidFill>
              <a:srgbClr val="094899">
                <a:alpha val="231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59318" y="2375789"/>
              <a:ext cx="3529965" cy="3685540"/>
            </a:xfrm>
            <a:custGeom>
              <a:avLst/>
              <a:gdLst/>
              <a:ahLst/>
              <a:cxnLst/>
              <a:rect l="l" t="t" r="r" b="b"/>
              <a:pathLst>
                <a:path w="3529965" h="3685540">
                  <a:moveTo>
                    <a:pt x="997965" y="0"/>
                  </a:moveTo>
                  <a:lnTo>
                    <a:pt x="0" y="3685298"/>
                  </a:lnTo>
                  <a:lnTo>
                    <a:pt x="3529964" y="2857627"/>
                  </a:lnTo>
                  <a:lnTo>
                    <a:pt x="997965" y="0"/>
                  </a:lnTo>
                  <a:close/>
                </a:path>
              </a:pathLst>
            </a:custGeom>
            <a:solidFill>
              <a:srgbClr val="094899">
                <a:alpha val="4196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91855" y="2331720"/>
              <a:ext cx="3625850" cy="3360420"/>
            </a:xfrm>
            <a:custGeom>
              <a:avLst/>
              <a:gdLst/>
              <a:ahLst/>
              <a:cxnLst/>
              <a:rect l="l" t="t" r="r" b="b"/>
              <a:pathLst>
                <a:path w="3625850" h="3360420">
                  <a:moveTo>
                    <a:pt x="0" y="3360419"/>
                  </a:moveTo>
                  <a:lnTo>
                    <a:pt x="1812798" y="0"/>
                  </a:lnTo>
                  <a:lnTo>
                    <a:pt x="3625596" y="3360419"/>
                  </a:lnTo>
                  <a:lnTo>
                    <a:pt x="0" y="3360419"/>
                  </a:lnTo>
                  <a:close/>
                </a:path>
              </a:pathLst>
            </a:custGeom>
            <a:ln w="12699">
              <a:solidFill>
                <a:srgbClr val="094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1150" y="495427"/>
            <a:ext cx="6999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УЧЕТ</a:t>
            </a:r>
            <a:r>
              <a:rPr sz="2400" spc="-80" dirty="0"/>
              <a:t> </a:t>
            </a:r>
            <a:r>
              <a:rPr sz="2400" spc="-65" dirty="0"/>
              <a:t>РЕЗУЛЬТАТОВ</a:t>
            </a:r>
            <a:r>
              <a:rPr sz="2400" spc="-55" dirty="0"/>
              <a:t> </a:t>
            </a:r>
            <a:r>
              <a:rPr sz="2400" dirty="0"/>
              <a:t>ОЦЕНОЧНЫХ</a:t>
            </a:r>
            <a:r>
              <a:rPr sz="2400" spc="-75" dirty="0"/>
              <a:t> </a:t>
            </a:r>
            <a:r>
              <a:rPr sz="2400" spc="-10" dirty="0"/>
              <a:t>ПРОЦЕДУР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294638" y="1146345"/>
            <a:ext cx="8834755" cy="2403475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СЕЙЧАС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80"/>
              </a:lnSpc>
              <a:spcBef>
                <a:spcPts val="960"/>
              </a:spcBef>
            </a:pPr>
            <a:r>
              <a:rPr sz="2000" spc="-10" dirty="0">
                <a:latin typeface="Microsoft Sans Serif"/>
                <a:cs typeface="Microsoft Sans Serif"/>
              </a:rPr>
              <a:t>Совместно</a:t>
            </a:r>
            <a:r>
              <a:rPr sz="2000" spc="-5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с</a:t>
            </a:r>
            <a:r>
              <a:rPr sz="2000" spc="-20" dirty="0">
                <a:latin typeface="Microsoft Sans Serif"/>
                <a:cs typeface="Microsoft Sans Serif"/>
              </a:rPr>
              <a:t> Рособрнадзором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разработаны</a:t>
            </a:r>
            <a:r>
              <a:rPr sz="2000" spc="-5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федеральные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Рекомендации</a:t>
            </a:r>
            <a:endParaRPr sz="2000">
              <a:latin typeface="Arial"/>
              <a:cs typeface="Arial"/>
            </a:endParaRPr>
          </a:p>
          <a:p>
            <a:pPr marL="12700" marR="614045">
              <a:lnSpc>
                <a:spcPts val="2160"/>
              </a:lnSpc>
              <a:spcBef>
                <a:spcPts val="150"/>
              </a:spcBef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по</a:t>
            </a:r>
            <a:r>
              <a:rPr sz="2000" b="1" spc="-3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использованию</a:t>
            </a:r>
            <a:r>
              <a:rPr sz="2000" b="1" spc="-8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результатов</a:t>
            </a:r>
            <a:r>
              <a:rPr sz="2000" b="1" spc="1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оценочных</a:t>
            </a:r>
            <a:r>
              <a:rPr sz="2000" b="1" spc="-6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процедур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в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системе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общего</a:t>
            </a:r>
            <a:r>
              <a:rPr sz="2000" b="1" spc="-5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образования</a:t>
            </a:r>
            <a:r>
              <a:rPr sz="2000" b="1" spc="-6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с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целью</a:t>
            </a:r>
            <a:r>
              <a:rPr sz="2000" b="1" spc="-5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повышения</a:t>
            </a:r>
            <a:r>
              <a:rPr sz="2000" b="1" spc="-7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качества</a:t>
            </a:r>
            <a:r>
              <a:rPr sz="2000" b="1" spc="-4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образования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2000"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sz="2000" spc="-10" dirty="0">
                <a:latin typeface="Microsoft Sans Serif"/>
                <a:cs typeface="Microsoft Sans Serif"/>
              </a:rPr>
              <a:t>Письмом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от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5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июня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2025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40" dirty="0">
                <a:latin typeface="Microsoft Sans Serif"/>
                <a:cs typeface="Microsoft Sans Serif"/>
              </a:rPr>
              <a:t>г.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140" dirty="0">
                <a:latin typeface="Microsoft Sans Serif"/>
                <a:cs typeface="Microsoft Sans Serif"/>
              </a:rPr>
              <a:t>№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70" dirty="0">
                <a:latin typeface="Microsoft Sans Serif"/>
                <a:cs typeface="Microsoft Sans Serif"/>
              </a:rPr>
              <a:t>ОК</a:t>
            </a:r>
            <a:r>
              <a:rPr sz="2000" spc="-70" dirty="0">
                <a:latin typeface="Arial MT"/>
                <a:cs typeface="Arial MT"/>
              </a:rPr>
              <a:t>-</a:t>
            </a:r>
            <a:r>
              <a:rPr sz="2000" dirty="0">
                <a:latin typeface="Microsoft Sans Serif"/>
                <a:cs typeface="Microsoft Sans Serif"/>
              </a:rPr>
              <a:t>1656/03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направлены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в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субъекты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ts val="2280"/>
              </a:lnSpc>
            </a:pPr>
            <a:r>
              <a:rPr sz="2000" spc="-20" dirty="0">
                <a:latin typeface="Microsoft Sans Serif"/>
                <a:cs typeface="Microsoft Sans Serif"/>
              </a:rPr>
              <a:t>Российской</a:t>
            </a:r>
            <a:r>
              <a:rPr sz="2000" spc="-5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Федерации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для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использования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в</a:t>
            </a:r>
            <a:r>
              <a:rPr sz="2000" spc="-10" dirty="0">
                <a:latin typeface="Microsoft Sans Serif"/>
                <a:cs typeface="Microsoft Sans Serif"/>
              </a:rPr>
              <a:t> работе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75197" y="4571238"/>
            <a:ext cx="5520055" cy="1518285"/>
          </a:xfrm>
          <a:custGeom>
            <a:avLst/>
            <a:gdLst/>
            <a:ahLst/>
            <a:cxnLst/>
            <a:rect l="l" t="t" r="r" b="b"/>
            <a:pathLst>
              <a:path w="5520055" h="1518285">
                <a:moveTo>
                  <a:pt x="5519928" y="0"/>
                </a:moveTo>
                <a:lnTo>
                  <a:pt x="0" y="0"/>
                </a:lnTo>
                <a:lnTo>
                  <a:pt x="0" y="1517904"/>
                </a:lnTo>
                <a:lnTo>
                  <a:pt x="5519928" y="1517904"/>
                </a:lnTo>
                <a:lnTo>
                  <a:pt x="55199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75197" y="4571238"/>
            <a:ext cx="5520055" cy="1518285"/>
          </a:xfrm>
          <a:prstGeom prst="rect">
            <a:avLst/>
          </a:prstGeom>
          <a:ln w="19050">
            <a:solidFill>
              <a:srgbClr val="0539E6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12395">
              <a:lnSpc>
                <a:spcPct val="100000"/>
              </a:lnSpc>
              <a:spcBef>
                <a:spcPts val="360"/>
              </a:spcBef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20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2000" b="1" spc="-3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2000" b="1" spc="-4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2000">
              <a:latin typeface="Arial"/>
              <a:cs typeface="Arial"/>
            </a:endParaRPr>
          </a:p>
          <a:p>
            <a:pPr marL="112395" marR="530225">
              <a:lnSpc>
                <a:spcPct val="100000"/>
              </a:lnSpc>
              <a:spcBef>
                <a:spcPts val="530"/>
              </a:spcBef>
            </a:pPr>
            <a:r>
              <a:rPr sz="2000" dirty="0">
                <a:latin typeface="Calibri"/>
                <a:cs typeface="Calibri"/>
              </a:rPr>
              <a:t>Организацию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образовательного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процесса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во </a:t>
            </a:r>
            <a:r>
              <a:rPr sz="2000" b="1" dirty="0">
                <a:latin typeface="Calibri"/>
                <a:cs typeface="Calibri"/>
              </a:rPr>
              <a:t>всех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школах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региона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осуществлять</a:t>
            </a:r>
            <a:endParaRPr sz="2000">
              <a:latin typeface="Calibri"/>
              <a:cs typeface="Calibri"/>
            </a:endParaRPr>
          </a:p>
          <a:p>
            <a:pPr marL="11239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с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учетом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Рекомендаций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37463" y="3964559"/>
            <a:ext cx="3103880" cy="2566035"/>
            <a:chOff x="937463" y="3964559"/>
            <a:chExt cx="3103880" cy="2566035"/>
          </a:xfrm>
        </p:grpSpPr>
        <p:sp>
          <p:nvSpPr>
            <p:cNvPr id="7" name="object 7"/>
            <p:cNvSpPr/>
            <p:nvPr/>
          </p:nvSpPr>
          <p:spPr>
            <a:xfrm>
              <a:off x="2067941" y="3964559"/>
              <a:ext cx="1288415" cy="1253490"/>
            </a:xfrm>
            <a:custGeom>
              <a:avLst/>
              <a:gdLst/>
              <a:ahLst/>
              <a:cxnLst/>
              <a:rect l="l" t="t" r="r" b="b"/>
              <a:pathLst>
                <a:path w="1288414" h="1253489">
                  <a:moveTo>
                    <a:pt x="907033" y="0"/>
                  </a:moveTo>
                  <a:lnTo>
                    <a:pt x="0" y="944626"/>
                  </a:lnTo>
                  <a:lnTo>
                    <a:pt x="1288160" y="1252982"/>
                  </a:lnTo>
                  <a:lnTo>
                    <a:pt x="907033" y="0"/>
                  </a:lnTo>
                  <a:close/>
                </a:path>
              </a:pathLst>
            </a:custGeom>
            <a:solidFill>
              <a:srgbClr val="094899">
                <a:alpha val="6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53638" y="5538216"/>
              <a:ext cx="1087755" cy="992505"/>
            </a:xfrm>
            <a:custGeom>
              <a:avLst/>
              <a:gdLst/>
              <a:ahLst/>
              <a:cxnLst/>
              <a:rect l="l" t="t" r="r" b="b"/>
              <a:pathLst>
                <a:path w="1087754" h="992504">
                  <a:moveTo>
                    <a:pt x="434213" y="0"/>
                  </a:moveTo>
                  <a:lnTo>
                    <a:pt x="0" y="991984"/>
                  </a:lnTo>
                  <a:lnTo>
                    <a:pt x="1087501" y="863574"/>
                  </a:lnTo>
                  <a:lnTo>
                    <a:pt x="434213" y="0"/>
                  </a:lnTo>
                  <a:close/>
                </a:path>
              </a:pathLst>
            </a:custGeom>
            <a:solidFill>
              <a:srgbClr val="094899">
                <a:alpha val="231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7463" y="4617339"/>
              <a:ext cx="1948814" cy="1891030"/>
            </a:xfrm>
            <a:custGeom>
              <a:avLst/>
              <a:gdLst/>
              <a:ahLst/>
              <a:cxnLst/>
              <a:rect l="l" t="t" r="r" b="b"/>
              <a:pathLst>
                <a:path w="1948814" h="1891029">
                  <a:moveTo>
                    <a:pt x="584631" y="0"/>
                  </a:moveTo>
                  <a:lnTo>
                    <a:pt x="0" y="1890737"/>
                  </a:lnTo>
                  <a:lnTo>
                    <a:pt x="1948611" y="1433842"/>
                  </a:lnTo>
                  <a:lnTo>
                    <a:pt x="584631" y="0"/>
                  </a:lnTo>
                  <a:close/>
                </a:path>
              </a:pathLst>
            </a:custGeom>
            <a:solidFill>
              <a:srgbClr val="094899">
                <a:alpha val="4196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82040" y="4594860"/>
              <a:ext cx="2001520" cy="1706880"/>
            </a:xfrm>
            <a:custGeom>
              <a:avLst/>
              <a:gdLst/>
              <a:ahLst/>
              <a:cxnLst/>
              <a:rect l="l" t="t" r="r" b="b"/>
              <a:pathLst>
                <a:path w="2001520" h="1706879">
                  <a:moveTo>
                    <a:pt x="0" y="1706879"/>
                  </a:moveTo>
                  <a:lnTo>
                    <a:pt x="1000505" y="0"/>
                  </a:lnTo>
                  <a:lnTo>
                    <a:pt x="2001012" y="1706879"/>
                  </a:lnTo>
                  <a:lnTo>
                    <a:pt x="0" y="1706879"/>
                  </a:lnTo>
                  <a:close/>
                </a:path>
              </a:pathLst>
            </a:custGeom>
            <a:ln w="12700">
              <a:solidFill>
                <a:srgbClr val="094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6803" y="146659"/>
            <a:ext cx="4907915" cy="775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7160">
              <a:lnSpc>
                <a:spcPct val="123000"/>
              </a:lnSpc>
              <a:spcBef>
                <a:spcPts val="100"/>
              </a:spcBef>
              <a:tabLst>
                <a:tab pos="2860040" algn="l"/>
              </a:tabLst>
            </a:pPr>
            <a:r>
              <a:rPr dirty="0"/>
              <a:t>ВВЕДЕНИЕ</a:t>
            </a:r>
            <a:r>
              <a:rPr spc="-85" dirty="0"/>
              <a:t> </a:t>
            </a:r>
            <a:r>
              <a:rPr spc="-10" dirty="0"/>
              <a:t>ОЦЕНКИ</a:t>
            </a:r>
            <a:r>
              <a:rPr dirty="0"/>
              <a:t>	ЗА</a:t>
            </a:r>
            <a:r>
              <a:rPr spc="-20" dirty="0"/>
              <a:t> </a:t>
            </a:r>
            <a:r>
              <a:rPr spc="-10" dirty="0"/>
              <a:t>ПОВЕДЕНИЕ </a:t>
            </a:r>
            <a:r>
              <a:rPr spc="-10" dirty="0">
                <a:solidFill>
                  <a:srgbClr val="538235"/>
                </a:solidFill>
              </a:rPr>
              <a:t>СЕЙЧАС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6803" y="1017777"/>
            <a:ext cx="4727575" cy="22517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28956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latin typeface="Microsoft Sans Serif"/>
                <a:cs typeface="Microsoft Sans Serif"/>
              </a:rPr>
              <a:t>С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1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сентября 2025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45" dirty="0">
                <a:latin typeface="Microsoft Sans Serif"/>
                <a:cs typeface="Microsoft Sans Serif"/>
              </a:rPr>
              <a:t>г.</a:t>
            </a:r>
            <a:r>
              <a:rPr sz="2000" dirty="0">
                <a:latin typeface="Microsoft Sans Serif"/>
                <a:cs typeface="Microsoft Sans Serif"/>
              </a:rPr>
              <a:t> в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latin typeface="Arial"/>
                <a:cs typeface="Arial"/>
              </a:rPr>
              <a:t>Луганской </a:t>
            </a:r>
            <a:r>
              <a:rPr sz="2000" b="1" dirty="0">
                <a:latin typeface="Arial"/>
                <a:cs typeface="Arial"/>
              </a:rPr>
              <a:t>Народной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Республике,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Республике </a:t>
            </a:r>
            <a:r>
              <a:rPr sz="2000" b="1" dirty="0">
                <a:latin typeface="Arial"/>
                <a:cs typeface="Arial"/>
              </a:rPr>
              <a:t>Мордовия,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Чеченской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Республике,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ts val="2160"/>
              </a:lnSpc>
              <a:spcBef>
                <a:spcPts val="5"/>
              </a:spcBef>
            </a:pPr>
            <a:r>
              <a:rPr sz="2000" b="1" spc="-10" dirty="0">
                <a:latin typeface="Arial"/>
                <a:cs typeface="Arial"/>
              </a:rPr>
              <a:t>Новгородской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области,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Ярославской </a:t>
            </a:r>
            <a:r>
              <a:rPr sz="2000" b="1" dirty="0">
                <a:latin typeface="Arial"/>
                <a:cs typeface="Arial"/>
              </a:rPr>
              <a:t>области,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Тульской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области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и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010"/>
              </a:lnSpc>
            </a:pPr>
            <a:r>
              <a:rPr sz="2000" b="1" dirty="0">
                <a:latin typeface="Arial"/>
                <a:cs typeface="Arial"/>
              </a:rPr>
              <a:t>Ленинградской</a:t>
            </a:r>
            <a:r>
              <a:rPr sz="2000" b="1" spc="-1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области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планируется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ts val="2160"/>
              </a:lnSpc>
            </a:pPr>
            <a:r>
              <a:rPr sz="2000" dirty="0">
                <a:latin typeface="Microsoft Sans Serif"/>
                <a:cs typeface="Microsoft Sans Serif"/>
              </a:rPr>
              <a:t>введение</a:t>
            </a:r>
            <a:r>
              <a:rPr sz="2000" spc="-60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оценки</a:t>
            </a:r>
            <a:r>
              <a:rPr sz="2000" b="1" spc="-8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за</a:t>
            </a:r>
            <a:r>
              <a:rPr sz="2000" b="1" spc="-4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поведение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в</a:t>
            </a:r>
            <a:r>
              <a:rPr sz="2000" b="1" spc="-7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пилотном</a:t>
            </a:r>
            <a:r>
              <a:rPr sz="2000" b="1" spc="-5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режиме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0569" y="3600450"/>
            <a:ext cx="4521835" cy="2893060"/>
          </a:xfrm>
          <a:custGeom>
            <a:avLst/>
            <a:gdLst/>
            <a:ahLst/>
            <a:cxnLst/>
            <a:rect l="l" t="t" r="r" b="b"/>
            <a:pathLst>
              <a:path w="4521835" h="2893060">
                <a:moveTo>
                  <a:pt x="4521708" y="0"/>
                </a:moveTo>
                <a:lnTo>
                  <a:pt x="0" y="0"/>
                </a:lnTo>
                <a:lnTo>
                  <a:pt x="0" y="2892552"/>
                </a:lnTo>
                <a:lnTo>
                  <a:pt x="4521708" y="2892552"/>
                </a:lnTo>
                <a:lnTo>
                  <a:pt x="4521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50569" y="3600450"/>
            <a:ext cx="4521835" cy="2893060"/>
          </a:xfrm>
          <a:prstGeom prst="rect">
            <a:avLst/>
          </a:prstGeom>
          <a:ln w="19050">
            <a:solidFill>
              <a:srgbClr val="0539E6"/>
            </a:solidFill>
          </a:ln>
        </p:spPr>
        <p:txBody>
          <a:bodyPr vert="horz" wrap="square" lIns="0" tIns="133985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1055"/>
              </a:spcBef>
            </a:pPr>
            <a:r>
              <a:rPr sz="2000" b="1" spc="125" dirty="0">
                <a:solidFill>
                  <a:srgbClr val="0539E6"/>
                </a:solidFill>
                <a:latin typeface="Tahoma"/>
                <a:cs typeface="Tahoma"/>
              </a:rPr>
              <a:t>ЗАДАЧИ</a:t>
            </a:r>
            <a:r>
              <a:rPr sz="2000" b="1" spc="-6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155" dirty="0">
                <a:solidFill>
                  <a:srgbClr val="0539E6"/>
                </a:solidFill>
                <a:latin typeface="Tahoma"/>
                <a:cs typeface="Tahoma"/>
              </a:rPr>
              <a:t>НА</a:t>
            </a:r>
            <a:r>
              <a:rPr sz="2000" b="1" spc="-4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-35" dirty="0">
                <a:solidFill>
                  <a:srgbClr val="0539E6"/>
                </a:solidFill>
                <a:latin typeface="Tahoma"/>
                <a:cs typeface="Tahoma"/>
              </a:rPr>
              <a:t>2025</a:t>
            </a:r>
            <a:r>
              <a:rPr sz="2000" b="1" spc="-6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85" dirty="0">
                <a:solidFill>
                  <a:srgbClr val="0539E6"/>
                </a:solidFill>
                <a:latin typeface="Tahoma"/>
                <a:cs typeface="Tahoma"/>
              </a:rPr>
              <a:t>ГОД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000">
              <a:latin typeface="Tahoma"/>
              <a:cs typeface="Tahoma"/>
            </a:endParaRPr>
          </a:p>
          <a:p>
            <a:pPr marL="312420" marR="330200">
              <a:lnSpc>
                <a:spcPct val="100000"/>
              </a:lnSpc>
              <a:spcBef>
                <a:spcPts val="5"/>
              </a:spcBef>
            </a:pPr>
            <a:r>
              <a:rPr sz="1800" spc="-254" dirty="0">
                <a:latin typeface="Tahoma"/>
                <a:cs typeface="Tahoma"/>
              </a:rPr>
              <a:t>1.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185" dirty="0">
                <a:latin typeface="Tahoma"/>
                <a:cs typeface="Tahoma"/>
              </a:rPr>
              <a:t>До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350" dirty="0">
                <a:latin typeface="Tahoma"/>
                <a:cs typeface="Tahoma"/>
              </a:rPr>
              <a:t>1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95" dirty="0">
                <a:latin typeface="Tahoma"/>
                <a:cs typeface="Tahoma"/>
              </a:rPr>
              <a:t>августа</a:t>
            </a:r>
            <a:r>
              <a:rPr sz="1800" spc="-80" dirty="0">
                <a:latin typeface="Tahoma"/>
                <a:cs typeface="Tahoma"/>
              </a:rPr>
              <a:t> </a:t>
            </a:r>
            <a:r>
              <a:rPr sz="1800" spc="70" dirty="0">
                <a:latin typeface="Tahoma"/>
                <a:cs typeface="Tahoma"/>
              </a:rPr>
              <a:t>2025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г.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135" dirty="0">
                <a:latin typeface="Tahoma"/>
                <a:cs typeface="Tahoma"/>
              </a:rPr>
              <a:t>обеспечить разработку</a:t>
            </a:r>
            <a:r>
              <a:rPr sz="1800" spc="-70" dirty="0">
                <a:latin typeface="Tahoma"/>
                <a:cs typeface="Tahoma"/>
              </a:rPr>
              <a:t> </a:t>
            </a:r>
            <a:r>
              <a:rPr sz="1800" spc="150" dirty="0">
                <a:latin typeface="Tahoma"/>
                <a:cs typeface="Tahoma"/>
              </a:rPr>
              <a:t>необходимых </a:t>
            </a:r>
            <a:r>
              <a:rPr sz="1800" b="1" dirty="0">
                <a:latin typeface="Tahoma"/>
                <a:cs typeface="Tahoma"/>
              </a:rPr>
              <a:t>локальных</a:t>
            </a:r>
            <a:r>
              <a:rPr sz="1800" b="1" spc="215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нормативных </a:t>
            </a:r>
            <a:r>
              <a:rPr sz="1800" b="1" dirty="0">
                <a:latin typeface="Tahoma"/>
                <a:cs typeface="Tahoma"/>
              </a:rPr>
              <a:t>правовых</a:t>
            </a:r>
            <a:r>
              <a:rPr sz="1800" b="1" spc="204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актов</a:t>
            </a:r>
            <a:r>
              <a:rPr sz="1800" b="1" spc="140" dirty="0">
                <a:latin typeface="Tahoma"/>
                <a:cs typeface="Tahoma"/>
              </a:rPr>
              <a:t> </a:t>
            </a:r>
            <a:r>
              <a:rPr sz="1800" spc="95" dirty="0">
                <a:latin typeface="Tahoma"/>
                <a:cs typeface="Tahoma"/>
              </a:rPr>
              <a:t>школ, </a:t>
            </a:r>
            <a:r>
              <a:rPr sz="1800" spc="145" dirty="0">
                <a:latin typeface="Tahoma"/>
                <a:cs typeface="Tahoma"/>
              </a:rPr>
              <a:t>входящих</a:t>
            </a:r>
            <a:r>
              <a:rPr sz="1800" spc="-55" dirty="0">
                <a:latin typeface="Tahoma"/>
                <a:cs typeface="Tahoma"/>
              </a:rPr>
              <a:t> </a:t>
            </a:r>
            <a:r>
              <a:rPr sz="1800" spc="140" dirty="0">
                <a:latin typeface="Tahoma"/>
                <a:cs typeface="Tahoma"/>
              </a:rPr>
              <a:t>в</a:t>
            </a:r>
            <a:r>
              <a:rPr sz="1800" spc="-70" dirty="0">
                <a:latin typeface="Tahoma"/>
                <a:cs typeface="Tahoma"/>
              </a:rPr>
              <a:t> </a:t>
            </a:r>
            <a:r>
              <a:rPr sz="1800" b="1" spc="50" dirty="0">
                <a:solidFill>
                  <a:srgbClr val="538235"/>
                </a:solidFill>
                <a:latin typeface="Tahoma"/>
                <a:cs typeface="Tahoma"/>
              </a:rPr>
              <a:t>перечень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3010" y="202819"/>
            <a:ext cx="4695825" cy="2872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>
              <a:lnSpc>
                <a:spcPts val="228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ИЗУЧЕНИЕ</a:t>
            </a:r>
            <a:r>
              <a:rPr sz="2000" b="1" spc="-6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УЧЕБНОГО</a:t>
            </a:r>
            <a:r>
              <a:rPr sz="2000" b="1" spc="-7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КУРСА</a:t>
            </a:r>
            <a:endParaRPr sz="2000">
              <a:latin typeface="Arial"/>
              <a:cs typeface="Arial"/>
            </a:endParaRPr>
          </a:p>
          <a:p>
            <a:pPr marL="104139">
              <a:lnSpc>
                <a:spcPts val="2280"/>
              </a:lnSpc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«ИСТОРИЯ</a:t>
            </a:r>
            <a:r>
              <a:rPr sz="2000" b="1" spc="-10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539E6"/>
                </a:solidFill>
                <a:latin typeface="Arial"/>
                <a:cs typeface="Arial"/>
              </a:rPr>
              <a:t>НАШЕГО</a:t>
            </a:r>
            <a:r>
              <a:rPr sz="2000" b="1" spc="-8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КРАЯ»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СЕЙЧАС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latin typeface="Microsoft Sans Serif"/>
                <a:cs typeface="Microsoft Sans Serif"/>
              </a:rPr>
              <a:t>12</a:t>
            </a:r>
            <a:r>
              <a:rPr sz="2000" spc="-6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марта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2025</a:t>
            </a:r>
            <a:r>
              <a:rPr sz="2000" spc="-6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года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направлено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письмо</a:t>
            </a:r>
            <a:endParaRPr sz="2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Microsoft Sans Serif"/>
                <a:cs typeface="Microsoft Sans Serif"/>
              </a:rPr>
              <a:t>Минпросвещения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России</a:t>
            </a:r>
            <a:r>
              <a:rPr sz="2000" spc="-50" dirty="0">
                <a:latin typeface="Microsoft Sans Serif"/>
                <a:cs typeface="Microsoft Sans Serif"/>
              </a:rPr>
              <a:t> </a:t>
            </a:r>
            <a:r>
              <a:rPr sz="2000" b="1" spc="-10" dirty="0">
                <a:latin typeface="Arial"/>
                <a:cs typeface="Arial"/>
              </a:rPr>
              <a:t>(ОК-747/03)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Microsoft Sans Serif"/>
                <a:cs typeface="Microsoft Sans Serif"/>
              </a:rPr>
              <a:t>об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latin typeface="Arial"/>
                <a:cs typeface="Arial"/>
              </a:rPr>
              <a:t>изучении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истории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родного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края</a:t>
            </a:r>
            <a:r>
              <a:rPr sz="2000" spc="-10" dirty="0">
                <a:latin typeface="Arial MT"/>
                <a:cs typeface="Arial MT"/>
              </a:rPr>
              <a:t>.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5 класс</a:t>
            </a:r>
            <a:r>
              <a:rPr sz="2000" b="1" spc="-2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-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34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538235"/>
                </a:solidFill>
                <a:latin typeface="Arial"/>
                <a:cs typeface="Arial"/>
              </a:rPr>
              <a:t>часа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6 и</a:t>
            </a:r>
            <a:r>
              <a:rPr sz="2000" b="1" spc="-30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7 класс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-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38235"/>
                </a:solidFill>
                <a:latin typeface="Arial"/>
                <a:cs typeface="Arial"/>
              </a:rPr>
              <a:t>17</a:t>
            </a:r>
            <a:r>
              <a:rPr sz="2000" b="1" spc="-15" dirty="0">
                <a:solidFill>
                  <a:srgbClr val="53823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38235"/>
                </a:solidFill>
                <a:latin typeface="Arial"/>
                <a:cs typeface="Arial"/>
              </a:rPr>
              <a:t>часов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85838" y="3600450"/>
            <a:ext cx="4521835" cy="2893060"/>
          </a:xfrm>
          <a:custGeom>
            <a:avLst/>
            <a:gdLst/>
            <a:ahLst/>
            <a:cxnLst/>
            <a:rect l="l" t="t" r="r" b="b"/>
            <a:pathLst>
              <a:path w="4521834" h="2893060">
                <a:moveTo>
                  <a:pt x="4521708" y="0"/>
                </a:moveTo>
                <a:lnTo>
                  <a:pt x="0" y="0"/>
                </a:lnTo>
                <a:lnTo>
                  <a:pt x="0" y="2892552"/>
                </a:lnTo>
                <a:lnTo>
                  <a:pt x="4521708" y="2892552"/>
                </a:lnTo>
                <a:lnTo>
                  <a:pt x="4521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85838" y="3600450"/>
            <a:ext cx="4521835" cy="2893060"/>
          </a:xfrm>
          <a:prstGeom prst="rect">
            <a:avLst/>
          </a:prstGeom>
          <a:ln w="19050">
            <a:solidFill>
              <a:srgbClr val="0539E6"/>
            </a:solidFill>
          </a:ln>
        </p:spPr>
        <p:txBody>
          <a:bodyPr vert="horz" wrap="square" lIns="0" tIns="144145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135"/>
              </a:spcBef>
            </a:pPr>
            <a:r>
              <a:rPr sz="2000" b="1" spc="125" dirty="0">
                <a:solidFill>
                  <a:srgbClr val="0539E6"/>
                </a:solidFill>
                <a:latin typeface="Tahoma"/>
                <a:cs typeface="Tahoma"/>
              </a:rPr>
              <a:t>ЗАДАЧИ</a:t>
            </a:r>
            <a:r>
              <a:rPr sz="2000" b="1" spc="-40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155" dirty="0">
                <a:solidFill>
                  <a:srgbClr val="0539E6"/>
                </a:solidFill>
                <a:latin typeface="Tahoma"/>
                <a:cs typeface="Tahoma"/>
              </a:rPr>
              <a:t>НА</a:t>
            </a:r>
            <a:r>
              <a:rPr sz="2000" b="1" spc="-2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0539E6"/>
                </a:solidFill>
                <a:latin typeface="Tahoma"/>
                <a:cs typeface="Tahoma"/>
              </a:rPr>
              <a:t>2025</a:t>
            </a:r>
            <a:r>
              <a:rPr sz="2000" b="1" spc="-5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85" dirty="0">
                <a:solidFill>
                  <a:srgbClr val="0539E6"/>
                </a:solidFill>
                <a:latin typeface="Tahoma"/>
                <a:cs typeface="Tahoma"/>
              </a:rPr>
              <a:t>ГОД</a:t>
            </a:r>
            <a:endParaRPr sz="2000">
              <a:latin typeface="Tahoma"/>
              <a:cs typeface="Tahoma"/>
            </a:endParaRPr>
          </a:p>
          <a:p>
            <a:pPr marL="313690" marR="1032510" indent="-16510">
              <a:lnSpc>
                <a:spcPct val="100000"/>
              </a:lnSpc>
              <a:spcBef>
                <a:spcPts val="610"/>
              </a:spcBef>
              <a:buFont typeface="Tahoma"/>
              <a:buAutoNum type="arabicPeriod"/>
              <a:tabLst>
                <a:tab pos="504825" algn="l"/>
              </a:tabLst>
            </a:pPr>
            <a:r>
              <a:rPr sz="1800" b="1" spc="95" dirty="0">
                <a:latin typeface="Tahoma"/>
                <a:cs typeface="Tahoma"/>
              </a:rPr>
              <a:t>	С</a:t>
            </a:r>
            <a:r>
              <a:rPr sz="1800" b="1" spc="-55" dirty="0">
                <a:latin typeface="Tahoma"/>
                <a:cs typeface="Tahoma"/>
              </a:rPr>
              <a:t> </a:t>
            </a:r>
            <a:r>
              <a:rPr sz="1800" b="1" spc="-450" dirty="0">
                <a:latin typeface="Tahoma"/>
                <a:cs typeface="Tahoma"/>
              </a:rPr>
              <a:t>1</a:t>
            </a:r>
            <a:r>
              <a:rPr sz="1800" b="1" spc="-20" dirty="0">
                <a:latin typeface="Tahoma"/>
                <a:cs typeface="Tahoma"/>
              </a:rPr>
              <a:t> </a:t>
            </a:r>
            <a:r>
              <a:rPr sz="1800" b="1" spc="60" dirty="0">
                <a:latin typeface="Tahoma"/>
                <a:cs typeface="Tahoma"/>
              </a:rPr>
              <a:t>сентября</a:t>
            </a:r>
            <a:r>
              <a:rPr sz="1800" b="1" spc="-35" dirty="0">
                <a:latin typeface="Tahoma"/>
                <a:cs typeface="Tahoma"/>
              </a:rPr>
              <a:t> </a:t>
            </a:r>
            <a:r>
              <a:rPr sz="1800" b="1" spc="-25" dirty="0">
                <a:latin typeface="Tahoma"/>
                <a:cs typeface="Tahoma"/>
              </a:rPr>
              <a:t>2025</a:t>
            </a:r>
            <a:r>
              <a:rPr sz="1800" b="1" spc="-40" dirty="0">
                <a:latin typeface="Tahoma"/>
                <a:cs typeface="Tahoma"/>
              </a:rPr>
              <a:t> </a:t>
            </a:r>
            <a:r>
              <a:rPr sz="1800" b="1" spc="-20" dirty="0">
                <a:latin typeface="Tahoma"/>
                <a:cs typeface="Tahoma"/>
              </a:rPr>
              <a:t>года </a:t>
            </a:r>
            <a:r>
              <a:rPr sz="1800" spc="145" dirty="0">
                <a:latin typeface="Tahoma"/>
                <a:cs typeface="Tahoma"/>
              </a:rPr>
              <a:t>обеспечить</a:t>
            </a:r>
            <a:r>
              <a:rPr sz="1800" spc="405" dirty="0">
                <a:latin typeface="Tahoma"/>
                <a:cs typeface="Tahoma"/>
              </a:rPr>
              <a:t> </a:t>
            </a:r>
            <a:r>
              <a:rPr sz="1800" spc="125" dirty="0">
                <a:latin typeface="Tahoma"/>
                <a:cs typeface="Tahoma"/>
              </a:rPr>
              <a:t>качественное </a:t>
            </a:r>
            <a:r>
              <a:rPr sz="1800" b="1" spc="35" dirty="0">
                <a:latin typeface="Tahoma"/>
                <a:cs typeface="Tahoma"/>
              </a:rPr>
              <a:t>преподавание.</a:t>
            </a:r>
            <a:endParaRPr sz="1800">
              <a:latin typeface="Tahoma"/>
              <a:cs typeface="Tahoma"/>
            </a:endParaRPr>
          </a:p>
          <a:p>
            <a:pPr marL="313690" marR="421005" indent="238760">
              <a:lnSpc>
                <a:spcPct val="100000"/>
              </a:lnSpc>
              <a:spcBef>
                <a:spcPts val="2160"/>
              </a:spcBef>
              <a:buAutoNum type="arabicPeriod"/>
              <a:tabLst>
                <a:tab pos="552450" algn="l"/>
              </a:tabLst>
            </a:pPr>
            <a:r>
              <a:rPr sz="1800" spc="140" dirty="0">
                <a:latin typeface="Tahoma"/>
                <a:cs typeface="Tahoma"/>
              </a:rPr>
              <a:t>Организовать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b="1" spc="55" dirty="0">
                <a:latin typeface="Tahoma"/>
                <a:cs typeface="Tahoma"/>
              </a:rPr>
              <a:t>методическое </a:t>
            </a:r>
            <a:r>
              <a:rPr sz="1800" b="1" spc="60" dirty="0">
                <a:latin typeface="Tahoma"/>
                <a:cs typeface="Tahoma"/>
              </a:rPr>
              <a:t>сопровождение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7877" y="5442965"/>
            <a:ext cx="5975985" cy="1196340"/>
          </a:xfrm>
          <a:custGeom>
            <a:avLst/>
            <a:gdLst/>
            <a:ahLst/>
            <a:cxnLst/>
            <a:rect l="l" t="t" r="r" b="b"/>
            <a:pathLst>
              <a:path w="5975984" h="1196340">
                <a:moveTo>
                  <a:pt x="5975604" y="0"/>
                </a:moveTo>
                <a:lnTo>
                  <a:pt x="0" y="0"/>
                </a:lnTo>
                <a:lnTo>
                  <a:pt x="0" y="1196340"/>
                </a:lnTo>
                <a:lnTo>
                  <a:pt x="5975604" y="1196340"/>
                </a:lnTo>
                <a:lnTo>
                  <a:pt x="59756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6465" y="386537"/>
            <a:ext cx="7542530" cy="721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40"/>
              </a:lnSpc>
              <a:spcBef>
                <a:spcPts val="100"/>
              </a:spcBef>
            </a:pPr>
            <a:r>
              <a:rPr sz="2400" dirty="0"/>
              <a:t>ВВЕДЕНИЕ</a:t>
            </a:r>
            <a:r>
              <a:rPr sz="2400" spc="-70" dirty="0"/>
              <a:t> </a:t>
            </a:r>
            <a:r>
              <a:rPr sz="2400" dirty="0"/>
              <a:t>УЧЕБНОГО</a:t>
            </a:r>
            <a:r>
              <a:rPr sz="2400" spc="-90" dirty="0"/>
              <a:t> </a:t>
            </a:r>
            <a:r>
              <a:rPr sz="2400" spc="-10" dirty="0"/>
              <a:t>ПРЕДМЕТА</a:t>
            </a:r>
            <a:endParaRPr sz="2400"/>
          </a:p>
          <a:p>
            <a:pPr marL="12700">
              <a:lnSpc>
                <a:spcPts val="2740"/>
              </a:lnSpc>
            </a:pPr>
            <a:r>
              <a:rPr sz="2400" spc="-20" dirty="0"/>
              <a:t>«ДУХОВНО-</a:t>
            </a:r>
            <a:r>
              <a:rPr sz="2400" spc="-35" dirty="0"/>
              <a:t>НРАВСТВЕННАЯ</a:t>
            </a:r>
            <a:r>
              <a:rPr sz="2400" spc="5" dirty="0"/>
              <a:t> </a:t>
            </a:r>
            <a:r>
              <a:rPr sz="2400" spc="-65" dirty="0"/>
              <a:t>КУЛЬТУРА</a:t>
            </a:r>
            <a:r>
              <a:rPr sz="2400" spc="-40" dirty="0"/>
              <a:t> </a:t>
            </a:r>
            <a:r>
              <a:rPr sz="2400" spc="-10" dirty="0"/>
              <a:t>РОССИИ»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547877" y="5442965"/>
            <a:ext cx="5975985" cy="1196340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15"/>
              </a:spcBef>
            </a:pPr>
            <a:r>
              <a:rPr sz="2000" b="1" spc="-10" dirty="0">
                <a:solidFill>
                  <a:srgbClr val="0539E6"/>
                </a:solidFill>
                <a:latin typeface="Arial"/>
                <a:cs typeface="Arial"/>
              </a:rPr>
              <a:t>ЗАДАЧА:</a:t>
            </a:r>
            <a:endParaRPr sz="2000">
              <a:latin typeface="Arial"/>
              <a:cs typeface="Arial"/>
            </a:endParaRPr>
          </a:p>
          <a:p>
            <a:pPr marL="90805">
              <a:lnSpc>
                <a:spcPts val="2055"/>
              </a:lnSpc>
              <a:spcBef>
                <a:spcPts val="345"/>
              </a:spcBef>
            </a:pPr>
            <a:r>
              <a:rPr sz="1800" dirty="0">
                <a:latin typeface="Calibri"/>
                <a:cs typeface="Calibri"/>
              </a:rPr>
              <a:t>Запланировать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2026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г.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повышение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квалификации</a:t>
            </a:r>
            <a:endParaRPr sz="1800">
              <a:latin typeface="Microsoft Sans Serif"/>
              <a:cs typeface="Microsoft Sans Serif"/>
            </a:endParaRPr>
          </a:p>
          <a:p>
            <a:pPr marL="90805">
              <a:lnSpc>
                <a:spcPts val="2055"/>
              </a:lnSpc>
            </a:pPr>
            <a:r>
              <a:rPr sz="1800" spc="-10" dirty="0">
                <a:latin typeface="Microsoft Sans Serif"/>
                <a:cs typeface="Microsoft Sans Serif"/>
              </a:rPr>
              <a:t>учителей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истории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6465" y="1172971"/>
            <a:ext cx="1303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548234"/>
                </a:solidFill>
                <a:latin typeface="Arial"/>
                <a:cs typeface="Arial"/>
              </a:rPr>
              <a:t>СДЕЛАНО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6465" y="1633219"/>
            <a:ext cx="6595109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895"/>
              </a:lnSpc>
              <a:spcBef>
                <a:spcPts val="95"/>
              </a:spcBef>
            </a:pPr>
            <a:r>
              <a:rPr sz="1600" spc="-10" dirty="0">
                <a:latin typeface="Microsoft Sans Serif"/>
                <a:cs typeface="Microsoft Sans Serif"/>
              </a:rPr>
              <a:t>Утверждены:</a:t>
            </a:r>
            <a:endParaRPr sz="1600">
              <a:latin typeface="Microsoft Sans Serif"/>
              <a:cs typeface="Microsoft Sans Serif"/>
            </a:endParaRPr>
          </a:p>
          <a:p>
            <a:pPr marL="12700" marR="5080" indent="55880">
              <a:lnSpc>
                <a:spcPts val="1910"/>
              </a:lnSpc>
              <a:spcBef>
                <a:spcPts val="50"/>
              </a:spcBef>
            </a:pPr>
            <a:r>
              <a:rPr sz="1600" dirty="0">
                <a:latin typeface="Microsoft Sans Serif"/>
                <a:cs typeface="Microsoft Sans Serif"/>
              </a:rPr>
              <a:t>«дорожная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карта»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Calibri"/>
                <a:cs typeface="Calibri"/>
              </a:rPr>
              <a:t>на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2025-</a:t>
            </a:r>
            <a:r>
              <a:rPr sz="1600" dirty="0">
                <a:latin typeface="Calibri"/>
                <a:cs typeface="Calibri"/>
              </a:rPr>
              <a:t>2026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гг.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по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созданию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и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обеспечению</a:t>
            </a:r>
            <a:r>
              <a:rPr sz="1600" spc="-10" dirty="0">
                <a:latin typeface="Calibri"/>
                <a:cs typeface="Calibri"/>
              </a:rPr>
              <a:t> учебного </a:t>
            </a:r>
            <a:r>
              <a:rPr sz="1600" dirty="0">
                <a:latin typeface="Calibri"/>
                <a:cs typeface="Calibri"/>
              </a:rPr>
              <a:t>предмета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«Духовно-</a:t>
            </a:r>
            <a:r>
              <a:rPr sz="1600" dirty="0">
                <a:latin typeface="Calibri"/>
                <a:cs typeface="Calibri"/>
              </a:rPr>
              <a:t>нравственная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культура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России»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(ДНКР);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914"/>
              </a:lnSpc>
            </a:pPr>
            <a:r>
              <a:rPr sz="1600" spc="-20" dirty="0">
                <a:latin typeface="Microsoft Sans Serif"/>
                <a:cs typeface="Microsoft Sans Serif"/>
              </a:rPr>
              <a:t>приказ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о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внесении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изменений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во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65" dirty="0">
                <a:latin typeface="Microsoft Sans Serif"/>
                <a:cs typeface="Microsoft Sans Serif"/>
              </a:rPr>
              <a:t>ФГОС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ООО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(</a:t>
            </a:r>
            <a:r>
              <a:rPr sz="1400" dirty="0">
                <a:latin typeface="Microsoft Sans Serif"/>
                <a:cs typeface="Microsoft Sans Serif"/>
              </a:rPr>
              <a:t>от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18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июня</a:t>
            </a:r>
            <a:r>
              <a:rPr sz="1400" spc="-3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2025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100" dirty="0">
                <a:latin typeface="Microsoft Sans Serif"/>
                <a:cs typeface="Microsoft Sans Serif"/>
              </a:rPr>
              <a:t>г.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95" dirty="0">
                <a:latin typeface="Microsoft Sans Serif"/>
                <a:cs typeface="Microsoft Sans Serif"/>
              </a:rPr>
              <a:t>№</a:t>
            </a:r>
            <a:r>
              <a:rPr sz="1400" spc="-4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467)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23201" y="2033397"/>
            <a:ext cx="4542790" cy="1404620"/>
            <a:chOff x="7323201" y="2033397"/>
            <a:chExt cx="4542790" cy="1404620"/>
          </a:xfrm>
        </p:grpSpPr>
        <p:sp>
          <p:nvSpPr>
            <p:cNvPr id="8" name="object 8"/>
            <p:cNvSpPr/>
            <p:nvPr/>
          </p:nvSpPr>
          <p:spPr>
            <a:xfrm>
              <a:off x="7332726" y="2388108"/>
              <a:ext cx="4523740" cy="1040130"/>
            </a:xfrm>
            <a:custGeom>
              <a:avLst/>
              <a:gdLst/>
              <a:ahLst/>
              <a:cxnLst/>
              <a:rect l="l" t="t" r="r" b="b"/>
              <a:pathLst>
                <a:path w="4523740" h="1040129">
                  <a:moveTo>
                    <a:pt x="0" y="1040129"/>
                  </a:moveTo>
                  <a:lnTo>
                    <a:pt x="4523232" y="1040129"/>
                  </a:lnTo>
                  <a:lnTo>
                    <a:pt x="4523232" y="0"/>
                  </a:lnTo>
                  <a:lnTo>
                    <a:pt x="0" y="0"/>
                  </a:lnTo>
                  <a:lnTo>
                    <a:pt x="0" y="104012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332726" y="2042922"/>
              <a:ext cx="4523740" cy="1385570"/>
            </a:xfrm>
            <a:custGeom>
              <a:avLst/>
              <a:gdLst/>
              <a:ahLst/>
              <a:cxnLst/>
              <a:rect l="l" t="t" r="r" b="b"/>
              <a:pathLst>
                <a:path w="4523740" h="1385570">
                  <a:moveTo>
                    <a:pt x="0" y="1385315"/>
                  </a:moveTo>
                  <a:lnTo>
                    <a:pt x="4523232" y="1385315"/>
                  </a:lnTo>
                  <a:lnTo>
                    <a:pt x="4523232" y="0"/>
                  </a:lnTo>
                  <a:lnTo>
                    <a:pt x="0" y="0"/>
                  </a:lnTo>
                  <a:lnTo>
                    <a:pt x="0" y="1385315"/>
                  </a:lnTo>
                  <a:close/>
                </a:path>
              </a:pathLst>
            </a:custGeom>
            <a:ln w="1905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331964" y="1780032"/>
            <a:ext cx="4523740" cy="608330"/>
          </a:xfrm>
          <a:prstGeom prst="rect">
            <a:avLst/>
          </a:prstGeom>
          <a:solidFill>
            <a:srgbClr val="538235"/>
          </a:solidFill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ts val="1785"/>
              </a:lnSpc>
            </a:pPr>
            <a:r>
              <a:rPr sz="1800" b="1" spc="-20" dirty="0">
                <a:solidFill>
                  <a:srgbClr val="FFFFFF"/>
                </a:solidFill>
                <a:latin typeface="Arial"/>
                <a:cs typeface="Arial"/>
              </a:rPr>
              <a:t>Духовно-</a:t>
            </a:r>
            <a:r>
              <a:rPr sz="1800" b="1" dirty="0">
                <a:solidFill>
                  <a:srgbClr val="FFFFFF"/>
                </a:solidFill>
                <a:latin typeface="Arial"/>
                <a:cs typeface="Arial"/>
              </a:rPr>
              <a:t>нравственная</a:t>
            </a:r>
            <a:r>
              <a:rPr sz="1800" b="1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культура</a:t>
            </a:r>
            <a:endParaRPr sz="1800">
              <a:latin typeface="Arial"/>
              <a:cs typeface="Arial"/>
            </a:endParaRPr>
          </a:p>
          <a:p>
            <a:pPr marL="5080" algn="ctr">
              <a:lnSpc>
                <a:spcPts val="2055"/>
              </a:lnSpc>
            </a:pPr>
            <a:r>
              <a:rPr sz="1800" b="1" spc="-10" dirty="0">
                <a:solidFill>
                  <a:srgbClr val="FFFFFF"/>
                </a:solidFill>
                <a:latin typeface="Arial"/>
                <a:cs typeface="Arial"/>
              </a:rPr>
              <a:t>России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42251" y="2407158"/>
            <a:ext cx="450469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980" marR="41275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Воспитание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созидательных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ценностей </a:t>
            </a:r>
            <a:r>
              <a:rPr sz="1800" dirty="0">
                <a:latin typeface="Calibri"/>
                <a:cs typeface="Calibri"/>
              </a:rPr>
              <a:t>через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примеры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жизни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выдающихся </a:t>
            </a:r>
            <a:r>
              <a:rPr sz="1800" dirty="0">
                <a:latin typeface="Calibri"/>
                <a:cs typeface="Calibri"/>
              </a:rPr>
              <a:t>личностей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традиционных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конфессий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6465" y="2881376"/>
            <a:ext cx="3618865" cy="10648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548234"/>
                </a:solidFill>
                <a:latin typeface="Arial"/>
                <a:cs typeface="Arial"/>
              </a:rPr>
              <a:t>Объем</a:t>
            </a:r>
            <a:r>
              <a:rPr sz="2000" b="1" spc="-95" dirty="0">
                <a:solidFill>
                  <a:srgbClr val="548234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548234"/>
                </a:solidFill>
                <a:latin typeface="Arial"/>
                <a:cs typeface="Arial"/>
              </a:rPr>
              <a:t>часов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60" dirty="0">
                <a:latin typeface="Microsoft Sans Serif"/>
                <a:cs typeface="Microsoft Sans Serif"/>
              </a:rPr>
              <a:t>ДНКР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будет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изучаться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в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5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Arial MT"/>
                <a:cs typeface="Arial MT"/>
              </a:rPr>
              <a:t>-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7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классах: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Microsoft Sans Serif"/>
                <a:cs typeface="Microsoft Sans Serif"/>
              </a:rPr>
              <a:t>в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5 классе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405" dirty="0">
                <a:latin typeface="Microsoft Sans Serif"/>
                <a:cs typeface="Microsoft Sans Serif"/>
              </a:rPr>
              <a:t>–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17</a:t>
            </a:r>
            <a:r>
              <a:rPr sz="1600" spc="-10" dirty="0">
                <a:latin typeface="Microsoft Sans Serif"/>
                <a:cs typeface="Microsoft Sans Serif"/>
              </a:rPr>
              <a:t> часов;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Microsoft Sans Serif"/>
                <a:cs typeface="Microsoft Sans Serif"/>
              </a:rPr>
              <a:t>в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6 и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7 классах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405" dirty="0">
                <a:latin typeface="Microsoft Sans Serif"/>
                <a:cs typeface="Microsoft Sans Serif"/>
              </a:rPr>
              <a:t>–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по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34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часа.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6465" y="4163314"/>
            <a:ext cx="5288915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48234"/>
                </a:solidFill>
                <a:latin typeface="Microsoft Sans Serif"/>
                <a:cs typeface="Microsoft Sans Serif"/>
              </a:rPr>
              <a:t>2025</a:t>
            </a:r>
            <a:r>
              <a:rPr sz="1800" spc="-75" dirty="0">
                <a:solidFill>
                  <a:srgbClr val="548234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48234"/>
                </a:solidFill>
                <a:latin typeface="Microsoft Sans Serif"/>
                <a:cs typeface="Microsoft Sans Serif"/>
              </a:rPr>
              <a:t>год:</a:t>
            </a:r>
            <a:r>
              <a:rPr sz="1800" spc="-45" dirty="0">
                <a:solidFill>
                  <a:srgbClr val="548234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утверждение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программ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по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ДНКР,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подготовка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1914"/>
              </a:lnSpc>
              <a:spcBef>
                <a:spcPts val="5"/>
              </a:spcBef>
            </a:pPr>
            <a:r>
              <a:rPr sz="1600" dirty="0">
                <a:latin typeface="Microsoft Sans Serif"/>
                <a:cs typeface="Microsoft Sans Serif"/>
              </a:rPr>
              <a:t>и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апробация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учебных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пособий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по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ДНКР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ts val="2155"/>
              </a:lnSpc>
            </a:pPr>
            <a:r>
              <a:rPr sz="1800" dirty="0">
                <a:solidFill>
                  <a:srgbClr val="548234"/>
                </a:solidFill>
                <a:latin typeface="Microsoft Sans Serif"/>
                <a:cs typeface="Microsoft Sans Serif"/>
              </a:rPr>
              <a:t>2026</a:t>
            </a:r>
            <a:r>
              <a:rPr sz="1800" spc="-60" dirty="0">
                <a:solidFill>
                  <a:srgbClr val="548234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48234"/>
                </a:solidFill>
                <a:latin typeface="Microsoft Sans Serif"/>
                <a:cs typeface="Microsoft Sans Serif"/>
              </a:rPr>
              <a:t>год</a:t>
            </a:r>
            <a:r>
              <a:rPr sz="1400" spc="-10" dirty="0">
                <a:solidFill>
                  <a:srgbClr val="548234"/>
                </a:solidFill>
                <a:latin typeface="Arial MT"/>
                <a:cs typeface="Arial MT"/>
              </a:rPr>
              <a:t>:</a:t>
            </a:r>
            <a:r>
              <a:rPr sz="1400" spc="-80" dirty="0">
                <a:solidFill>
                  <a:srgbClr val="548234"/>
                </a:solidFill>
                <a:latin typeface="Arial MT"/>
                <a:cs typeface="Arial MT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повышение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квалификации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учителей</a:t>
            </a:r>
            <a:r>
              <a:rPr sz="1600" spc="-10" dirty="0">
                <a:latin typeface="Microsoft Sans Serif"/>
                <a:cs typeface="Microsoft Sans Serif"/>
              </a:rPr>
              <a:t> истории</a:t>
            </a:r>
            <a:endParaRPr sz="16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9292970" y="3836796"/>
            <a:ext cx="2798445" cy="1990725"/>
            <a:chOff x="9292970" y="3836796"/>
            <a:chExt cx="2798445" cy="1990725"/>
          </a:xfrm>
        </p:grpSpPr>
        <p:sp>
          <p:nvSpPr>
            <p:cNvPr id="15" name="object 15"/>
            <p:cNvSpPr/>
            <p:nvPr/>
          </p:nvSpPr>
          <p:spPr>
            <a:xfrm>
              <a:off x="10346435" y="3836796"/>
              <a:ext cx="1154430" cy="985519"/>
            </a:xfrm>
            <a:custGeom>
              <a:avLst/>
              <a:gdLst/>
              <a:ahLst/>
              <a:cxnLst/>
              <a:rect l="l" t="t" r="r" b="b"/>
              <a:pathLst>
                <a:path w="1154429" h="985520">
                  <a:moveTo>
                    <a:pt x="779780" y="0"/>
                  </a:moveTo>
                  <a:lnTo>
                    <a:pt x="0" y="709421"/>
                  </a:lnTo>
                  <a:lnTo>
                    <a:pt x="1153922" y="985519"/>
                  </a:lnTo>
                  <a:lnTo>
                    <a:pt x="779780" y="0"/>
                  </a:lnTo>
                  <a:close/>
                </a:path>
              </a:pathLst>
            </a:custGeom>
            <a:solidFill>
              <a:srgbClr val="094899">
                <a:alpha val="6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116690" y="5050535"/>
              <a:ext cx="974725" cy="773430"/>
            </a:xfrm>
            <a:custGeom>
              <a:avLst/>
              <a:gdLst/>
              <a:ahLst/>
              <a:cxnLst/>
              <a:rect l="l" t="t" r="r" b="b"/>
              <a:pathLst>
                <a:path w="974725" h="773429">
                  <a:moveTo>
                    <a:pt x="402589" y="0"/>
                  </a:moveTo>
                  <a:lnTo>
                    <a:pt x="0" y="773061"/>
                  </a:lnTo>
                  <a:lnTo>
                    <a:pt x="974343" y="658025"/>
                  </a:lnTo>
                  <a:lnTo>
                    <a:pt x="402589" y="0"/>
                  </a:lnTo>
                  <a:close/>
                </a:path>
              </a:pathLst>
            </a:custGeom>
            <a:solidFill>
              <a:srgbClr val="094899">
                <a:alpha val="2313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92970" y="4340224"/>
              <a:ext cx="1746250" cy="1487170"/>
            </a:xfrm>
            <a:custGeom>
              <a:avLst/>
              <a:gdLst/>
              <a:ahLst/>
              <a:cxnLst/>
              <a:rect l="l" t="t" r="r" b="b"/>
              <a:pathLst>
                <a:path w="1746250" h="1487170">
                  <a:moveTo>
                    <a:pt x="572261" y="0"/>
                  </a:moveTo>
                  <a:lnTo>
                    <a:pt x="0" y="1486776"/>
                  </a:lnTo>
                  <a:lnTo>
                    <a:pt x="1745742" y="1077468"/>
                  </a:lnTo>
                  <a:lnTo>
                    <a:pt x="572261" y="0"/>
                  </a:lnTo>
                  <a:close/>
                </a:path>
              </a:pathLst>
            </a:custGeom>
            <a:solidFill>
              <a:srgbClr val="094899">
                <a:alpha val="4196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447275" y="4323587"/>
              <a:ext cx="1792605" cy="1316990"/>
            </a:xfrm>
            <a:custGeom>
              <a:avLst/>
              <a:gdLst/>
              <a:ahLst/>
              <a:cxnLst/>
              <a:rect l="l" t="t" r="r" b="b"/>
              <a:pathLst>
                <a:path w="1792604" h="1316989">
                  <a:moveTo>
                    <a:pt x="0" y="1316736"/>
                  </a:moveTo>
                  <a:lnTo>
                    <a:pt x="896112" y="0"/>
                  </a:lnTo>
                  <a:lnTo>
                    <a:pt x="1792224" y="1316736"/>
                  </a:lnTo>
                  <a:lnTo>
                    <a:pt x="0" y="1316736"/>
                  </a:lnTo>
                  <a:close/>
                </a:path>
              </a:pathLst>
            </a:custGeom>
            <a:ln w="12700">
              <a:solidFill>
                <a:srgbClr val="094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124" y="199135"/>
            <a:ext cx="3985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ИЗМЕНЕНИЕ</a:t>
            </a:r>
            <a:r>
              <a:rPr sz="1800" spc="-70" dirty="0"/>
              <a:t> </a:t>
            </a:r>
            <a:r>
              <a:rPr sz="1800" spc="-25" dirty="0"/>
              <a:t>КОЛИЧЕСТВА</a:t>
            </a:r>
            <a:r>
              <a:rPr sz="1800" spc="-90" dirty="0"/>
              <a:t> </a:t>
            </a:r>
            <a:r>
              <a:rPr sz="1800" spc="-10" dirty="0"/>
              <a:t>ЧАСОВ </a:t>
            </a:r>
            <a:r>
              <a:rPr sz="1800" spc="-30" dirty="0"/>
              <a:t>ИНОСТРАННОГО</a:t>
            </a:r>
            <a:r>
              <a:rPr sz="1800" spc="-15" dirty="0"/>
              <a:t> </a:t>
            </a:r>
            <a:r>
              <a:rPr sz="1800" spc="-20" dirty="0"/>
              <a:t>ЯЗЫКА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38124" y="1018413"/>
            <a:ext cx="493522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7955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с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1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сентября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2026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года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сокращаются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часы </a:t>
            </a:r>
            <a:r>
              <a:rPr sz="1800" dirty="0">
                <a:latin typeface="Microsoft Sans Serif"/>
                <a:cs typeface="Microsoft Sans Serif"/>
              </a:rPr>
              <a:t>на</a:t>
            </a:r>
            <a:r>
              <a:rPr sz="1800" spc="-20" dirty="0">
                <a:latin typeface="Microsoft Sans Serif"/>
                <a:cs typeface="Microsoft Sans Serif"/>
              </a:rPr>
              <a:t> изучение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иностранного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языка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b="1" dirty="0">
                <a:latin typeface="Arial"/>
                <a:cs typeface="Arial"/>
              </a:rPr>
              <a:t>на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1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час </a:t>
            </a:r>
            <a:r>
              <a:rPr sz="1800" b="1" dirty="0">
                <a:latin typeface="Arial"/>
                <a:cs typeface="Arial"/>
              </a:rPr>
              <a:t>в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5,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6, 7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классах).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800" spc="-30" dirty="0">
                <a:latin typeface="Microsoft Sans Serif"/>
                <a:cs typeface="Microsoft Sans Serif"/>
              </a:rPr>
              <a:t>Для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школ,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том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числе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углубленным</a:t>
            </a:r>
            <a:endParaRPr sz="18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25" dirty="0">
                <a:latin typeface="Microsoft Sans Serif"/>
                <a:cs typeface="Microsoft Sans Serif"/>
              </a:rPr>
              <a:t>изучением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иностранного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языка,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сохраняется </a:t>
            </a:r>
            <a:r>
              <a:rPr sz="1800" b="1" spc="-20" dirty="0">
                <a:latin typeface="Arial"/>
                <a:cs typeface="Arial"/>
              </a:rPr>
              <a:t>возможность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увеличения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количества</a:t>
            </a:r>
            <a:r>
              <a:rPr sz="1800" spc="-95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часов </a:t>
            </a:r>
            <a:r>
              <a:rPr sz="1800" dirty="0">
                <a:latin typeface="Microsoft Sans Serif"/>
                <a:cs typeface="Microsoft Sans Serif"/>
              </a:rPr>
              <a:t>за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счет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b="1" spc="-10" dirty="0">
                <a:latin typeface="Arial"/>
                <a:cs typeface="Arial"/>
              </a:rPr>
              <a:t>вариативной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части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учебного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плана.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9945" y="3300221"/>
            <a:ext cx="4802505" cy="1379220"/>
          </a:xfrm>
          <a:custGeom>
            <a:avLst/>
            <a:gdLst/>
            <a:ahLst/>
            <a:cxnLst/>
            <a:rect l="l" t="t" r="r" b="b"/>
            <a:pathLst>
              <a:path w="4802505" h="1379220">
                <a:moveTo>
                  <a:pt x="4802124" y="0"/>
                </a:moveTo>
                <a:lnTo>
                  <a:pt x="0" y="0"/>
                </a:lnTo>
                <a:lnTo>
                  <a:pt x="0" y="1379220"/>
                </a:lnTo>
                <a:lnTo>
                  <a:pt x="4802124" y="1379220"/>
                </a:lnTo>
                <a:lnTo>
                  <a:pt x="48021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9945" y="3300221"/>
            <a:ext cx="4802505" cy="1379220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2920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9"/>
              </a:spcBef>
            </a:pPr>
            <a:endParaRPr sz="1600">
              <a:latin typeface="Times New Roman"/>
              <a:cs typeface="Times New Roman"/>
            </a:endParaRPr>
          </a:p>
          <a:p>
            <a:pPr marL="161290">
              <a:lnSpc>
                <a:spcPct val="100000"/>
              </a:lnSpc>
            </a:pP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1600" b="1" spc="-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1600" b="1" spc="-7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16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1600">
              <a:latin typeface="Arial"/>
              <a:cs typeface="Arial"/>
            </a:endParaRPr>
          </a:p>
          <a:p>
            <a:pPr marL="161290">
              <a:lnSpc>
                <a:spcPct val="100000"/>
              </a:lnSpc>
              <a:spcBef>
                <a:spcPts val="595"/>
              </a:spcBef>
            </a:pPr>
            <a:r>
              <a:rPr sz="1800" dirty="0">
                <a:latin typeface="Microsoft Sans Serif"/>
                <a:cs typeface="Microsoft Sans Serif"/>
              </a:rPr>
              <a:t>Школам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регионам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организовать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работу</a:t>
            </a:r>
            <a:endParaRPr sz="1800">
              <a:latin typeface="Microsoft Sans Serif"/>
              <a:cs typeface="Microsoft Sans Serif"/>
            </a:endParaRPr>
          </a:p>
          <a:p>
            <a:pPr marL="161290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b="1" dirty="0">
                <a:latin typeface="Arial"/>
                <a:cs typeface="Arial"/>
              </a:rPr>
              <a:t>учителями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иностранного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языка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61328" y="1045845"/>
            <a:ext cx="578485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этом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году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особое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внимание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было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уделено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вопросам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возможных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случаев</a:t>
            </a:r>
            <a:endParaRPr sz="1800">
              <a:latin typeface="Arial"/>
              <a:cs typeface="Arial"/>
            </a:endParaRPr>
          </a:p>
          <a:p>
            <a:pPr marL="12700" marR="490855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несамостоятельного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выполнения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участниками </a:t>
            </a:r>
            <a:r>
              <a:rPr sz="1800" dirty="0">
                <a:latin typeface="Microsoft Sans Serif"/>
                <a:cs typeface="Microsoft Sans Serif"/>
              </a:rPr>
              <a:t>ВсОШ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заданий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регионального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этапа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олимпиады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о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появлении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в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телеграм</a:t>
            </a:r>
            <a:r>
              <a:rPr sz="1800" spc="-30" dirty="0">
                <a:latin typeface="Arial MT"/>
                <a:cs typeface="Arial MT"/>
              </a:rPr>
              <a:t>-</a:t>
            </a:r>
            <a:r>
              <a:rPr sz="1800" dirty="0">
                <a:latin typeface="Microsoft Sans Serif"/>
                <a:cs typeface="Microsoft Sans Serif"/>
              </a:rPr>
              <a:t>каналах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частичных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отрывков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возможных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ответов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на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задания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олимпиады.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Министерством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совместно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регионами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была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проведена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соответствующая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работа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устранению</a:t>
            </a:r>
            <a:endParaRPr sz="18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выявленных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нарушений: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осуществлена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перепроверка </a:t>
            </a:r>
            <a:r>
              <a:rPr sz="1800" dirty="0">
                <a:latin typeface="Microsoft Sans Serif"/>
                <a:cs typeface="Microsoft Sans Serif"/>
              </a:rPr>
              <a:t>работ</a:t>
            </a:r>
            <a:r>
              <a:rPr sz="1800" spc="-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участников,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по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итогам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которой</a:t>
            </a:r>
            <a:r>
              <a:rPr sz="1800" spc="-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работы,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выполненные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с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нарушением,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были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аннулированы.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7347" y="199135"/>
            <a:ext cx="36988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0539E6"/>
                </a:solidFill>
                <a:latin typeface="Arial"/>
                <a:cs typeface="Arial"/>
              </a:rPr>
              <a:t>ВСЕРОССИЙСКАЯ</a:t>
            </a:r>
            <a:r>
              <a:rPr sz="1800" b="1" spc="1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539E6"/>
                </a:solidFill>
                <a:latin typeface="Arial"/>
                <a:cs typeface="Arial"/>
              </a:rPr>
              <a:t>ОЛИМПИАДА ШКОЛЬНИКОВ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88785" y="5028438"/>
            <a:ext cx="4802505" cy="1379220"/>
          </a:xfrm>
          <a:custGeom>
            <a:avLst/>
            <a:gdLst/>
            <a:ahLst/>
            <a:cxnLst/>
            <a:rect l="l" t="t" r="r" b="b"/>
            <a:pathLst>
              <a:path w="4802505" h="1379220">
                <a:moveTo>
                  <a:pt x="4802123" y="0"/>
                </a:moveTo>
                <a:lnTo>
                  <a:pt x="0" y="0"/>
                </a:lnTo>
                <a:lnTo>
                  <a:pt x="0" y="1379220"/>
                </a:lnTo>
                <a:lnTo>
                  <a:pt x="4802123" y="1379220"/>
                </a:lnTo>
                <a:lnTo>
                  <a:pt x="48021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88785" y="5028438"/>
            <a:ext cx="4802505" cy="1379220"/>
          </a:xfrm>
          <a:prstGeom prst="rect">
            <a:avLst/>
          </a:prstGeom>
          <a:ln w="25400">
            <a:solidFill>
              <a:srgbClr val="0539E6"/>
            </a:solidFill>
          </a:ln>
        </p:spPr>
        <p:txBody>
          <a:bodyPr vert="horz" wrap="square" lIns="0" tIns="107950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850"/>
              </a:spcBef>
            </a:pP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ЗАДАЧИ</a:t>
            </a:r>
            <a:r>
              <a:rPr sz="1600" b="1" spc="-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НА</a:t>
            </a:r>
            <a:r>
              <a:rPr sz="1600" b="1" spc="-70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0539E6"/>
                </a:solidFill>
                <a:latin typeface="Arial"/>
                <a:cs typeface="Arial"/>
              </a:rPr>
              <a:t>2025</a:t>
            </a:r>
            <a:r>
              <a:rPr sz="1600" b="1" spc="-65" dirty="0">
                <a:solidFill>
                  <a:srgbClr val="0539E6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0539E6"/>
                </a:solidFill>
                <a:latin typeface="Arial"/>
                <a:cs typeface="Arial"/>
              </a:rPr>
              <a:t>ГОД</a:t>
            </a:r>
            <a:endParaRPr sz="1600">
              <a:latin typeface="Arial"/>
              <a:cs typeface="Arial"/>
            </a:endParaRPr>
          </a:p>
          <a:p>
            <a:pPr marL="162560">
              <a:lnSpc>
                <a:spcPct val="100000"/>
              </a:lnSpc>
              <a:spcBef>
                <a:spcPts val="590"/>
              </a:spcBef>
            </a:pPr>
            <a:r>
              <a:rPr sz="1800" dirty="0">
                <a:latin typeface="Microsoft Sans Serif"/>
                <a:cs typeface="Microsoft Sans Serif"/>
              </a:rPr>
              <a:t>Школам</a:t>
            </a:r>
            <a:r>
              <a:rPr sz="1800" spc="-8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и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регионам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обеспечить</a:t>
            </a:r>
            <a:endParaRPr sz="1800">
              <a:latin typeface="Microsoft Sans Serif"/>
              <a:cs typeface="Microsoft Sans Serif"/>
            </a:endParaRPr>
          </a:p>
          <a:p>
            <a:pPr marL="162560" marR="95250">
              <a:lnSpc>
                <a:spcPct val="100000"/>
              </a:lnSpc>
            </a:pPr>
            <a:r>
              <a:rPr sz="1800" spc="-25" dirty="0">
                <a:latin typeface="Microsoft Sans Serif"/>
                <a:cs typeface="Microsoft Sans Serif"/>
              </a:rPr>
              <a:t>академическую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честность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при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проведении </a:t>
            </a:r>
            <a:r>
              <a:rPr sz="1800" spc="-20" dirty="0">
                <a:latin typeface="Microsoft Sans Serif"/>
                <a:cs typeface="Microsoft Sans Serif"/>
              </a:rPr>
              <a:t>соответствующего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этапа</a:t>
            </a:r>
            <a:r>
              <a:rPr sz="1800" spc="-2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ВсОШ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6803" y="146659"/>
            <a:ext cx="4907915" cy="3551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7160">
              <a:lnSpc>
                <a:spcPct val="123000"/>
              </a:lnSpc>
              <a:spcBef>
                <a:spcPts val="100"/>
              </a:spcBef>
              <a:tabLst>
                <a:tab pos="2860040" algn="l"/>
              </a:tabLst>
            </a:pPr>
            <a:r>
              <a:rPr lang="ru-RU" dirty="0" smtClean="0"/>
              <a:t>ПРИКАЗ № 704</a:t>
            </a:r>
            <a:endParaRPr lang="ru-RU" spc="-10" dirty="0">
              <a:solidFill>
                <a:srgbClr val="538235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6028" y="685800"/>
            <a:ext cx="4727575" cy="2638543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289560">
              <a:lnSpc>
                <a:spcPts val="2160"/>
              </a:lnSpc>
              <a:spcBef>
                <a:spcPts val="375"/>
              </a:spcBef>
            </a:pPr>
            <a:r>
              <a:rPr lang="ru-RU" sz="2000" dirty="0" smtClean="0">
                <a:latin typeface="Microsoft Sans Serif"/>
                <a:cs typeface="Microsoft Sans Serif"/>
              </a:rPr>
              <a:t>Обучающий модуль для самостоятельного обучения </a:t>
            </a:r>
            <a:r>
              <a:rPr lang="ru-RU" sz="2000" b="1" dirty="0" smtClean="0">
                <a:solidFill>
                  <a:srgbClr val="538235"/>
                </a:solidFill>
                <a:latin typeface="Arial"/>
                <a:cs typeface="Arial"/>
              </a:rPr>
              <a:t>«Государственная политика в сфере образования (Приказ № 704 от 09 октября 2025 г.)»</a:t>
            </a:r>
            <a:r>
              <a:rPr lang="ru-RU" sz="2000" dirty="0" smtClean="0">
                <a:solidFill>
                  <a:schemeClr val="tx1"/>
                </a:solidFill>
                <a:latin typeface="Arial"/>
                <a:cs typeface="Arial"/>
              </a:rPr>
              <a:t>: доступен с 25 августа 2025 г. по ссылке: </a:t>
            </a:r>
            <a:r>
              <a:rPr lang="ru-RU" sz="2000" u="sng" dirty="0" smtClean="0">
                <a:hlinkClick r:id="rId2"/>
              </a:rPr>
              <a:t>https://clck.ru/3N4aoJ</a:t>
            </a:r>
            <a:r>
              <a:rPr lang="ru-RU" sz="2000" u="sng" dirty="0" smtClean="0"/>
              <a:t> </a:t>
            </a:r>
          </a:p>
          <a:p>
            <a:pPr marL="12700" marR="289560">
              <a:lnSpc>
                <a:spcPts val="2160"/>
              </a:lnSpc>
              <a:spcBef>
                <a:spcPts val="375"/>
              </a:spcBef>
            </a:pPr>
            <a:r>
              <a:rPr lang="ru-RU" sz="2000" u="sng" dirty="0" smtClean="0">
                <a:latin typeface="Arial"/>
                <a:cs typeface="Arial"/>
              </a:rPr>
              <a:t>Горячая линия ФГОС (Приказ № 704): 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Times New Roman"/>
                <a:hlinkClick r:id="rId3"/>
              </a:rPr>
              <a:t>https://cub.iro.perm.ru/#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Times New Roman"/>
              </a:rPr>
              <a:t> 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0569" y="4953000"/>
            <a:ext cx="4521835" cy="1540510"/>
          </a:xfrm>
          <a:custGeom>
            <a:avLst/>
            <a:gdLst/>
            <a:ahLst/>
            <a:cxnLst/>
            <a:rect l="l" t="t" r="r" b="b"/>
            <a:pathLst>
              <a:path w="4521835" h="2893060">
                <a:moveTo>
                  <a:pt x="4521708" y="0"/>
                </a:moveTo>
                <a:lnTo>
                  <a:pt x="0" y="0"/>
                </a:lnTo>
                <a:lnTo>
                  <a:pt x="0" y="2892552"/>
                </a:lnTo>
                <a:lnTo>
                  <a:pt x="4521708" y="2892552"/>
                </a:lnTo>
                <a:lnTo>
                  <a:pt x="4521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4135" y="3964940"/>
            <a:ext cx="4521835" cy="2659061"/>
          </a:xfrm>
          <a:prstGeom prst="rect">
            <a:avLst/>
          </a:prstGeom>
          <a:ln w="19050">
            <a:solidFill>
              <a:srgbClr val="0539E6"/>
            </a:solidFill>
          </a:ln>
        </p:spPr>
        <p:txBody>
          <a:bodyPr vert="horz" wrap="square" lIns="0" tIns="133985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1055"/>
              </a:spcBef>
            </a:pPr>
            <a:r>
              <a:rPr sz="2000" b="1" spc="125" dirty="0">
                <a:solidFill>
                  <a:srgbClr val="0539E6"/>
                </a:solidFill>
                <a:latin typeface="Tahoma"/>
                <a:cs typeface="Tahoma"/>
              </a:rPr>
              <a:t>ЗАДАЧИ</a:t>
            </a:r>
            <a:r>
              <a:rPr sz="2000" b="1" spc="-6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155" dirty="0">
                <a:solidFill>
                  <a:srgbClr val="0539E6"/>
                </a:solidFill>
                <a:latin typeface="Tahoma"/>
                <a:cs typeface="Tahoma"/>
              </a:rPr>
              <a:t>НА</a:t>
            </a:r>
            <a:r>
              <a:rPr sz="2000" b="1" spc="-4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-35" dirty="0">
                <a:solidFill>
                  <a:srgbClr val="0539E6"/>
                </a:solidFill>
                <a:latin typeface="Tahoma"/>
                <a:cs typeface="Tahoma"/>
              </a:rPr>
              <a:t>2025</a:t>
            </a:r>
            <a:r>
              <a:rPr sz="2000" b="1" spc="-6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85" dirty="0">
                <a:solidFill>
                  <a:srgbClr val="0539E6"/>
                </a:solidFill>
                <a:latin typeface="Tahoma"/>
                <a:cs typeface="Tahoma"/>
              </a:rPr>
              <a:t>ГОД</a:t>
            </a:r>
            <a:endParaRPr sz="2000" dirty="0">
              <a:latin typeface="Tahoma"/>
              <a:cs typeface="Tahoma"/>
            </a:endParaRPr>
          </a:p>
          <a:p>
            <a:pPr marL="312420" marR="330200">
              <a:lnSpc>
                <a:spcPct val="100000"/>
              </a:lnSpc>
              <a:spcBef>
                <a:spcPts val="5"/>
              </a:spcBef>
            </a:pPr>
            <a:r>
              <a:rPr sz="1800" spc="-254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sz="1800" spc="-254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sz="1800" spc="-8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spc="-8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pc="18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Обеспечить исполнение Приказа № 704 </a:t>
            </a:r>
            <a:r>
              <a:rPr lang="ru-RU" b="1" spc="185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 всех школах.</a:t>
            </a:r>
          </a:p>
          <a:p>
            <a:pPr marL="312420" marR="330200">
              <a:lnSpc>
                <a:spcPct val="100000"/>
              </a:lnSpc>
              <a:spcBef>
                <a:spcPts val="5"/>
              </a:spcBef>
            </a:pPr>
            <a:r>
              <a:rPr lang="ru-RU" spc="185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Организовать своевременную корректировку </a:t>
            </a:r>
            <a:r>
              <a:rPr lang="ru-RU" b="1" spc="185" dirty="0" smtClean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локальных нормативных правовых актов</a:t>
            </a:r>
            <a:endParaRPr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58000" y="202819"/>
            <a:ext cx="4910835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>
              <a:lnSpc>
                <a:spcPts val="2280"/>
              </a:lnSpc>
              <a:spcBef>
                <a:spcPts val="100"/>
              </a:spcBef>
            </a:pPr>
            <a:r>
              <a:rPr lang="ru-RU" sz="2000" b="1" spc="-10" dirty="0" smtClean="0">
                <a:solidFill>
                  <a:srgbClr val="0539E6"/>
                </a:solidFill>
                <a:latin typeface="Arial"/>
                <a:cs typeface="Arial"/>
              </a:rPr>
              <a:t>ПРОЕКТ «ШКОЛА МИНПРОСВЕЩЕНИЯ РОССИИ»</a:t>
            </a:r>
            <a:endParaRPr lang="ru-RU" sz="2000" dirty="0" smtClean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85838" y="3600450"/>
            <a:ext cx="4521835" cy="2893060"/>
          </a:xfrm>
          <a:custGeom>
            <a:avLst/>
            <a:gdLst/>
            <a:ahLst/>
            <a:cxnLst/>
            <a:rect l="l" t="t" r="r" b="b"/>
            <a:pathLst>
              <a:path w="4521834" h="2893060">
                <a:moveTo>
                  <a:pt x="4521708" y="0"/>
                </a:moveTo>
                <a:lnTo>
                  <a:pt x="0" y="0"/>
                </a:lnTo>
                <a:lnTo>
                  <a:pt x="0" y="2892552"/>
                </a:lnTo>
                <a:lnTo>
                  <a:pt x="4521708" y="2892552"/>
                </a:lnTo>
                <a:lnTo>
                  <a:pt x="4521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612511" y="3600450"/>
            <a:ext cx="5156324" cy="2977097"/>
          </a:xfrm>
          <a:prstGeom prst="rect">
            <a:avLst/>
          </a:prstGeom>
          <a:ln w="19050">
            <a:solidFill>
              <a:srgbClr val="0539E6"/>
            </a:solidFill>
          </a:ln>
        </p:spPr>
        <p:txBody>
          <a:bodyPr vert="horz" wrap="square" lIns="0" tIns="144145" rIns="0" bIns="0" rtlCol="0">
            <a:spAutoFit/>
          </a:bodyPr>
          <a:lstStyle/>
          <a:p>
            <a:pPr marL="313690">
              <a:lnSpc>
                <a:spcPct val="100000"/>
              </a:lnSpc>
              <a:spcBef>
                <a:spcPts val="1135"/>
              </a:spcBef>
            </a:pPr>
            <a:r>
              <a:rPr sz="2000" b="1" spc="125" dirty="0">
                <a:solidFill>
                  <a:srgbClr val="0539E6"/>
                </a:solidFill>
                <a:latin typeface="Tahoma"/>
                <a:cs typeface="Tahoma"/>
              </a:rPr>
              <a:t>ЗАДАЧИ</a:t>
            </a:r>
            <a:r>
              <a:rPr sz="2000" b="1" spc="-40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155" dirty="0">
                <a:solidFill>
                  <a:srgbClr val="0539E6"/>
                </a:solidFill>
                <a:latin typeface="Tahoma"/>
                <a:cs typeface="Tahoma"/>
              </a:rPr>
              <a:t>НА</a:t>
            </a:r>
            <a:r>
              <a:rPr sz="2000" b="1" spc="-2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0539E6"/>
                </a:solidFill>
                <a:latin typeface="Tahoma"/>
                <a:cs typeface="Tahoma"/>
              </a:rPr>
              <a:t>2025</a:t>
            </a:r>
            <a:r>
              <a:rPr sz="2000" b="1" spc="-55" dirty="0">
                <a:solidFill>
                  <a:srgbClr val="0539E6"/>
                </a:solidFill>
                <a:latin typeface="Tahoma"/>
                <a:cs typeface="Tahoma"/>
              </a:rPr>
              <a:t> </a:t>
            </a:r>
            <a:r>
              <a:rPr sz="2000" b="1" spc="85" dirty="0">
                <a:solidFill>
                  <a:srgbClr val="0539E6"/>
                </a:solidFill>
                <a:latin typeface="Tahoma"/>
                <a:cs typeface="Tahoma"/>
              </a:rPr>
              <a:t>ГОД</a:t>
            </a:r>
            <a:endParaRPr sz="2000" dirty="0">
              <a:latin typeface="Tahoma"/>
              <a:cs typeface="Tahoma"/>
            </a:endParaRPr>
          </a:p>
          <a:p>
            <a:pPr marL="297180" marR="1032510">
              <a:lnSpc>
                <a:spcPct val="100000"/>
              </a:lnSpc>
              <a:spcBef>
                <a:spcPts val="610"/>
              </a:spcBef>
              <a:tabLst>
                <a:tab pos="504825" algn="l"/>
              </a:tabLst>
            </a:pPr>
            <a:r>
              <a:rPr lang="ru-RU" b="1" spc="35" dirty="0" smtClean="0">
                <a:solidFill>
                  <a:schemeClr val="accent3">
                    <a:lumMod val="50000"/>
                  </a:schemeClr>
                </a:solidFill>
                <a:latin typeface="Tahoma"/>
                <a:cs typeface="Tahoma"/>
              </a:rPr>
              <a:t>100%</a:t>
            </a:r>
            <a:r>
              <a:rPr lang="ru-RU" b="1" spc="35" dirty="0" smtClean="0">
                <a:latin typeface="Tahoma"/>
                <a:cs typeface="Tahoma"/>
              </a:rPr>
              <a:t> - </a:t>
            </a:r>
            <a:r>
              <a:rPr lang="ru-RU" spc="35" dirty="0" smtClean="0">
                <a:solidFill>
                  <a:schemeClr val="tx1"/>
                </a:solidFill>
                <a:latin typeface="Tahoma"/>
                <a:cs typeface="Tahoma"/>
              </a:rPr>
              <a:t>средний и высокий уровень соответствия</a:t>
            </a:r>
          </a:p>
          <a:p>
            <a:pPr marL="297180" marR="1032510">
              <a:spcBef>
                <a:spcPts val="610"/>
              </a:spcBef>
              <a:tabLst>
                <a:tab pos="504825" algn="l"/>
              </a:tabLst>
            </a:pPr>
            <a:r>
              <a:rPr lang="ru-RU" b="1" spc="35" dirty="0" smtClean="0">
                <a:solidFill>
                  <a:schemeClr val="accent3">
                    <a:lumMod val="50000"/>
                  </a:schemeClr>
                </a:solidFill>
                <a:latin typeface="Tahoma"/>
                <a:cs typeface="Tahoma"/>
              </a:rPr>
              <a:t>100%</a:t>
            </a:r>
            <a:r>
              <a:rPr lang="ru-RU" b="1" spc="35" dirty="0" smtClean="0">
                <a:latin typeface="Tahoma"/>
                <a:cs typeface="Tahoma"/>
              </a:rPr>
              <a:t> - </a:t>
            </a:r>
            <a:r>
              <a:rPr lang="ru-RU" spc="35" dirty="0" smtClean="0">
                <a:solidFill>
                  <a:schemeClr val="tx1"/>
                </a:solidFill>
                <a:latin typeface="Tahoma"/>
                <a:cs typeface="Tahoma"/>
              </a:rPr>
              <a:t>наличие программ развития на сайтах школ</a:t>
            </a:r>
          </a:p>
          <a:p>
            <a:pPr marL="297180" marR="1032510">
              <a:spcBef>
                <a:spcPts val="610"/>
              </a:spcBef>
              <a:tabLst>
                <a:tab pos="504825" algn="l"/>
              </a:tabLst>
            </a:pPr>
            <a:r>
              <a:rPr lang="ru-RU" spc="35" dirty="0" smtClean="0">
                <a:solidFill>
                  <a:schemeClr val="tx1"/>
                </a:solidFill>
                <a:latin typeface="Tahoma"/>
                <a:cs typeface="Tahoma"/>
              </a:rPr>
              <a:t>Отражение в программах развития школ приоритетных направлений развития</a:t>
            </a:r>
            <a:endParaRPr lang="ru-RU" spc="35" dirty="0" smtClean="0">
              <a:solidFill>
                <a:schemeClr val="tx1"/>
              </a:solidFill>
              <a:latin typeface="Tahoma"/>
              <a:cs typeface="Tahoma"/>
            </a:endParaRPr>
          </a:p>
          <a:p>
            <a:pPr marL="297180" marR="1032510">
              <a:spcBef>
                <a:spcPts val="610"/>
              </a:spcBef>
              <a:tabLst>
                <a:tab pos="504825" algn="l"/>
              </a:tabLst>
            </a:pPr>
            <a:endParaRPr lang="ru-RU" spc="35" dirty="0" smtClean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9" name="object 3"/>
          <p:cNvSpPr txBox="1"/>
          <p:nvPr/>
        </p:nvSpPr>
        <p:spPr>
          <a:xfrm>
            <a:off x="6858000" y="847303"/>
            <a:ext cx="5032375" cy="1792157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289560">
              <a:lnSpc>
                <a:spcPts val="2160"/>
              </a:lnSpc>
              <a:spcBef>
                <a:spcPts val="375"/>
              </a:spcBef>
            </a:pPr>
            <a:r>
              <a:rPr lang="ru-RU" sz="2000" dirty="0" smtClean="0">
                <a:latin typeface="Microsoft Sans Serif"/>
                <a:cs typeface="Microsoft Sans Serif"/>
              </a:rPr>
              <a:t>Сайт МОН ПК: </a:t>
            </a:r>
            <a:r>
              <a:rPr lang="en-US" sz="2000" dirty="0" smtClean="0">
                <a:solidFill>
                  <a:srgbClr val="7225CB"/>
                </a:solidFill>
                <a:latin typeface="Arial"/>
                <a:cs typeface="Times New Roman"/>
                <a:hlinkClick r:id="rId4"/>
              </a:rPr>
              <a:t>https://minobr.permkrai.ru/deyatelnost/proekt-shkola-minprosveshcheniya-rossii</a:t>
            </a:r>
            <a:endParaRPr lang="ru-RU" sz="2000" dirty="0" smtClean="0">
              <a:solidFill>
                <a:srgbClr val="7225CB"/>
              </a:solidFill>
              <a:latin typeface="Arial"/>
              <a:cs typeface="Times New Roman"/>
            </a:endParaRPr>
          </a:p>
          <a:p>
            <a:pPr marL="12700" marR="289560">
              <a:lnSpc>
                <a:spcPts val="2160"/>
              </a:lnSpc>
              <a:spcBef>
                <a:spcPts val="375"/>
              </a:spcBef>
            </a:pPr>
            <a:r>
              <a:rPr lang="ru-RU" sz="2000" dirty="0" smtClean="0">
                <a:solidFill>
                  <a:schemeClr val="tx1"/>
                </a:solidFill>
                <a:latin typeface="Arial"/>
                <a:cs typeface="Times New Roman"/>
              </a:rPr>
              <a:t>Сайт ГАУ ДПО «ИРО ПК»: </a:t>
            </a:r>
            <a:r>
              <a:rPr lang="en-US" sz="2000" dirty="0" smtClean="0">
                <a:solidFill>
                  <a:srgbClr val="7225CB"/>
                </a:solidFill>
                <a:latin typeface="Arial"/>
                <a:cs typeface="Times New Roman"/>
                <a:hlinkClick r:id="rId5"/>
              </a:rPr>
              <a:t>https://cub.iro.perm.ru/follow/shkola-minprosveshcheniya-rossii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Arial"/>
                <a:cs typeface="Times New Roman"/>
              </a:rPr>
              <a:t> </a:t>
            </a:r>
            <a:endParaRPr sz="2000" dirty="0">
              <a:solidFill>
                <a:schemeClr val="accent3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5463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884</Words>
  <Application>Microsoft Office PowerPoint</Application>
  <PresentationFormat>Широкоэкранный</PresentationFormat>
  <Paragraphs>138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MT</vt:lpstr>
      <vt:lpstr>Calibri</vt:lpstr>
      <vt:lpstr>Microsoft Sans Serif</vt:lpstr>
      <vt:lpstr>Tahoma</vt:lpstr>
      <vt:lpstr>Times New Roman</vt:lpstr>
      <vt:lpstr>Office Theme</vt:lpstr>
      <vt:lpstr>Краевой форум лидеров образования   «Государственная политика в сфере образования: тактические и стратегические приоритеты»</vt:lpstr>
      <vt:lpstr>ЕДИНОЕ СОДЕРЖАНИЕ ОБЩЕГО ОБРАЗВАНИЯ</vt:lpstr>
      <vt:lpstr>ЕДИНОЕ РАСПИСАНИЕ</vt:lpstr>
      <vt:lpstr>ПРОФИЛЬНОЕ ОБУЧЕНИЕ</vt:lpstr>
      <vt:lpstr>УЧЕТ РЕЗУЛЬТАТОВ ОЦЕНОЧНЫХ ПРОЦЕДУР</vt:lpstr>
      <vt:lpstr>ВВЕДЕНИЕ ОЦЕНКИ ЗА ПОВЕДЕНИЕ СЕЙЧАС</vt:lpstr>
      <vt:lpstr>ВВЕДЕНИЕ УЧЕБНОГО ПРЕДМЕТА «ДУХОВНО-НРАВСТВЕННАЯ КУЛЬТУРА РОССИИ»</vt:lpstr>
      <vt:lpstr>ИЗМЕНЕНИЕ КОЛИЧЕСТВА ЧАСОВ ИНОСТРАННОГО ЯЗЫКА</vt:lpstr>
      <vt:lpstr>ПРИКАЗ № 704</vt:lpstr>
      <vt:lpstr>Краевой форум лидеров образования   «Государственная политика в сфере образования: тактические и стратегические приоритеты»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Волкова Лилия Викторовна</cp:lastModifiedBy>
  <cp:revision>5</cp:revision>
  <dcterms:created xsi:type="dcterms:W3CDTF">2025-08-21T04:14:02Z</dcterms:created>
  <dcterms:modified xsi:type="dcterms:W3CDTF">2025-08-21T04:56:03Z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2025-07-23T00:00:00Z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2025-08-21T00:00:00Z</vt:filetime>
  </property>
  <property fmtid="{D5CDD505-2E9C-101B-9397-08002B2CF9AE}" pid="5" name="Producer">
    <vt:lpwstr>Microsoft® PowerPoint® LTSC</vt:lpwstr>
  </property>
</Properties>
</file>