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303" r:id="rId3"/>
    <p:sldId id="316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0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5839" userDrawn="1">
          <p15:clr>
            <a:srgbClr val="A4A3A4"/>
          </p15:clr>
        </p15:guide>
        <p15:guide id="2" pos="19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39B54A"/>
    <a:srgbClr val="787878"/>
    <a:srgbClr val="F66560"/>
    <a:srgbClr val="F24A49"/>
    <a:srgbClr val="B061A7"/>
    <a:srgbClr val="EF5FA7"/>
    <a:srgbClr val="F7941E"/>
    <a:srgbClr val="08BFC5"/>
    <a:srgbClr val="F45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79" autoAdjust="0"/>
    <p:restoredTop sz="94537"/>
  </p:normalViewPr>
  <p:slideViewPr>
    <p:cSldViewPr snapToGrid="0" showGuides="1">
      <p:cViewPr varScale="1">
        <p:scale>
          <a:sx n="75" d="100"/>
          <a:sy n="75" d="100"/>
        </p:scale>
        <p:origin x="1504" y="184"/>
      </p:cViewPr>
      <p:guideLst>
        <p:guide orient="horz" pos="5839"/>
        <p:guide pos="19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Текст заголовка</a:t>
            </a:r>
          </a:p>
        </p:txBody>
      </p:sp>
      <p:sp>
        <p:nvSpPr>
          <p:cNvPr id="4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67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Изображение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Изображение"/>
          <p:cNvSpPr>
            <a:spLocks noGrp="1"/>
          </p:cNvSpPr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Изображение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Изображение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hyperlink" Target="https://dopportal.ru/blog/35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Москва, 2019"/>
          <p:cNvSpPr txBox="1"/>
          <p:nvPr/>
        </p:nvSpPr>
        <p:spPr>
          <a:xfrm>
            <a:off x="6074868" y="8718641"/>
            <a:ext cx="83035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r>
              <a:rPr b="0" dirty="0">
                <a:solidFill>
                  <a:schemeClr val="tx1"/>
                </a:solidFill>
                <a:latin typeface="PT_Russia Text Medium" panose="02000503000000020004" pitchFamily="2" charset="0"/>
                <a:ea typeface="PT_Russia Text Medium" panose="02000503000000020004" pitchFamily="2" charset="0"/>
              </a:rPr>
              <a:t>2019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34B69B1-2804-4995-ACC3-C16CC4A5D0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000"/>
          <a:stretch/>
        </p:blipFill>
        <p:spPr>
          <a:xfrm>
            <a:off x="-1" y="1018861"/>
            <a:ext cx="3815293" cy="89616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2E5912F-BE93-4427-8E77-DA62155C83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7031" r="48241" b="-1"/>
          <a:stretch/>
        </p:blipFill>
        <p:spPr>
          <a:xfrm>
            <a:off x="9873192" y="2777066"/>
            <a:ext cx="3815292" cy="76014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F162485-9B1E-4DA9-A0EF-38AB914EE6AF}"/>
              </a:ext>
            </a:extLst>
          </p:cNvPr>
          <p:cNvSpPr txBox="1"/>
          <p:nvPr/>
        </p:nvSpPr>
        <p:spPr>
          <a:xfrm>
            <a:off x="2603846" y="3346241"/>
            <a:ext cx="7772400" cy="50270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4000" dirty="0">
                <a:solidFill>
                  <a:srgbClr val="92278F"/>
                </a:solidFill>
              </a:rPr>
              <a:t>Модельный комплекс мероприятий по внедрению персонифицированного финансирования дополнительного образования детей в субъектах Российской Федерации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A89255A-5E5C-4F53-B08B-51389D98BD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35320" y="369284"/>
            <a:ext cx="3062195" cy="263157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873C6B-923F-46CA-9872-1711D5985B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92399" y="568008"/>
            <a:ext cx="8182093" cy="8976042"/>
          </a:xfrm>
          <a:prstGeom prst="rect">
            <a:avLst/>
          </a:prstGeom>
        </p:spPr>
      </p:pic>
      <p:sp>
        <p:nvSpPr>
          <p:cNvPr id="4" name="Стрелка: вниз 3">
            <a:extLst>
              <a:ext uri="{FF2B5EF4-FFF2-40B4-BE49-F238E27FC236}">
                <a16:creationId xmlns:a16="http://schemas.microsoft.com/office/drawing/2014/main" id="{C9E9AB89-CE2A-46B2-9CC6-AA0E14679773}"/>
              </a:ext>
            </a:extLst>
          </p:cNvPr>
          <p:cNvSpPr/>
          <p:nvPr/>
        </p:nvSpPr>
        <p:spPr>
          <a:xfrm>
            <a:off x="4428766" y="5649611"/>
            <a:ext cx="305964" cy="81554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378B008-91C4-437D-8709-E9512531E698}"/>
              </a:ext>
            </a:extLst>
          </p:cNvPr>
          <p:cNvSpPr/>
          <p:nvPr/>
        </p:nvSpPr>
        <p:spPr>
          <a:xfrm>
            <a:off x="2819846" y="646668"/>
            <a:ext cx="3523804" cy="1772681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B305D00-82F4-4C65-B6C2-BE97AAB916F7}"/>
              </a:ext>
            </a:extLst>
          </p:cNvPr>
          <p:cNvSpPr/>
          <p:nvPr/>
        </p:nvSpPr>
        <p:spPr>
          <a:xfrm>
            <a:off x="2819846" y="3218418"/>
            <a:ext cx="3523804" cy="2172732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03D7C15-3A50-448F-88AB-29883EFD02FC}"/>
              </a:ext>
            </a:extLst>
          </p:cNvPr>
          <p:cNvSpPr/>
          <p:nvPr/>
        </p:nvSpPr>
        <p:spPr>
          <a:xfrm>
            <a:off x="2819846" y="6723618"/>
            <a:ext cx="3523804" cy="2383314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971E4E46-DC73-4CA3-939A-0190CE0A5F5B}"/>
              </a:ext>
            </a:extLst>
          </p:cNvPr>
          <p:cNvSpPr/>
          <p:nvPr/>
        </p:nvSpPr>
        <p:spPr>
          <a:xfrm>
            <a:off x="210940" y="3382843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18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4D85186F-1ECE-4560-9BFD-6AB7CF8E5C6F}"/>
              </a:ext>
            </a:extLst>
          </p:cNvPr>
          <p:cNvSpPr/>
          <p:nvPr/>
        </p:nvSpPr>
        <p:spPr>
          <a:xfrm>
            <a:off x="4428766" y="-265358"/>
            <a:ext cx="305964" cy="81554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95493913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C52BA13-78DB-44AD-97F6-B60A02A30782}"/>
              </a:ext>
            </a:extLst>
          </p:cNvPr>
          <p:cNvSpPr txBox="1"/>
          <p:nvPr/>
        </p:nvSpPr>
        <p:spPr>
          <a:xfrm>
            <a:off x="666750" y="688578"/>
            <a:ext cx="80010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ru-RU" sz="3200" dirty="0">
                <a:solidFill>
                  <a:srgbClr val="92278F"/>
                </a:solidFill>
              </a:rPr>
              <a:t>Операторская модель (СОНКО) 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rgbClr val="92278F"/>
              </a:solidFill>
              <a:effectLst/>
              <a:uFillTx/>
              <a:sym typeface="Helvetica Neue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9C9318-78FB-4A60-9258-0CE0BCDFD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04876" y="2476500"/>
            <a:ext cx="9904114" cy="5619750"/>
          </a:xfrm>
          <a:prstGeom prst="rect">
            <a:avLst/>
          </a:prstGeom>
        </p:spPr>
      </p:pic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21044FA6-80CC-4805-95D5-13332EF39229}"/>
              </a:ext>
            </a:extLst>
          </p:cNvPr>
          <p:cNvSpPr/>
          <p:nvPr/>
        </p:nvSpPr>
        <p:spPr>
          <a:xfrm>
            <a:off x="190500" y="2639893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11,12, 14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80118AFD-227F-4ACD-8E53-A1587D24D695}"/>
              </a:ext>
            </a:extLst>
          </p:cNvPr>
          <p:cNvSpPr/>
          <p:nvPr/>
        </p:nvSpPr>
        <p:spPr>
          <a:xfrm>
            <a:off x="5038366" y="4697111"/>
            <a:ext cx="305964" cy="81554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A0FE5F11-1C9D-4038-A319-F4965C22B513}"/>
              </a:ext>
            </a:extLst>
          </p:cNvPr>
          <p:cNvSpPr/>
          <p:nvPr/>
        </p:nvSpPr>
        <p:spPr>
          <a:xfrm>
            <a:off x="5038366" y="8297561"/>
            <a:ext cx="305964" cy="81554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017652406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9DA787-B6B8-4713-A57D-614347F55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09827" y="1290838"/>
            <a:ext cx="9601123" cy="7643612"/>
          </a:xfrm>
          <a:prstGeom prst="rect">
            <a:avLst/>
          </a:prstGeom>
        </p:spPr>
      </p:pic>
      <p:sp>
        <p:nvSpPr>
          <p:cNvPr id="5" name="Стрелка: вниз 4">
            <a:extLst>
              <a:ext uri="{FF2B5EF4-FFF2-40B4-BE49-F238E27FC236}">
                <a16:creationId xmlns:a16="http://schemas.microsoft.com/office/drawing/2014/main" id="{A3A5622B-C791-4245-A440-D8FCBF278933}"/>
              </a:ext>
            </a:extLst>
          </p:cNvPr>
          <p:cNvSpPr/>
          <p:nvPr/>
        </p:nvSpPr>
        <p:spPr>
          <a:xfrm>
            <a:off x="4988228" y="4704871"/>
            <a:ext cx="305964" cy="81554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698A63AC-E833-472D-A79D-0A6C8419FB17}"/>
              </a:ext>
            </a:extLst>
          </p:cNvPr>
          <p:cNvSpPr/>
          <p:nvPr/>
        </p:nvSpPr>
        <p:spPr>
          <a:xfrm>
            <a:off x="5025474" y="411377"/>
            <a:ext cx="305964" cy="81554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821588577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F9448B6-16D3-4AAF-904B-DF9E2139993C}"/>
              </a:ext>
            </a:extLst>
          </p:cNvPr>
          <p:cNvSpPr txBox="1"/>
          <p:nvPr/>
        </p:nvSpPr>
        <p:spPr>
          <a:xfrm>
            <a:off x="584200" y="237311"/>
            <a:ext cx="12420600" cy="10874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ru-RU" sz="3200" dirty="0">
                <a:solidFill>
                  <a:srgbClr val="92278F"/>
                </a:solidFill>
              </a:rPr>
              <a:t>Операторская модель </a:t>
            </a:r>
          </a:p>
          <a:p>
            <a:pPr algn="l"/>
            <a:r>
              <a:rPr lang="ru-RU" sz="3200" dirty="0">
                <a:solidFill>
                  <a:srgbClr val="92278F"/>
                </a:solidFill>
              </a:rPr>
              <a:t>(бюджетное или автономное учреждение)</a:t>
            </a:r>
            <a:endParaRPr kumimoji="0" lang="ru-RU" sz="3200" b="1" i="0" u="none" strike="noStrike" cap="none" spc="0" normalizeH="0" baseline="0" dirty="0">
              <a:ln>
                <a:noFill/>
              </a:ln>
              <a:solidFill>
                <a:srgbClr val="92278F"/>
              </a:solidFill>
              <a:effectLst/>
              <a:uFillTx/>
              <a:sym typeface="Helvetica Neue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0D4FDA4-67E7-4ED7-BECC-C4BB30412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930650" y="1726862"/>
            <a:ext cx="8078024" cy="8293438"/>
          </a:xfrm>
          <a:prstGeom prst="rect">
            <a:avLst/>
          </a:prstGeom>
        </p:spPr>
      </p:pic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9ECA3066-1FB8-4BBF-936F-269A091A0248}"/>
              </a:ext>
            </a:extLst>
          </p:cNvPr>
          <p:cNvSpPr/>
          <p:nvPr/>
        </p:nvSpPr>
        <p:spPr>
          <a:xfrm>
            <a:off x="2721782" y="1496238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11,12, 14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42837E73-566A-4BCB-AA34-F6C492AA1B08}"/>
              </a:ext>
            </a:extLst>
          </p:cNvPr>
          <p:cNvSpPr/>
          <p:nvPr/>
        </p:nvSpPr>
        <p:spPr>
          <a:xfrm>
            <a:off x="6896764" y="2762077"/>
            <a:ext cx="380336" cy="566009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Стрелка: вниз 11">
            <a:extLst>
              <a:ext uri="{FF2B5EF4-FFF2-40B4-BE49-F238E27FC236}">
                <a16:creationId xmlns:a16="http://schemas.microsoft.com/office/drawing/2014/main" id="{7A8B8A6E-1FFE-4B73-A10A-5AE9EED7196F}"/>
              </a:ext>
            </a:extLst>
          </p:cNvPr>
          <p:cNvSpPr/>
          <p:nvPr/>
        </p:nvSpPr>
        <p:spPr>
          <a:xfrm>
            <a:off x="6896764" y="5810077"/>
            <a:ext cx="380336" cy="566009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244520100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F8DDEF2-F2C1-447F-ADD4-0A87D9C74600}"/>
              </a:ext>
            </a:extLst>
          </p:cNvPr>
          <p:cNvSpPr txBox="1"/>
          <p:nvPr/>
        </p:nvSpPr>
        <p:spPr>
          <a:xfrm>
            <a:off x="584200" y="616882"/>
            <a:ext cx="12420600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algn="l"/>
            <a:r>
              <a:rPr lang="ru-RU" sz="3200" dirty="0" err="1">
                <a:solidFill>
                  <a:srgbClr val="92278F"/>
                </a:solidFill>
              </a:rPr>
              <a:t>Безоператорская</a:t>
            </a:r>
            <a:r>
              <a:rPr lang="ru-RU" sz="3200" dirty="0">
                <a:solidFill>
                  <a:srgbClr val="92278F"/>
                </a:solidFill>
              </a:rPr>
              <a:t> модель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B8D8946-DFB9-4837-98AA-854A7EA30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43968" y="3214965"/>
            <a:ext cx="10104120" cy="3886200"/>
          </a:xfrm>
          <a:prstGeom prst="rect">
            <a:avLst/>
          </a:prstGeom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E1908569-2CFA-4BEE-8774-49E5222669FC}"/>
              </a:ext>
            </a:extLst>
          </p:cNvPr>
          <p:cNvSpPr/>
          <p:nvPr/>
        </p:nvSpPr>
        <p:spPr>
          <a:xfrm>
            <a:off x="226232" y="4102378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8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975572861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E9F6BDC-075B-4989-9E60-69DB5D86ED3F}"/>
              </a:ext>
            </a:extLst>
          </p:cNvPr>
          <p:cNvSpPr txBox="1"/>
          <p:nvPr/>
        </p:nvSpPr>
        <p:spPr>
          <a:xfrm>
            <a:off x="3461337" y="2794178"/>
            <a:ext cx="7050007" cy="416524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800" b="1" i="0" u="none" strike="noStrike" cap="none" spc="0" normalizeH="0" baseline="0" dirty="0">
                <a:ln>
                  <a:noFill/>
                </a:ln>
                <a:solidFill>
                  <a:srgbClr val="92278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СПАСИБО 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800" b="1" i="0" u="none" strike="noStrike" cap="none" spc="0" normalizeH="0" baseline="0" dirty="0">
                <a:ln>
                  <a:noFill/>
                </a:ln>
                <a:solidFill>
                  <a:srgbClr val="92278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ЗА 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8800" b="1" i="0" u="none" strike="noStrike" cap="none" spc="0" normalizeH="0" baseline="0" dirty="0">
                <a:ln>
                  <a:noFill/>
                </a:ln>
                <a:solidFill>
                  <a:srgbClr val="92278F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ВНИМАНИЕ!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363007-275A-42FF-B860-1DD3AEDCA5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74000"/>
          <a:stretch/>
        </p:blipFill>
        <p:spPr>
          <a:xfrm>
            <a:off x="-1" y="1018861"/>
            <a:ext cx="3815293" cy="89616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2319FF-13BB-4BAC-9D20-F6C0174998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7031" r="48241" b="-1"/>
          <a:stretch/>
        </p:blipFill>
        <p:spPr>
          <a:xfrm>
            <a:off x="10210076" y="2245637"/>
            <a:ext cx="3815292" cy="7601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95623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838F2C-7A6F-4F51-9F7F-766AA1FACB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7031" r="48241" b="-1"/>
          <a:stretch/>
        </p:blipFill>
        <p:spPr>
          <a:xfrm>
            <a:off x="10533006" y="245934"/>
            <a:ext cx="4943587" cy="9849394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9734A99-C575-4794-ADD7-EC1D930E4B18}"/>
              </a:ext>
            </a:extLst>
          </p:cNvPr>
          <p:cNvSpPr/>
          <p:nvPr/>
        </p:nvSpPr>
        <p:spPr>
          <a:xfrm>
            <a:off x="2656333" y="579240"/>
            <a:ext cx="8574451" cy="621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800" dirty="0">
                <a:solidFill>
                  <a:srgbClr val="92278F"/>
                </a:solidFill>
              </a:rPr>
              <a:t>Модельный комплекс мероприятий представлен в виде дорожных карт:</a:t>
            </a:r>
          </a:p>
          <a:p>
            <a:pPr>
              <a:lnSpc>
                <a:spcPct val="115000"/>
              </a:lnSpc>
            </a:pPr>
            <a:endParaRPr lang="ru-RU" sz="2800" dirty="0">
              <a:solidFill>
                <a:srgbClr val="92278F"/>
              </a:solidFill>
            </a:endParaRPr>
          </a:p>
          <a:p>
            <a:pPr>
              <a:lnSpc>
                <a:spcPct val="115000"/>
              </a:lnSpc>
            </a:pPr>
            <a:r>
              <a:rPr lang="ru-RU" b="0" dirty="0"/>
              <a:t>– </a:t>
            </a:r>
            <a:r>
              <a:rPr lang="ru-RU" dirty="0">
                <a:solidFill>
                  <a:srgbClr val="92278F"/>
                </a:solidFill>
              </a:rPr>
              <a:t>основная дорожная карта</a:t>
            </a:r>
            <a:r>
              <a:rPr lang="ru-RU" b="0" dirty="0"/>
              <a:t> представляет собой перечень мероприятий, </a:t>
            </a:r>
            <a:r>
              <a:rPr lang="ru-RU" b="0" dirty="0">
                <a:solidFill>
                  <a:srgbClr val="00B0F0"/>
                </a:solidFill>
              </a:rPr>
              <a:t>выполняемых на региональном и муниципальном уровне</a:t>
            </a:r>
            <a:r>
              <a:rPr lang="ru-RU" b="0" dirty="0"/>
              <a:t>, в обязательном порядке всеми субъектами Российской Федерации, внедряющими систему персонифицированного финансирования;</a:t>
            </a:r>
          </a:p>
          <a:p>
            <a:pPr>
              <a:lnSpc>
                <a:spcPct val="115000"/>
              </a:lnSpc>
            </a:pPr>
            <a:endParaRPr lang="ru-RU" b="0" dirty="0"/>
          </a:p>
          <a:p>
            <a:pPr>
              <a:lnSpc>
                <a:spcPct val="115000"/>
              </a:lnSpc>
            </a:pPr>
            <a:r>
              <a:rPr lang="ru-RU" b="0" dirty="0"/>
              <a:t>– </a:t>
            </a:r>
            <a:r>
              <a:rPr lang="ru-RU" dirty="0">
                <a:solidFill>
                  <a:srgbClr val="92278F"/>
                </a:solidFill>
              </a:rPr>
              <a:t>дорожные карты по </a:t>
            </a:r>
            <a:r>
              <a:rPr lang="ru-RU">
                <a:solidFill>
                  <a:srgbClr val="92278F"/>
                </a:solidFill>
              </a:rPr>
              <a:t>моделям </a:t>
            </a:r>
            <a:r>
              <a:rPr lang="ru-RU" b="0"/>
              <a:t>представляют </a:t>
            </a:r>
            <a:r>
              <a:rPr lang="ru-RU" b="0" dirty="0"/>
              <a:t>собой перечни мероприятий, </a:t>
            </a:r>
            <a:r>
              <a:rPr lang="ru-RU" b="0" dirty="0">
                <a:solidFill>
                  <a:srgbClr val="00B0F0"/>
                </a:solidFill>
              </a:rPr>
              <a:t>выполняемых на муниципальном уровне </a:t>
            </a:r>
            <a:r>
              <a:rPr lang="ru-RU" b="0" dirty="0"/>
              <a:t>в зависимости от выбранной субъектом Российской Федерации модели персонифицированного финансирования.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C2C21F-0370-4BAB-90EE-26D3593719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74000"/>
          <a:stretch/>
        </p:blipFill>
        <p:spPr>
          <a:xfrm>
            <a:off x="-1" y="1018861"/>
            <a:ext cx="3815293" cy="89616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344802-D816-4E21-81D2-C6F7B15117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590" y="6449662"/>
            <a:ext cx="2953058" cy="29530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7E1DDE-85AA-44BA-A5A8-05E60D6404D7}"/>
              </a:ext>
            </a:extLst>
          </p:cNvPr>
          <p:cNvSpPr txBox="1"/>
          <p:nvPr/>
        </p:nvSpPr>
        <p:spPr>
          <a:xfrm rot="312840">
            <a:off x="5292156" y="7095447"/>
            <a:ext cx="4713594" cy="148758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0" b="1" i="0" u="none" strike="noStrike" cap="none" spc="0" normalizeH="0" baseline="0" dirty="0">
                <a:ln>
                  <a:noFill/>
                </a:ln>
                <a:solidFill>
                  <a:srgbClr val="00B0F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№2,4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734451-8955-496B-BA84-F74392F00F8D}"/>
              </a:ext>
            </a:extLst>
          </p:cNvPr>
          <p:cNvSpPr txBox="1"/>
          <p:nvPr/>
        </p:nvSpPr>
        <p:spPr>
          <a:xfrm rot="20445653">
            <a:off x="8705886" y="7516178"/>
            <a:ext cx="4713594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0" b="1" i="0" u="none" strike="noStrike" cap="none" spc="0" normalizeH="0" baseline="0" dirty="0">
                <a:ln>
                  <a:noFill/>
                </a:ln>
                <a:solidFill>
                  <a:srgbClr val="39B54A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№1</a:t>
            </a:r>
          </a:p>
        </p:txBody>
      </p:sp>
    </p:spTree>
    <p:extLst>
      <p:ext uri="{BB962C8B-B14F-4D97-AF65-F5344CB8AC3E}">
        <p14:creationId xmlns:p14="http://schemas.microsoft.com/office/powerpoint/2010/main" val="101844752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5838F2C-7A6F-4F51-9F7F-766AA1FACB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7031" r="48241" b="-1"/>
          <a:stretch/>
        </p:blipFill>
        <p:spPr>
          <a:xfrm>
            <a:off x="10533006" y="245934"/>
            <a:ext cx="4943587" cy="9849394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9734A99-C575-4794-ADD7-EC1D930E4B18}"/>
              </a:ext>
            </a:extLst>
          </p:cNvPr>
          <p:cNvSpPr/>
          <p:nvPr/>
        </p:nvSpPr>
        <p:spPr>
          <a:xfrm>
            <a:off x="2707133" y="3034573"/>
            <a:ext cx="8574451" cy="2453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3600" dirty="0">
                <a:solidFill>
                  <a:srgbClr val="92278F"/>
                </a:solidFill>
              </a:rPr>
              <a:t>Модельный комплекс мероприятий </a:t>
            </a:r>
          </a:p>
          <a:p>
            <a:pPr>
              <a:lnSpc>
                <a:spcPct val="115000"/>
              </a:lnSpc>
            </a:pPr>
            <a:r>
              <a:rPr lang="ru-RU" sz="3600" dirty="0">
                <a:solidFill>
                  <a:srgbClr val="92278F"/>
                </a:solidFill>
              </a:rPr>
              <a:t>можно скачать по ссылке:</a:t>
            </a:r>
          </a:p>
          <a:p>
            <a:pPr>
              <a:lnSpc>
                <a:spcPct val="115000"/>
              </a:lnSpc>
            </a:pPr>
            <a:r>
              <a:rPr lang="en-US" sz="3600" dirty="0">
                <a:solidFill>
                  <a:srgbClr val="92278F"/>
                </a:solidFill>
                <a:hlinkClick r:id="rId4"/>
              </a:rPr>
              <a:t>https://dopportal.ru/blog/35</a:t>
            </a:r>
            <a:r>
              <a:rPr lang="ru-RU" sz="3600">
                <a:solidFill>
                  <a:srgbClr val="92278F"/>
                </a:solidFill>
              </a:rPr>
              <a:t> </a:t>
            </a:r>
            <a:endParaRPr lang="ru-RU" sz="3600" dirty="0">
              <a:solidFill>
                <a:srgbClr val="92278F"/>
              </a:solidFill>
            </a:endParaRPr>
          </a:p>
          <a:p>
            <a:pPr>
              <a:lnSpc>
                <a:spcPct val="115000"/>
              </a:lnSpc>
            </a:pPr>
            <a:endParaRPr lang="ru-RU" sz="2800" dirty="0">
              <a:solidFill>
                <a:srgbClr val="92278F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C2C21F-0370-4BAB-90EE-26D35937196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74000"/>
          <a:stretch/>
        </p:blipFill>
        <p:spPr>
          <a:xfrm>
            <a:off x="-1" y="1018861"/>
            <a:ext cx="3815293" cy="896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62846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B3C8721-38E1-4840-A038-77D851FEE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78655" y="674072"/>
            <a:ext cx="8181641" cy="8405455"/>
          </a:xfrm>
          <a:prstGeom prst="rect">
            <a:avLst/>
          </a:prstGeom>
        </p:spPr>
      </p:pic>
      <p:sp>
        <p:nvSpPr>
          <p:cNvPr id="6" name="Стрелка: вниз 5">
            <a:extLst>
              <a:ext uri="{FF2B5EF4-FFF2-40B4-BE49-F238E27FC236}">
                <a16:creationId xmlns:a16="http://schemas.microsoft.com/office/drawing/2014/main" id="{ED19A5BE-5369-4C84-9CC3-1110680DD8EB}"/>
              </a:ext>
            </a:extLst>
          </p:cNvPr>
          <p:cNvSpPr/>
          <p:nvPr/>
        </p:nvSpPr>
        <p:spPr>
          <a:xfrm>
            <a:off x="4639707" y="2470180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740BA599-6DEF-4305-AB9D-1DF3E3611C0C}"/>
              </a:ext>
            </a:extLst>
          </p:cNvPr>
          <p:cNvSpPr/>
          <p:nvPr/>
        </p:nvSpPr>
        <p:spPr>
          <a:xfrm>
            <a:off x="4639706" y="4965804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05DDF72C-8E87-4729-B858-485AB270B1ED}"/>
              </a:ext>
            </a:extLst>
          </p:cNvPr>
          <p:cNvSpPr/>
          <p:nvPr/>
        </p:nvSpPr>
        <p:spPr>
          <a:xfrm>
            <a:off x="4639707" y="6849674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B11EE82-3168-4B57-9B5D-52D73FC0C813}"/>
              </a:ext>
            </a:extLst>
          </p:cNvPr>
          <p:cNvSpPr/>
          <p:nvPr/>
        </p:nvSpPr>
        <p:spPr>
          <a:xfrm>
            <a:off x="3324254" y="674072"/>
            <a:ext cx="2951748" cy="1796108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74DED07-133E-454E-9867-A3BBE4FBE95C}"/>
              </a:ext>
            </a:extLst>
          </p:cNvPr>
          <p:cNvSpPr/>
          <p:nvPr/>
        </p:nvSpPr>
        <p:spPr>
          <a:xfrm>
            <a:off x="2901361" y="5502745"/>
            <a:ext cx="3833870" cy="1268266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BCE8218-954B-400F-B54B-8FBD04F5AA56}"/>
              </a:ext>
            </a:extLst>
          </p:cNvPr>
          <p:cNvSpPr/>
          <p:nvPr/>
        </p:nvSpPr>
        <p:spPr>
          <a:xfrm>
            <a:off x="2901361" y="2967486"/>
            <a:ext cx="3833869" cy="1958684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F9C5F64-FF73-485F-8597-5BADAB8D4ADE}"/>
              </a:ext>
            </a:extLst>
          </p:cNvPr>
          <p:cNvSpPr/>
          <p:nvPr/>
        </p:nvSpPr>
        <p:spPr>
          <a:xfrm>
            <a:off x="2901361" y="7425642"/>
            <a:ext cx="3833869" cy="1557025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54421977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275E0AD-1E2B-47BF-8BF1-868F8F309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42003" y="326396"/>
            <a:ext cx="7639050" cy="9251878"/>
          </a:xfrm>
          <a:prstGeom prst="rect">
            <a:avLst/>
          </a:prstGeom>
        </p:spPr>
      </p:pic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5D041EF6-E037-4504-A1DA-97FD63BA7CCD}"/>
              </a:ext>
            </a:extLst>
          </p:cNvPr>
          <p:cNvSpPr/>
          <p:nvPr/>
        </p:nvSpPr>
        <p:spPr>
          <a:xfrm>
            <a:off x="4544898" y="2278986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EE117B2-26EE-4AF4-81F9-B025638BFE63}"/>
              </a:ext>
            </a:extLst>
          </p:cNvPr>
          <p:cNvSpPr/>
          <p:nvPr/>
        </p:nvSpPr>
        <p:spPr>
          <a:xfrm>
            <a:off x="3005649" y="443344"/>
            <a:ext cx="3545908" cy="1967347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32269E5-3AEC-42A0-8987-19B594A8AC3D}"/>
              </a:ext>
            </a:extLst>
          </p:cNvPr>
          <p:cNvSpPr/>
          <p:nvPr/>
        </p:nvSpPr>
        <p:spPr>
          <a:xfrm>
            <a:off x="3005649" y="2798616"/>
            <a:ext cx="3545908" cy="1967347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F8488EA-CBA6-491C-90D5-EC16941144DA}"/>
              </a:ext>
            </a:extLst>
          </p:cNvPr>
          <p:cNvSpPr/>
          <p:nvPr/>
        </p:nvSpPr>
        <p:spPr>
          <a:xfrm>
            <a:off x="2991794" y="5361707"/>
            <a:ext cx="3545908" cy="1967347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B9408EFA-9D66-4B85-A1C4-942B83C99F39}"/>
              </a:ext>
            </a:extLst>
          </p:cNvPr>
          <p:cNvSpPr/>
          <p:nvPr/>
        </p:nvSpPr>
        <p:spPr>
          <a:xfrm>
            <a:off x="4517189" y="4828222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C254A12C-D2F0-46F8-9EDB-37F248EAE0E6}"/>
              </a:ext>
            </a:extLst>
          </p:cNvPr>
          <p:cNvSpPr/>
          <p:nvPr/>
        </p:nvSpPr>
        <p:spPr>
          <a:xfrm>
            <a:off x="3005648" y="7924798"/>
            <a:ext cx="3532053" cy="1502406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Стрелка: вниз 22">
            <a:extLst>
              <a:ext uri="{FF2B5EF4-FFF2-40B4-BE49-F238E27FC236}">
                <a16:creationId xmlns:a16="http://schemas.microsoft.com/office/drawing/2014/main" id="{8FA5013F-1989-40B7-86DB-E0B1F0DDB1B6}"/>
              </a:ext>
            </a:extLst>
          </p:cNvPr>
          <p:cNvSpPr/>
          <p:nvPr/>
        </p:nvSpPr>
        <p:spPr>
          <a:xfrm>
            <a:off x="4517189" y="7385442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78048343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3423EB-5300-48C5-9D28-DC0BFF23D0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70014" y="1167867"/>
            <a:ext cx="8935634" cy="8084621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EEE117B2-26EE-4AF4-81F9-B025638BFE63}"/>
              </a:ext>
            </a:extLst>
          </p:cNvPr>
          <p:cNvSpPr/>
          <p:nvPr/>
        </p:nvSpPr>
        <p:spPr>
          <a:xfrm>
            <a:off x="2820692" y="1295751"/>
            <a:ext cx="4107051" cy="2067381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CF11FA5-3750-4EF6-B862-6C0101A0B85C}"/>
              </a:ext>
            </a:extLst>
          </p:cNvPr>
          <p:cNvSpPr/>
          <p:nvPr/>
        </p:nvSpPr>
        <p:spPr>
          <a:xfrm>
            <a:off x="2820692" y="4224930"/>
            <a:ext cx="4107051" cy="2299856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C22E534-1125-439A-9AC4-483AD96FF3E4}"/>
              </a:ext>
            </a:extLst>
          </p:cNvPr>
          <p:cNvSpPr/>
          <p:nvPr/>
        </p:nvSpPr>
        <p:spPr>
          <a:xfrm>
            <a:off x="2820692" y="7169608"/>
            <a:ext cx="4107051" cy="1524941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4EA2E8D8-911F-4C59-8919-8BBA0B100EEA}"/>
              </a:ext>
            </a:extLst>
          </p:cNvPr>
          <p:cNvSpPr/>
          <p:nvPr/>
        </p:nvSpPr>
        <p:spPr>
          <a:xfrm>
            <a:off x="190284" y="1295751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4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4" name="Стрелка: вниз 23">
            <a:extLst>
              <a:ext uri="{FF2B5EF4-FFF2-40B4-BE49-F238E27FC236}">
                <a16:creationId xmlns:a16="http://schemas.microsoft.com/office/drawing/2014/main" id="{B38638C8-4409-4404-A127-9E2280191233}"/>
              </a:ext>
            </a:extLst>
          </p:cNvPr>
          <p:cNvSpPr/>
          <p:nvPr/>
        </p:nvSpPr>
        <p:spPr>
          <a:xfrm>
            <a:off x="4529400" y="3491016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5" name="Стрелка: вниз 24">
            <a:extLst>
              <a:ext uri="{FF2B5EF4-FFF2-40B4-BE49-F238E27FC236}">
                <a16:creationId xmlns:a16="http://schemas.microsoft.com/office/drawing/2014/main" id="{8CC9F53C-12B1-47F3-B8F7-32AE02C815E7}"/>
              </a:ext>
            </a:extLst>
          </p:cNvPr>
          <p:cNvSpPr/>
          <p:nvPr/>
        </p:nvSpPr>
        <p:spPr>
          <a:xfrm>
            <a:off x="4529400" y="6621673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134177116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D9B525-56B8-41D0-8DB6-578F983138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96702" y="274645"/>
            <a:ext cx="8136610" cy="9204310"/>
          </a:xfrm>
          <a:prstGeom prst="rect">
            <a:avLst/>
          </a:prstGeom>
        </p:spPr>
      </p:pic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92046C38-39E5-442D-9D07-D3F85A8349EA}"/>
              </a:ext>
            </a:extLst>
          </p:cNvPr>
          <p:cNvSpPr/>
          <p:nvPr/>
        </p:nvSpPr>
        <p:spPr>
          <a:xfrm>
            <a:off x="193724" y="556257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8 и 9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C657088-F96B-470B-868F-A13B423973C9}"/>
              </a:ext>
            </a:extLst>
          </p:cNvPr>
          <p:cNvSpPr/>
          <p:nvPr/>
        </p:nvSpPr>
        <p:spPr>
          <a:xfrm>
            <a:off x="2867187" y="453678"/>
            <a:ext cx="3750589" cy="1840072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530CFDB1-932C-4570-8BB2-A09C85F2C420}"/>
              </a:ext>
            </a:extLst>
          </p:cNvPr>
          <p:cNvSpPr/>
          <p:nvPr/>
        </p:nvSpPr>
        <p:spPr>
          <a:xfrm>
            <a:off x="4533934" y="5879992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A2991B3-6FA4-48C1-AC23-BA057FE76687}"/>
              </a:ext>
            </a:extLst>
          </p:cNvPr>
          <p:cNvSpPr/>
          <p:nvPr/>
        </p:nvSpPr>
        <p:spPr>
          <a:xfrm>
            <a:off x="2867187" y="2933407"/>
            <a:ext cx="3750589" cy="2893956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BCD695F-0A7C-4957-832A-8FDA3DC55FFD}"/>
              </a:ext>
            </a:extLst>
          </p:cNvPr>
          <p:cNvSpPr/>
          <p:nvPr/>
        </p:nvSpPr>
        <p:spPr>
          <a:xfrm>
            <a:off x="2867187" y="6436024"/>
            <a:ext cx="3750589" cy="2893956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1806C191-2155-479D-96BE-3096EEF1534C}"/>
              </a:ext>
            </a:extLst>
          </p:cNvPr>
          <p:cNvSpPr/>
          <p:nvPr/>
        </p:nvSpPr>
        <p:spPr>
          <a:xfrm>
            <a:off x="278966" y="6874077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11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2F0354BF-1D00-4AE0-937B-4365C6601AC6}"/>
              </a:ext>
            </a:extLst>
          </p:cNvPr>
          <p:cNvSpPr/>
          <p:nvPr/>
        </p:nvSpPr>
        <p:spPr>
          <a:xfrm>
            <a:off x="193724" y="3419378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8 и 9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E8AB4447-9653-45E0-913E-995705323453}"/>
              </a:ext>
            </a:extLst>
          </p:cNvPr>
          <p:cNvSpPr/>
          <p:nvPr/>
        </p:nvSpPr>
        <p:spPr>
          <a:xfrm>
            <a:off x="4533934" y="2336692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99760788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3D623CE-68AC-4630-8434-8A0B026E0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69557" y="392201"/>
            <a:ext cx="6730206" cy="9191414"/>
          </a:xfrm>
          <a:prstGeom prst="rect">
            <a:avLst/>
          </a:prstGeom>
        </p:spPr>
      </p:pic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AF081A92-EAA9-429C-9C72-DF266958A821}"/>
              </a:ext>
            </a:extLst>
          </p:cNvPr>
          <p:cNvSpPr/>
          <p:nvPr/>
        </p:nvSpPr>
        <p:spPr>
          <a:xfrm>
            <a:off x="363828" y="3074624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7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FC7B88C-40E5-41C7-AC65-1D8B0A49656C}"/>
              </a:ext>
            </a:extLst>
          </p:cNvPr>
          <p:cNvSpPr/>
          <p:nvPr/>
        </p:nvSpPr>
        <p:spPr>
          <a:xfrm>
            <a:off x="3205038" y="453936"/>
            <a:ext cx="3075842" cy="1629697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B036601-FF10-4CB4-8301-C14B56D833F4}"/>
              </a:ext>
            </a:extLst>
          </p:cNvPr>
          <p:cNvSpPr/>
          <p:nvPr/>
        </p:nvSpPr>
        <p:spPr>
          <a:xfrm>
            <a:off x="3205038" y="6345071"/>
            <a:ext cx="3075842" cy="2954594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579EDCD2-A5C5-4C13-BC72-9BBD99BCC445}"/>
              </a:ext>
            </a:extLst>
          </p:cNvPr>
          <p:cNvSpPr/>
          <p:nvPr/>
        </p:nvSpPr>
        <p:spPr>
          <a:xfrm>
            <a:off x="363828" y="6822165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11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A4ACFD8-F06B-4F33-84F6-57CB76606D63}"/>
              </a:ext>
            </a:extLst>
          </p:cNvPr>
          <p:cNvSpPr/>
          <p:nvPr/>
        </p:nvSpPr>
        <p:spPr>
          <a:xfrm>
            <a:off x="3205038" y="2612521"/>
            <a:ext cx="3075842" cy="3131054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4" name="Стрелка: вниз 13">
            <a:extLst>
              <a:ext uri="{FF2B5EF4-FFF2-40B4-BE49-F238E27FC236}">
                <a16:creationId xmlns:a16="http://schemas.microsoft.com/office/drawing/2014/main" id="{6E8E07BE-6C47-4656-A030-CDE18AF89531}"/>
              </a:ext>
            </a:extLst>
          </p:cNvPr>
          <p:cNvSpPr/>
          <p:nvPr/>
        </p:nvSpPr>
        <p:spPr>
          <a:xfrm>
            <a:off x="4638685" y="-43371"/>
            <a:ext cx="208547" cy="49730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319227557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1B6DAF8-E4BE-41FA-B5CA-AE416C0F6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55277" y="365634"/>
            <a:ext cx="7948245" cy="902233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0B9023E-2D3F-4BD5-BB50-F5BAF81F3FEC}"/>
              </a:ext>
            </a:extLst>
          </p:cNvPr>
          <p:cNvSpPr/>
          <p:nvPr/>
        </p:nvSpPr>
        <p:spPr>
          <a:xfrm>
            <a:off x="2800591" y="502365"/>
            <a:ext cx="4250840" cy="3928957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3050BAA-194C-4F3E-942A-156B701F5568}"/>
              </a:ext>
            </a:extLst>
          </p:cNvPr>
          <p:cNvSpPr/>
          <p:nvPr/>
        </p:nvSpPr>
        <p:spPr>
          <a:xfrm>
            <a:off x="2800592" y="7475839"/>
            <a:ext cx="3488998" cy="1631092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F0FFA99A-FEE4-4A1C-8BB9-48EA73D4D225}"/>
              </a:ext>
            </a:extLst>
          </p:cNvPr>
          <p:cNvSpPr/>
          <p:nvPr/>
        </p:nvSpPr>
        <p:spPr>
          <a:xfrm>
            <a:off x="4343401" y="6660293"/>
            <a:ext cx="305964" cy="815546"/>
          </a:xfrm>
          <a:prstGeom prst="down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512FA5D-7C52-4BAB-9105-6FC90D368595}"/>
              </a:ext>
            </a:extLst>
          </p:cNvPr>
          <p:cNvSpPr/>
          <p:nvPr/>
        </p:nvSpPr>
        <p:spPr>
          <a:xfrm>
            <a:off x="2936517" y="5029201"/>
            <a:ext cx="3353073" cy="1631092"/>
          </a:xfrm>
          <a:prstGeom prst="rect">
            <a:avLst/>
          </a:prstGeom>
          <a:noFill/>
          <a:ln w="57150" cap="flat">
            <a:solidFill>
              <a:srgbClr val="00B0F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3DCC052A-33F2-4E29-9054-FB7130749BF1}"/>
              </a:ext>
            </a:extLst>
          </p:cNvPr>
          <p:cNvSpPr/>
          <p:nvPr/>
        </p:nvSpPr>
        <p:spPr>
          <a:xfrm>
            <a:off x="164884" y="1488165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7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10" name="Стрелка: вправо 9">
            <a:extLst>
              <a:ext uri="{FF2B5EF4-FFF2-40B4-BE49-F238E27FC236}">
                <a16:creationId xmlns:a16="http://schemas.microsoft.com/office/drawing/2014/main" id="{93519AC5-7E5C-4F97-95BE-D47F77AEB3B6}"/>
              </a:ext>
            </a:extLst>
          </p:cNvPr>
          <p:cNvSpPr/>
          <p:nvPr/>
        </p:nvSpPr>
        <p:spPr>
          <a:xfrm>
            <a:off x="164884" y="4840965"/>
            <a:ext cx="2417736" cy="1548844"/>
          </a:xfrm>
          <a:prstGeom prst="right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ПОСЛЕ </a:t>
            </a:r>
          </a:p>
          <a:p>
            <a:r>
              <a:rPr lang="ru-RU" sz="2200" dirty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rPr>
              <a:t>7 шага</a:t>
            </a:r>
            <a:endParaRPr kumimoji="0" lang="ru-RU" sz="220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89269919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4408</TotalTime>
  <Words>162</Words>
  <Application>Microsoft Macintosh PowerPoint</Application>
  <PresentationFormat>Произвольный</PresentationFormat>
  <Paragraphs>43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Helvetica Light</vt:lpstr>
      <vt:lpstr>Helvetica Neue</vt:lpstr>
      <vt:lpstr>Helvetica Neue Light</vt:lpstr>
      <vt:lpstr>Helvetica Neue Medium</vt:lpstr>
      <vt:lpstr>Helvetica Neue Thin</vt:lpstr>
      <vt:lpstr>PT_Russia Text Medium</vt:lpstr>
      <vt:lpstr>White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Внедрение персонифицированного финансирования дополнительного образования детей</dc:title>
  <dc:creator>Maria</dc:creator>
  <cp:lastModifiedBy>Kostin Alexander</cp:lastModifiedBy>
  <cp:revision>191</cp:revision>
  <dcterms:modified xsi:type="dcterms:W3CDTF">2019-12-05T10:02:07Z</dcterms:modified>
</cp:coreProperties>
</file>