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2" d="100"/>
          <a:sy n="142" d="100"/>
        </p:scale>
        <p:origin x="-660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C954B1-EB80-400B-8959-BF27CAF700AF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D6B80F-3B76-4A04-8E7F-A60A3BA03EB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sz="1600" b="1" smtClean="0"/>
              <a:t> </a:t>
            </a:r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D8A199B-CC81-4976-8D99-A99C1C952CC6}" type="slidenum">
              <a:rPr lang="ru-RU" altLang="ru-RU" smtClean="0"/>
              <a:pPr/>
              <a:t>2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z="1600" b="1" smtClean="0"/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1361AF2-B4C8-427E-89E0-BD67757D62B5}" type="slidenum">
              <a:rPr lang="ru-RU" altLang="ru-RU" smtClean="0"/>
              <a:pPr/>
              <a:t>3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z="1600" b="1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90EEBEA-B091-4C67-8EE0-24F08D0088FF}" type="slidenum">
              <a:rPr lang="ru-RU" altLang="ru-RU" smtClean="0"/>
              <a:pPr/>
              <a:t>4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z="1600" b="1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780BEB9-E9D0-4CF4-B98A-A48B20BCD219}" type="slidenum">
              <a:rPr lang="ru-RU" altLang="ru-RU" smtClean="0"/>
              <a:pPr/>
              <a:t>5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z="1600" b="1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1D2493D-42C3-405D-BC47-111FB26D799F}" type="slidenum">
              <a:rPr lang="ru-RU" altLang="ru-RU" smtClean="0"/>
              <a:pPr/>
              <a:t>6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z="1600" b="1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6141A00-E9BE-4EC5-9843-C4E74B3D5C83}" type="slidenum">
              <a:rPr lang="ru-RU" altLang="ru-RU" smtClean="0"/>
              <a:pPr/>
              <a:t>7</a:t>
            </a:fld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4693F-FB32-40DF-8D50-40ED2CDC3A6E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B54AA-796C-4DE9-95F6-BF58364E52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4693F-FB32-40DF-8D50-40ED2CDC3A6E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B54AA-796C-4DE9-95F6-BF58364E52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4693F-FB32-40DF-8D50-40ED2CDC3A6E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B54AA-796C-4DE9-95F6-BF58364E52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4693F-FB32-40DF-8D50-40ED2CDC3A6E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B54AA-796C-4DE9-95F6-BF58364E52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4693F-FB32-40DF-8D50-40ED2CDC3A6E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B54AA-796C-4DE9-95F6-BF58364E52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4693F-FB32-40DF-8D50-40ED2CDC3A6E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B54AA-796C-4DE9-95F6-BF58364E52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4693F-FB32-40DF-8D50-40ED2CDC3A6E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B54AA-796C-4DE9-95F6-BF58364E52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4693F-FB32-40DF-8D50-40ED2CDC3A6E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B54AA-796C-4DE9-95F6-BF58364E52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4693F-FB32-40DF-8D50-40ED2CDC3A6E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B54AA-796C-4DE9-95F6-BF58364E52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4693F-FB32-40DF-8D50-40ED2CDC3A6E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B54AA-796C-4DE9-95F6-BF58364E52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4693F-FB32-40DF-8D50-40ED2CDC3A6E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B54AA-796C-4DE9-95F6-BF58364E52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84693F-FB32-40DF-8D50-40ED2CDC3A6E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AB54AA-796C-4DE9-95F6-BF58364E527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Заголовок 3"/>
          <p:cNvSpPr>
            <a:spLocks noGrp="1"/>
          </p:cNvSpPr>
          <p:nvPr>
            <p:ph type="ctrTitle"/>
          </p:nvPr>
        </p:nvSpPr>
        <p:spPr>
          <a:xfrm>
            <a:off x="323528" y="843558"/>
            <a:ext cx="8420100" cy="194468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b="1" dirty="0" smtClean="0">
                <a:solidFill>
                  <a:srgbClr val="FF0000"/>
                </a:solidFill>
              </a:rPr>
              <a:t>Сертификат внедрен:</a:t>
            </a:r>
            <a:br>
              <a:rPr lang="ru-RU" altLang="ru-RU" b="1" dirty="0" smtClean="0">
                <a:solidFill>
                  <a:srgbClr val="FF0000"/>
                </a:solidFill>
              </a:rPr>
            </a:br>
            <a:r>
              <a:rPr lang="ru-RU" altLang="ru-RU" b="1" dirty="0" smtClean="0">
                <a:solidFill>
                  <a:srgbClr val="FF0000"/>
                </a:solidFill>
              </a:rPr>
              <a:t>вызовы, стоящие </a:t>
            </a:r>
            <a:r>
              <a:rPr lang="ru-RU" altLang="ru-RU" b="1" dirty="0" smtClean="0">
                <a:solidFill>
                  <a:srgbClr val="FF0000"/>
                </a:solidFill>
              </a:rPr>
              <a:t>перед </a:t>
            </a:r>
            <a:r>
              <a:rPr lang="ru-RU" altLang="ru-RU" b="1" dirty="0" smtClean="0">
                <a:solidFill>
                  <a:srgbClr val="FF0000"/>
                </a:solidFill>
              </a:rPr>
              <a:t>системой образования</a:t>
            </a:r>
          </a:p>
        </p:txBody>
      </p:sp>
      <p:sp>
        <p:nvSpPr>
          <p:cNvPr id="2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23529" y="3795886"/>
            <a:ext cx="8640960" cy="1018380"/>
          </a:xfrm>
        </p:spPr>
        <p:txBody>
          <a:bodyPr rtlCol="0">
            <a:normAutofit fontScale="92500"/>
          </a:bodyPr>
          <a:lstStyle/>
          <a:p>
            <a:pPr marL="2514600" algn="l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altLang="ru-RU" sz="28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Чанилова</a:t>
            </a:r>
            <a:r>
              <a:rPr lang="ru-RU" alt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Наталия </a:t>
            </a:r>
            <a:r>
              <a:rPr lang="ru-RU" alt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Григорьевна</a:t>
            </a:r>
            <a:r>
              <a:rPr lang="ru-RU" alt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</a:t>
            </a:r>
            <a:br>
              <a:rPr lang="ru-RU" alt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altLang="ru-RU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начальник </a:t>
            </a:r>
            <a:r>
              <a:rPr lang="ru-RU" altLang="ru-RU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РМЦ </a:t>
            </a:r>
            <a:r>
              <a:rPr lang="ru-RU" altLang="ru-RU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Саратовской </a:t>
            </a:r>
            <a:r>
              <a:rPr lang="ru-RU" altLang="ru-RU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области</a:t>
            </a:r>
            <a:endParaRPr lang="ru-RU" altLang="ru-RU" sz="2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Заголовок 1"/>
          <p:cNvSpPr>
            <a:spLocks noGrp="1"/>
          </p:cNvSpPr>
          <p:nvPr>
            <p:ph type="title"/>
          </p:nvPr>
        </p:nvSpPr>
        <p:spPr>
          <a:xfrm>
            <a:off x="1907704" y="1203598"/>
            <a:ext cx="6933456" cy="504056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ru-RU" altLang="ru-RU" sz="36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/>
            </a:r>
            <a:br>
              <a:rPr lang="ru-RU" altLang="ru-RU" sz="36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</a:br>
            <a:r>
              <a:rPr lang="ru-RU" altLang="ru-RU" sz="36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Вызов: обязательства региона</a:t>
            </a:r>
            <a:r>
              <a:rPr lang="ru-RU" altLang="ru-RU" sz="4000" b="1" dirty="0" smtClean="0">
                <a:solidFill>
                  <a:srgbClr val="FF0000"/>
                </a:solidFill>
              </a:rPr>
              <a:t/>
            </a:r>
            <a:br>
              <a:rPr lang="ru-RU" altLang="ru-RU" sz="4000" b="1" dirty="0" smtClean="0">
                <a:solidFill>
                  <a:srgbClr val="FF0000"/>
                </a:solidFill>
              </a:rPr>
            </a:br>
            <a:endParaRPr lang="ru-RU" altLang="ru-RU" sz="4000" b="1" dirty="0" smtClean="0">
              <a:solidFill>
                <a:srgbClr val="FF0000"/>
              </a:solidFill>
            </a:endParaRPr>
          </a:p>
        </p:txBody>
      </p:sp>
      <p:sp>
        <p:nvSpPr>
          <p:cNvPr id="11268" name="Содержимое 2"/>
          <p:cNvSpPr>
            <a:spLocks noGrp="1"/>
          </p:cNvSpPr>
          <p:nvPr>
            <p:ph idx="1"/>
          </p:nvPr>
        </p:nvSpPr>
        <p:spPr>
          <a:xfrm>
            <a:off x="395536" y="2139951"/>
            <a:ext cx="8568951" cy="1871663"/>
          </a:xfrm>
        </p:spPr>
        <p:txBody>
          <a:bodyPr/>
          <a:lstStyle/>
          <a:p>
            <a:r>
              <a:rPr lang="ru-RU" altLang="ru-RU" b="1" dirty="0" smtClean="0">
                <a:latin typeface="Arial" charset="0"/>
                <a:cs typeface="Arial" charset="0"/>
              </a:rPr>
              <a:t>Охват детей ДО – как посчитать в </a:t>
            </a:r>
            <a:r>
              <a:rPr lang="en-US" altLang="ru-RU" b="1" dirty="0" smtClean="0">
                <a:latin typeface="Arial" charset="0"/>
                <a:cs typeface="Arial" charset="0"/>
              </a:rPr>
              <a:t>I-</a:t>
            </a:r>
            <a:r>
              <a:rPr lang="ru-RU" altLang="ru-RU" b="1" dirty="0" err="1" smtClean="0">
                <a:latin typeface="Arial" charset="0"/>
                <a:cs typeface="Arial" charset="0"/>
              </a:rPr>
              <a:t>ый</a:t>
            </a:r>
            <a:r>
              <a:rPr lang="ru-RU" altLang="ru-RU" b="1" dirty="0" smtClean="0">
                <a:latin typeface="Arial" charset="0"/>
                <a:cs typeface="Arial" charset="0"/>
              </a:rPr>
              <a:t> год внедрения ПФДО?</a:t>
            </a:r>
          </a:p>
          <a:p>
            <a:endParaRPr lang="ru-RU" alt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Содержимое 2"/>
          <p:cNvSpPr>
            <a:spLocks noGrp="1"/>
          </p:cNvSpPr>
          <p:nvPr>
            <p:ph idx="1"/>
          </p:nvPr>
        </p:nvSpPr>
        <p:spPr>
          <a:xfrm>
            <a:off x="1403648" y="987574"/>
            <a:ext cx="7560841" cy="1009650"/>
          </a:xfrm>
        </p:spPr>
        <p:txBody>
          <a:bodyPr>
            <a:normAutofit fontScale="25000" lnSpcReduction="20000"/>
          </a:bodyPr>
          <a:lstStyle/>
          <a:p>
            <a:pPr marL="361950" indent="0">
              <a:buFont typeface="Arial" charset="0"/>
              <a:buNone/>
            </a:pPr>
            <a:r>
              <a:rPr lang="ru-RU" sz="1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Хватает </a:t>
            </a:r>
            <a:r>
              <a:rPr lang="ru-RU" sz="1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ли денег </a:t>
            </a:r>
            <a:br>
              <a:rPr lang="ru-RU" sz="1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1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дополнительному  образованию?</a:t>
            </a:r>
          </a:p>
          <a:p>
            <a:endParaRPr lang="ru-RU" b="1" dirty="0" smtClean="0">
              <a:solidFill>
                <a:srgbClr val="FF0000"/>
              </a:solidFill>
            </a:endParaRPr>
          </a:p>
          <a:p>
            <a:endParaRPr lang="ru-RU" b="1" dirty="0" smtClean="0">
              <a:solidFill>
                <a:srgbClr val="FF0000"/>
              </a:solidFill>
            </a:endParaRPr>
          </a:p>
          <a:p>
            <a:endParaRPr lang="ru-RU" b="1" dirty="0" smtClean="0">
              <a:solidFill>
                <a:srgbClr val="FF0000"/>
              </a:solidFill>
            </a:endParaRPr>
          </a:p>
          <a:p>
            <a:pPr>
              <a:buFont typeface="Arial" charset="0"/>
              <a:buNone/>
            </a:pPr>
            <a:endParaRPr lang="ru-RU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b="1" dirty="0" smtClean="0">
              <a:solidFill>
                <a:srgbClr val="FF000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611560" y="1923678"/>
          <a:ext cx="8280919" cy="195681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20280"/>
                <a:gridCol w="1823809"/>
                <a:gridCol w="1629033"/>
                <a:gridCol w="2307797"/>
              </a:tblGrid>
              <a:tr h="938198">
                <a:tc>
                  <a:txBody>
                    <a:bodyPr/>
                    <a:lstStyle/>
                    <a:p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tabLst>
                          <a:tab pos="0" algn="l"/>
                        </a:tabLst>
                      </a:pPr>
                      <a:r>
                        <a:rPr lang="ru-RU" sz="2400" b="1" u="sng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Сентябрь 2019</a:t>
                      </a:r>
                      <a:endParaRPr lang="ru-RU" sz="2400" b="1" u="sng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u="sng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Октябрь 2019</a:t>
                      </a:r>
                      <a:endParaRPr lang="ru-RU" sz="2400" b="1" u="sng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u="sng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Ноябрь</a:t>
                      </a:r>
                      <a:br>
                        <a:rPr lang="ru-RU" sz="2400" b="1" u="sng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2400" b="1" u="sng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2019</a:t>
                      </a:r>
                      <a:endParaRPr lang="ru-RU" sz="2400" b="1" u="sng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34290" marB="34290"/>
                </a:tc>
              </a:tr>
              <a:tr h="509308">
                <a:tc>
                  <a:txBody>
                    <a:bodyPr/>
                    <a:lstStyle/>
                    <a:p>
                      <a:r>
                        <a:rPr lang="ru-RU" sz="2400" u="sng" dirty="0" smtClean="0">
                          <a:latin typeface="Arial" pitchFamily="34" charset="0"/>
                          <a:cs typeface="Arial" pitchFamily="34" charset="0"/>
                        </a:rPr>
                        <a:t>Запланировано</a:t>
                      </a:r>
                      <a:endParaRPr lang="ru-RU" sz="2400" b="1" u="sng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u="sng" dirty="0" smtClean="0">
                          <a:latin typeface="Arial" pitchFamily="34" charset="0"/>
                          <a:cs typeface="Arial" pitchFamily="34" charset="0"/>
                        </a:rPr>
                        <a:t>5 058 200</a:t>
                      </a:r>
                      <a:endParaRPr lang="ru-RU" sz="2400" b="1" u="sng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u="sng" dirty="0" smtClean="0">
                          <a:latin typeface="Arial" pitchFamily="34" charset="0"/>
                          <a:cs typeface="Arial" pitchFamily="34" charset="0"/>
                        </a:rPr>
                        <a:t>5 058 200</a:t>
                      </a:r>
                      <a:endParaRPr lang="ru-RU" sz="2400" b="1" u="sng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u="sng" dirty="0" smtClean="0">
                          <a:latin typeface="Arial" pitchFamily="34" charset="0"/>
                          <a:cs typeface="Arial" pitchFamily="34" charset="0"/>
                        </a:rPr>
                        <a:t>5 058 200</a:t>
                      </a:r>
                      <a:endParaRPr lang="ru-RU" sz="2400" b="1" u="sng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34290" marB="34290"/>
                </a:tc>
              </a:tr>
              <a:tr h="509308">
                <a:tc>
                  <a:txBody>
                    <a:bodyPr/>
                    <a:lstStyle/>
                    <a:p>
                      <a:r>
                        <a:rPr lang="ru-RU" sz="2400" u="sng" dirty="0" smtClean="0">
                          <a:latin typeface="Arial" pitchFamily="34" charset="0"/>
                          <a:cs typeface="Arial" pitchFamily="34" charset="0"/>
                        </a:rPr>
                        <a:t>Освоено</a:t>
                      </a:r>
                      <a:endParaRPr lang="ru-RU" sz="2400" b="1" u="sng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u="sng" dirty="0" smtClean="0">
                          <a:latin typeface="Arial" pitchFamily="34" charset="0"/>
                          <a:cs typeface="Arial" pitchFamily="34" charset="0"/>
                        </a:rPr>
                        <a:t>942 220</a:t>
                      </a:r>
                      <a:endParaRPr lang="ru-RU" sz="2400" b="1" u="sng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u="sng" dirty="0" smtClean="0">
                          <a:latin typeface="Arial" pitchFamily="34" charset="0"/>
                          <a:cs typeface="Arial" pitchFamily="34" charset="0"/>
                        </a:rPr>
                        <a:t>3 028 888</a:t>
                      </a:r>
                      <a:endParaRPr lang="ru-RU" sz="2400" b="1" u="sng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u="sng" dirty="0" smtClean="0">
                          <a:latin typeface="Arial" pitchFamily="34" charset="0"/>
                          <a:cs typeface="Arial" pitchFamily="34" charset="0"/>
                        </a:rPr>
                        <a:t>2 792 852</a:t>
                      </a:r>
                      <a:endParaRPr lang="ru-RU" sz="2400" b="1" u="sng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34290" marB="34290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55576" y="4083918"/>
            <a:ext cx="7992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charset="0"/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Вызов  –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Профессиональные дефициты</a:t>
            </a:r>
            <a:endParaRPr lang="ru-RU" sz="2800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Заголовок 1"/>
          <p:cNvSpPr>
            <a:spLocks noGrp="1"/>
          </p:cNvSpPr>
          <p:nvPr>
            <p:ph type="title"/>
          </p:nvPr>
        </p:nvSpPr>
        <p:spPr>
          <a:xfrm>
            <a:off x="1907704" y="987574"/>
            <a:ext cx="6768752" cy="1152128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ru-RU" altLang="ru-RU" b="1" dirty="0" smtClean="0">
                <a:solidFill>
                  <a:srgbClr val="C00000"/>
                </a:solidFill>
              </a:rPr>
              <a:t>       </a:t>
            </a:r>
            <a:br>
              <a:rPr lang="ru-RU" altLang="ru-RU" b="1" dirty="0" smtClean="0">
                <a:solidFill>
                  <a:srgbClr val="C00000"/>
                </a:solidFill>
              </a:rPr>
            </a:br>
            <a:r>
              <a:rPr lang="ru-RU" altLang="ru-RU" b="1" dirty="0" smtClean="0">
                <a:solidFill>
                  <a:srgbClr val="C00000"/>
                </a:solidFill>
              </a:rPr>
              <a:t/>
            </a:r>
            <a:br>
              <a:rPr lang="ru-RU" altLang="ru-RU" b="1" dirty="0" smtClean="0">
                <a:solidFill>
                  <a:srgbClr val="C00000"/>
                </a:solidFill>
              </a:rPr>
            </a:br>
            <a:r>
              <a:rPr lang="ru-RU" altLang="ru-RU" b="1" dirty="0" smtClean="0">
                <a:solidFill>
                  <a:srgbClr val="C00000"/>
                </a:solidFill>
              </a:rPr>
              <a:t/>
            </a:r>
            <a:br>
              <a:rPr lang="ru-RU" altLang="ru-RU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Есть ли шанс на бесплатное дополнительное образование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endParaRPr lang="ru-RU" altLang="ru-RU" sz="3600" b="1" dirty="0" smtClean="0">
              <a:solidFill>
                <a:srgbClr val="C00000"/>
              </a:solidFill>
            </a:endParaRPr>
          </a:p>
        </p:txBody>
      </p:sp>
      <p:sp>
        <p:nvSpPr>
          <p:cNvPr id="13316" name="Содержимое 2"/>
          <p:cNvSpPr>
            <a:spLocks noGrp="1"/>
          </p:cNvSpPr>
          <p:nvPr>
            <p:ph idx="1"/>
          </p:nvPr>
        </p:nvSpPr>
        <p:spPr>
          <a:xfrm>
            <a:off x="539752" y="1492251"/>
            <a:ext cx="8856663" cy="3394075"/>
          </a:xfrm>
        </p:spPr>
        <p:txBody>
          <a:bodyPr/>
          <a:lstStyle/>
          <a:p>
            <a:endParaRPr lang="ru-RU" sz="2800" b="1" smtClean="0"/>
          </a:p>
          <a:p>
            <a:endParaRPr lang="ru-RU" sz="2800" b="1" smtClean="0">
              <a:latin typeface="Arial" charset="0"/>
              <a:cs typeface="Arial" charset="0"/>
            </a:endParaRPr>
          </a:p>
          <a:p>
            <a:r>
              <a:rPr lang="ru-RU" sz="2800" b="1" smtClean="0">
                <a:latin typeface="Arial" charset="0"/>
                <a:cs typeface="Arial" charset="0"/>
              </a:rPr>
              <a:t>Дети до 5 и после 18 лет?</a:t>
            </a:r>
          </a:p>
          <a:p>
            <a:endParaRPr lang="ru-RU" sz="2800" b="1" smtClean="0">
              <a:latin typeface="Arial" charset="0"/>
              <a:cs typeface="Arial" charset="0"/>
            </a:endParaRPr>
          </a:p>
          <a:p>
            <a:r>
              <a:rPr lang="ru-RU" sz="2800" b="1" smtClean="0">
                <a:latin typeface="Arial" charset="0"/>
                <a:cs typeface="Arial" charset="0"/>
              </a:rPr>
              <a:t>Дети, отказавшиеся предоставить персональные данные?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115616" y="915567"/>
            <a:ext cx="7704856" cy="115212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Упростил ли сертификат жизнь?</a:t>
            </a: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dirty="0"/>
          </a:p>
        </p:txBody>
      </p:sp>
      <p:sp>
        <p:nvSpPr>
          <p:cNvPr id="14339" name="Содержимое 2"/>
          <p:cNvSpPr>
            <a:spLocks noGrp="1"/>
          </p:cNvSpPr>
          <p:nvPr>
            <p:ph type="subTitle" idx="1"/>
          </p:nvPr>
        </p:nvSpPr>
        <p:spPr>
          <a:xfrm>
            <a:off x="107504" y="3651870"/>
            <a:ext cx="8856984" cy="115212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Вызов: </a:t>
            </a:r>
            <a:r>
              <a:rPr lang="ru-RU" b="1" dirty="0" smtClean="0">
                <a:solidFill>
                  <a:srgbClr val="FF0000"/>
                </a:solidFill>
              </a:rPr>
              <a:t>Как распорядиться«правдой жизни» Навигатора</a:t>
            </a:r>
          </a:p>
          <a:p>
            <a:endParaRPr lang="ru-RU" b="1" dirty="0" smtClean="0">
              <a:solidFill>
                <a:srgbClr val="FF0000"/>
              </a:solidFill>
            </a:endParaRPr>
          </a:p>
          <a:p>
            <a:endParaRPr lang="ru-RU" b="1" dirty="0" smtClean="0">
              <a:solidFill>
                <a:srgbClr val="FF0000"/>
              </a:solidFill>
            </a:endParaRPr>
          </a:p>
          <a:p>
            <a:endParaRPr lang="ru-RU" b="1" dirty="0" smtClean="0">
              <a:solidFill>
                <a:srgbClr val="FF0000"/>
              </a:solidFill>
            </a:endParaRPr>
          </a:p>
          <a:p>
            <a:endParaRPr lang="ru-RU" b="1" dirty="0" smtClean="0">
              <a:solidFill>
                <a:srgbClr val="FF000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" y="2283718"/>
          <a:ext cx="9143999" cy="133273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07703"/>
                <a:gridCol w="2016224"/>
                <a:gridCol w="2520280"/>
                <a:gridCol w="2699792"/>
              </a:tblGrid>
              <a:tr h="133273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Родителям и детям?</a:t>
                      </a:r>
                    </a:p>
                    <a:p>
                      <a:pPr algn="ctr"/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Педагогам?</a:t>
                      </a:r>
                    </a:p>
                    <a:p>
                      <a:pPr algn="ctr"/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Управленцам?</a:t>
                      </a:r>
                    </a:p>
                    <a:p>
                      <a:pPr algn="ctr"/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Организаторам?</a:t>
                      </a:r>
                    </a:p>
                    <a:p>
                      <a:pPr algn="ctr"/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Заголовок 1"/>
          <p:cNvSpPr>
            <a:spLocks noGrp="1"/>
          </p:cNvSpPr>
          <p:nvPr>
            <p:ph type="title"/>
          </p:nvPr>
        </p:nvSpPr>
        <p:spPr>
          <a:xfrm>
            <a:off x="1835696" y="1131590"/>
            <a:ext cx="7055817" cy="576139"/>
          </a:xfrm>
        </p:spPr>
        <p:txBody>
          <a:bodyPr>
            <a:normAutofit fontScale="90000"/>
          </a:bodyPr>
          <a:lstStyle/>
          <a:p>
            <a:pPr algn="just" eaLnBrk="1" hangingPunct="1"/>
            <a:r>
              <a:rPr lang="ru-RU" altLang="ru-RU" sz="32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Дополнительное образование детей Саратовской области </a:t>
            </a:r>
          </a:p>
        </p:txBody>
      </p:sp>
      <p:sp>
        <p:nvSpPr>
          <p:cNvPr id="4099" name="Содержимое 3"/>
          <p:cNvSpPr>
            <a:spLocks noGrp="1"/>
          </p:cNvSpPr>
          <p:nvPr>
            <p:ph idx="1"/>
          </p:nvPr>
        </p:nvSpPr>
        <p:spPr>
          <a:xfrm>
            <a:off x="468313" y="1924051"/>
            <a:ext cx="8496175" cy="2879725"/>
          </a:xfrm>
        </p:spPr>
        <p:txBody>
          <a:bodyPr rtlCol="0">
            <a:normAutofit fontScale="25000" lnSpcReduction="20000"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altLang="ru-RU" sz="9600" b="1" dirty="0" smtClean="0">
                <a:latin typeface="Arial" pitchFamily="34" charset="0"/>
                <a:cs typeface="Arial" pitchFamily="34" charset="0"/>
              </a:rPr>
              <a:t>Зарегистрированы  </a:t>
            </a:r>
            <a:r>
              <a:rPr lang="ru-RU" altLang="ru-RU" sz="9600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1053 </a:t>
            </a:r>
            <a:r>
              <a:rPr lang="ru-RU" altLang="ru-RU" sz="9600" b="1" dirty="0" smtClean="0">
                <a:latin typeface="Arial" pitchFamily="34" charset="0"/>
                <a:cs typeface="Arial" pitchFamily="34" charset="0"/>
              </a:rPr>
              <a:t> поставщиков услуги ДО:</a:t>
            </a: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altLang="ru-RU" sz="9600" b="1" dirty="0" smtClean="0">
                <a:latin typeface="Arial" pitchFamily="34" charset="0"/>
                <a:cs typeface="Arial" pitchFamily="34" charset="0"/>
              </a:rPr>
              <a:t>Муниципальные – 1002</a:t>
            </a: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altLang="ru-RU" sz="9600" b="1" dirty="0" smtClean="0">
                <a:latin typeface="Arial" pitchFamily="34" charset="0"/>
                <a:cs typeface="Arial" pitchFamily="34" charset="0"/>
              </a:rPr>
              <a:t>Государственные – 36 (8 профессионального образования)</a:t>
            </a: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altLang="ru-RU" sz="9600" b="1" dirty="0" smtClean="0">
                <a:latin typeface="Arial" pitchFamily="34" charset="0"/>
                <a:cs typeface="Arial" pitchFamily="34" charset="0"/>
              </a:rPr>
              <a:t>Федеральные – 5 </a:t>
            </a: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altLang="ru-RU" sz="9600" b="1" dirty="0" smtClean="0">
                <a:latin typeface="Arial" pitchFamily="34" charset="0"/>
                <a:cs typeface="Arial" pitchFamily="34" charset="0"/>
              </a:rPr>
              <a:t>Частные – 10</a:t>
            </a: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altLang="ru-RU" sz="9600" b="1" dirty="0" smtClean="0">
                <a:solidFill>
                  <a:srgbClr val="0062AC"/>
                </a:solidFill>
                <a:latin typeface="Arial" pitchFamily="34" charset="0"/>
                <a:cs typeface="Arial" pitchFamily="34" charset="0"/>
              </a:rPr>
              <a:t>Учреждения образования – 885</a:t>
            </a: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altLang="ru-RU" sz="9600" b="1" dirty="0" smtClean="0">
                <a:solidFill>
                  <a:srgbClr val="0062AC"/>
                </a:solidFill>
                <a:latin typeface="Arial" pitchFamily="34" charset="0"/>
                <a:cs typeface="Arial" pitchFamily="34" charset="0"/>
              </a:rPr>
              <a:t>Учреждения культуры –  85</a:t>
            </a: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altLang="ru-RU" sz="9600" b="1" dirty="0" smtClean="0">
                <a:solidFill>
                  <a:srgbClr val="0062AC"/>
                </a:solidFill>
                <a:latin typeface="Arial" pitchFamily="34" charset="0"/>
                <a:cs typeface="Arial" pitchFamily="34" charset="0"/>
              </a:rPr>
              <a:t>Учреждения спорта – 25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altLang="ru-RU" sz="2400" dirty="0" smtClean="0"/>
          </a:p>
        </p:txBody>
      </p:sp>
      <p:pic>
        <p:nvPicPr>
          <p:cNvPr id="3077" name="Picture 2" descr="C:\Users\Нина\Desktop\img_7U9tyG-1024x6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3147814"/>
            <a:ext cx="3659038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3"/>
          <p:cNvSpPr>
            <a:spLocks noGrp="1"/>
          </p:cNvSpPr>
          <p:nvPr>
            <p:ph idx="1"/>
          </p:nvPr>
        </p:nvSpPr>
        <p:spPr>
          <a:xfrm>
            <a:off x="1043608" y="1779662"/>
            <a:ext cx="7416824" cy="712787"/>
          </a:xfrm>
        </p:spPr>
        <p:txBody>
          <a:bodyPr rtlCol="0">
            <a:normAutofit fontScale="250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ru-RU" altLang="ru-RU" sz="11200" b="1" dirty="0" smtClean="0">
                <a:latin typeface="Arial" pitchFamily="34" charset="0"/>
                <a:cs typeface="Arial" pitchFamily="34" charset="0"/>
              </a:rPr>
              <a:t>Созданы </a:t>
            </a:r>
            <a:r>
              <a:rPr lang="ru-RU" altLang="ru-RU" sz="11200" b="1" dirty="0" smtClean="0">
                <a:latin typeface="Arial" pitchFamily="34" charset="0"/>
                <a:cs typeface="Arial" pitchFamily="34" charset="0"/>
              </a:rPr>
              <a:t>РМЦ и 49 МОЦ </a:t>
            </a:r>
            <a:r>
              <a:rPr lang="ru-RU" altLang="ru-RU" sz="11200" b="1" dirty="0" smtClean="0">
                <a:latin typeface="Arial" pitchFamily="34" charset="0"/>
                <a:cs typeface="Arial" pitchFamily="34" charset="0"/>
              </a:rPr>
              <a:t>во </a:t>
            </a:r>
            <a:r>
              <a:rPr lang="ru-RU" altLang="ru-RU" sz="11200" b="1" dirty="0" smtClean="0">
                <a:latin typeface="Arial" pitchFamily="34" charset="0"/>
                <a:cs typeface="Arial" pitchFamily="34" charset="0"/>
              </a:rPr>
              <a:t>всех муниципальных образованиях области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altLang="ru-RU" dirty="0" smtClean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1979712" y="843558"/>
            <a:ext cx="6983487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 anchor="ctr"/>
          <a:lstStyle/>
          <a:p>
            <a:pPr>
              <a:defRPr/>
            </a:pPr>
            <a:r>
              <a:rPr lang="ru-RU" sz="3200" b="1" dirty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Целевая модель </a:t>
            </a:r>
            <a:r>
              <a:rPr lang="ru-RU" sz="3200" b="1" dirty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развития</a:t>
            </a:r>
            <a:endParaRPr lang="ru-RU" sz="3200" b="1" dirty="0">
              <a:solidFill>
                <a:srgbClr val="FF0000"/>
              </a:solidFill>
              <a:latin typeface="Arial" pitchFamily="34" charset="0"/>
              <a:ea typeface="+mj-ea"/>
              <a:cs typeface="Arial" pitchFamily="34" charset="0"/>
            </a:endParaRPr>
          </a:p>
          <a:p>
            <a:pPr>
              <a:defRPr/>
            </a:pPr>
            <a:r>
              <a:rPr lang="ru-RU" sz="3200" b="1" dirty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дополнительного образования</a:t>
            </a:r>
          </a:p>
        </p:txBody>
      </p:sp>
      <p:pic>
        <p:nvPicPr>
          <p:cNvPr id="4101" name="Picture 4" descr="C:\Users\i.zhirova\Desktop\Ролап\РОЛЛ АП 2\Картинки\карт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6000" y="2499742"/>
            <a:ext cx="5848622" cy="2451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Box 9"/>
          <p:cNvSpPr txBox="1">
            <a:spLocks noChangeArrowheads="1"/>
          </p:cNvSpPr>
          <p:nvPr/>
        </p:nvSpPr>
        <p:spPr bwMode="auto">
          <a:xfrm>
            <a:off x="1043608" y="4155926"/>
            <a:ext cx="936625" cy="369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 eaLnBrk="1" hangingPunct="1"/>
            <a:r>
              <a:rPr lang="ru-RU" altLang="ru-RU" dirty="0"/>
              <a:t>   </a:t>
            </a:r>
            <a:r>
              <a:rPr lang="ru-RU" alt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РМЦ</a:t>
            </a: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827584" y="4371950"/>
            <a:ext cx="358775" cy="0"/>
          </a:xfrm>
          <a:prstGeom prst="straightConnector1">
            <a:avLst/>
          </a:prstGeom>
          <a:ln w="127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Блок-схема: узел 26"/>
          <p:cNvSpPr/>
          <p:nvPr/>
        </p:nvSpPr>
        <p:spPr>
          <a:xfrm>
            <a:off x="6444208" y="3003798"/>
            <a:ext cx="143892" cy="144016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28" name="Блок-схема: узел 27"/>
          <p:cNvSpPr/>
          <p:nvPr/>
        </p:nvSpPr>
        <p:spPr>
          <a:xfrm>
            <a:off x="6876256" y="4443959"/>
            <a:ext cx="143892" cy="144016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29" name="Блок-схема: узел 28"/>
          <p:cNvSpPr/>
          <p:nvPr/>
        </p:nvSpPr>
        <p:spPr>
          <a:xfrm>
            <a:off x="5436096" y="3579862"/>
            <a:ext cx="143892" cy="144016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30" name="Блок-схема: узел 29"/>
          <p:cNvSpPr/>
          <p:nvPr/>
        </p:nvSpPr>
        <p:spPr>
          <a:xfrm>
            <a:off x="6948264" y="4731990"/>
            <a:ext cx="143892" cy="144016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33" name="Блок-схема: узел 32"/>
          <p:cNvSpPr/>
          <p:nvPr/>
        </p:nvSpPr>
        <p:spPr>
          <a:xfrm>
            <a:off x="3275856" y="3291831"/>
            <a:ext cx="143892" cy="144016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34" name="Блок-схема: узел 33"/>
          <p:cNvSpPr/>
          <p:nvPr/>
        </p:nvSpPr>
        <p:spPr>
          <a:xfrm>
            <a:off x="6588224" y="2787775"/>
            <a:ext cx="143892" cy="144016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35" name="Блок-схема: узел 34"/>
          <p:cNvSpPr/>
          <p:nvPr/>
        </p:nvSpPr>
        <p:spPr>
          <a:xfrm>
            <a:off x="4139952" y="3075806"/>
            <a:ext cx="143892" cy="144016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36" name="Блок-схема: узел 35"/>
          <p:cNvSpPr/>
          <p:nvPr/>
        </p:nvSpPr>
        <p:spPr>
          <a:xfrm>
            <a:off x="6228184" y="4299942"/>
            <a:ext cx="143892" cy="144016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37" name="Блок-схема: узел 36"/>
          <p:cNvSpPr/>
          <p:nvPr/>
        </p:nvSpPr>
        <p:spPr>
          <a:xfrm>
            <a:off x="5292080" y="3507854"/>
            <a:ext cx="143892" cy="144016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38" name="Блок-схема: узел 37"/>
          <p:cNvSpPr/>
          <p:nvPr/>
        </p:nvSpPr>
        <p:spPr>
          <a:xfrm>
            <a:off x="7092280" y="3291831"/>
            <a:ext cx="144016" cy="144016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39" name="Блок-схема: узел 38"/>
          <p:cNvSpPr/>
          <p:nvPr/>
        </p:nvSpPr>
        <p:spPr>
          <a:xfrm>
            <a:off x="5796136" y="2787774"/>
            <a:ext cx="143892" cy="144016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40" name="Блок-схема: узел 39"/>
          <p:cNvSpPr/>
          <p:nvPr/>
        </p:nvSpPr>
        <p:spPr>
          <a:xfrm>
            <a:off x="3635896" y="3075806"/>
            <a:ext cx="143892" cy="144016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41" name="Блок-схема: узел 40"/>
          <p:cNvSpPr/>
          <p:nvPr/>
        </p:nvSpPr>
        <p:spPr>
          <a:xfrm>
            <a:off x="4427984" y="3435846"/>
            <a:ext cx="143892" cy="144015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42" name="Блок-схема: узел 41"/>
          <p:cNvSpPr/>
          <p:nvPr/>
        </p:nvSpPr>
        <p:spPr>
          <a:xfrm>
            <a:off x="3635896" y="3651870"/>
            <a:ext cx="143892" cy="144016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45" name="Блок-схема: узел 44"/>
          <p:cNvSpPr/>
          <p:nvPr/>
        </p:nvSpPr>
        <p:spPr>
          <a:xfrm>
            <a:off x="3275856" y="3075806"/>
            <a:ext cx="143892" cy="144016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47" name="Блок-схема: узел 46"/>
          <p:cNvSpPr/>
          <p:nvPr/>
        </p:nvSpPr>
        <p:spPr>
          <a:xfrm>
            <a:off x="5076056" y="4011910"/>
            <a:ext cx="144016" cy="144016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48" name="Блок-схема: узел 47"/>
          <p:cNvSpPr/>
          <p:nvPr/>
        </p:nvSpPr>
        <p:spPr>
          <a:xfrm>
            <a:off x="5364088" y="4011910"/>
            <a:ext cx="143892" cy="161925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50" name="Блок-схема: узел 49"/>
          <p:cNvSpPr/>
          <p:nvPr/>
        </p:nvSpPr>
        <p:spPr>
          <a:xfrm>
            <a:off x="8244408" y="3435847"/>
            <a:ext cx="143892" cy="144016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51" name="Блок-схема: узел 50"/>
          <p:cNvSpPr/>
          <p:nvPr/>
        </p:nvSpPr>
        <p:spPr>
          <a:xfrm>
            <a:off x="7236296" y="3723879"/>
            <a:ext cx="143892" cy="144016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52" name="Блок-схема: узел 51"/>
          <p:cNvSpPr/>
          <p:nvPr/>
        </p:nvSpPr>
        <p:spPr>
          <a:xfrm>
            <a:off x="5868144" y="3435847"/>
            <a:ext cx="143892" cy="144016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53" name="Блок-схема: узел 52"/>
          <p:cNvSpPr/>
          <p:nvPr/>
        </p:nvSpPr>
        <p:spPr>
          <a:xfrm>
            <a:off x="6588224" y="3219822"/>
            <a:ext cx="143892" cy="144016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54" name="Блок-схема: узел 53"/>
          <p:cNvSpPr/>
          <p:nvPr/>
        </p:nvSpPr>
        <p:spPr>
          <a:xfrm>
            <a:off x="3059832" y="3507855"/>
            <a:ext cx="143892" cy="144016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55" name="Блок-схема: узел 54"/>
          <p:cNvSpPr/>
          <p:nvPr/>
        </p:nvSpPr>
        <p:spPr>
          <a:xfrm>
            <a:off x="5796136" y="3723878"/>
            <a:ext cx="145480" cy="144016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56" name="Блок-схема: узел 55"/>
          <p:cNvSpPr/>
          <p:nvPr/>
        </p:nvSpPr>
        <p:spPr>
          <a:xfrm>
            <a:off x="5724128" y="3147815"/>
            <a:ext cx="143892" cy="144016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57" name="Блок-схема: узел 56"/>
          <p:cNvSpPr/>
          <p:nvPr/>
        </p:nvSpPr>
        <p:spPr>
          <a:xfrm>
            <a:off x="7812360" y="3651870"/>
            <a:ext cx="143892" cy="144016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58" name="Блок-схема: узел 57"/>
          <p:cNvSpPr/>
          <p:nvPr/>
        </p:nvSpPr>
        <p:spPr>
          <a:xfrm>
            <a:off x="6804248" y="3723878"/>
            <a:ext cx="143892" cy="144016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61" name="Блок-схема: узел 60"/>
          <p:cNvSpPr/>
          <p:nvPr/>
        </p:nvSpPr>
        <p:spPr>
          <a:xfrm>
            <a:off x="3779912" y="2859782"/>
            <a:ext cx="144066" cy="143494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62" name="Блок-схема: узел 61"/>
          <p:cNvSpPr/>
          <p:nvPr/>
        </p:nvSpPr>
        <p:spPr>
          <a:xfrm>
            <a:off x="611560" y="4227934"/>
            <a:ext cx="217488" cy="215900"/>
          </a:xfrm>
          <a:prstGeom prst="flowChartConnector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64" name="Блок-схема: узел 63"/>
          <p:cNvSpPr/>
          <p:nvPr/>
        </p:nvSpPr>
        <p:spPr>
          <a:xfrm>
            <a:off x="683568" y="4515966"/>
            <a:ext cx="144016" cy="144016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65" name="Блок-схема: узел 64"/>
          <p:cNvSpPr/>
          <p:nvPr/>
        </p:nvSpPr>
        <p:spPr>
          <a:xfrm>
            <a:off x="5148064" y="3507854"/>
            <a:ext cx="144463" cy="144016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endParaRPr lang="ru-RU"/>
          </a:p>
        </p:txBody>
      </p:sp>
      <p:cxnSp>
        <p:nvCxnSpPr>
          <p:cNvPr id="66" name="Прямая со стрелкой 65"/>
          <p:cNvCxnSpPr/>
          <p:nvPr/>
        </p:nvCxnSpPr>
        <p:spPr>
          <a:xfrm>
            <a:off x="899592" y="4587974"/>
            <a:ext cx="358775" cy="0"/>
          </a:xfrm>
          <a:prstGeom prst="straightConnector1">
            <a:avLst/>
          </a:prstGeom>
          <a:ln w="127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36" name="TextBox 66"/>
          <p:cNvSpPr txBox="1">
            <a:spLocks noChangeArrowheads="1"/>
          </p:cNvSpPr>
          <p:nvPr/>
        </p:nvSpPr>
        <p:spPr bwMode="auto">
          <a:xfrm>
            <a:off x="1187624" y="4443958"/>
            <a:ext cx="936625" cy="369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>
            <a:spAutoFit/>
          </a:bodyPr>
          <a:lstStyle/>
          <a:p>
            <a:pPr eaLnBrk="1" hangingPunct="1"/>
            <a:r>
              <a:rPr lang="ru-RU" altLang="ru-RU" b="1" dirty="0">
                <a:solidFill>
                  <a:srgbClr val="FF0000"/>
                </a:solidFill>
              </a:rPr>
              <a:t>МОЦ</a:t>
            </a:r>
          </a:p>
        </p:txBody>
      </p:sp>
      <p:sp>
        <p:nvSpPr>
          <p:cNvPr id="68" name="Блок-схема: узел 67"/>
          <p:cNvSpPr/>
          <p:nvPr/>
        </p:nvSpPr>
        <p:spPr>
          <a:xfrm>
            <a:off x="5580112" y="2859782"/>
            <a:ext cx="143892" cy="144016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70" name="Блок-схема: узел 69"/>
          <p:cNvSpPr/>
          <p:nvPr/>
        </p:nvSpPr>
        <p:spPr>
          <a:xfrm>
            <a:off x="4211960" y="3651870"/>
            <a:ext cx="143892" cy="144016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77" name="Блок-схема: узел 76"/>
          <p:cNvSpPr/>
          <p:nvPr/>
        </p:nvSpPr>
        <p:spPr>
          <a:xfrm>
            <a:off x="5148064" y="3723878"/>
            <a:ext cx="142875" cy="144016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82" name="Блок-схема: узел 81"/>
          <p:cNvSpPr/>
          <p:nvPr/>
        </p:nvSpPr>
        <p:spPr>
          <a:xfrm>
            <a:off x="5148064" y="3651870"/>
            <a:ext cx="144463" cy="144016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71" name="Блок-схема: узел 70"/>
          <p:cNvSpPr/>
          <p:nvPr/>
        </p:nvSpPr>
        <p:spPr>
          <a:xfrm>
            <a:off x="6876256" y="2787774"/>
            <a:ext cx="143892" cy="144016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72" name="Блок-схема: узел 71"/>
          <p:cNvSpPr/>
          <p:nvPr/>
        </p:nvSpPr>
        <p:spPr>
          <a:xfrm>
            <a:off x="7524328" y="3075807"/>
            <a:ext cx="143892" cy="144016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73" name="Блок-схема: узел 72"/>
          <p:cNvSpPr/>
          <p:nvPr/>
        </p:nvSpPr>
        <p:spPr>
          <a:xfrm>
            <a:off x="5868144" y="4155926"/>
            <a:ext cx="143892" cy="144016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endParaRPr lang="ru-RU"/>
          </a:p>
        </p:txBody>
      </p:sp>
      <p:pic>
        <p:nvPicPr>
          <p:cNvPr id="4144" name="Рисунок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3075806"/>
            <a:ext cx="181533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Блок-схема: узел 48"/>
          <p:cNvSpPr/>
          <p:nvPr/>
        </p:nvSpPr>
        <p:spPr>
          <a:xfrm>
            <a:off x="4932040" y="2931790"/>
            <a:ext cx="143892" cy="144016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59" name="Блок-схема: узел 58"/>
          <p:cNvSpPr/>
          <p:nvPr/>
        </p:nvSpPr>
        <p:spPr>
          <a:xfrm>
            <a:off x="4932040" y="3507855"/>
            <a:ext cx="143892" cy="144016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60" name="Блок-схема: узел 59"/>
          <p:cNvSpPr/>
          <p:nvPr/>
        </p:nvSpPr>
        <p:spPr>
          <a:xfrm>
            <a:off x="5220072" y="3579862"/>
            <a:ext cx="143892" cy="144016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25" name="Блок-схема: узел 24"/>
          <p:cNvSpPr/>
          <p:nvPr/>
        </p:nvSpPr>
        <p:spPr>
          <a:xfrm rot="21044371">
            <a:off x="5237451" y="3599937"/>
            <a:ext cx="268775" cy="237766"/>
          </a:xfrm>
          <a:prstGeom prst="flowChartConnector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63" name="Блок-схема: узел 62"/>
          <p:cNvSpPr/>
          <p:nvPr/>
        </p:nvSpPr>
        <p:spPr>
          <a:xfrm>
            <a:off x="6228184" y="3795886"/>
            <a:ext cx="143892" cy="144016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67" name="Блок-схема: узел 66"/>
          <p:cNvSpPr/>
          <p:nvPr/>
        </p:nvSpPr>
        <p:spPr>
          <a:xfrm>
            <a:off x="7236296" y="2931790"/>
            <a:ext cx="143892" cy="144016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69" name="Блок-схема: узел 68"/>
          <p:cNvSpPr/>
          <p:nvPr/>
        </p:nvSpPr>
        <p:spPr>
          <a:xfrm>
            <a:off x="4572000" y="3219822"/>
            <a:ext cx="143892" cy="144016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eaLnBrk="1" hangingPunct="1">
              <a:defRPr/>
            </a:pPr>
            <a:endParaRPr lang="ru-RU"/>
          </a:p>
        </p:txBody>
      </p:sp>
      <p:pic>
        <p:nvPicPr>
          <p:cNvPr id="16386" name="Picture 2" descr="http://quickcoach.com.au/wp-content/uploads/stick_figure_drawing_one_check_mark_300_clr_5279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47664" y="2643758"/>
            <a:ext cx="936104" cy="14208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Рисунок 5" descr="2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87817" y="2355726"/>
            <a:ext cx="1656183" cy="2327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Заголовок 6"/>
          <p:cNvSpPr>
            <a:spLocks noGrp="1"/>
          </p:cNvSpPr>
          <p:nvPr>
            <p:ph type="title"/>
          </p:nvPr>
        </p:nvSpPr>
        <p:spPr>
          <a:xfrm>
            <a:off x="2123728" y="627534"/>
            <a:ext cx="5400600" cy="857250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ru-RU" altLang="ru-RU" b="1" dirty="0" smtClean="0">
                <a:solidFill>
                  <a:srgbClr val="FF0000"/>
                </a:solidFill>
              </a:rPr>
              <a:t/>
            </a:r>
            <a:br>
              <a:rPr lang="ru-RU" altLang="ru-RU" b="1" dirty="0" smtClean="0">
                <a:solidFill>
                  <a:srgbClr val="FF0000"/>
                </a:solidFill>
              </a:rPr>
            </a:br>
            <a:r>
              <a:rPr lang="ru-RU" altLang="ru-RU" b="1" dirty="0" smtClean="0">
                <a:solidFill>
                  <a:srgbClr val="FF0000"/>
                </a:solidFill>
              </a:rPr>
              <a:t>Внедрение ПФДО</a:t>
            </a:r>
            <a:br>
              <a:rPr lang="ru-RU" altLang="ru-RU" b="1" dirty="0" smtClean="0">
                <a:solidFill>
                  <a:srgbClr val="FF0000"/>
                </a:solidFill>
              </a:rPr>
            </a:br>
            <a:endParaRPr lang="ru-RU" altLang="ru-RU" dirty="0" smtClean="0"/>
          </a:p>
        </p:txBody>
      </p:sp>
      <p:sp>
        <p:nvSpPr>
          <p:cNvPr id="2" name="Содержимое 3"/>
          <p:cNvSpPr>
            <a:spLocks noGrp="1"/>
          </p:cNvSpPr>
          <p:nvPr>
            <p:ph idx="1"/>
          </p:nvPr>
        </p:nvSpPr>
        <p:spPr>
          <a:xfrm>
            <a:off x="250825" y="1747838"/>
            <a:ext cx="8142288" cy="3200400"/>
          </a:xfrm>
        </p:spPr>
        <p:txBody>
          <a:bodyPr rtlCol="0">
            <a:normAutofit lnSpcReduction="10000"/>
          </a:bodyPr>
          <a:lstStyle/>
          <a:p>
            <a:pPr marL="0" indent="358775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altLang="ru-RU" sz="2800" b="1" dirty="0" smtClean="0">
                <a:latin typeface="Arial" pitchFamily="34" charset="0"/>
                <a:cs typeface="Arial" pitchFamily="34" charset="0"/>
              </a:rPr>
              <a:t>Создана региональная НПБ</a:t>
            </a:r>
          </a:p>
          <a:p>
            <a:pPr marL="0" indent="358775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altLang="ru-RU" sz="2800" b="1" dirty="0" smtClean="0">
                <a:latin typeface="Arial" pitchFamily="34" charset="0"/>
                <a:cs typeface="Arial" pitchFamily="34" charset="0"/>
              </a:rPr>
              <a:t>Формируется муниципальная НПБ 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altLang="ru-RU" sz="2800" b="1" dirty="0" smtClean="0">
                <a:latin typeface="Arial" pitchFamily="34" charset="0"/>
                <a:cs typeface="Arial" pitchFamily="34" charset="0"/>
              </a:rPr>
              <a:t>2019 – 94 %, 2020 – 99 %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alt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Введение Навигатора дополнительного образования 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altLang="ru-RU" sz="2800" b="1" dirty="0" smtClean="0">
                <a:latin typeface="Arial" pitchFamily="34" charset="0"/>
                <a:cs typeface="Arial" pitchFamily="34" charset="0"/>
              </a:rPr>
              <a:t>5115 программ: бюджетных - 3751, сертифицированных -205, платных – 1159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altLang="ru-RU" sz="2800" b="1" dirty="0" smtClean="0">
              <a:latin typeface="+mj-lt"/>
              <a:cs typeface="Arial" pitchFamily="34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2286000" y="928688"/>
            <a:ext cx="54006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 anchor="ctr">
            <a:normAutofit fontScale="97500"/>
          </a:bodyPr>
          <a:lstStyle/>
          <a:p>
            <a:pPr>
              <a:defRPr/>
            </a:pPr>
            <a:endParaRPr lang="ru-RU" alt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3"/>
          <p:cNvSpPr>
            <a:spLocks noGrp="1"/>
          </p:cNvSpPr>
          <p:nvPr>
            <p:ph idx="1"/>
          </p:nvPr>
        </p:nvSpPr>
        <p:spPr>
          <a:xfrm>
            <a:off x="428625" y="1785939"/>
            <a:ext cx="8463855" cy="2946400"/>
          </a:xfrm>
        </p:spPr>
        <p:txBody>
          <a:bodyPr rtlCol="0">
            <a:normAutofit/>
          </a:bodyPr>
          <a:lstStyle/>
          <a:p>
            <a:pPr marL="0" indent="0" algn="just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800" b="1" dirty="0"/>
          </a:p>
          <a:p>
            <a:pPr marL="0" indent="0" algn="just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600" b="1" dirty="0">
                <a:latin typeface="Arial" pitchFamily="34" charset="0"/>
                <a:cs typeface="Arial" pitchFamily="34" charset="0"/>
              </a:rPr>
              <a:t>Обучены </a:t>
            </a:r>
            <a:r>
              <a:rPr lang="ru-RU" sz="2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128</a:t>
            </a:r>
            <a:r>
              <a:rPr lang="ru-RU" sz="2600" b="1" dirty="0">
                <a:latin typeface="Arial" pitchFamily="34" charset="0"/>
                <a:cs typeface="Arial" pitchFamily="34" charset="0"/>
              </a:rPr>
              <a:t> педагогов и руководителей системы образования</a:t>
            </a:r>
          </a:p>
          <a:p>
            <a:pPr marL="0" indent="0" algn="just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600" b="1" dirty="0">
                <a:latin typeface="Arial" pitchFamily="34" charset="0"/>
                <a:cs typeface="Arial" pitchFamily="34" charset="0"/>
              </a:rPr>
              <a:t>Обучаются </a:t>
            </a:r>
            <a:r>
              <a:rPr lang="ru-RU" sz="2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356</a:t>
            </a:r>
            <a:r>
              <a:rPr lang="ru-RU" sz="2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600" b="1" dirty="0">
                <a:latin typeface="Arial" pitchFamily="34" charset="0"/>
                <a:cs typeface="Arial" pitchFamily="34" charset="0"/>
              </a:rPr>
              <a:t>педагогов и руководителей системы образования</a:t>
            </a:r>
          </a:p>
          <a:p>
            <a:pPr marL="0" indent="0" algn="just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600" b="1" dirty="0" smtClean="0">
                <a:latin typeface="Arial" pitchFamily="34" charset="0"/>
                <a:cs typeface="Arial" pitchFamily="34" charset="0"/>
              </a:rPr>
              <a:t>(Всего </a:t>
            </a:r>
            <a:r>
              <a:rPr lang="ru-RU" sz="2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484 </a:t>
            </a:r>
            <a:r>
              <a:rPr lang="ru-RU" sz="2600" b="1" dirty="0" smtClean="0">
                <a:latin typeface="Arial" pitchFamily="34" charset="0"/>
                <a:cs typeface="Arial" pitchFamily="34" charset="0"/>
              </a:rPr>
              <a:t>чел.)</a:t>
            </a:r>
            <a:endParaRPr lang="ru-RU" sz="2600" b="1" dirty="0">
              <a:latin typeface="Arial" pitchFamily="34" charset="0"/>
              <a:cs typeface="Arial" pitchFamily="34" charset="0"/>
            </a:endParaRPr>
          </a:p>
          <a:p>
            <a:pPr marL="0" indent="0" algn="just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400" b="1" dirty="0"/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ru-RU" sz="2400" b="1" dirty="0">
              <a:solidFill>
                <a:srgbClr val="0062AC"/>
              </a:solidFill>
            </a:endParaRPr>
          </a:p>
        </p:txBody>
      </p:sp>
      <p:sp>
        <p:nvSpPr>
          <p:cNvPr id="6148" name="Заголовок 1"/>
          <p:cNvSpPr txBox="1">
            <a:spLocks/>
          </p:cNvSpPr>
          <p:nvPr/>
        </p:nvSpPr>
        <p:spPr bwMode="auto">
          <a:xfrm>
            <a:off x="1763688" y="915566"/>
            <a:ext cx="7380312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 anchor="ctr"/>
          <a:lstStyle/>
          <a:p>
            <a:pPr>
              <a:buFont typeface="Arial" charset="0"/>
              <a:buNone/>
            </a:pPr>
            <a:endParaRPr lang="ru-RU" altLang="ru-RU" sz="28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charset="0"/>
              <a:buNone/>
            </a:pPr>
            <a:r>
              <a:rPr lang="ru-RU" altLang="ru-RU" sz="2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Совершенствование профессионального </a:t>
            </a:r>
            <a:r>
              <a:rPr lang="ru-RU" altLang="ru-RU" sz="2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мастерства </a:t>
            </a:r>
            <a:r>
              <a:rPr lang="ru-RU" altLang="ru-RU" sz="2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педагогических </a:t>
            </a:r>
            <a:r>
              <a:rPr lang="ru-RU" altLang="ru-RU" sz="2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и </a:t>
            </a:r>
            <a:r>
              <a:rPr lang="ru-RU" altLang="ru-RU" sz="2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управленческих кадров </a:t>
            </a:r>
            <a:endParaRPr lang="ru-RU" altLang="ru-RU" sz="2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292" name="Picture 4" descr="https://i.gifer.com/3Nug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3579862"/>
            <a:ext cx="2259891" cy="14145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Содержимое 3"/>
          <p:cNvSpPr>
            <a:spLocks noGrp="1"/>
          </p:cNvSpPr>
          <p:nvPr>
            <p:ph idx="1"/>
          </p:nvPr>
        </p:nvSpPr>
        <p:spPr>
          <a:xfrm>
            <a:off x="539750" y="2000251"/>
            <a:ext cx="6553200" cy="2995613"/>
          </a:xfrm>
        </p:spPr>
        <p:txBody>
          <a:bodyPr/>
          <a:lstStyle/>
          <a:p>
            <a:pPr marL="0" indent="0" algn="just" eaLnBrk="1" hangingPunct="1">
              <a:buFont typeface="Arial" charset="0"/>
              <a:buNone/>
            </a:pPr>
            <a:r>
              <a:rPr lang="ru-RU" altLang="ru-RU" sz="2800" b="1" smtClean="0">
                <a:solidFill>
                  <a:srgbClr val="0062AC"/>
                </a:solidFill>
                <a:latin typeface="Arial" charset="0"/>
                <a:cs typeface="Arial" charset="0"/>
              </a:rPr>
              <a:t>Мероприятия по реализации программ в сетевой форме:</a:t>
            </a:r>
          </a:p>
          <a:p>
            <a:pPr marL="0" indent="0" algn="just" eaLnBrk="1" hangingPunct="1">
              <a:buFont typeface="Arial" charset="0"/>
              <a:buNone/>
            </a:pPr>
            <a:r>
              <a:rPr lang="ru-RU" altLang="ru-RU" sz="2800" b="1" smtClean="0">
                <a:latin typeface="Arial" charset="0"/>
                <a:cs typeface="Arial" charset="0"/>
              </a:rPr>
              <a:t>Разработано </a:t>
            </a:r>
            <a:r>
              <a:rPr lang="ru-RU" altLang="ru-RU" sz="28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12</a:t>
            </a:r>
            <a:r>
              <a:rPr lang="ru-RU" altLang="ru-RU" sz="2800" b="1" smtClean="0">
                <a:latin typeface="Arial" charset="0"/>
                <a:cs typeface="Arial" charset="0"/>
              </a:rPr>
              <a:t> программ в сетевой форме</a:t>
            </a:r>
          </a:p>
          <a:p>
            <a:pPr marL="0" indent="0" algn="just" eaLnBrk="1" hangingPunct="1">
              <a:buFont typeface="Arial" charset="0"/>
              <a:buNone/>
            </a:pPr>
            <a:r>
              <a:rPr lang="ru-RU" altLang="ru-RU" sz="2800" b="1" smtClean="0">
                <a:latin typeface="Arial" charset="0"/>
                <a:cs typeface="Arial" charset="0"/>
              </a:rPr>
              <a:t>Реализовано </a:t>
            </a:r>
            <a:r>
              <a:rPr lang="ru-RU" altLang="ru-RU" sz="28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5</a:t>
            </a:r>
            <a:r>
              <a:rPr lang="ru-RU" altLang="ru-RU" sz="2800" b="1" smtClean="0">
                <a:latin typeface="Arial" charset="0"/>
                <a:cs typeface="Arial" charset="0"/>
              </a:rPr>
              <a:t> сетевых программ в профильных сменах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1403648" y="699542"/>
            <a:ext cx="73977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Целевая модель  развития</a:t>
            </a:r>
          </a:p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дополнительного образования</a:t>
            </a:r>
          </a:p>
        </p:txBody>
      </p:sp>
      <p:pic>
        <p:nvPicPr>
          <p:cNvPr id="7173" name="Picture 4" descr="G:\Навигатор\Совещания\Новая папка\фото\gb7-hlGkJGA.jpg"/>
          <p:cNvPicPr>
            <a:picLocks noChangeAspect="1" noChangeArrowheads="1"/>
          </p:cNvPicPr>
          <p:nvPr/>
        </p:nvPicPr>
        <p:blipFill>
          <a:blip r:embed="rId3" cstate="print"/>
          <a:srcRect l="21265" r="4985"/>
          <a:stretch>
            <a:fillRect/>
          </a:stretch>
        </p:blipFill>
        <p:spPr bwMode="auto">
          <a:xfrm>
            <a:off x="7164288" y="2499742"/>
            <a:ext cx="187220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Содержимое 3"/>
          <p:cNvSpPr>
            <a:spLocks noGrp="1"/>
          </p:cNvSpPr>
          <p:nvPr>
            <p:ph idx="1"/>
          </p:nvPr>
        </p:nvSpPr>
        <p:spPr>
          <a:xfrm>
            <a:off x="251520" y="627534"/>
            <a:ext cx="8892480" cy="4515967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altLang="ru-RU" sz="2800" b="1" dirty="0" smtClean="0">
                <a:solidFill>
                  <a:srgbClr val="0062AC"/>
                </a:solidFill>
              </a:rPr>
              <a:t>          </a:t>
            </a:r>
            <a:r>
              <a:rPr lang="ru-RU" altLang="ru-RU" sz="4000" b="1" dirty="0" smtClean="0">
                <a:solidFill>
                  <a:srgbClr val="0062AC"/>
                </a:solidFill>
              </a:rPr>
              <a:t>Выравнивание доступности            дополнительного образования :</a:t>
            </a:r>
          </a:p>
          <a:p>
            <a:pPr eaLnBrk="1" hangingPunct="1">
              <a:buFont typeface="Arial" charset="0"/>
              <a:buNone/>
            </a:pPr>
            <a:r>
              <a:rPr lang="ru-RU" altLang="ru-RU" sz="2800" b="1" dirty="0" smtClean="0">
                <a:solidFill>
                  <a:srgbClr val="FF0000"/>
                </a:solidFill>
              </a:rPr>
              <a:t>65</a:t>
            </a:r>
            <a:r>
              <a:rPr lang="ru-RU" altLang="ru-RU" sz="2800" b="1" dirty="0" smtClean="0"/>
              <a:t> «Точек роста» в 2019 году, </a:t>
            </a:r>
            <a:r>
              <a:rPr lang="ru-RU" altLang="ru-RU" sz="2800" b="1" dirty="0" smtClean="0">
                <a:solidFill>
                  <a:srgbClr val="FF0000"/>
                </a:solidFill>
              </a:rPr>
              <a:t>62</a:t>
            </a:r>
            <a:r>
              <a:rPr lang="ru-RU" altLang="ru-RU" sz="2800" b="1" dirty="0" smtClean="0"/>
              <a:t> – в 2020 году</a:t>
            </a:r>
          </a:p>
          <a:p>
            <a:pPr eaLnBrk="1" hangingPunct="1">
              <a:buFont typeface="Arial" charset="0"/>
              <a:buNone/>
            </a:pPr>
            <a:r>
              <a:rPr lang="ru-RU" altLang="ru-RU" sz="2800" b="1" dirty="0" smtClean="0">
                <a:solidFill>
                  <a:srgbClr val="FF0000"/>
                </a:solidFill>
              </a:rPr>
              <a:t>1</a:t>
            </a:r>
            <a:r>
              <a:rPr lang="ru-RU" altLang="ru-RU" sz="2800" b="1" dirty="0" smtClean="0"/>
              <a:t> </a:t>
            </a:r>
            <a:r>
              <a:rPr lang="ru-RU" altLang="ru-RU" sz="2800" b="1" dirty="0" err="1" smtClean="0"/>
              <a:t>Кванториум</a:t>
            </a:r>
            <a:r>
              <a:rPr lang="ru-RU" altLang="ru-RU" sz="2800" b="1" dirty="0" smtClean="0"/>
              <a:t> (2019) , </a:t>
            </a:r>
            <a:r>
              <a:rPr lang="ru-RU" altLang="ru-RU" sz="2800" b="1" dirty="0" smtClean="0">
                <a:solidFill>
                  <a:srgbClr val="FF0000"/>
                </a:solidFill>
              </a:rPr>
              <a:t>2</a:t>
            </a:r>
            <a:r>
              <a:rPr lang="ru-RU" altLang="ru-RU" sz="2800" b="1" dirty="0" smtClean="0"/>
              <a:t> (2021-22гг)</a:t>
            </a:r>
          </a:p>
          <a:p>
            <a:pPr eaLnBrk="1" hangingPunct="1">
              <a:buFont typeface="Arial" charset="0"/>
              <a:buNone/>
            </a:pPr>
            <a:r>
              <a:rPr lang="ru-RU" altLang="ru-RU" sz="2800" b="1" dirty="0" smtClean="0">
                <a:solidFill>
                  <a:srgbClr val="FF0000"/>
                </a:solidFill>
              </a:rPr>
              <a:t>24</a:t>
            </a:r>
            <a:r>
              <a:rPr lang="ru-RU" altLang="ru-RU" sz="2800" b="1" dirty="0" smtClean="0"/>
              <a:t> дистанционные программы </a:t>
            </a:r>
          </a:p>
          <a:p>
            <a:pPr eaLnBrk="1" hangingPunct="1">
              <a:buFont typeface="Arial" charset="0"/>
              <a:buNone/>
            </a:pPr>
            <a:r>
              <a:rPr lang="ru-RU" altLang="ru-RU" sz="2800" b="1" dirty="0" smtClean="0">
                <a:solidFill>
                  <a:srgbClr val="FF0000"/>
                </a:solidFill>
              </a:rPr>
              <a:t>20</a:t>
            </a:r>
            <a:r>
              <a:rPr lang="ru-RU" altLang="ru-RU" sz="2800" b="1" dirty="0" smtClean="0"/>
              <a:t> </a:t>
            </a:r>
            <a:r>
              <a:rPr lang="ru-RU" altLang="ru-RU" sz="2800" b="1" dirty="0" err="1" smtClean="0"/>
              <a:t>разноуровневых</a:t>
            </a:r>
            <a:r>
              <a:rPr lang="ru-RU" altLang="ru-RU" sz="2800" b="1" dirty="0" smtClean="0"/>
              <a:t> программ</a:t>
            </a:r>
          </a:p>
          <a:p>
            <a:pPr eaLnBrk="1" hangingPunct="1">
              <a:buFont typeface="Arial" charset="0"/>
              <a:buNone/>
            </a:pPr>
            <a:r>
              <a:rPr lang="ru-RU" altLang="ru-RU" sz="2800" b="1" dirty="0" smtClean="0">
                <a:solidFill>
                  <a:srgbClr val="FF0000"/>
                </a:solidFill>
              </a:rPr>
              <a:t>4 </a:t>
            </a:r>
            <a:r>
              <a:rPr lang="ru-RU" altLang="ru-RU" sz="2800" b="1" dirty="0" smtClean="0"/>
              <a:t>профильные смены </a:t>
            </a:r>
            <a:endParaRPr lang="ru-RU" altLang="ru-RU" sz="2800" dirty="0" smtClean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2051052" y="736600"/>
            <a:ext cx="54006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 anchor="ctr">
            <a:normAutofit fontScale="97500"/>
          </a:bodyPr>
          <a:lstStyle/>
          <a:p>
            <a:pPr algn="ctr">
              <a:defRPr/>
            </a:pPr>
            <a:endParaRPr lang="ru-RU" sz="2800" b="1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8197" name="Рисунок 5" descr="dojs6r0EDwM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2715766"/>
            <a:ext cx="3077081" cy="2252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Заголовок 1"/>
          <p:cNvSpPr>
            <a:spLocks noGrp="1"/>
          </p:cNvSpPr>
          <p:nvPr>
            <p:ph type="title"/>
          </p:nvPr>
        </p:nvSpPr>
        <p:spPr>
          <a:xfrm>
            <a:off x="1835150" y="555625"/>
            <a:ext cx="8229600" cy="857250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ru-RU" altLang="ru-RU" b="1" smtClean="0">
                <a:solidFill>
                  <a:srgbClr val="C00000"/>
                </a:solidFill>
              </a:rPr>
              <a:t>       </a:t>
            </a:r>
            <a:br>
              <a:rPr lang="ru-RU" altLang="ru-RU" b="1" smtClean="0">
                <a:solidFill>
                  <a:srgbClr val="C00000"/>
                </a:solidFill>
              </a:rPr>
            </a:br>
            <a:r>
              <a:rPr lang="ru-RU" altLang="ru-RU" b="1" smtClean="0">
                <a:solidFill>
                  <a:srgbClr val="C00000"/>
                </a:solidFill>
              </a:rPr>
              <a:t/>
            </a:r>
            <a:br>
              <a:rPr lang="ru-RU" altLang="ru-RU" b="1" smtClean="0">
                <a:solidFill>
                  <a:srgbClr val="C00000"/>
                </a:solidFill>
              </a:rPr>
            </a:br>
            <a:r>
              <a:rPr lang="ru-RU" sz="3600" b="1" smtClean="0"/>
              <a:t/>
            </a:r>
            <a:br>
              <a:rPr lang="ru-RU" sz="3600" b="1" smtClean="0"/>
            </a:br>
            <a:r>
              <a:rPr lang="ru-RU" sz="3600" b="1" smtClean="0"/>
              <a:t/>
            </a:r>
            <a:br>
              <a:rPr lang="ru-RU" sz="3600" b="1" smtClean="0"/>
            </a:br>
            <a:r>
              <a:rPr lang="ru-RU" sz="3600" b="1" smtClean="0"/>
              <a:t/>
            </a:r>
            <a:br>
              <a:rPr lang="ru-RU" sz="3600" b="1" smtClean="0"/>
            </a:br>
            <a:endParaRPr lang="ru-RU" altLang="ru-RU" sz="3600" b="1" smtClean="0">
              <a:solidFill>
                <a:srgbClr val="C00000"/>
              </a:solidFill>
            </a:endParaRPr>
          </a:p>
        </p:txBody>
      </p:sp>
      <p:sp>
        <p:nvSpPr>
          <p:cNvPr id="9220" name="Содержимое 2"/>
          <p:cNvSpPr>
            <a:spLocks noGrp="1"/>
          </p:cNvSpPr>
          <p:nvPr>
            <p:ph idx="1"/>
          </p:nvPr>
        </p:nvSpPr>
        <p:spPr>
          <a:xfrm>
            <a:off x="251520" y="699542"/>
            <a:ext cx="8712968" cy="4104456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40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Вызовы номинала: </a:t>
            </a:r>
          </a:p>
          <a:p>
            <a:r>
              <a:rPr lang="ru-RU" sz="2800" b="1" dirty="0" smtClean="0">
                <a:latin typeface="Arial" charset="0"/>
                <a:cs typeface="Arial" charset="0"/>
              </a:rPr>
              <a:t>Баланс между рублем и детьми</a:t>
            </a:r>
          </a:p>
          <a:p>
            <a:r>
              <a:rPr lang="ru-RU" sz="2800" b="1" dirty="0" smtClean="0">
                <a:latin typeface="Arial" charset="0"/>
                <a:cs typeface="Arial" charset="0"/>
              </a:rPr>
              <a:t>Разница в сумме номиналов</a:t>
            </a:r>
          </a:p>
          <a:p>
            <a:r>
              <a:rPr lang="ru-RU" sz="2800" b="1" dirty="0" smtClean="0">
                <a:latin typeface="Arial" charset="0"/>
                <a:cs typeface="Arial" charset="0"/>
              </a:rPr>
              <a:t>Непривлекательность номинала для «частника»</a:t>
            </a:r>
          </a:p>
          <a:p>
            <a:r>
              <a:rPr lang="ru-RU" sz="2800" b="1" dirty="0" smtClean="0">
                <a:latin typeface="Arial" charset="0"/>
                <a:cs typeface="Arial" charset="0"/>
              </a:rPr>
              <a:t>Манипуляции с номиналом : удешевление стоимости труда </a:t>
            </a:r>
            <a:r>
              <a:rPr lang="ru-RU" sz="2800" b="1" dirty="0" err="1" smtClean="0">
                <a:latin typeface="Arial" charset="0"/>
                <a:cs typeface="Arial" charset="0"/>
              </a:rPr>
              <a:t>пдо</a:t>
            </a:r>
            <a:r>
              <a:rPr lang="ru-RU" sz="2800" b="1" dirty="0" smtClean="0">
                <a:latin typeface="Arial" charset="0"/>
                <a:cs typeface="Arial" charset="0"/>
              </a:rPr>
              <a:t> или снижение параметров программы</a:t>
            </a:r>
          </a:p>
          <a:p>
            <a:endParaRPr lang="ru-RU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Заголовок 1"/>
          <p:cNvSpPr>
            <a:spLocks noGrp="1"/>
          </p:cNvSpPr>
          <p:nvPr>
            <p:ph type="title"/>
          </p:nvPr>
        </p:nvSpPr>
        <p:spPr>
          <a:xfrm>
            <a:off x="1907704" y="987425"/>
            <a:ext cx="6588596" cy="576213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ru-RU" altLang="ru-RU" sz="4000" b="1" dirty="0" smtClean="0">
                <a:solidFill>
                  <a:srgbClr val="C00000"/>
                </a:solidFill>
              </a:rPr>
              <a:t>    </a:t>
            </a:r>
            <a:r>
              <a:rPr lang="ru-RU" altLang="ru-RU" sz="40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Вызовы</a:t>
            </a:r>
            <a:r>
              <a:rPr lang="ru-RU" altLang="ru-RU" sz="4000" b="1" dirty="0" smtClean="0">
                <a:solidFill>
                  <a:srgbClr val="FF0000"/>
                </a:solidFill>
              </a:rPr>
              <a:t> </a:t>
            </a:r>
            <a:r>
              <a:rPr lang="ru-RU" altLang="ru-RU" sz="4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со стороны ЛПР</a:t>
            </a:r>
          </a:p>
        </p:txBody>
      </p:sp>
      <p:sp>
        <p:nvSpPr>
          <p:cNvPr id="10244" name="Содержимое 2"/>
          <p:cNvSpPr>
            <a:spLocks noGrp="1"/>
          </p:cNvSpPr>
          <p:nvPr>
            <p:ph idx="1"/>
          </p:nvPr>
        </p:nvSpPr>
        <p:spPr>
          <a:xfrm>
            <a:off x="395536" y="1749426"/>
            <a:ext cx="8568953" cy="305435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ru-RU" altLang="ru-RU" sz="2800" b="1" dirty="0" smtClean="0">
                <a:latin typeface="Arial" charset="0"/>
                <a:cs typeface="Arial" charset="0"/>
              </a:rPr>
              <a:t>Нежелание со стороны ОИВ передать бюджетные деньги частным поставщикам в условиях нехватки средств на содержание бюджетных учреждений</a:t>
            </a:r>
          </a:p>
          <a:p>
            <a:pPr eaLnBrk="1" hangingPunct="1"/>
            <a:r>
              <a:rPr lang="ru-RU" altLang="ru-RU" sz="2800" b="1" dirty="0" smtClean="0">
                <a:latin typeface="Arial" charset="0"/>
                <a:cs typeface="Arial" charset="0"/>
              </a:rPr>
              <a:t>Финансистам нужны дополнительные пояснения о модели ПФ, и именно со стороны профильного министерства</a:t>
            </a:r>
          </a:p>
          <a:p>
            <a:pPr eaLnBrk="1" hangingPunct="1"/>
            <a:endParaRPr lang="ru-RU" alt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</TotalTime>
  <Words>339</Words>
  <Application>Microsoft Office PowerPoint</Application>
  <PresentationFormat>Экран (16:9)</PresentationFormat>
  <Paragraphs>87</Paragraphs>
  <Slides>13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Сертификат внедрен: вызовы, стоящие перед системой образования</vt:lpstr>
      <vt:lpstr>Дополнительное образование детей Саратовской области </vt:lpstr>
      <vt:lpstr>Слайд 3</vt:lpstr>
      <vt:lpstr> Внедрение ПФДО </vt:lpstr>
      <vt:lpstr>Слайд 5</vt:lpstr>
      <vt:lpstr>Слайд 6</vt:lpstr>
      <vt:lpstr>Слайд 7</vt:lpstr>
      <vt:lpstr>            </vt:lpstr>
      <vt:lpstr>    Вызовы со стороны ЛПР</vt:lpstr>
      <vt:lpstr> Вызов: обязательства региона </vt:lpstr>
      <vt:lpstr>Слайд 11</vt:lpstr>
      <vt:lpstr>          Есть ли шанс на бесплатное дополнительное образование    </vt:lpstr>
      <vt:lpstr> Упростил ли сертификат жизнь?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i.zhirova</dc:creator>
  <cp:lastModifiedBy>i.zhirova</cp:lastModifiedBy>
  <cp:revision>12</cp:revision>
  <dcterms:created xsi:type="dcterms:W3CDTF">2019-12-04T13:10:35Z</dcterms:created>
  <dcterms:modified xsi:type="dcterms:W3CDTF">2019-12-04T14:24:36Z</dcterms:modified>
</cp:coreProperties>
</file>