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3" r:id="rId3"/>
    <p:sldId id="266" r:id="rId4"/>
    <p:sldId id="267" r:id="rId5"/>
    <p:sldId id="268" r:id="rId6"/>
    <p:sldId id="269" r:id="rId7"/>
    <p:sldId id="270" r:id="rId8"/>
    <p:sldId id="272" r:id="rId9"/>
    <p:sldId id="262" r:id="rId10"/>
    <p:sldId id="259" r:id="rId11"/>
    <p:sldId id="271" r:id="rId12"/>
    <p:sldId id="258" r:id="rId13"/>
    <p:sldId id="273" r:id="rId14"/>
    <p:sldId id="264" r:id="rId15"/>
    <p:sldId id="265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9E5"/>
    <a:srgbClr val="008000"/>
    <a:srgbClr val="FF1F17"/>
    <a:srgbClr val="BDE3F1"/>
    <a:srgbClr val="66FF99"/>
    <a:srgbClr val="FF3300"/>
    <a:srgbClr val="F1B3FF"/>
    <a:srgbClr val="800080"/>
    <a:srgbClr val="CC00FF"/>
    <a:srgbClr val="B9C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2021-2022 уч.год</c:v>
                </c:pt>
                <c:pt idx="1">
                  <c:v>2022-2023 уч.год</c:v>
                </c:pt>
                <c:pt idx="2">
                  <c:v>2023-2024 уч.год</c:v>
                </c:pt>
              </c:strCache>
            </c:strRef>
          </c:cat>
          <c:val>
            <c:numRef>
              <c:f>Лист1!$B$2:$D$2</c:f>
              <c:numCache>
                <c:formatCode>0%</c:formatCode>
                <c:ptCount val="3"/>
                <c:pt idx="0">
                  <c:v>0.33</c:v>
                </c:pt>
                <c:pt idx="1">
                  <c:v>0.47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48-4654-A9C0-6575E1FE473E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Лист1!$B$1:$D$1</c:f>
              <c:strCache>
                <c:ptCount val="3"/>
                <c:pt idx="0">
                  <c:v>2021-2022 уч.год</c:v>
                </c:pt>
                <c:pt idx="1">
                  <c:v>2022-2023 уч.год</c:v>
                </c:pt>
                <c:pt idx="2">
                  <c:v>2023-2024 уч.год</c:v>
                </c:pt>
              </c:strCache>
            </c:strRef>
          </c:cat>
          <c:val>
            <c:numRef>
              <c:f>Лист1!$B$3:$D$3</c:f>
              <c:numCache>
                <c:formatCode>0%</c:formatCode>
                <c:ptCount val="3"/>
                <c:pt idx="0">
                  <c:v>0.2</c:v>
                </c:pt>
                <c:pt idx="1">
                  <c:v>0.13</c:v>
                </c:pt>
                <c:pt idx="2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48-4654-A9C0-6575E1FE473E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Лист1!$B$1:$D$1</c:f>
              <c:strCache>
                <c:ptCount val="3"/>
                <c:pt idx="0">
                  <c:v>2021-2022 уч.год</c:v>
                </c:pt>
                <c:pt idx="1">
                  <c:v>2022-2023 уч.год</c:v>
                </c:pt>
                <c:pt idx="2">
                  <c:v>2023-2024 уч.год</c:v>
                </c:pt>
              </c:strCache>
            </c:strRef>
          </c:cat>
          <c:val>
            <c:numRef>
              <c:f>Лист1!$B$4:$D$4</c:f>
              <c:numCache>
                <c:formatCode>0%</c:formatCode>
                <c:ptCount val="3"/>
                <c:pt idx="0">
                  <c:v>0.47</c:v>
                </c:pt>
                <c:pt idx="1">
                  <c:v>0.4</c:v>
                </c:pt>
                <c:pt idx="2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48-4654-A9C0-6575E1FE4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7942400"/>
        <c:axId val="208368704"/>
        <c:axId val="0"/>
      </c:bar3DChart>
      <c:catAx>
        <c:axId val="147942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08368704"/>
        <c:crosses val="autoZero"/>
        <c:auto val="1"/>
        <c:lblAlgn val="ctr"/>
        <c:lblOffset val="100"/>
        <c:noMultiLvlLbl val="0"/>
      </c:catAx>
      <c:valAx>
        <c:axId val="2083687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479424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123C2-5D2E-4CEC-A8E6-E973CC6FA33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B53AD-98DE-4903-A802-32683F66C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716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B53AD-98DE-4903-A802-32683F66C2D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5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AB2E0-2A79-4E53-959E-013D9FEB3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3C2677-F637-44BB-8BEE-3A54B8960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19F301-2D39-43A1-9ECA-5271103B4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91BB25-B9BC-4A28-81CC-E3D0671E6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CA10C8-3B01-4C7B-84AF-8791B9158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00FA4E-2FBC-451B-B1C7-6F577B853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B80513E-6843-486F-9745-BFFC2A480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7BA0B3-3816-48CE-BCEF-D9DA1304C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6B53D5-84FA-4A30-90E0-FFA9D0428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B8CA5C-9836-4668-92F9-9A6CC895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63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0C3A5DA-24A5-40D0-8552-459562770A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E480E19-6149-47AB-A8A1-FAA65148A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118ABE-3F45-443C-8FF2-A44C72249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10AC8B-43BA-4CEB-AB43-8D828E42C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5BFE99-B2FD-4518-86C0-47370FA93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24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530D4B-E33E-4F92-92B6-E88DEC20F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17307-5B1A-4AE3-923C-7048338DB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0901F4-2997-49D4-B08C-D99EDD6BE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BF4C6C-E265-4B62-ABEC-22B8515E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DC85BD-953F-47A8-9DC4-1C629FAE1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23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9CBC2-9917-41E8-9508-1C15B045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98DA4A-CFF4-42F5-B1CC-80E1C701F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8D35E0-8A5F-4558-A2B3-8408AE073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D321E3-FA5C-4125-9AB4-618D1AEC9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EB96CC-1A29-4075-9F3B-44387D8D2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44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82128-AEB3-45B6-B359-F37FAA3B8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6B23B2-8A11-46CD-BD3A-6A605AA6BC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F84849-C91E-4C96-8A22-DE106BF3C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070786-07C6-4C59-8A70-8EF11A134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C7258A-D286-4B5F-9772-4321FE587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EC5780-0575-42B1-AA1E-57C889625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9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88C02F-37C2-43AE-AD66-0FB2C8F2B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2B1C72-DFC6-475F-806E-3CB52286A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4AD287-050D-4E3F-9357-3A405ECE7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F83075-9E7F-488C-8799-57AB14CCA1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C195C36-689E-4E7E-A564-59759E0A36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8E0EC94-B2FF-4473-BAD6-9C4972ACA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9455280-45BB-4A7E-9BD8-8CEC7618E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693A498-D2B2-41C8-9BE4-A63F62DF6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343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65C5F-F84B-4B26-801D-BE195511C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C445D1-2002-4B67-90A6-137910BF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99C6BD-A4D1-4ECE-987B-819FE662C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B24A98-3CEA-40FD-AAED-8BE295093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68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731A2FF-1D3E-47A5-98BA-EF45A5295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C5697C-01E9-4B40-B06D-C21077C01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AA9AF7-453E-4653-A512-2AE59D9DD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21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1C016-FAE5-4AFE-A594-DE4A74907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F9466B-AA2B-48D5-989C-5EF6E4928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128C77-17DC-434C-A97B-D93BC6949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9A9C0-AEF0-4BCB-B240-2F2664C67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A5F9DD4-CA0B-4DC2-A369-4B9D37A0B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B358F8-B292-4561-9E0F-01A35BB76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47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B4F44-85F1-4157-84EF-076FE748D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83A6350-879A-4BCD-9501-A40FE1615A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4E60E6-720B-40B7-BA4B-3D3BD5B48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2CBE1E-79A4-4AA8-9652-A4885C39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69D067-8FC0-4388-8045-816BEE4FC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DBDBC6-4431-4E7C-84DA-F209E6FCC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96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31320-8AAD-44C2-BB7F-C3F937489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D52EE1-FB01-4DDC-B446-DF983F3F6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5DF388-B98B-4B7A-8479-93AA898F32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A5F2C-292B-40AB-857A-43B2D0A30473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C432D0-361B-4CAD-AD1B-D2D3D1CB4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29EEB3-2B1B-4788-8966-6A31C87CAA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73A19-9B8F-47AF-9741-9466ABBEB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69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jp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32.jpeg"/><Relationship Id="rId9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32.jpe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png"/><Relationship Id="rId3" Type="http://schemas.openxmlformats.org/officeDocument/2006/relationships/image" Target="../media/image71.png"/><Relationship Id="rId7" Type="http://schemas.openxmlformats.org/officeDocument/2006/relationships/image" Target="../media/image73.jpeg"/><Relationship Id="rId12" Type="http://schemas.openxmlformats.org/officeDocument/2006/relationships/image" Target="../media/image78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7.png"/><Relationship Id="rId5" Type="http://schemas.openxmlformats.org/officeDocument/2006/relationships/image" Target="../media/image52.png"/><Relationship Id="rId10" Type="http://schemas.openxmlformats.org/officeDocument/2006/relationships/image" Target="../media/image76.jpeg"/><Relationship Id="rId4" Type="http://schemas.openxmlformats.org/officeDocument/2006/relationships/image" Target="../media/image72.jpeg"/><Relationship Id="rId9" Type="http://schemas.openxmlformats.org/officeDocument/2006/relationships/image" Target="../media/image7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baby-club.ru/babylibrary/edublog/censornoe-razvitie-detei-rannego-vozrasta/" TargetMode="External"/><Relationship Id="rId3" Type="http://schemas.openxmlformats.org/officeDocument/2006/relationships/hyperlink" Target="https://nsportal.ru/detskiy-sad/materialy-dlya-roditeley/2022/10/16/konsultatsiya-dlya-roditeley-razvitie-sensornyh" TargetMode="External"/><Relationship Id="rId7" Type="http://schemas.openxmlformats.org/officeDocument/2006/relationships/hyperlink" Target="https://www.kp.ru/edu/doshkolnoe-obrazovanie/sensornoe-razvitie-detej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wall-49746391_26985" TargetMode="External"/><Relationship Id="rId5" Type="http://schemas.openxmlformats.org/officeDocument/2006/relationships/hyperlink" Target="https://nsportal.ru/detskiy-sad/raznoe/2019/01/13/master-klass-dlya-roditeley-sensornoe-razvitie-detey-mladshego" TargetMode="External"/><Relationship Id="rId10" Type="http://schemas.openxmlformats.org/officeDocument/2006/relationships/hyperlink" Target="https://vk.com/@happy88002503341-sensornaya-razgruzka-v-domashnih-usloviyah" TargetMode="External"/><Relationship Id="rId4" Type="http://schemas.openxmlformats.org/officeDocument/2006/relationships/hyperlink" Target="http://shekino28.russia-sad.ru/download/180787" TargetMode="External"/><Relationship Id="rId9" Type="http://schemas.openxmlformats.org/officeDocument/2006/relationships/hyperlink" Target="https://medaboutme.ru/articles/kak_uspokoit_rebenka_i_snyat_napryazhenie_7_sensornykh_igr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jp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g"/><Relationship Id="rId7" Type="http://schemas.openxmlformats.org/officeDocument/2006/relationships/image" Target="../media/image3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9403C7-3DC2-4133-A3C9-5589808CE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58020" y="1683821"/>
            <a:ext cx="6627137" cy="323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Материалы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краевой конкурс методических материалов 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36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«РЕБЕНОК В ОБЪЕКТИВЕ ФГОС»</a:t>
            </a:r>
            <a:endParaRPr lang="ru-RU" sz="1400" dirty="0">
              <a:solidFill>
                <a:srgbClr val="0036A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Номинация: «Методическая разработка: «Система работы по адаптации детей в возрасте от 0 до 3 лет к детскому саду»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36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опыта работы   </a:t>
            </a:r>
            <a:endParaRPr lang="ru-RU" sz="1400" dirty="0">
              <a:solidFill>
                <a:srgbClr val="0036A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«Создание сенсорно-ориентированной модели  успешной адаптации детей раннего   возраста в рамках реализации проекта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969895" algn="ctr"/>
                <a:tab pos="462534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b="1" dirty="0">
                <a:solidFill>
                  <a:srgbClr val="0036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«Шаг навстречу: адаптация с улыбкой»	</a:t>
            </a:r>
            <a:endParaRPr lang="ru-RU" sz="1400" dirty="0">
              <a:solidFill>
                <a:srgbClr val="0036A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9010" y="488887"/>
            <a:ext cx="7659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дошкольное образовательное учреждение «Детский сад № 73»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7065" y="4997514"/>
            <a:ext cx="2426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Березники, 2023г.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835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C388A4-E21E-4443-9134-4BF7266B2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Ellipse 3"/>
          <p:cNvSpPr/>
          <p:nvPr/>
        </p:nvSpPr>
        <p:spPr bwMode="auto">
          <a:xfrm>
            <a:off x="5076056" y="1722460"/>
            <a:ext cx="1714823" cy="1577423"/>
          </a:xfrm>
          <a:custGeom>
            <a:avLst/>
            <a:gdLst/>
            <a:ahLst/>
            <a:cxnLst/>
            <a:rect l="l" t="t" r="r" b="b"/>
            <a:pathLst>
              <a:path w="2039673" h="2095282">
                <a:moveTo>
                  <a:pt x="992032" y="0"/>
                </a:moveTo>
                <a:cubicBezTo>
                  <a:pt x="1570628" y="0"/>
                  <a:pt x="2039673" y="469045"/>
                  <a:pt x="2039673" y="1047641"/>
                </a:cubicBezTo>
                <a:cubicBezTo>
                  <a:pt x="2039673" y="1626237"/>
                  <a:pt x="1570628" y="2095282"/>
                  <a:pt x="992032" y="2095282"/>
                </a:cubicBezTo>
                <a:lnTo>
                  <a:pt x="913263" y="2091654"/>
                </a:lnTo>
                <a:cubicBezTo>
                  <a:pt x="742462" y="1674017"/>
                  <a:pt x="413165" y="1338183"/>
                  <a:pt x="0" y="1158863"/>
                </a:cubicBezTo>
                <a:cubicBezTo>
                  <a:pt x="217803" y="968647"/>
                  <a:pt x="354143" y="688544"/>
                  <a:pt x="354143" y="376597"/>
                </a:cubicBezTo>
                <a:cubicBezTo>
                  <a:pt x="354143" y="325683"/>
                  <a:pt x="350511" y="275617"/>
                  <a:pt x="342224" y="226825"/>
                </a:cubicBezTo>
                <a:cubicBezTo>
                  <a:pt x="520395" y="84578"/>
                  <a:pt x="746337" y="0"/>
                  <a:pt x="992032" y="0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/>
                </a:solidFill>
                <a:latin typeface="Lucida Sans Unicode" pitchFamily="34" charset="0"/>
              </a:rPr>
              <a:t>мастер-класс «Играем вместе»</a:t>
            </a:r>
          </a:p>
        </p:txBody>
      </p:sp>
      <p:sp>
        <p:nvSpPr>
          <p:cNvPr id="6" name="Ellipse 2"/>
          <p:cNvSpPr/>
          <p:nvPr/>
        </p:nvSpPr>
        <p:spPr bwMode="auto">
          <a:xfrm>
            <a:off x="3689671" y="1268761"/>
            <a:ext cx="1602407" cy="1290692"/>
          </a:xfrm>
          <a:custGeom>
            <a:avLst/>
            <a:gdLst/>
            <a:ahLst/>
            <a:cxnLst/>
            <a:rect l="l" t="t" r="r" b="b"/>
            <a:pathLst>
              <a:path w="2083912" h="1830431">
                <a:moveTo>
                  <a:pt x="1036271" y="0"/>
                </a:moveTo>
                <a:cubicBezTo>
                  <a:pt x="1614867" y="0"/>
                  <a:pt x="2083912" y="469045"/>
                  <a:pt x="2083912" y="1047641"/>
                </a:cubicBezTo>
                <a:cubicBezTo>
                  <a:pt x="2083912" y="1359406"/>
                  <a:pt x="1947731" y="1639365"/>
                  <a:pt x="1730858" y="1830431"/>
                </a:cubicBezTo>
                <a:cubicBezTo>
                  <a:pt x="1518336" y="1736588"/>
                  <a:pt x="1283217" y="1684974"/>
                  <a:pt x="1036043" y="1684974"/>
                </a:cubicBezTo>
                <a:cubicBezTo>
                  <a:pt x="812745" y="1684974"/>
                  <a:pt x="599285" y="1727098"/>
                  <a:pt x="403787" y="1805392"/>
                </a:cubicBezTo>
                <a:cubicBezTo>
                  <a:pt x="408688" y="1781009"/>
                  <a:pt x="409569" y="1756137"/>
                  <a:pt x="409569" y="1731059"/>
                </a:cubicBezTo>
                <a:cubicBezTo>
                  <a:pt x="409569" y="1392892"/>
                  <a:pt x="249345" y="1092147"/>
                  <a:pt x="0" y="901467"/>
                </a:cubicBezTo>
                <a:cubicBezTo>
                  <a:pt x="69960" y="391978"/>
                  <a:pt x="507340" y="0"/>
                  <a:pt x="1036271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/>
                </a:solidFill>
                <a:latin typeface="Lucida Sans Unicode" pitchFamily="34" charset="0"/>
              </a:rPr>
              <a:t>памятки, консультации</a:t>
            </a:r>
          </a:p>
        </p:txBody>
      </p:sp>
      <p:sp>
        <p:nvSpPr>
          <p:cNvPr id="7" name="Ellipse 4"/>
          <p:cNvSpPr/>
          <p:nvPr/>
        </p:nvSpPr>
        <p:spPr bwMode="auto">
          <a:xfrm>
            <a:off x="5853938" y="3068960"/>
            <a:ext cx="1468572" cy="1584176"/>
          </a:xfrm>
          <a:custGeom>
            <a:avLst/>
            <a:gdLst/>
            <a:ahLst/>
            <a:cxnLst/>
            <a:rect l="l" t="t" r="r" b="b"/>
            <a:pathLst>
              <a:path w="1867583" h="2088386">
                <a:moveTo>
                  <a:pt x="936798" y="0"/>
                </a:moveTo>
                <a:cubicBezTo>
                  <a:pt x="1460421" y="57686"/>
                  <a:pt x="1867583" y="501667"/>
                  <a:pt x="1867583" y="1040745"/>
                </a:cubicBezTo>
                <a:cubicBezTo>
                  <a:pt x="1867583" y="1619341"/>
                  <a:pt x="1398538" y="2088386"/>
                  <a:pt x="819942" y="2088386"/>
                </a:cubicBezTo>
                <a:cubicBezTo>
                  <a:pt x="498012" y="2088386"/>
                  <a:pt x="209997" y="1943180"/>
                  <a:pt x="18143" y="1714416"/>
                </a:cubicBezTo>
                <a:cubicBezTo>
                  <a:pt x="91671" y="1524801"/>
                  <a:pt x="130859" y="1318578"/>
                  <a:pt x="130859" y="1103203"/>
                </a:cubicBezTo>
                <a:cubicBezTo>
                  <a:pt x="130859" y="869156"/>
                  <a:pt x="84582" y="645918"/>
                  <a:pt x="0" y="442419"/>
                </a:cubicBezTo>
                <a:cubicBezTo>
                  <a:pt x="26032" y="446092"/>
                  <a:pt x="52475" y="447089"/>
                  <a:pt x="79149" y="447089"/>
                </a:cubicBezTo>
                <a:cubicBezTo>
                  <a:pt x="434146" y="447089"/>
                  <a:pt x="747903" y="270521"/>
                  <a:pt x="936798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bg1"/>
                </a:solidFill>
                <a:latin typeface="Lucida Sans Unicode" pitchFamily="34" charset="0"/>
              </a:rPr>
              <a:t>Игровая гостиная «Играем с мамой»</a:t>
            </a:r>
            <a:endParaRPr lang="ru-RU" sz="1200" b="1" dirty="0">
              <a:solidFill>
                <a:schemeClr val="bg1"/>
              </a:solidFill>
              <a:latin typeface="Lucida Sans Unicode" pitchFamily="34" charset="0"/>
            </a:endParaRPr>
          </a:p>
        </p:txBody>
      </p:sp>
      <p:sp>
        <p:nvSpPr>
          <p:cNvPr id="8" name="Ellipse 5"/>
          <p:cNvSpPr/>
          <p:nvPr/>
        </p:nvSpPr>
        <p:spPr bwMode="auto">
          <a:xfrm>
            <a:off x="4975637" y="4462253"/>
            <a:ext cx="1756602" cy="1487027"/>
          </a:xfrm>
          <a:custGeom>
            <a:avLst/>
            <a:gdLst/>
            <a:ahLst/>
            <a:cxnLst/>
            <a:rect l="l" t="t" r="r" b="b"/>
            <a:pathLst>
              <a:path w="2095282" h="2071848">
                <a:moveTo>
                  <a:pt x="987153" y="0"/>
                </a:moveTo>
                <a:cubicBezTo>
                  <a:pt x="1177994" y="229930"/>
                  <a:pt x="1466228" y="375386"/>
                  <a:pt x="1788434" y="375386"/>
                </a:cubicBezTo>
                <a:cubicBezTo>
                  <a:pt x="1814637" y="375386"/>
                  <a:pt x="1840615" y="374424"/>
                  <a:pt x="1866256" y="371457"/>
                </a:cubicBezTo>
                <a:cubicBezTo>
                  <a:pt x="2009792" y="550142"/>
                  <a:pt x="2095282" y="777191"/>
                  <a:pt x="2095282" y="1024207"/>
                </a:cubicBezTo>
                <a:cubicBezTo>
                  <a:pt x="2095282" y="1602803"/>
                  <a:pt x="1626237" y="2071848"/>
                  <a:pt x="1047641" y="2071848"/>
                </a:cubicBezTo>
                <a:cubicBezTo>
                  <a:pt x="469045" y="2071848"/>
                  <a:pt x="0" y="1602803"/>
                  <a:pt x="0" y="1024207"/>
                </a:cubicBezTo>
                <a:lnTo>
                  <a:pt x="938" y="1004764"/>
                </a:lnTo>
                <a:cubicBezTo>
                  <a:pt x="456257" y="826007"/>
                  <a:pt x="816868" y="459439"/>
                  <a:pt x="987153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b="1" dirty="0" smtClean="0">
              <a:latin typeface="Lucida Sans Unicode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latin typeface="Lucida Sans Unicode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bg1"/>
                </a:solidFill>
                <a:latin typeface="Lucida Sans Unicode" pitchFamily="34" charset="0"/>
              </a:rPr>
              <a:t>фото </a:t>
            </a:r>
            <a:r>
              <a:rPr lang="ru-RU" sz="1200" b="1" dirty="0" err="1">
                <a:solidFill>
                  <a:schemeClr val="bg1"/>
                </a:solidFill>
                <a:latin typeface="Lucida Sans Unicode" pitchFamily="34" charset="0"/>
              </a:rPr>
              <a:t>челлендж</a:t>
            </a:r>
            <a:r>
              <a:rPr lang="ru-RU" sz="1200" b="1" dirty="0">
                <a:solidFill>
                  <a:schemeClr val="bg1"/>
                </a:solidFill>
                <a:latin typeface="Lucida Sans Unicode" pitchFamily="34" charset="0"/>
              </a:rPr>
              <a:t> «Прогулка с интересом»</a:t>
            </a:r>
          </a:p>
        </p:txBody>
      </p:sp>
      <p:sp>
        <p:nvSpPr>
          <p:cNvPr id="9" name="Ellipse 6"/>
          <p:cNvSpPr/>
          <p:nvPr/>
        </p:nvSpPr>
        <p:spPr bwMode="auto">
          <a:xfrm>
            <a:off x="3681058" y="5192022"/>
            <a:ext cx="1611021" cy="1333321"/>
          </a:xfrm>
          <a:custGeom>
            <a:avLst/>
            <a:gdLst/>
            <a:ahLst/>
            <a:cxnLst/>
            <a:rect l="l" t="t" r="r" b="b"/>
            <a:pathLst>
              <a:path w="2090955" h="1830285">
                <a:moveTo>
                  <a:pt x="352894" y="0"/>
                </a:moveTo>
                <a:cubicBezTo>
                  <a:pt x="565341" y="93749"/>
                  <a:pt x="800355" y="145314"/>
                  <a:pt x="1047412" y="145314"/>
                </a:cubicBezTo>
                <a:cubicBezTo>
                  <a:pt x="1273289" y="145314"/>
                  <a:pt x="1489098" y="102212"/>
                  <a:pt x="1686512" y="22391"/>
                </a:cubicBezTo>
                <a:lnTo>
                  <a:pt x="1685529" y="41850"/>
                </a:lnTo>
                <a:cubicBezTo>
                  <a:pt x="1685529" y="378158"/>
                  <a:pt x="1843996" y="677454"/>
                  <a:pt x="2090955" y="868343"/>
                </a:cubicBezTo>
                <a:cubicBezTo>
                  <a:pt x="2048189" y="1406892"/>
                  <a:pt x="1597360" y="1830285"/>
                  <a:pt x="1047641" y="1830285"/>
                </a:cubicBezTo>
                <a:cubicBezTo>
                  <a:pt x="469045" y="1830285"/>
                  <a:pt x="0" y="1361240"/>
                  <a:pt x="0" y="782644"/>
                </a:cubicBezTo>
                <a:cubicBezTo>
                  <a:pt x="0" y="470957"/>
                  <a:pt x="136114" y="191061"/>
                  <a:pt x="352894" y="0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>
                <a:solidFill>
                  <a:schemeClr val="bg1"/>
                </a:solidFill>
                <a:latin typeface="Lucida Sans Unicode" pitchFamily="34" charset="0"/>
              </a:rPr>
              <a:t>лайфхаки</a:t>
            </a:r>
            <a:r>
              <a:rPr lang="ru-RU" sz="1200" b="1" dirty="0">
                <a:solidFill>
                  <a:schemeClr val="bg1"/>
                </a:solidFill>
                <a:latin typeface="Lucida Sans Unicode" pitchFamily="34" charset="0"/>
              </a:rPr>
              <a:t> «Чем занять ребенка дома»</a:t>
            </a:r>
          </a:p>
        </p:txBody>
      </p:sp>
      <p:sp>
        <p:nvSpPr>
          <p:cNvPr id="10" name="Ellipse 7"/>
          <p:cNvSpPr/>
          <p:nvPr/>
        </p:nvSpPr>
        <p:spPr bwMode="auto">
          <a:xfrm>
            <a:off x="2123729" y="4454451"/>
            <a:ext cx="1760188" cy="1502629"/>
          </a:xfrm>
          <a:custGeom>
            <a:avLst/>
            <a:gdLst/>
            <a:ahLst/>
            <a:cxnLst/>
            <a:rect l="l" t="t" r="r" b="b"/>
            <a:pathLst>
              <a:path w="2040112" h="2095282">
                <a:moveTo>
                  <a:pt x="1047641" y="0"/>
                </a:moveTo>
                <a:lnTo>
                  <a:pt x="1100481" y="2536"/>
                </a:lnTo>
                <a:cubicBezTo>
                  <a:pt x="1260866" y="453302"/>
                  <a:pt x="1603762" y="817076"/>
                  <a:pt x="2040112" y="1006384"/>
                </a:cubicBezTo>
                <a:cubicBezTo>
                  <a:pt x="1822284" y="1196475"/>
                  <a:pt x="1685987" y="1476539"/>
                  <a:pt x="1685987" y="1788435"/>
                </a:cubicBezTo>
                <a:cubicBezTo>
                  <a:pt x="1685987" y="1817201"/>
                  <a:pt x="1687146" y="1845695"/>
                  <a:pt x="1690298" y="1873804"/>
                </a:cubicBezTo>
                <a:cubicBezTo>
                  <a:pt x="1513373" y="2012899"/>
                  <a:pt x="1290128" y="2095282"/>
                  <a:pt x="1047641" y="2095282"/>
                </a:cubicBezTo>
                <a:cubicBezTo>
                  <a:pt x="469045" y="2095282"/>
                  <a:pt x="0" y="1626237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chemeClr val="bg1"/>
              </a:solidFill>
              <a:latin typeface="Lucida Sans Unicode" pitchFamily="34" charset="0"/>
            </a:endParaRPr>
          </a:p>
        </p:txBody>
      </p:sp>
      <p:sp>
        <p:nvSpPr>
          <p:cNvPr id="11" name="Ellipse 8"/>
          <p:cNvSpPr/>
          <p:nvPr/>
        </p:nvSpPr>
        <p:spPr bwMode="auto">
          <a:xfrm>
            <a:off x="1547664" y="3068960"/>
            <a:ext cx="1584176" cy="1584176"/>
          </a:xfrm>
          <a:custGeom>
            <a:avLst/>
            <a:gdLst/>
            <a:ahLst/>
            <a:cxnLst/>
            <a:rect l="l" t="t" r="r" b="b"/>
            <a:pathLst>
              <a:path w="1881919" h="2091353">
                <a:moveTo>
                  <a:pt x="1047641" y="0"/>
                </a:moveTo>
                <a:cubicBezTo>
                  <a:pt x="1388621" y="0"/>
                  <a:pt x="1691554" y="162900"/>
                  <a:pt x="1881919" y="415836"/>
                </a:cubicBezTo>
                <a:cubicBezTo>
                  <a:pt x="1788250" y="628219"/>
                  <a:pt x="1736727" y="863142"/>
                  <a:pt x="1736727" y="1110099"/>
                </a:cubicBezTo>
                <a:cubicBezTo>
                  <a:pt x="1736727" y="1317132"/>
                  <a:pt x="1772938" y="1515708"/>
                  <a:pt x="1841326" y="1699133"/>
                </a:cubicBezTo>
                <a:lnTo>
                  <a:pt x="1788435" y="1696462"/>
                </a:lnTo>
                <a:cubicBezTo>
                  <a:pt x="1456855" y="1696462"/>
                  <a:pt x="1161254" y="1850505"/>
                  <a:pt x="969820" y="2091353"/>
                </a:cubicBezTo>
                <a:cubicBezTo>
                  <a:pt x="427524" y="2052575"/>
                  <a:pt x="0" y="1600035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rgbClr val="574F9C">
                  <a:shade val="30000"/>
                  <a:satMod val="115000"/>
                </a:srgbClr>
              </a:gs>
              <a:gs pos="50000">
                <a:srgbClr val="574F9C">
                  <a:shade val="67500"/>
                  <a:satMod val="115000"/>
                </a:srgbClr>
              </a:gs>
              <a:gs pos="100000">
                <a:srgbClr val="574F9C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/>
                </a:solidFill>
                <a:latin typeface="Lucida Sans Unicode" pitchFamily="34" charset="0"/>
              </a:rPr>
              <a:t>анкетирование</a:t>
            </a:r>
          </a:p>
        </p:txBody>
      </p:sp>
      <p:sp>
        <p:nvSpPr>
          <p:cNvPr id="12" name="Ellipse 1"/>
          <p:cNvSpPr/>
          <p:nvPr/>
        </p:nvSpPr>
        <p:spPr bwMode="auto">
          <a:xfrm>
            <a:off x="2267744" y="1772817"/>
            <a:ext cx="1666563" cy="1476710"/>
          </a:xfrm>
          <a:custGeom>
            <a:avLst/>
            <a:gdLst/>
            <a:ahLst/>
            <a:cxnLst/>
            <a:rect l="l" t="t" r="r" b="b"/>
            <a:pathLst>
              <a:path w="2095282" h="2045532">
                <a:moveTo>
                  <a:pt x="1047641" y="0"/>
                </a:moveTo>
                <a:cubicBezTo>
                  <a:pt x="1626237" y="0"/>
                  <a:pt x="2095282" y="469045"/>
                  <a:pt x="2095282" y="1047641"/>
                </a:cubicBezTo>
                <a:lnTo>
                  <a:pt x="2091820" y="1121125"/>
                </a:lnTo>
                <a:cubicBezTo>
                  <a:pt x="1660122" y="1287477"/>
                  <a:pt x="1312633" y="1622582"/>
                  <a:pt x="1129110" y="2045532"/>
                </a:cubicBezTo>
                <a:cubicBezTo>
                  <a:pt x="939371" y="1791960"/>
                  <a:pt x="636327" y="1628923"/>
                  <a:pt x="295204" y="1628923"/>
                </a:cubicBezTo>
                <a:cubicBezTo>
                  <a:pt x="256426" y="1628923"/>
                  <a:pt x="218141" y="1631030"/>
                  <a:pt x="180494" y="1635491"/>
                </a:cubicBezTo>
                <a:cubicBezTo>
                  <a:pt x="66533" y="1467930"/>
                  <a:pt x="0" y="1265555"/>
                  <a:pt x="0" y="1047641"/>
                </a:cubicBezTo>
                <a:cubicBezTo>
                  <a:pt x="0" y="469045"/>
                  <a:pt x="469045" y="0"/>
                  <a:pt x="1047641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>
                <a:solidFill>
                  <a:schemeClr val="bg1"/>
                </a:solidFill>
                <a:latin typeface="Lucida Sans Unicode" pitchFamily="34" charset="0"/>
              </a:rPr>
              <a:t>л</a:t>
            </a:r>
            <a:r>
              <a:rPr lang="ru-RU" sz="1200" b="1" dirty="0" err="1" smtClean="0">
                <a:solidFill>
                  <a:schemeClr val="bg1"/>
                </a:solidFill>
                <a:latin typeface="Lucida Sans Unicode" pitchFamily="34" charset="0"/>
              </a:rPr>
              <a:t>эпбук</a:t>
            </a:r>
            <a:r>
              <a:rPr lang="ru-RU" sz="1200" b="1" dirty="0" smtClean="0">
                <a:solidFill>
                  <a:schemeClr val="bg1"/>
                </a:solidFill>
                <a:latin typeface="Lucida Sans Unicode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chemeClr val="bg1"/>
                </a:solidFill>
                <a:latin typeface="Lucida Sans Unicode" pitchFamily="34" charset="0"/>
              </a:rPr>
              <a:t>«В гостях у сказки»</a:t>
            </a:r>
            <a:endParaRPr lang="ru-RU" sz="1200" b="1" dirty="0">
              <a:solidFill>
                <a:schemeClr val="bg1"/>
              </a:solidFill>
              <a:latin typeface="Lucida Sans Unicode" pitchFamily="34" charset="0"/>
            </a:endParaRPr>
          </a:p>
        </p:txBody>
      </p:sp>
      <p:sp>
        <p:nvSpPr>
          <p:cNvPr id="13" name="Ellipse 3"/>
          <p:cNvSpPr/>
          <p:nvPr/>
        </p:nvSpPr>
        <p:spPr>
          <a:xfrm>
            <a:off x="3287490" y="2708920"/>
            <a:ext cx="2326023" cy="237626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работы с родителями</a:t>
            </a:r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1580" y="315465"/>
            <a:ext cx="75608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Шаг навстречу: родители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782234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ребенка к условиям ДОУ во многом зависит от взаимных установок семьи и детского сада. Наиболее оптимально они складываются, если обе стороны осознают необходимость целенаправленного воздействия на ребенка и доверяют друг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743" y="1247794"/>
            <a:ext cx="60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43" y="1598629"/>
            <a:ext cx="677372" cy="6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14078" r="10256" b="7565"/>
          <a:stretch/>
        </p:blipFill>
        <p:spPr bwMode="auto">
          <a:xfrm>
            <a:off x="3444382" y="2852936"/>
            <a:ext cx="2046954" cy="208823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4941167"/>
            <a:ext cx="12961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оформление    </a:t>
            </a:r>
            <a:r>
              <a:rPr lang="ru-RU" sz="1400" b="1" dirty="0">
                <a:solidFill>
                  <a:schemeClr val="bg1"/>
                </a:solidFill>
              </a:rPr>
              <a:t>«Паровозика  знакомства»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52" y="4811787"/>
            <a:ext cx="677792" cy="6777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349" y="5905029"/>
            <a:ext cx="620314" cy="6203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359" y="5938072"/>
            <a:ext cx="613774" cy="61377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147" y="2919654"/>
            <a:ext cx="659745" cy="65974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074" y="4832778"/>
            <a:ext cx="635810" cy="6358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831" y="2817865"/>
            <a:ext cx="620688" cy="62068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5187" y="1442218"/>
            <a:ext cx="1272853" cy="126954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7" name="Рисунок 26" descr="https://sun9-37.userapi.com/impg/0w_WlOAgMH_I2Ni6dowQrsWOchaCXjCf7zPUkA/WnuVzpKRtWA.jpg?size=1620x2160&amp;quality=95&amp;sign=32583f176f9cb6ed3a998646f0c937c2&amp;type=album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187" y="4953578"/>
            <a:ext cx="1123175" cy="14401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9940" y="1587961"/>
            <a:ext cx="1578218" cy="118055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78402" y="4832778"/>
            <a:ext cx="1096751" cy="153697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174" y="1529051"/>
            <a:ext cx="614405" cy="61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21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C388A4-E21E-4443-9134-4BF7266B2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" y="1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337637"/>
            <a:ext cx="550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Игротека «Играем вместе»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5" y="1844824"/>
            <a:ext cx="3227851" cy="2420888"/>
          </a:xfrm>
          <a:prstGeom prst="rect">
            <a:avLst/>
          </a:prstGeom>
        </p:spPr>
      </p:pic>
      <p:pic>
        <p:nvPicPr>
          <p:cNvPr id="8" name="Рисунок 7" descr="https://astana.gasznak.ru/upload/iblock/67e/67e0723b2703867710f7e98eb7f3456a.jpg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467544" y="2060848"/>
            <a:ext cx="3822160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7461" l="10000" r="9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54" t="7305" r="21269"/>
          <a:stretch/>
        </p:blipFill>
        <p:spPr>
          <a:xfrm>
            <a:off x="813855" y="4918324"/>
            <a:ext cx="1223721" cy="11098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164726"/>
            <a:ext cx="837858" cy="837858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 cstate="print"/>
          <a:srcRect l="70152" t="12115" r="5333" b="5727"/>
          <a:stretch>
            <a:fillRect/>
          </a:stretch>
        </p:blipFill>
        <p:spPr bwMode="auto">
          <a:xfrm>
            <a:off x="6836106" y="836712"/>
            <a:ext cx="1628140" cy="307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 cstate="print"/>
          <a:srcRect l="71516" t="9912" r="5829" b="6167"/>
          <a:stretch>
            <a:fillRect/>
          </a:stretch>
        </p:blipFill>
        <p:spPr bwMode="auto">
          <a:xfrm>
            <a:off x="5868144" y="1127542"/>
            <a:ext cx="1504950" cy="313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0" cstate="print"/>
          <a:srcRect l="70648" t="10793" r="5457" b="9912"/>
          <a:stretch>
            <a:fillRect/>
          </a:stretch>
        </p:blipFill>
        <p:spPr bwMode="auto">
          <a:xfrm>
            <a:off x="5465670" y="2372777"/>
            <a:ext cx="1586865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1" cstate="print"/>
          <a:srcRect l="71020" t="10352" r="5084" b="11234"/>
          <a:stretch>
            <a:fillRect/>
          </a:stretch>
        </p:blipFill>
        <p:spPr bwMode="auto">
          <a:xfrm>
            <a:off x="6910482" y="2926604"/>
            <a:ext cx="1586865" cy="293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astana.gasznak.ru/upload/iblock/67e/67e0723b2703867710f7e98eb7f3456a.jpg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4836854" y="2049953"/>
            <a:ext cx="3822160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6" descr="C:\Users\ASRock\Downloads\буклеты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685" y="5164726"/>
            <a:ext cx="806164" cy="80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183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91580" y="404664"/>
            <a:ext cx="75608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Шаг навстречу: педагоги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553245" y="1817653"/>
            <a:ext cx="2121590" cy="90784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квартал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«Ранний возраст – удачный старт в будущее» 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6674164" y="3080191"/>
            <a:ext cx="1992477" cy="85125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Марафон игр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«Время играть!»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437055" y="4793358"/>
            <a:ext cx="1992477" cy="8317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 для педагогов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521827" y="4971868"/>
            <a:ext cx="2088232" cy="80876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    «Технология «</a:t>
            </a:r>
            <a:r>
              <a:rPr lang="ru-RU" sz="1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Хеппенинг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развитии творчества детей раннего   возраста»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12324" y="3344104"/>
            <a:ext cx="1992477" cy="8512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игротеки 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2093" y="1917379"/>
            <a:ext cx="1992477" cy="8363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Лайфхаки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педагогов «Чем занять ребенка в детском саду»</a:t>
            </a:r>
          </a:p>
        </p:txBody>
      </p:sp>
      <p:grpSp>
        <p:nvGrpSpPr>
          <p:cNvPr id="63" name="Group 3">
            <a:extLst>
              <a:ext uri="{FF2B5EF4-FFF2-40B4-BE49-F238E27FC236}">
                <a16:creationId xmlns:a16="http://schemas.microsoft.com/office/drawing/2014/main" id="{79812761-F3C3-4918-A200-14040A3CF45A}"/>
              </a:ext>
            </a:extLst>
          </p:cNvPr>
          <p:cNvGrpSpPr>
            <a:grpSpLocks noChangeAspect="1"/>
          </p:cNvGrpSpPr>
          <p:nvPr/>
        </p:nvGrpSpPr>
        <p:grpSpPr>
          <a:xfrm>
            <a:off x="2424328" y="1693228"/>
            <a:ext cx="4439360" cy="4248285"/>
            <a:chOff x="2974976" y="633413"/>
            <a:chExt cx="6159500" cy="5894388"/>
          </a:xfrm>
        </p:grpSpPr>
        <p:sp>
          <p:nvSpPr>
            <p:cNvPr id="64" name="Freeform 129">
              <a:extLst>
                <a:ext uri="{FF2B5EF4-FFF2-40B4-BE49-F238E27FC236}">
                  <a16:creationId xmlns:a16="http://schemas.microsoft.com/office/drawing/2014/main" id="{12A91FDC-4306-4DBF-B048-A7A2E5AFC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5" y="996950"/>
              <a:ext cx="2235200" cy="2514600"/>
            </a:xfrm>
            <a:custGeom>
              <a:avLst/>
              <a:gdLst>
                <a:gd name="T0" fmla="*/ 7841 w 8882"/>
                <a:gd name="T1" fmla="*/ 3203 h 9990"/>
                <a:gd name="T2" fmla="*/ 7227 w 8882"/>
                <a:gd name="T3" fmla="*/ 3323 h 9990"/>
                <a:gd name="T4" fmla="*/ 6217 w 8882"/>
                <a:gd name="T5" fmla="*/ 2968 h 9990"/>
                <a:gd name="T6" fmla="*/ 5620 w 8882"/>
                <a:gd name="T7" fmla="*/ 1883 h 9990"/>
                <a:gd name="T8" fmla="*/ 5633 w 8882"/>
                <a:gd name="T9" fmla="*/ 1435 h 9990"/>
                <a:gd name="T10" fmla="*/ 406 w 8882"/>
                <a:gd name="T11" fmla="*/ 0 h 9990"/>
                <a:gd name="T12" fmla="*/ 0 w 8882"/>
                <a:gd name="T13" fmla="*/ 9 h 9990"/>
                <a:gd name="T14" fmla="*/ 5705 w 8882"/>
                <a:gd name="T15" fmla="*/ 9990 h 9990"/>
                <a:gd name="T16" fmla="*/ 8845 w 8882"/>
                <a:gd name="T17" fmla="*/ 4535 h 9990"/>
                <a:gd name="T18" fmla="*/ 8882 w 8882"/>
                <a:gd name="T19" fmla="*/ 4496 h 9990"/>
                <a:gd name="T20" fmla="*/ 7841 w 8882"/>
                <a:gd name="T21" fmla="*/ 3203 h 9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82" h="9990">
                  <a:moveTo>
                    <a:pt x="7841" y="3203"/>
                  </a:moveTo>
                  <a:cubicBezTo>
                    <a:pt x="7649" y="3281"/>
                    <a:pt x="7441" y="3323"/>
                    <a:pt x="7227" y="3323"/>
                  </a:cubicBezTo>
                  <a:cubicBezTo>
                    <a:pt x="6862" y="3323"/>
                    <a:pt x="6503" y="3197"/>
                    <a:pt x="6217" y="2968"/>
                  </a:cubicBezTo>
                  <a:cubicBezTo>
                    <a:pt x="5880" y="2698"/>
                    <a:pt x="5668" y="2312"/>
                    <a:pt x="5620" y="1883"/>
                  </a:cubicBezTo>
                  <a:cubicBezTo>
                    <a:pt x="5603" y="1732"/>
                    <a:pt x="5608" y="1581"/>
                    <a:pt x="5633" y="1435"/>
                  </a:cubicBezTo>
                  <a:cubicBezTo>
                    <a:pt x="4103" y="524"/>
                    <a:pt x="2316" y="0"/>
                    <a:pt x="406" y="0"/>
                  </a:cubicBezTo>
                  <a:cubicBezTo>
                    <a:pt x="270" y="0"/>
                    <a:pt x="135" y="4"/>
                    <a:pt x="0" y="9"/>
                  </a:cubicBezTo>
                  <a:lnTo>
                    <a:pt x="5705" y="9990"/>
                  </a:lnTo>
                  <a:lnTo>
                    <a:pt x="8845" y="4535"/>
                  </a:lnTo>
                  <a:cubicBezTo>
                    <a:pt x="8855" y="4519"/>
                    <a:pt x="8868" y="4506"/>
                    <a:pt x="8882" y="4496"/>
                  </a:cubicBezTo>
                  <a:cubicBezTo>
                    <a:pt x="8569" y="4037"/>
                    <a:pt x="8221" y="3604"/>
                    <a:pt x="7841" y="320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5">
              <a:extLst>
                <a:ext uri="{FF2B5EF4-FFF2-40B4-BE49-F238E27FC236}">
                  <a16:creationId xmlns:a16="http://schemas.microsoft.com/office/drawing/2014/main" id="{22135E7B-9134-40E8-9C0B-6BBFE1B7C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0451" y="1057275"/>
              <a:ext cx="736600" cy="736600"/>
            </a:xfrm>
            <a:custGeom>
              <a:avLst/>
              <a:gdLst>
                <a:gd name="T0" fmla="*/ 652 w 2926"/>
                <a:gd name="T1" fmla="*/ 2477 h 2925"/>
                <a:gd name="T2" fmla="*/ 449 w 2926"/>
                <a:gd name="T3" fmla="*/ 650 h 2925"/>
                <a:gd name="T4" fmla="*/ 2275 w 2926"/>
                <a:gd name="T5" fmla="*/ 448 h 2925"/>
                <a:gd name="T6" fmla="*/ 2477 w 2926"/>
                <a:gd name="T7" fmla="*/ 2273 h 2925"/>
                <a:gd name="T8" fmla="*/ 652 w 2926"/>
                <a:gd name="T9" fmla="*/ 2477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6" h="2925">
                  <a:moveTo>
                    <a:pt x="652" y="2477"/>
                  </a:moveTo>
                  <a:cubicBezTo>
                    <a:pt x="91" y="2027"/>
                    <a:pt x="0" y="1210"/>
                    <a:pt x="449" y="650"/>
                  </a:cubicBezTo>
                  <a:cubicBezTo>
                    <a:pt x="898" y="90"/>
                    <a:pt x="1715" y="0"/>
                    <a:pt x="2275" y="448"/>
                  </a:cubicBezTo>
                  <a:cubicBezTo>
                    <a:pt x="2835" y="896"/>
                    <a:pt x="2926" y="1714"/>
                    <a:pt x="2477" y="2273"/>
                  </a:cubicBezTo>
                  <a:cubicBezTo>
                    <a:pt x="2029" y="2834"/>
                    <a:pt x="1211" y="2925"/>
                    <a:pt x="652" y="24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66" name="Freeform 400">
              <a:extLst>
                <a:ext uri="{FF2B5EF4-FFF2-40B4-BE49-F238E27FC236}">
                  <a16:creationId xmlns:a16="http://schemas.microsoft.com/office/drawing/2014/main" id="{B98B024E-297C-4FA9-A393-E2EEF9C9D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1" y="2181225"/>
              <a:ext cx="1855788" cy="2520950"/>
            </a:xfrm>
            <a:custGeom>
              <a:avLst/>
              <a:gdLst>
                <a:gd name="T0" fmla="*/ 6665 w 7380"/>
                <a:gd name="T1" fmla="*/ 8122 h 10012"/>
                <a:gd name="T2" fmla="*/ 6361 w 7380"/>
                <a:gd name="T3" fmla="*/ 6921 h 10012"/>
                <a:gd name="T4" fmla="*/ 7379 w 7380"/>
                <a:gd name="T5" fmla="*/ 5646 h 10012"/>
                <a:gd name="T6" fmla="*/ 7380 w 7380"/>
                <a:gd name="T7" fmla="*/ 5530 h 10012"/>
                <a:gd name="T8" fmla="*/ 5758 w 7380"/>
                <a:gd name="T9" fmla="*/ 0 h 10012"/>
                <a:gd name="T10" fmla="*/ 2562 w 7380"/>
                <a:gd name="T11" fmla="*/ 5552 h 10012"/>
                <a:gd name="T12" fmla="*/ 2522 w 7380"/>
                <a:gd name="T13" fmla="*/ 5621 h 10012"/>
                <a:gd name="T14" fmla="*/ 0 w 7380"/>
                <a:gd name="T15" fmla="*/ 10003 h 10012"/>
                <a:gd name="T16" fmla="*/ 6303 w 7380"/>
                <a:gd name="T17" fmla="*/ 10003 h 10012"/>
                <a:gd name="T18" fmla="*/ 6349 w 7380"/>
                <a:gd name="T19" fmla="*/ 10012 h 10012"/>
                <a:gd name="T20" fmla="*/ 6964 w 7380"/>
                <a:gd name="T21" fmla="*/ 8429 h 10012"/>
                <a:gd name="T22" fmla="*/ 6665 w 7380"/>
                <a:gd name="T23" fmla="*/ 8122 h 10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0" h="10012">
                  <a:moveTo>
                    <a:pt x="6665" y="8122"/>
                  </a:moveTo>
                  <a:cubicBezTo>
                    <a:pt x="6406" y="7775"/>
                    <a:pt x="6299" y="7349"/>
                    <a:pt x="6361" y="6921"/>
                  </a:cubicBezTo>
                  <a:cubicBezTo>
                    <a:pt x="6447" y="6333"/>
                    <a:pt x="6850" y="5853"/>
                    <a:pt x="7379" y="5646"/>
                  </a:cubicBezTo>
                  <a:cubicBezTo>
                    <a:pt x="7379" y="5608"/>
                    <a:pt x="7380" y="5569"/>
                    <a:pt x="7380" y="5530"/>
                  </a:cubicBezTo>
                  <a:cubicBezTo>
                    <a:pt x="7380" y="3493"/>
                    <a:pt x="6784" y="1595"/>
                    <a:pt x="5758" y="0"/>
                  </a:cubicBezTo>
                  <a:lnTo>
                    <a:pt x="2562" y="5552"/>
                  </a:lnTo>
                  <a:cubicBezTo>
                    <a:pt x="2557" y="5579"/>
                    <a:pt x="2543" y="5603"/>
                    <a:pt x="2522" y="5621"/>
                  </a:cubicBezTo>
                  <a:lnTo>
                    <a:pt x="0" y="10003"/>
                  </a:lnTo>
                  <a:lnTo>
                    <a:pt x="6303" y="10003"/>
                  </a:lnTo>
                  <a:cubicBezTo>
                    <a:pt x="6319" y="10003"/>
                    <a:pt x="6335" y="10006"/>
                    <a:pt x="6349" y="10012"/>
                  </a:cubicBezTo>
                  <a:cubicBezTo>
                    <a:pt x="6596" y="9506"/>
                    <a:pt x="6802" y="8977"/>
                    <a:pt x="6964" y="8429"/>
                  </a:cubicBezTo>
                  <a:cubicBezTo>
                    <a:pt x="6852" y="8341"/>
                    <a:pt x="6752" y="8238"/>
                    <a:pt x="6665" y="81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8">
              <a:extLst>
                <a:ext uri="{FF2B5EF4-FFF2-40B4-BE49-F238E27FC236}">
                  <a16:creationId xmlns:a16="http://schemas.microsoft.com/office/drawing/2014/main" id="{26B2D63B-1527-4611-AB37-F82250C43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3633788"/>
              <a:ext cx="698500" cy="698500"/>
            </a:xfrm>
            <a:custGeom>
              <a:avLst/>
              <a:gdLst>
                <a:gd name="T0" fmla="*/ 104 w 2779"/>
                <a:gd name="T1" fmla="*/ 1200 h 2778"/>
                <a:gd name="T2" fmla="*/ 1578 w 2779"/>
                <a:gd name="T3" fmla="*/ 103 h 2778"/>
                <a:gd name="T4" fmla="*/ 2675 w 2779"/>
                <a:gd name="T5" fmla="*/ 1576 h 2778"/>
                <a:gd name="T6" fmla="*/ 1201 w 2779"/>
                <a:gd name="T7" fmla="*/ 2674 h 2778"/>
                <a:gd name="T8" fmla="*/ 104 w 2779"/>
                <a:gd name="T9" fmla="*/ 1200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9" h="2778">
                  <a:moveTo>
                    <a:pt x="104" y="1200"/>
                  </a:moveTo>
                  <a:cubicBezTo>
                    <a:pt x="208" y="491"/>
                    <a:pt x="867" y="0"/>
                    <a:pt x="1578" y="103"/>
                  </a:cubicBezTo>
                  <a:cubicBezTo>
                    <a:pt x="2287" y="207"/>
                    <a:pt x="2779" y="867"/>
                    <a:pt x="2675" y="1576"/>
                  </a:cubicBezTo>
                  <a:cubicBezTo>
                    <a:pt x="2571" y="2286"/>
                    <a:pt x="1912" y="2778"/>
                    <a:pt x="1201" y="2674"/>
                  </a:cubicBezTo>
                  <a:cubicBezTo>
                    <a:pt x="491" y="2570"/>
                    <a:pt x="0" y="1910"/>
                    <a:pt x="104" y="12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68" name="Freeform 609">
              <a:extLst>
                <a:ext uri="{FF2B5EF4-FFF2-40B4-BE49-F238E27FC236}">
                  <a16:creationId xmlns:a16="http://schemas.microsoft.com/office/drawing/2014/main" id="{50A61D42-AFE9-41E0-8921-0A54F1F7D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364" y="4759326"/>
              <a:ext cx="2909888" cy="1385888"/>
            </a:xfrm>
            <a:custGeom>
              <a:avLst/>
              <a:gdLst>
                <a:gd name="T0" fmla="*/ 5120 w 11561"/>
                <a:gd name="T1" fmla="*/ 0 h 5505"/>
                <a:gd name="T2" fmla="*/ 5119 w 11561"/>
                <a:gd name="T3" fmla="*/ 0 h 5505"/>
                <a:gd name="T4" fmla="*/ 0 w 11561"/>
                <a:gd name="T5" fmla="*/ 0 h 5505"/>
                <a:gd name="T6" fmla="*/ 3117 w 11561"/>
                <a:gd name="T7" fmla="*/ 5453 h 5505"/>
                <a:gd name="T8" fmla="*/ 3133 w 11561"/>
                <a:gd name="T9" fmla="*/ 5505 h 5505"/>
                <a:gd name="T10" fmla="*/ 4871 w 11561"/>
                <a:gd name="T11" fmla="*/ 5243 h 5505"/>
                <a:gd name="T12" fmla="*/ 5823 w 11561"/>
                <a:gd name="T13" fmla="*/ 4125 h 5505"/>
                <a:gd name="T14" fmla="*/ 7284 w 11561"/>
                <a:gd name="T15" fmla="*/ 4326 h 5505"/>
                <a:gd name="T16" fmla="*/ 11561 w 11561"/>
                <a:gd name="T17" fmla="*/ 0 h 5505"/>
                <a:gd name="T18" fmla="*/ 5120 w 11561"/>
                <a:gd name="T19" fmla="*/ 0 h 5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61" h="5505">
                  <a:moveTo>
                    <a:pt x="5120" y="0"/>
                  </a:moveTo>
                  <a:lnTo>
                    <a:pt x="5119" y="0"/>
                  </a:lnTo>
                  <a:lnTo>
                    <a:pt x="0" y="0"/>
                  </a:lnTo>
                  <a:lnTo>
                    <a:pt x="3117" y="5453"/>
                  </a:lnTo>
                  <a:cubicBezTo>
                    <a:pt x="3127" y="5469"/>
                    <a:pt x="3132" y="5487"/>
                    <a:pt x="3133" y="5505"/>
                  </a:cubicBezTo>
                  <a:cubicBezTo>
                    <a:pt x="3727" y="5467"/>
                    <a:pt x="4308" y="5378"/>
                    <a:pt x="4871" y="5243"/>
                  </a:cubicBezTo>
                  <a:cubicBezTo>
                    <a:pt x="4974" y="4750"/>
                    <a:pt x="5318" y="4318"/>
                    <a:pt x="5823" y="4125"/>
                  </a:cubicBezTo>
                  <a:cubicBezTo>
                    <a:pt x="6331" y="3931"/>
                    <a:pt x="6878" y="4025"/>
                    <a:pt x="7284" y="4326"/>
                  </a:cubicBezTo>
                  <a:cubicBezTo>
                    <a:pt x="9110" y="3351"/>
                    <a:pt x="10606" y="1839"/>
                    <a:pt x="11561" y="0"/>
                  </a:cubicBezTo>
                  <a:lnTo>
                    <a:pt x="512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4">
              <a:extLst>
                <a:ext uri="{FF2B5EF4-FFF2-40B4-BE49-F238E27FC236}">
                  <a16:creationId xmlns:a16="http://schemas.microsoft.com/office/drawing/2014/main" id="{950AF48B-8697-4E5F-B8D2-573B2F608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1" y="5788026"/>
              <a:ext cx="739775" cy="739775"/>
            </a:xfrm>
            <a:custGeom>
              <a:avLst/>
              <a:gdLst>
                <a:gd name="T0" fmla="*/ 1006 w 2940"/>
                <a:gd name="T1" fmla="*/ 257 h 2940"/>
                <a:gd name="T2" fmla="*/ 2683 w 2940"/>
                <a:gd name="T3" fmla="*/ 1005 h 2940"/>
                <a:gd name="T4" fmla="*/ 1935 w 2940"/>
                <a:gd name="T5" fmla="*/ 2683 h 2940"/>
                <a:gd name="T6" fmla="*/ 257 w 2940"/>
                <a:gd name="T7" fmla="*/ 1935 h 2940"/>
                <a:gd name="T8" fmla="*/ 1006 w 2940"/>
                <a:gd name="T9" fmla="*/ 257 h 2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0" h="2940">
                  <a:moveTo>
                    <a:pt x="1006" y="257"/>
                  </a:moveTo>
                  <a:cubicBezTo>
                    <a:pt x="1676" y="0"/>
                    <a:pt x="2426" y="335"/>
                    <a:pt x="2683" y="1005"/>
                  </a:cubicBezTo>
                  <a:cubicBezTo>
                    <a:pt x="2940" y="1676"/>
                    <a:pt x="2605" y="2427"/>
                    <a:pt x="1935" y="2683"/>
                  </a:cubicBezTo>
                  <a:cubicBezTo>
                    <a:pt x="1265" y="2940"/>
                    <a:pt x="514" y="2605"/>
                    <a:pt x="257" y="1935"/>
                  </a:cubicBezTo>
                  <a:cubicBezTo>
                    <a:pt x="0" y="1264"/>
                    <a:pt x="335" y="513"/>
                    <a:pt x="1006" y="2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70" name="Freeform 735">
              <a:extLst>
                <a:ext uri="{FF2B5EF4-FFF2-40B4-BE49-F238E27FC236}">
                  <a16:creationId xmlns:a16="http://schemas.microsoft.com/office/drawing/2014/main" id="{A84CF904-8BC2-4639-834D-E3D7DF113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776" y="3625851"/>
              <a:ext cx="2249488" cy="2525713"/>
            </a:xfrm>
            <a:custGeom>
              <a:avLst/>
              <a:gdLst>
                <a:gd name="T0" fmla="*/ 3209 w 8942"/>
                <a:gd name="T1" fmla="*/ 0 h 10033"/>
                <a:gd name="T2" fmla="*/ 38 w 8942"/>
                <a:gd name="T3" fmla="*/ 5415 h 10033"/>
                <a:gd name="T4" fmla="*/ 0 w 8942"/>
                <a:gd name="T5" fmla="*/ 5455 h 10033"/>
                <a:gd name="T6" fmla="*/ 1118 w 8942"/>
                <a:gd name="T7" fmla="*/ 6854 h 10033"/>
                <a:gd name="T8" fmla="*/ 1647 w 8942"/>
                <a:gd name="T9" fmla="*/ 6766 h 10033"/>
                <a:gd name="T10" fmla="*/ 2657 w 8942"/>
                <a:gd name="T11" fmla="*/ 7121 h 10033"/>
                <a:gd name="T12" fmla="*/ 3253 w 8942"/>
                <a:gd name="T13" fmla="*/ 8568 h 10033"/>
                <a:gd name="T14" fmla="*/ 8533 w 8942"/>
                <a:gd name="T15" fmla="*/ 10033 h 10033"/>
                <a:gd name="T16" fmla="*/ 8942 w 8942"/>
                <a:gd name="T17" fmla="*/ 10024 h 10033"/>
                <a:gd name="T18" fmla="*/ 3209 w 8942"/>
                <a:gd name="T19" fmla="*/ 0 h 10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42" h="10033">
                  <a:moveTo>
                    <a:pt x="3209" y="0"/>
                  </a:moveTo>
                  <a:lnTo>
                    <a:pt x="38" y="5415"/>
                  </a:lnTo>
                  <a:cubicBezTo>
                    <a:pt x="28" y="5432"/>
                    <a:pt x="15" y="5445"/>
                    <a:pt x="0" y="5455"/>
                  </a:cubicBezTo>
                  <a:cubicBezTo>
                    <a:pt x="332" y="5954"/>
                    <a:pt x="707" y="6422"/>
                    <a:pt x="1118" y="6854"/>
                  </a:cubicBezTo>
                  <a:cubicBezTo>
                    <a:pt x="1286" y="6796"/>
                    <a:pt x="1464" y="6766"/>
                    <a:pt x="1647" y="6766"/>
                  </a:cubicBezTo>
                  <a:cubicBezTo>
                    <a:pt x="2013" y="6766"/>
                    <a:pt x="2371" y="6892"/>
                    <a:pt x="2657" y="7121"/>
                  </a:cubicBezTo>
                  <a:cubicBezTo>
                    <a:pt x="3107" y="7481"/>
                    <a:pt x="3313" y="8034"/>
                    <a:pt x="3253" y="8568"/>
                  </a:cubicBezTo>
                  <a:cubicBezTo>
                    <a:pt x="4794" y="9498"/>
                    <a:pt x="6600" y="10033"/>
                    <a:pt x="8533" y="10033"/>
                  </a:cubicBezTo>
                  <a:cubicBezTo>
                    <a:pt x="8670" y="10033"/>
                    <a:pt x="8806" y="10029"/>
                    <a:pt x="8942" y="10024"/>
                  </a:cubicBezTo>
                  <a:lnTo>
                    <a:pt x="320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135">
              <a:extLst>
                <a:ext uri="{FF2B5EF4-FFF2-40B4-BE49-F238E27FC236}">
                  <a16:creationId xmlns:a16="http://schemas.microsoft.com/office/drawing/2014/main" id="{F689BE51-7F16-488D-9CF7-BD8604A0D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814" y="5367338"/>
              <a:ext cx="736600" cy="736600"/>
            </a:xfrm>
            <a:custGeom>
              <a:avLst/>
              <a:gdLst>
                <a:gd name="T0" fmla="*/ 2275 w 2925"/>
                <a:gd name="T1" fmla="*/ 448 h 2925"/>
                <a:gd name="T2" fmla="*/ 2477 w 2925"/>
                <a:gd name="T3" fmla="*/ 2274 h 2925"/>
                <a:gd name="T4" fmla="*/ 651 w 2925"/>
                <a:gd name="T5" fmla="*/ 2476 h 2925"/>
                <a:gd name="T6" fmla="*/ 448 w 2925"/>
                <a:gd name="T7" fmla="*/ 650 h 2925"/>
                <a:gd name="T8" fmla="*/ 2275 w 2925"/>
                <a:gd name="T9" fmla="*/ 448 h 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5" h="2925">
                  <a:moveTo>
                    <a:pt x="2275" y="448"/>
                  </a:moveTo>
                  <a:cubicBezTo>
                    <a:pt x="2835" y="897"/>
                    <a:pt x="2925" y="1714"/>
                    <a:pt x="2477" y="2274"/>
                  </a:cubicBezTo>
                  <a:cubicBezTo>
                    <a:pt x="2029" y="2834"/>
                    <a:pt x="1211" y="2925"/>
                    <a:pt x="651" y="2476"/>
                  </a:cubicBezTo>
                  <a:cubicBezTo>
                    <a:pt x="91" y="2028"/>
                    <a:pt x="0" y="1211"/>
                    <a:pt x="448" y="650"/>
                  </a:cubicBezTo>
                  <a:cubicBezTo>
                    <a:pt x="898" y="90"/>
                    <a:pt x="1715" y="0"/>
                    <a:pt x="2275" y="4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72" name="Freeform 1203">
              <a:extLst>
                <a:ext uri="{FF2B5EF4-FFF2-40B4-BE49-F238E27FC236}">
                  <a16:creationId xmlns:a16="http://schemas.microsoft.com/office/drawing/2014/main" id="{3532CCA9-5B96-462A-8388-E5FD6CE5F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6151" y="2444750"/>
              <a:ext cx="1855788" cy="2500313"/>
            </a:xfrm>
            <a:custGeom>
              <a:avLst/>
              <a:gdLst>
                <a:gd name="T0" fmla="*/ 1086 w 7378"/>
                <a:gd name="T1" fmla="*/ 12 h 9930"/>
                <a:gd name="T2" fmla="*/ 1033 w 7378"/>
                <a:gd name="T3" fmla="*/ 0 h 9930"/>
                <a:gd name="T4" fmla="*/ 392 w 7378"/>
                <a:gd name="T5" fmla="*/ 1673 h 9930"/>
                <a:gd name="T6" fmla="*/ 652 w 7378"/>
                <a:gd name="T7" fmla="*/ 1948 h 9930"/>
                <a:gd name="T8" fmla="*/ 955 w 7378"/>
                <a:gd name="T9" fmla="*/ 3148 h 9930"/>
                <a:gd name="T10" fmla="*/ 1 w 7378"/>
                <a:gd name="T11" fmla="*/ 4396 h 9930"/>
                <a:gd name="T12" fmla="*/ 0 w 7378"/>
                <a:gd name="T13" fmla="*/ 4484 h 9930"/>
                <a:gd name="T14" fmla="*/ 1568 w 7378"/>
                <a:gd name="T15" fmla="*/ 9930 h 9930"/>
                <a:gd name="T16" fmla="*/ 7378 w 7378"/>
                <a:gd name="T17" fmla="*/ 12 h 9930"/>
                <a:gd name="T18" fmla="*/ 1086 w 7378"/>
                <a:gd name="T19" fmla="*/ 12 h 9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8" h="9930">
                  <a:moveTo>
                    <a:pt x="1086" y="12"/>
                  </a:moveTo>
                  <a:cubicBezTo>
                    <a:pt x="1067" y="12"/>
                    <a:pt x="1049" y="8"/>
                    <a:pt x="1033" y="0"/>
                  </a:cubicBezTo>
                  <a:cubicBezTo>
                    <a:pt x="773" y="533"/>
                    <a:pt x="557" y="1092"/>
                    <a:pt x="392" y="1673"/>
                  </a:cubicBezTo>
                  <a:cubicBezTo>
                    <a:pt x="488" y="1753"/>
                    <a:pt x="575" y="1845"/>
                    <a:pt x="652" y="1948"/>
                  </a:cubicBezTo>
                  <a:cubicBezTo>
                    <a:pt x="910" y="2294"/>
                    <a:pt x="1018" y="2721"/>
                    <a:pt x="955" y="3148"/>
                  </a:cubicBezTo>
                  <a:cubicBezTo>
                    <a:pt x="873" y="3712"/>
                    <a:pt x="498" y="4176"/>
                    <a:pt x="1" y="4396"/>
                  </a:cubicBezTo>
                  <a:cubicBezTo>
                    <a:pt x="1" y="4425"/>
                    <a:pt x="0" y="4455"/>
                    <a:pt x="0" y="4484"/>
                  </a:cubicBezTo>
                  <a:cubicBezTo>
                    <a:pt x="0" y="6486"/>
                    <a:pt x="575" y="8353"/>
                    <a:pt x="1568" y="9930"/>
                  </a:cubicBezTo>
                  <a:lnTo>
                    <a:pt x="7378" y="12"/>
                  </a:lnTo>
                  <a:lnTo>
                    <a:pt x="1086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708">
              <a:extLst>
                <a:ext uri="{FF2B5EF4-FFF2-40B4-BE49-F238E27FC236}">
                  <a16:creationId xmlns:a16="http://schemas.microsoft.com/office/drawing/2014/main" id="{A7379CF1-D857-486C-AF0D-B8B05A981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6" y="2828925"/>
              <a:ext cx="698500" cy="700088"/>
            </a:xfrm>
            <a:custGeom>
              <a:avLst/>
              <a:gdLst>
                <a:gd name="T0" fmla="*/ 2674 w 2778"/>
                <a:gd name="T1" fmla="*/ 1577 h 2778"/>
                <a:gd name="T2" fmla="*/ 1200 w 2778"/>
                <a:gd name="T3" fmla="*/ 2674 h 2778"/>
                <a:gd name="T4" fmla="*/ 103 w 2778"/>
                <a:gd name="T5" fmla="*/ 1201 h 2778"/>
                <a:gd name="T6" fmla="*/ 1576 w 2778"/>
                <a:gd name="T7" fmla="*/ 103 h 2778"/>
                <a:gd name="T8" fmla="*/ 2674 w 2778"/>
                <a:gd name="T9" fmla="*/ 1577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8" h="2778">
                  <a:moveTo>
                    <a:pt x="2674" y="1577"/>
                  </a:moveTo>
                  <a:cubicBezTo>
                    <a:pt x="2570" y="2287"/>
                    <a:pt x="1910" y="2778"/>
                    <a:pt x="1200" y="2674"/>
                  </a:cubicBezTo>
                  <a:cubicBezTo>
                    <a:pt x="491" y="2570"/>
                    <a:pt x="0" y="1911"/>
                    <a:pt x="103" y="1201"/>
                  </a:cubicBezTo>
                  <a:cubicBezTo>
                    <a:pt x="207" y="492"/>
                    <a:pt x="867" y="0"/>
                    <a:pt x="1576" y="103"/>
                  </a:cubicBezTo>
                  <a:cubicBezTo>
                    <a:pt x="2287" y="207"/>
                    <a:pt x="2778" y="867"/>
                    <a:pt x="2674" y="15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74" name="Freeform 1770">
              <a:extLst>
                <a:ext uri="{FF2B5EF4-FFF2-40B4-BE49-F238E27FC236}">
                  <a16:creationId xmlns:a16="http://schemas.microsoft.com/office/drawing/2014/main" id="{D4EF4745-8AC7-4AB6-83E6-4723C31D4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076" y="1001713"/>
              <a:ext cx="2908300" cy="1385888"/>
            </a:xfrm>
            <a:custGeom>
              <a:avLst/>
              <a:gdLst>
                <a:gd name="T0" fmla="*/ 8437 w 11561"/>
                <a:gd name="T1" fmla="*/ 38 h 5505"/>
                <a:gd name="T2" fmla="*/ 8424 w 11561"/>
                <a:gd name="T3" fmla="*/ 0 h 5505"/>
                <a:gd name="T4" fmla="*/ 6724 w 11561"/>
                <a:gd name="T5" fmla="*/ 254 h 5505"/>
                <a:gd name="T6" fmla="*/ 6603 w 11561"/>
                <a:gd name="T7" fmla="*/ 663 h 5505"/>
                <a:gd name="T8" fmla="*/ 5705 w 11561"/>
                <a:gd name="T9" fmla="*/ 1515 h 5505"/>
                <a:gd name="T10" fmla="*/ 5126 w 11561"/>
                <a:gd name="T11" fmla="*/ 1622 h 5505"/>
                <a:gd name="T12" fmla="*/ 4117 w 11561"/>
                <a:gd name="T13" fmla="*/ 1266 h 5505"/>
                <a:gd name="T14" fmla="*/ 0 w 11561"/>
                <a:gd name="T15" fmla="*/ 5505 h 5505"/>
                <a:gd name="T16" fmla="*/ 11561 w 11561"/>
                <a:gd name="T17" fmla="*/ 5505 h 5505"/>
                <a:gd name="T18" fmla="*/ 8437 w 11561"/>
                <a:gd name="T19" fmla="*/ 38 h 5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61" h="5505">
                  <a:moveTo>
                    <a:pt x="8437" y="38"/>
                  </a:moveTo>
                  <a:cubicBezTo>
                    <a:pt x="8430" y="26"/>
                    <a:pt x="8426" y="13"/>
                    <a:pt x="8424" y="0"/>
                  </a:cubicBezTo>
                  <a:cubicBezTo>
                    <a:pt x="7843" y="38"/>
                    <a:pt x="7275" y="124"/>
                    <a:pt x="6724" y="254"/>
                  </a:cubicBezTo>
                  <a:cubicBezTo>
                    <a:pt x="6702" y="393"/>
                    <a:pt x="6662" y="531"/>
                    <a:pt x="6603" y="663"/>
                  </a:cubicBezTo>
                  <a:cubicBezTo>
                    <a:pt x="6427" y="1058"/>
                    <a:pt x="6108" y="1360"/>
                    <a:pt x="5705" y="1515"/>
                  </a:cubicBezTo>
                  <a:cubicBezTo>
                    <a:pt x="5519" y="1586"/>
                    <a:pt x="5324" y="1622"/>
                    <a:pt x="5126" y="1622"/>
                  </a:cubicBezTo>
                  <a:cubicBezTo>
                    <a:pt x="4753" y="1622"/>
                    <a:pt x="4399" y="1491"/>
                    <a:pt x="4117" y="1266"/>
                  </a:cubicBezTo>
                  <a:cubicBezTo>
                    <a:pt x="2364" y="2243"/>
                    <a:pt x="928" y="3720"/>
                    <a:pt x="0" y="5505"/>
                  </a:cubicBezTo>
                  <a:lnTo>
                    <a:pt x="11561" y="5505"/>
                  </a:lnTo>
                  <a:lnTo>
                    <a:pt x="8437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883">
              <a:extLst>
                <a:ext uri="{FF2B5EF4-FFF2-40B4-BE49-F238E27FC236}">
                  <a16:creationId xmlns:a16="http://schemas.microsoft.com/office/drawing/2014/main" id="{9E58D725-EAF2-462B-9276-61F8E18C8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238" y="633413"/>
              <a:ext cx="739775" cy="739775"/>
            </a:xfrm>
            <a:custGeom>
              <a:avLst/>
              <a:gdLst>
                <a:gd name="T0" fmla="*/ 1934 w 2939"/>
                <a:gd name="T1" fmla="*/ 2683 h 2939"/>
                <a:gd name="T2" fmla="*/ 256 w 2939"/>
                <a:gd name="T3" fmla="*/ 1934 h 2939"/>
                <a:gd name="T4" fmla="*/ 1005 w 2939"/>
                <a:gd name="T5" fmla="*/ 256 h 2939"/>
                <a:gd name="T6" fmla="*/ 2683 w 2939"/>
                <a:gd name="T7" fmla="*/ 1004 h 2939"/>
                <a:gd name="T8" fmla="*/ 1934 w 2939"/>
                <a:gd name="T9" fmla="*/ 2683 h 2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9" h="2939">
                  <a:moveTo>
                    <a:pt x="1934" y="2683"/>
                  </a:moveTo>
                  <a:cubicBezTo>
                    <a:pt x="1265" y="2939"/>
                    <a:pt x="513" y="2604"/>
                    <a:pt x="256" y="1934"/>
                  </a:cubicBezTo>
                  <a:cubicBezTo>
                    <a:pt x="0" y="1264"/>
                    <a:pt x="335" y="513"/>
                    <a:pt x="1005" y="256"/>
                  </a:cubicBezTo>
                  <a:cubicBezTo>
                    <a:pt x="1675" y="0"/>
                    <a:pt x="2426" y="335"/>
                    <a:pt x="2683" y="1004"/>
                  </a:cubicBezTo>
                  <a:cubicBezTo>
                    <a:pt x="2939" y="1675"/>
                    <a:pt x="2604" y="2426"/>
                    <a:pt x="1934" y="26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06</a:t>
              </a:r>
            </a:p>
          </p:txBody>
        </p:sp>
      </p:grpSp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" r="42603"/>
          <a:stretch/>
        </p:blipFill>
        <p:spPr bwMode="auto">
          <a:xfrm>
            <a:off x="3716404" y="3127171"/>
            <a:ext cx="2023514" cy="195160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 descr="C:\Users\ASRock\Downloads\методический квартал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948" y="1484784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ASRock\Downloads\мастер-класс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870" y="5406044"/>
            <a:ext cx="711630" cy="71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ASRock\Downloads\лайфхаки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17" y="1475423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ASRock\Downloads\практику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044" y="5665288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2324" y="944839"/>
            <a:ext cx="8254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современных условиях основной задачей успешного педагога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воспитательном процессе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самоценности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периода, раннего возраста как базисной основы всего последующего развития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502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60027" t="16300" r="11957" b="16244"/>
          <a:stretch>
            <a:fillRect/>
          </a:stretch>
        </p:blipFill>
        <p:spPr bwMode="auto">
          <a:xfrm>
            <a:off x="804396" y="1160463"/>
            <a:ext cx="1856740" cy="252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 l="62630" t="16301" r="9109" b="16245"/>
          <a:stretch>
            <a:fillRect/>
          </a:stretch>
        </p:blipFill>
        <p:spPr bwMode="auto">
          <a:xfrm>
            <a:off x="1401545" y="1893253"/>
            <a:ext cx="1875155" cy="252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31224" t="14758" r="40554" b="16245"/>
          <a:stretch>
            <a:fillRect/>
          </a:stretch>
        </p:blipFill>
        <p:spPr bwMode="auto">
          <a:xfrm>
            <a:off x="843986" y="2949812"/>
            <a:ext cx="18700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29249" t="16300" r="42821" b="16244"/>
          <a:stretch>
            <a:fillRect/>
          </a:stretch>
        </p:blipFill>
        <p:spPr bwMode="auto">
          <a:xfrm>
            <a:off x="2075826" y="1932463"/>
            <a:ext cx="2026704" cy="270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stana.gasznak.ru/upload/iblock/67e/67e0723b2703867710f7e98eb7f3456a.jpg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428042" y="2136616"/>
            <a:ext cx="3822160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03" y="5227774"/>
            <a:ext cx="900572" cy="9005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707" y="332656"/>
            <a:ext cx="550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Игротека «Играем вместе»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7" cstate="print"/>
          <a:srcRect l="59877" t="15160" r="11244" b="15417"/>
          <a:stretch>
            <a:fillRect/>
          </a:stretch>
        </p:blipFill>
        <p:spPr bwMode="auto">
          <a:xfrm>
            <a:off x="6441184" y="1411793"/>
            <a:ext cx="1938823" cy="25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 cstate="print"/>
          <a:srcRect l="62573" t="14758" r="9017" b="16287"/>
          <a:stretch>
            <a:fillRect/>
          </a:stretch>
        </p:blipFill>
        <p:spPr bwMode="auto">
          <a:xfrm>
            <a:off x="6341538" y="2112413"/>
            <a:ext cx="188595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 cstate="print"/>
          <a:srcRect l="62573" t="14758" r="9017" b="16287"/>
          <a:stretch>
            <a:fillRect/>
          </a:stretch>
        </p:blipFill>
        <p:spPr bwMode="auto">
          <a:xfrm>
            <a:off x="6623237" y="2835411"/>
            <a:ext cx="188595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7" cstate="print"/>
          <a:srcRect l="28543" t="15160" r="42472" b="15417"/>
          <a:stretch>
            <a:fillRect/>
          </a:stretch>
        </p:blipFill>
        <p:spPr bwMode="auto">
          <a:xfrm>
            <a:off x="5052715" y="1796811"/>
            <a:ext cx="171894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astana.gasznak.ru/upload/iblock/67e/67e0723b2703867710f7e98eb7f3456a.jpg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4807761" y="2112413"/>
            <a:ext cx="3822160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288" y="5223700"/>
            <a:ext cx="908719" cy="90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37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2075D7-6CB9-4FD4-A4BD-0B0DED64D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71" y="-340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226816"/>
            <a:ext cx="75608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Шаг навстречу: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РППС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" name="Загнутый угол 1"/>
          <p:cNvSpPr/>
          <p:nvPr/>
        </p:nvSpPr>
        <p:spPr>
          <a:xfrm>
            <a:off x="377731" y="908720"/>
            <a:ext cx="4931127" cy="5583093"/>
          </a:xfrm>
          <a:prstGeom prst="foldedCorner">
            <a:avLst/>
          </a:prstGeom>
          <a:solidFill>
            <a:srgbClr val="E3F9E5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Блокнот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«Заметки успешного педагога»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выдвигает жестких требований к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 РППС, и оставляет за ДОО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 самостоятельного проектирования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РППС.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РППС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должна</a:t>
            </a:r>
            <a:r>
              <a:rPr lang="ru-RU" sz="1200" spc="4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соответствовать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требованиям</a:t>
            </a:r>
            <a:r>
              <a:rPr lang="ru-RU" sz="1200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1200" spc="-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ДО: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трансформируемая,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содержательно-</a:t>
            </a:r>
            <a:r>
              <a:rPr lang="ru-RU" sz="1200" spc="-28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насыщенная,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полифункциональная,</a:t>
            </a:r>
            <a:r>
              <a:rPr lang="ru-RU" sz="1200" spc="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безопасная,</a:t>
            </a:r>
            <a:r>
              <a:rPr lang="ru-RU" sz="1200" spc="-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доступная.</a:t>
            </a:r>
          </a:p>
          <a:p>
            <a:pPr marL="153035" marR="83820" indent="269875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Центры</a:t>
            </a:r>
            <a:r>
              <a:rPr lang="ru-RU" sz="1200" b="1" spc="2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детской</a:t>
            </a:r>
            <a:r>
              <a:rPr lang="ru-RU" sz="1200" b="1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</a:t>
            </a:r>
            <a:r>
              <a:rPr lang="ru-RU" sz="1200" b="1" spc="1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обеспечивают</a:t>
            </a:r>
            <a:r>
              <a:rPr lang="ru-RU" sz="1200" b="1" spc="1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</a:t>
            </a:r>
            <a:r>
              <a:rPr lang="ru-RU" sz="1200" b="1" spc="15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виды</a:t>
            </a:r>
            <a:r>
              <a:rPr lang="ru-RU" sz="1200" b="1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детской</a:t>
            </a:r>
            <a:r>
              <a:rPr lang="ru-RU" sz="1200" b="1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  <a:r>
              <a:rPr lang="ru-RU" sz="1200" b="1" spc="2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1200" b="1" spc="-335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ООП</a:t>
            </a:r>
            <a:r>
              <a:rPr lang="ru-RU" sz="1200" b="1" spc="-1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 раннего возраста достаточно шести центров детской активности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двигательной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– для развития основных движений детей;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сенсорики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конструирования – для организации предметной деятельности и игры с составными и динамическими игрушками, освоения сенсорных эталонов формы, цвета, размера;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предметных и предметно-манипуляторных игр – для совместных игр со сверстниками под руководством взрослого;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творчества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продуктивной деятельности – для развития восприятия смысла музыки, поддержки интереса к рисованию и лепке, становлению первых навыков продуктивной деятельности, освоения разнообразных изобразительных средств;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познания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коммуникации (книжный уголок) – для восприятия смысла сказок, стихов, рассматривания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картинок;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экспериментирования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труда – для организации экспериментальной деятельности с материалами и веществами (песок, вода, тесто и др.), развития навыков самообслуживания и становления действий с бытовыми предметами-орудиями (ложка, совок, лопатка и т.д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48011" y="974621"/>
            <a:ext cx="1977320" cy="1187306"/>
          </a:xfrm>
          <a:prstGeom prst="roundRect">
            <a:avLst/>
          </a:prstGeom>
          <a:scene3d>
            <a:camera prst="orthographicFront"/>
            <a:lightRig rig="threePt" dir="t">
              <a:rot lat="0" lon="0" rev="21000000"/>
            </a:lightRig>
          </a:scene3d>
          <a:sp3d extrusionH="69850"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646140" y="2313540"/>
            <a:ext cx="1949434" cy="1240479"/>
          </a:xfrm>
          <a:prstGeom prst="roundRect">
            <a:avLst/>
          </a:prstGeom>
          <a:scene3d>
            <a:camera prst="orthographicFront"/>
            <a:lightRig rig="threePt" dir="t">
              <a:rot lat="0" lon="0" rev="21000000"/>
            </a:lightRig>
          </a:scene3d>
          <a:sp3d extrusionH="69850"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12143" y="3726749"/>
            <a:ext cx="1842060" cy="1211660"/>
          </a:xfrm>
          <a:prstGeom prst="roundRect">
            <a:avLst/>
          </a:prstGeom>
          <a:scene3d>
            <a:camera prst="isometricOffAxis2Left">
              <a:rot lat="1080000" lon="0" rev="0"/>
            </a:camera>
            <a:lightRig rig="threePt" dir="t">
              <a:rot lat="0" lon="0" rev="21000000"/>
            </a:lightRig>
          </a:scene3d>
          <a:sp3d extrusionH="69850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3"/>
          <a:srcRect l="21169" t="20450" r="21171" b="17987"/>
          <a:stretch/>
        </p:blipFill>
        <p:spPr>
          <a:xfrm>
            <a:off x="6919782" y="2460832"/>
            <a:ext cx="720080" cy="100011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725" y="2291823"/>
            <a:ext cx="1003294" cy="133643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7461" l="10000" r="9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54" t="7305" r="21269"/>
          <a:stretch/>
        </p:blipFill>
        <p:spPr>
          <a:xfrm>
            <a:off x="5731215" y="1026340"/>
            <a:ext cx="1223721" cy="1109886"/>
          </a:xfrm>
          <a:prstGeom prst="rect">
            <a:avLst/>
          </a:prstGeom>
        </p:spPr>
      </p:pic>
      <p:pic>
        <p:nvPicPr>
          <p:cNvPr id="1032" name="Picture 8" descr="https://avatars.mds.yandex.net/i?id=927a877c7aa851445bbcfb7843d41e6aa347bf32-10702327-images-thumbs&amp;n=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7" r="25006" b="21733"/>
          <a:stretch/>
        </p:blipFill>
        <p:spPr bwMode="auto">
          <a:xfrm>
            <a:off x="5393536" y="3980465"/>
            <a:ext cx="1837392" cy="70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humbs.dreamstime.com/b/%D0%B4%D0%B5%D1%82%D0%B8-%D0%B8%D0%B3%D1%80%D0%B0%D1%8E%D1%82-%D1%81-%D0%B8%D0%B3%D1%80%D1%83%D1%88%D0%BA%D0%B0%D0%BC%D0%B8-%D0%BC%D1%83%D0%BB%D1%8C%D1%82%D1%84%D0%B8%D0%BB%D1%8C%D0%BC%D0%BE%D0%B2-%D0%BC%D0%B0%D0%BB%D0%B5%D0%BD%D1%8C%D0%BA%D0%B8%D0%B5-%D0%B8%D0%B7-%D0%BC%D1%83%D0%BB%D1%8C%D1%82%D0%B8%D0%BA%D0%B0-19568336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3" t="17209" r="8604" b="13954"/>
          <a:stretch/>
        </p:blipFill>
        <p:spPr bwMode="auto">
          <a:xfrm flipH="1">
            <a:off x="5459641" y="4100834"/>
            <a:ext cx="504056" cy="4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culture.ru/images/5a7581ab-6286-5068-8f2e-b7b691146b73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1" r="7329"/>
          <a:stretch/>
        </p:blipFill>
        <p:spPr bwMode="auto">
          <a:xfrm>
            <a:off x="6011195" y="4100834"/>
            <a:ext cx="602073" cy="46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foni.club/uploads/posts/2023-02/1675788249_foni-club-p-fon-detskikh-muzikalnikh-instrumentov-10.jpg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6" r="47750" b="21431"/>
          <a:stretch/>
        </p:blipFill>
        <p:spPr bwMode="auto">
          <a:xfrm>
            <a:off x="6646140" y="4147100"/>
            <a:ext cx="500111" cy="39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884" y="682758"/>
            <a:ext cx="701075" cy="701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393" y="1719581"/>
            <a:ext cx="670970" cy="6709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148" y="3188966"/>
            <a:ext cx="671129" cy="67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4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582FF-F2FC-4135-8700-E006EDE0B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86" t="24356" r="10470" b="12318"/>
          <a:stretch/>
        </p:blipFill>
        <p:spPr bwMode="auto">
          <a:xfrm>
            <a:off x="565751" y="1628800"/>
            <a:ext cx="790775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2" y="360041"/>
            <a:ext cx="75608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Шаг навстречу: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Кейс современных идей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«Вижу, слышу, ощущаю»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445224"/>
            <a:ext cx="908720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74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04" y="-1125"/>
            <a:ext cx="9154118" cy="68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149934"/>
            <a:ext cx="4255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адаптированности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дошкольному учреждению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2021-2023 учебный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84163"/>
              </p:ext>
            </p:extLst>
          </p:nvPr>
        </p:nvGraphicFramePr>
        <p:xfrm>
          <a:off x="5445640" y="5032440"/>
          <a:ext cx="2937835" cy="1591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307668"/>
            <a:ext cx="820663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показатели реализации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рассматривать два основных критерия успешной адаптации: внутренний комфорт (эмоциональная удовлетворенность) и внешняя адекватность поведения (способность легко войти в новые жизненные условия).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Показателями успешной адаптации выступают: уменьшение заболеваний, их длительное отсутствие, положительная динамика нервно-психического развития.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тогда, когда и в группе, и дома ребёнок спокойно засыпает и спит положенное по режиму время, ест с аппетитом, спокойно общается с окружающими, действует с предметами, можно считать, что он адаптировался  новым условиям.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Создавая у ребёнка положительное отношение ко всем процессам, развивая различные умения в соответствии с возрастными возможностями детей, формируя потребность в общении с взрослыми и детьми, мы обеспечиваем эффективность решения образовательных задач уже в период привыкания ребёнка к новым условиям и тем самым ускоряя протекание адаптационного периода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«Адаптация с улыбкой»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анализ, диагностика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Сведения об эффективности реализации: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Полная адаптация ребенка к детскому саду возможна у некоторых малышей не раньше, чем через 2-3месяца. С уверенностью можно сказать, что те условия, которые созданы  в ходе адаптационного периода в МАДОУ «Детский сад №73», помогает безболезненно приспособиться малышам к новым жизненным условиям, и будут способствовать формированию положительного отношения детей и родителей к дошкольному учреждению, что доказывают результаты адаптации детей к ДОУ (результаты мониторинга адаптации).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работы коллектива, в этом направлении позволяют говорить, что у ребёнка с легкой адаптацией (52%) быстро нормализуется сон, малыш с аппетитом ест, охотно идёт на контакт со сверстниками и взрослыми, настроение бодрое и спокойное. Умеет играть рядом с другими детьми.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можно сказать, что проблема адаптации детей раннего возраста к условиям дошкольного образовательного учреждения вполне решаема. И главным ключом к её решению является взаимодействие, сотрудничество и согласованность, как родителей, так и дошкольного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образовательного учреждения. Если с каждой стороны ребёнку будут помогать, то есть соблюдать все рекомендации, то процесс адаптации приведёт к позитивному результату.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763688" y="5904523"/>
            <a:ext cx="360040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7544" y="2636912"/>
            <a:ext cx="4176464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39" y="2276872"/>
            <a:ext cx="546249" cy="54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49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04" y="-1125"/>
            <a:ext cx="9154118" cy="68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5695" y="404664"/>
            <a:ext cx="828092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литературы, интернет ресурсов: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Программа раннего  развития детей «Маленькие ладошки» / Л.С.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Русинова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.- Москва: Просвещение, 2023. - 288с. (Маленькие ладошки. Программа раннего развития).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. Адаптация ребенка к детскому саду: советы педагогам и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 : сборник / сост. А. С. Русаков. – СПб. : Речь ; М. : Сфера, 2011. – 128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Адаптация ребенка к условиям детского саду : упр. процессом,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диагностика, рекомендации / авт.-сост. Н. В. Соколовская. – Волгоград : Учитель,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2010. – 188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Айсина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Р. Социализация и адаптация детей раннего возраста [Текст] /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РАванесова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В.Н. Обучение самых маленьких в детском саду. – М.: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Просвещение, 2005. – 176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 Адаптация ребенка к условиям детского сада: управление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процессом, диагностика, рекомендации / Н.В. Соколовская. – Волгоград: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Учитель, 2008. – 188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Баданина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 Организация адаптации родителей к детскому саду /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 воспитание. – 2007. - №5. – С. 100-102.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7. Белкина В.Н. Адаптация детей раннего возраста к условиям ДОУ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В.Н. Белкина, Л.В. Белкина. – Воронеж: Учитель, 2006. – 236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Галанов А.С. Психическое и физическое развитие ребенка от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одного года до трех лет. – М.: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Аркти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- 2007. – 64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Галанов А.С. Я иду в детский сад. Пособие для родителей и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воспитателей. – М.: Школьная Пресса, 2002. – 62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Костяк Т.В. «Психологическая адаптация ребенка в детском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саду». – М, 2008. – 176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Кроха: Пособие по воспитанию, обучению и развитию детей до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трех лет / Г.Г. Григорьева, Н.П.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Кочетова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Д.В. Сергеева и др. – М.: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Просвещение, 2001. – 253 с.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Морозова Е.И. Психологические подходы к изучению процесса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адаптации детей раннего (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преддошкольного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возраста / Альманах института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коррекционной педагогики РАО. - № 4. - 2008. – С. 17-26.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Урунтаева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Г.А. Дошкольная психология. - М.: Академия, 2007. –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336 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2279" y="2492896"/>
            <a:ext cx="3024336" cy="378565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just"/>
            <a:r>
              <a:rPr lang="ru-RU" sz="12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://nsportal.ru/detskiy-sad/materialy-dlya-roditeley/2022/10/16/konsultatsiya-dlya-roditeley-razvitie-sensornyh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http://shekino28.russia-sad.ru/download/180787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https://nsportal.ru/detskiy-sad/raznoe/2019/01/13/master-klass-dlya-roditeley-sensornoe-razvitie-detey-mladshego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https://vk.com/wall-49746391_26985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https://www.kp.ru/edu/doshkolnoe-obrazovanie/sensornoe-razvitie-detej/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https://baby-club.ru/babylibrary/edublog/censornoe-razvitie-detei-rannego-vozrasta/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https://medaboutme.ru/articles/kak_uspokoit_rebenka_i_snyat_napryazhenie_7_sensornykh_igr/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https://vk.com/@</a:t>
            </a:r>
            <a:r>
              <a:rPr lang="ru-RU" sz="12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happy88002503341-sensornaya-razgruzka-v-domashnih-usloviyah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45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5"/>
            <a:ext cx="9154118" cy="68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13176"/>
            <a:ext cx="1787691" cy="134076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99" y="2780928"/>
            <a:ext cx="1563638" cy="20848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659" y="4582703"/>
            <a:ext cx="2052737" cy="15395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24949" y="2394897"/>
            <a:ext cx="2267598" cy="170069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154393" y="1916832"/>
            <a:ext cx="4738711" cy="2462213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Авторы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административно-педагогическая команда ДОУ: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Шеина Надежда Ивановна, заместитель заведующего по ВМР;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Мальцева Татьяна Владимировна, учитель логопед высшей квалификационной категории;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Хабибулина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Надежда Леонидовна, педагог-психолог;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Абакумова Татьяна Александровна, воспитатель высшей квалификационной категории;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Фокина Янина Дмитриевна, воспитатель;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Ежова Жанна Васильевна, воспитатель высшей квалификационной категории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0" y="440119"/>
            <a:ext cx="1617516" cy="215668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9" name="Рисунок 8" descr="https://sun9-43.userapi.com/impg/O5XZQ2OXaqS86f8LxX7srMfYM1Ye2x3b5nnN1Q/wukpCw5iM78.jpg?size=2560x1773&amp;quality=95&amp;sign=be2f239fe278d53e1951b24e1846167e&amp;type=album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8197" y="4565462"/>
            <a:ext cx="1918705" cy="155679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1" name="Рисунок 10" descr="https://sun9-30.userapi.com/impg/yuCW6l3_r_h1ItUUsWl69qSTYf1ETY0o6zi9ew/A6u1OqMwfJw.jpg?size=2560x1437&amp;quality=96&amp;sign=12f6b7e4b74add17e724b68fe00e7cd3&amp;type=album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4520" y="404308"/>
            <a:ext cx="2183392" cy="14401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D:\для И.В. Язевой\2 фото\118___01\119___02\IMG_9206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1960" y="437568"/>
            <a:ext cx="1710348" cy="1501446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Picture 4" descr="D:\для И.В. Язевой\2 фото\118___01\119___02\IMG_9201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373" y="437568"/>
            <a:ext cx="1545393" cy="1402705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/>
        </p:spPr>
      </p:pic>
      <p:pic>
        <p:nvPicPr>
          <p:cNvPr id="14" name="Рисунок 13" descr="D:\для И.В. Язевой\2 фото\118___01\119___02\IMG_9146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564691" y="4793793"/>
            <a:ext cx="2114594" cy="1560151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075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04" y="-1125"/>
            <a:ext cx="9154118" cy="68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5718" y="371192"/>
            <a:ext cx="8360875" cy="6275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Содержательные компоненты проекта:</a:t>
            </a:r>
            <a:endParaRPr lang="ru-RU" sz="1600" b="1" u="sng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Концептуальная  основа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- это сложный процесс приспособления организма, который происходит на разных уровнях: физиологическом, социальном, психологическом.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адаптации детей раннего  возраста к дошкольному образовательному учреждению является, несомненно, актуальной в современном обществе. С каждым годом количество детей в ясельных группах увеличивается. Родители в большинстве случаев не готовят своих детей к детскому саду, целиком и полностью полагаясь на педагогов. Но они глубоко заблуждаются, тем самым усложняя адаптацию детей в дошкольном образовательном учреждении, которая и без этих причин является очень сложным процессом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адаптационный период особенно важно создать атмосферу доброжелательного взаимообмене, обогащающего чувственную сферу, обеспечить каждому ребенку эмоциональный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комфорт.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эффективным решением на наш взгляд, в период адаптации детей раннего и младшего   возраста является сенсорное воспитание.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сенсорного развития в раннем детстве трудно переоценить. Именно этот возраст наиболее благоприятен для совершенствования деятельности органов чувств, накопления представлений об окружающем мире. Сенсорная интеграционная работа включает мягкие контакты с различными сенсорными стимулами, направленными на: тактильное, зрительное, слуховое, обонятельное и вкусовое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восприятие.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эффективным решением на наш взгляд является создание системы сенсорно-ориентированной модели  успешной адаптации детей раннего и младшего дошкольного  возраста. Для реализации данной модели в МАДОУ «Детский сад № 73» разработан проект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«Шаг навстречу: адаптация с улыбкой»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916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95"/>
            <a:ext cx="9144001" cy="680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5718" y="371192"/>
            <a:ext cx="836087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сенсорно-ориентированной модели  успешной адаптации детей раннего   возраста в рамках дошкольной образовательной организации.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1.Повышение педагогической компетентности в вопросах  адаптации детей раннего возраста;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 Формирование системы взаимодействия с родителями для повышения их педагогической компетентности.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3.Содействие сохранению и укреплению психологического здоровья детей раннего и младшего возраста в период адаптации к детскому саду; 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Оказание квалифицированной консультативной и практической помощи родителям в период адаптации.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5.Обновление развивающей среды группы с акцентом на сенсорное развитие детей. Создание методического кейса «Вижу, слышу, ощущаю».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раннего  возраста;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Педагоги и специалисты ДОУ;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Родители (законные представители)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августа по октябрь 2023года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Благоприятный адаптационный период детей от 1 года до  3 лет, преобладание легкой адаптации у 60% детей.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Квалифицированные и компетентные педагоги в вопросах адаптации детей раннего возраста.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Формирование сенсорной развивающей среды в соответствии с ФГОС ДО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Повышение психолого-педагогической компетенции родителей в вопросах воспитания, обучения и развития детей раннего возраста в период адаптации.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48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" t="3749" r="1422" b="4465"/>
          <a:stretch/>
        </p:blipFill>
        <p:spPr>
          <a:xfrm>
            <a:off x="388189" y="439946"/>
            <a:ext cx="8339102" cy="582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56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" t="3240" r="1509" b="10444"/>
          <a:stretch/>
        </p:blipFill>
        <p:spPr>
          <a:xfrm>
            <a:off x="409755" y="336771"/>
            <a:ext cx="8324490" cy="5427020"/>
          </a:xfrm>
          <a:prstGeom prst="rect">
            <a:avLst/>
          </a:prstGeom>
        </p:spPr>
      </p:pic>
      <p:sp>
        <p:nvSpPr>
          <p:cNvPr id="2" name="Штриховая стрелка вправо 1"/>
          <p:cNvSpPr/>
          <p:nvPr/>
        </p:nvSpPr>
        <p:spPr>
          <a:xfrm>
            <a:off x="611560" y="5733257"/>
            <a:ext cx="4176464" cy="674110"/>
          </a:xfrm>
          <a:prstGeom prst="stripedRight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«Шаги навстречу: адаптация с улыбкой»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829" y="5700681"/>
            <a:ext cx="750480" cy="75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31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Конкурс Ранний возраст\Новая папка\фон без педаго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654"/>
            <a:ext cx="9073008" cy="679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1513" y="476672"/>
            <a:ext cx="82209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и инновационных технологий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</a:t>
            </a:r>
            <a:endParaRPr lang="ru-RU" sz="1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терапия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</a:t>
            </a:r>
          </a:p>
          <a:p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Личностно-ориентированные</a:t>
            </a:r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сенсорные коробки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еппенинг</a:t>
            </a:r>
            <a:endParaRPr lang="ru-RU" sz="1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Игровые технологии 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уклотерапия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алочки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еатрализованные игры</a:t>
            </a:r>
          </a:p>
          <a:p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ТРИЗ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</a:t>
            </a:r>
          </a:p>
          <a:p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ИКТ-технологий </a:t>
            </a:r>
            <a:endParaRPr lang="ru-RU" sz="16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415" y="551597"/>
            <a:ext cx="1208914" cy="1208914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461513" y="836712"/>
            <a:ext cx="5901322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49080"/>
            <a:ext cx="2160239" cy="211636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020" y="4149080"/>
            <a:ext cx="2652791" cy="198959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477" y="4149080"/>
            <a:ext cx="2629880" cy="207719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424" y="1927046"/>
            <a:ext cx="2631981" cy="197398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02" y="2062052"/>
            <a:ext cx="1491630" cy="198884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1601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FDCC39-7591-414F-A1EA-2F9E5AEA2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06" y="-5849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3160" y="213759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Модель организации адаптационного периода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детей раннего возраста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" name="Табличка 1"/>
          <p:cNvSpPr/>
          <p:nvPr/>
        </p:nvSpPr>
        <p:spPr>
          <a:xfrm>
            <a:off x="3305266" y="3752916"/>
            <a:ext cx="2759798" cy="1224136"/>
          </a:xfrm>
          <a:prstGeom prst="plaqu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«Шаг навстречу: адаптация с улыбкой»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25975" y="5755558"/>
            <a:ext cx="4104456" cy="720080"/>
          </a:xfrm>
          <a:prstGeom prst="round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развивающей предметно-пространственной среды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43808" y="2582846"/>
            <a:ext cx="3600400" cy="720080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Индивидуальный подход к ребенку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584805" y="1414569"/>
            <a:ext cx="2009320" cy="864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 домашних привычек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996801" y="1990950"/>
            <a:ext cx="1594605" cy="864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Гибкий режим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561694" y="1175442"/>
            <a:ext cx="2078726" cy="864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куклотерапии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644046" y="782905"/>
            <a:ext cx="2061877" cy="10380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потешек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прибауток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4685" y="841252"/>
            <a:ext cx="2271210" cy="11380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общения со знакомыми игрушками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1979712" y="2018566"/>
            <a:ext cx="860470" cy="76236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584861" y="2304515"/>
            <a:ext cx="0" cy="23696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508104" y="2132856"/>
            <a:ext cx="0" cy="4499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444208" y="1820955"/>
            <a:ext cx="648072" cy="7205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6494575" y="2780928"/>
            <a:ext cx="684355" cy="16195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трелка вниз 23"/>
          <p:cNvSpPr/>
          <p:nvPr/>
        </p:nvSpPr>
        <p:spPr>
          <a:xfrm>
            <a:off x="4572000" y="5044355"/>
            <a:ext cx="226330" cy="504056"/>
          </a:xfrm>
          <a:prstGeom prst="down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верх 24"/>
          <p:cNvSpPr/>
          <p:nvPr/>
        </p:nvSpPr>
        <p:spPr>
          <a:xfrm>
            <a:off x="4561694" y="3359686"/>
            <a:ext cx="197910" cy="350504"/>
          </a:xfrm>
          <a:prstGeom prst="up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7400" y="3863625"/>
            <a:ext cx="2297704" cy="751835"/>
          </a:xfrm>
          <a:prstGeom prst="round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Побуждение ребенка к общению со взрослыми и сверстниками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9513" y="2791758"/>
            <a:ext cx="2297704" cy="7518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Игры с воспитателем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82442" y="4887886"/>
            <a:ext cx="2496623" cy="8808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Совместные игры – занятия, игры – упражнения, инсценировки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трелка влево 26"/>
          <p:cNvSpPr/>
          <p:nvPr/>
        </p:nvSpPr>
        <p:spPr>
          <a:xfrm>
            <a:off x="2704814" y="4092976"/>
            <a:ext cx="530619" cy="259149"/>
          </a:xfrm>
          <a:prstGeom prst="left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1691680" y="4615460"/>
            <a:ext cx="0" cy="272426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1630753" y="3543593"/>
            <a:ext cx="0" cy="281161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6444208" y="4005064"/>
            <a:ext cx="2261715" cy="746609"/>
          </a:xfrm>
          <a:prstGeom prst="roundRect">
            <a:avLst/>
          </a:prstGeom>
          <a:solidFill>
            <a:srgbClr val="CC00FF"/>
          </a:solidFill>
          <a:ln w="28575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за физическим состоянием ребенка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6109521" y="4319610"/>
            <a:ext cx="307136" cy="188450"/>
          </a:xfrm>
          <a:prstGeom prst="rightArrow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91265" y="3129817"/>
            <a:ext cx="2100141" cy="746609"/>
          </a:xfrm>
          <a:prstGeom prst="roundRect">
            <a:avLst/>
          </a:prstGeom>
          <a:solidFill>
            <a:srgbClr val="F1B3FF"/>
          </a:solidFill>
          <a:ln w="28575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 и использование в период адаптации привычек ребенка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583108" y="4880311"/>
            <a:ext cx="2100141" cy="746609"/>
          </a:xfrm>
          <a:prstGeom prst="roundRect">
            <a:avLst/>
          </a:prstGeom>
          <a:solidFill>
            <a:srgbClr val="F1B3FF"/>
          </a:solidFill>
          <a:ln w="28575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Элементы закаливающих мероприятий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Рисунок 39" descr="https://gas-kvas.com/uploads/posts/2023-02/1676576439_gas-kvas-com-p-detskoe-litso-risunok-multyashnii-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40" b="69280"/>
          <a:stretch/>
        </p:blipFill>
        <p:spPr bwMode="auto">
          <a:xfrm>
            <a:off x="2965961" y="4531617"/>
            <a:ext cx="871060" cy="7647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Рисунок 40" descr="https://gas-kvas.com/uploads/posts/2023-02/1676576439_gas-kvas-com-p-detskoe-litso-risunok-multyashnii-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" t="33700" r="76425" b="34644"/>
          <a:stretch/>
        </p:blipFill>
        <p:spPr bwMode="auto">
          <a:xfrm>
            <a:off x="5498293" y="3518417"/>
            <a:ext cx="764848" cy="8238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Рисунок 41" descr="https://gas-kvas.com/uploads/posts/2023-02/1676576439_gas-kvas-com-p-detskoe-litso-risunok-multyashnii-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8" t="66673" r="51281"/>
          <a:stretch/>
        </p:blipFill>
        <p:spPr bwMode="auto">
          <a:xfrm>
            <a:off x="323416" y="1826884"/>
            <a:ext cx="990600" cy="9378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3" name="Рисунок 42" descr="https://gas-kvas.com/uploads/posts/2023-01/1673481868_gas-kvas-com-p-detskie-igrushki-risunok-1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875" y="5877547"/>
            <a:ext cx="778380" cy="853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https://msbaby.ru/upload/medialibrary/b41/y7jk838st7ranvpnfwan4yr4a31vxufv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552" y="5793299"/>
            <a:ext cx="719710" cy="735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https://gas-kvas.com/uploads/posts/2023-02/1676576439_gas-kvas-com-p-detskoe-litso-risunok-multyashnii-16.jpg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4" t="35376" r="47560" b="36318"/>
          <a:stretch/>
        </p:blipFill>
        <p:spPr bwMode="auto">
          <a:xfrm>
            <a:off x="5292077" y="4991897"/>
            <a:ext cx="1167765" cy="7156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0723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FDCC39-7591-414F-A1EA-2F9E5AEA2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" y="0"/>
            <a:ext cx="9144000" cy="6857999"/>
          </a:xfrm>
          <a:prstGeom prst="rect">
            <a:avLst/>
          </a:prstGeom>
        </p:spPr>
      </p:pic>
      <p:sp>
        <p:nvSpPr>
          <p:cNvPr id="3" name="Ellipse 11"/>
          <p:cNvSpPr/>
          <p:nvPr/>
        </p:nvSpPr>
        <p:spPr>
          <a:xfrm>
            <a:off x="3515635" y="2921433"/>
            <a:ext cx="2037990" cy="2023970"/>
          </a:xfrm>
          <a:prstGeom prst="ellipse">
            <a:avLst/>
          </a:prstGeom>
          <a:solidFill>
            <a:srgbClr val="BDE3F1"/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llipse 1"/>
          <p:cNvSpPr/>
          <p:nvPr/>
        </p:nvSpPr>
        <p:spPr bwMode="auto">
          <a:xfrm>
            <a:off x="3597723" y="1491617"/>
            <a:ext cx="1931030" cy="1575190"/>
          </a:xfrm>
          <a:custGeom>
            <a:avLst/>
            <a:gdLst/>
            <a:ahLst/>
            <a:cxnLst/>
            <a:rect l="l" t="t" r="r" b="b"/>
            <a:pathLst>
              <a:path w="2709038" h="2225141">
                <a:moveTo>
                  <a:pt x="1354519" y="0"/>
                </a:moveTo>
                <a:cubicBezTo>
                  <a:pt x="2102599" y="0"/>
                  <a:pt x="2709038" y="606439"/>
                  <a:pt x="2709038" y="1354519"/>
                </a:cubicBezTo>
                <a:cubicBezTo>
                  <a:pt x="2709038" y="1686182"/>
                  <a:pt x="2589836" y="1990004"/>
                  <a:pt x="2391532" y="2225141"/>
                </a:cubicBezTo>
                <a:cubicBezTo>
                  <a:pt x="2118271" y="1987777"/>
                  <a:pt x="1761303" y="1844825"/>
                  <a:pt x="1370947" y="1844825"/>
                </a:cubicBezTo>
                <a:cubicBezTo>
                  <a:pt x="1080693" y="1844825"/>
                  <a:pt x="808899" y="1923861"/>
                  <a:pt x="576781" y="2063055"/>
                </a:cubicBezTo>
                <a:cubicBezTo>
                  <a:pt x="446805" y="1848102"/>
                  <a:pt x="254756" y="1670088"/>
                  <a:pt x="16605" y="1555988"/>
                </a:cubicBezTo>
                <a:cubicBezTo>
                  <a:pt x="5092" y="1490427"/>
                  <a:pt x="0" y="1423068"/>
                  <a:pt x="0" y="1354519"/>
                </a:cubicBezTo>
                <a:cubicBezTo>
                  <a:pt x="0" y="606439"/>
                  <a:pt x="606439" y="0"/>
                  <a:pt x="1354519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 dirty="0">
              <a:latin typeface="Lucida Sans Unicode" pitchFamily="34" charset="0"/>
            </a:endParaRPr>
          </a:p>
        </p:txBody>
      </p:sp>
      <p:sp>
        <p:nvSpPr>
          <p:cNvPr id="6" name="Ellipse 2"/>
          <p:cNvSpPr/>
          <p:nvPr/>
        </p:nvSpPr>
        <p:spPr bwMode="auto">
          <a:xfrm rot="1602816">
            <a:off x="5180232" y="2538279"/>
            <a:ext cx="1746192" cy="1913426"/>
          </a:xfrm>
          <a:custGeom>
            <a:avLst/>
            <a:gdLst/>
            <a:ahLst/>
            <a:cxnLst/>
            <a:rect l="l" t="t" r="r" b="b"/>
            <a:pathLst>
              <a:path w="2449731" h="2702937">
                <a:moveTo>
                  <a:pt x="449568" y="163483"/>
                </a:moveTo>
                <a:cubicBezTo>
                  <a:pt x="641494" y="59222"/>
                  <a:pt x="861437" y="0"/>
                  <a:pt x="1095212" y="0"/>
                </a:cubicBezTo>
                <a:cubicBezTo>
                  <a:pt x="1843292" y="0"/>
                  <a:pt x="2449731" y="606439"/>
                  <a:pt x="2449731" y="1354519"/>
                </a:cubicBezTo>
                <a:cubicBezTo>
                  <a:pt x="2449731" y="2061857"/>
                  <a:pt x="1907549" y="2642562"/>
                  <a:pt x="1216034" y="2702937"/>
                </a:cubicBezTo>
                <a:cubicBezTo>
                  <a:pt x="1201866" y="2504104"/>
                  <a:pt x="1148670" y="2304837"/>
                  <a:pt x="1053489" y="2115701"/>
                </a:cubicBezTo>
                <a:cubicBezTo>
                  <a:pt x="840207" y="1691888"/>
                  <a:pt x="460456" y="1407066"/>
                  <a:pt x="33278" y="1301846"/>
                </a:cubicBezTo>
                <a:cubicBezTo>
                  <a:pt x="92387" y="1061969"/>
                  <a:pt x="83747" y="804960"/>
                  <a:pt x="0" y="559782"/>
                </a:cubicBezTo>
                <a:cubicBezTo>
                  <a:pt x="117373" y="395872"/>
                  <a:pt x="271398" y="260271"/>
                  <a:pt x="449568" y="163483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7" name="Ellipse 4"/>
          <p:cNvSpPr/>
          <p:nvPr/>
        </p:nvSpPr>
        <p:spPr bwMode="auto">
          <a:xfrm rot="558114">
            <a:off x="4525864" y="4363913"/>
            <a:ext cx="1928098" cy="1772688"/>
          </a:xfrm>
          <a:custGeom>
            <a:avLst/>
            <a:gdLst/>
            <a:ahLst/>
            <a:cxnLst/>
            <a:rect l="l" t="t" r="r" b="b"/>
            <a:pathLst>
              <a:path w="2704926" h="2504127">
                <a:moveTo>
                  <a:pt x="1367525" y="32468"/>
                </a:moveTo>
                <a:cubicBezTo>
                  <a:pt x="1605267" y="85012"/>
                  <a:pt x="1844683" y="70520"/>
                  <a:pt x="2064244" y="0"/>
                </a:cubicBezTo>
                <a:cubicBezTo>
                  <a:pt x="2449205" y="237779"/>
                  <a:pt x="2704927" y="663830"/>
                  <a:pt x="2704926" y="1149607"/>
                </a:cubicBezTo>
                <a:cubicBezTo>
                  <a:pt x="2704926" y="1897687"/>
                  <a:pt x="2098487" y="2504128"/>
                  <a:pt x="1350407" y="2504127"/>
                </a:cubicBezTo>
                <a:cubicBezTo>
                  <a:pt x="629702" y="2504126"/>
                  <a:pt x="40461" y="1941260"/>
                  <a:pt x="0" y="1231039"/>
                </a:cubicBezTo>
                <a:lnTo>
                  <a:pt x="97064" y="1220133"/>
                </a:lnTo>
                <a:cubicBezTo>
                  <a:pt x="740755" y="1114702"/>
                  <a:pt x="1227934" y="630455"/>
                  <a:pt x="1367525" y="32468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8" name="Ellipse 3"/>
          <p:cNvSpPr/>
          <p:nvPr/>
        </p:nvSpPr>
        <p:spPr bwMode="auto">
          <a:xfrm rot="2184403">
            <a:off x="2556481" y="4491929"/>
            <a:ext cx="1931030" cy="1593298"/>
          </a:xfrm>
          <a:custGeom>
            <a:avLst/>
            <a:gdLst/>
            <a:ahLst/>
            <a:cxnLst/>
            <a:rect l="l" t="t" r="r" b="b"/>
            <a:pathLst>
              <a:path w="2709038" h="2250721">
                <a:moveTo>
                  <a:pt x="340166" y="0"/>
                </a:moveTo>
                <a:cubicBezTo>
                  <a:pt x="855174" y="431249"/>
                  <a:pt x="1605143" y="488839"/>
                  <a:pt x="2185723" y="111806"/>
                </a:cubicBezTo>
                <a:cubicBezTo>
                  <a:pt x="2307324" y="319312"/>
                  <a:pt x="2477458" y="482976"/>
                  <a:pt x="2674383" y="595470"/>
                </a:cubicBezTo>
                <a:cubicBezTo>
                  <a:pt x="2697442" y="692020"/>
                  <a:pt x="2709038" y="792757"/>
                  <a:pt x="2709038" y="896202"/>
                </a:cubicBezTo>
                <a:cubicBezTo>
                  <a:pt x="2709038" y="1644282"/>
                  <a:pt x="2102599" y="2250721"/>
                  <a:pt x="1354519" y="2250721"/>
                </a:cubicBezTo>
                <a:cubicBezTo>
                  <a:pt x="606439" y="2250721"/>
                  <a:pt x="0" y="1644282"/>
                  <a:pt x="0" y="896202"/>
                </a:cubicBezTo>
                <a:cubicBezTo>
                  <a:pt x="0" y="552248"/>
                  <a:pt x="128201" y="238237"/>
                  <a:pt x="340166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9" name="Ellipse 5"/>
          <p:cNvSpPr/>
          <p:nvPr/>
        </p:nvSpPr>
        <p:spPr bwMode="auto">
          <a:xfrm rot="1112104">
            <a:off x="2151806" y="2429133"/>
            <a:ext cx="1582590" cy="1917744"/>
          </a:xfrm>
          <a:custGeom>
            <a:avLst/>
            <a:gdLst/>
            <a:ahLst/>
            <a:cxnLst/>
            <a:rect l="l" t="t" r="r" b="b"/>
            <a:pathLst>
              <a:path w="2220214" h="2709038">
                <a:moveTo>
                  <a:pt x="951727" y="60896"/>
                </a:moveTo>
                <a:cubicBezTo>
                  <a:pt x="1078969" y="21320"/>
                  <a:pt x="1214254" y="0"/>
                  <a:pt x="1354519" y="0"/>
                </a:cubicBezTo>
                <a:cubicBezTo>
                  <a:pt x="1683791" y="0"/>
                  <a:pt x="1985621" y="117490"/>
                  <a:pt x="2220214" y="313028"/>
                </a:cubicBezTo>
                <a:cubicBezTo>
                  <a:pt x="1867634" y="716622"/>
                  <a:pt x="1733553" y="1291377"/>
                  <a:pt x="1916237" y="1836252"/>
                </a:cubicBezTo>
                <a:cubicBezTo>
                  <a:pt x="1957396" y="1959016"/>
                  <a:pt x="2012300" y="2073297"/>
                  <a:pt x="2080225" y="2176965"/>
                </a:cubicBezTo>
                <a:cubicBezTo>
                  <a:pt x="1875040" y="2296436"/>
                  <a:pt x="1701884" y="2471390"/>
                  <a:pt x="1583502" y="2688234"/>
                </a:cubicBezTo>
                <a:cubicBezTo>
                  <a:pt x="1509242" y="2702423"/>
                  <a:pt x="1432653" y="2709038"/>
                  <a:pt x="1354519" y="2709038"/>
                </a:cubicBezTo>
                <a:cubicBezTo>
                  <a:pt x="606439" y="2709038"/>
                  <a:pt x="0" y="2102599"/>
                  <a:pt x="0" y="1354519"/>
                </a:cubicBezTo>
                <a:cubicBezTo>
                  <a:pt x="0" y="746704"/>
                  <a:pt x="400344" y="232394"/>
                  <a:pt x="951727" y="60896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7488" y="1916006"/>
            <a:ext cx="144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енсорные коробки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1280" y="2833549"/>
            <a:ext cx="1448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гровые ситуации с куклой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38851" y="4993176"/>
            <a:ext cx="1677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артотека игр в период адаптации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7610" y="5079534"/>
            <a:ext cx="1448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хеппенинг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2082" y="2873660"/>
            <a:ext cx="1448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режимных моментах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2818" y="328219"/>
            <a:ext cx="75608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Шаг навстречу: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дети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483" y="3067712"/>
            <a:ext cx="1734743" cy="152874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778" y="5655885"/>
            <a:ext cx="648795" cy="64879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861" y="5659762"/>
            <a:ext cx="628249" cy="62824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281" y="3793792"/>
            <a:ext cx="655601" cy="65560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812" y="3807531"/>
            <a:ext cx="647813" cy="64781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249" y="1697884"/>
            <a:ext cx="678296" cy="6782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08" y="4777236"/>
            <a:ext cx="2030283" cy="1522713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0937" y="4792726"/>
            <a:ext cx="2047816" cy="153586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23" name="Рисунок 22" descr="https://sun9-37.userapi.com/impg/C0DsQWaGwlT2sFdFqhuVlv6hjNbVrWzWAJFIfA/smIma18Rgig.jpg?size=2560x1920&amp;quality=95&amp;sign=b82469b72627aa19d19d31e552cd93a1&amp;type=album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" t="15537" r="27979"/>
          <a:stretch/>
        </p:blipFill>
        <p:spPr bwMode="auto">
          <a:xfrm>
            <a:off x="7062865" y="1898683"/>
            <a:ext cx="1574198" cy="1337059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09" y="1889440"/>
            <a:ext cx="1596980" cy="134630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431696" y="765498"/>
            <a:ext cx="8388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– чрезвычайно важный и ответственный период психического развития ребёнка. Это возраст, когда всё впервые, всё только начинается – речь, игра, общение со сверстниками, первые представления о себе, о других, о мире.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Игры, которые используют педагоги в работе с детьми в адаптационный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период, это в первую очередь сенсорные игры: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игры–экспериментирования, игры с водой, игры с песком, игры на ладошке, игры с многофункциональными пособиями, дидактические игры и др.</a:t>
            </a:r>
          </a:p>
        </p:txBody>
      </p:sp>
    </p:spTree>
    <p:extLst>
      <p:ext uri="{BB962C8B-B14F-4D97-AF65-F5344CB8AC3E}">
        <p14:creationId xmlns:p14="http://schemas.microsoft.com/office/powerpoint/2010/main" val="4009388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FDCC39-7591-414F-A1EA-2F9E5AEA2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09840"/>
            <a:ext cx="56087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Игротека «Играем с детьми»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2"/>
          <a:stretch/>
        </p:blipFill>
        <p:spPr>
          <a:xfrm rot="184448">
            <a:off x="6516216" y="977339"/>
            <a:ext cx="2139982" cy="47443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6371"/>
          <a:stretch/>
        </p:blipFill>
        <p:spPr>
          <a:xfrm>
            <a:off x="5823700" y="664698"/>
            <a:ext cx="2124097" cy="4105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3215" b="3215"/>
          <a:stretch/>
        </p:blipFill>
        <p:spPr>
          <a:xfrm>
            <a:off x="6598186" y="2089161"/>
            <a:ext cx="1976042" cy="3816424"/>
          </a:xfrm>
          <a:prstGeom prst="rect">
            <a:avLst/>
          </a:prstGeom>
        </p:spPr>
      </p:pic>
      <p:pic>
        <p:nvPicPr>
          <p:cNvPr id="9" name="Рисунок 8" descr="https://astana.gasznak.ru/upload/iblock/67e/67e0723b2703867710f7e98eb7f3456a.jpg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5030117" y="2107422"/>
            <a:ext cx="3672455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38" y="5281914"/>
            <a:ext cx="871612" cy="87161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/>
          <a:srcRect l="57364" t="11200" r="22827" b="18079"/>
          <a:stretch/>
        </p:blipFill>
        <p:spPr>
          <a:xfrm>
            <a:off x="1988181" y="857218"/>
            <a:ext cx="1883019" cy="37815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/>
          <a:srcRect l="38426" t="11200" r="41879" b="18079"/>
          <a:stretch/>
        </p:blipFill>
        <p:spPr>
          <a:xfrm>
            <a:off x="834120" y="1228195"/>
            <a:ext cx="1872208" cy="378153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8"/>
          <a:srcRect l="19292" t="11200" r="60816" b="18079"/>
          <a:stretch/>
        </p:blipFill>
        <p:spPr>
          <a:xfrm>
            <a:off x="1452351" y="1500376"/>
            <a:ext cx="1890918" cy="3781538"/>
          </a:xfrm>
          <a:prstGeom prst="rect">
            <a:avLst/>
          </a:prstGeom>
        </p:spPr>
      </p:pic>
      <p:pic>
        <p:nvPicPr>
          <p:cNvPr id="23" name="Рисунок 22" descr="https://astana.gasznak.ru/upload/iblock/67e/67e0723b2703867710f7e98eb7f3456a.jpg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7047" r="51526" b="3734"/>
          <a:stretch/>
        </p:blipFill>
        <p:spPr bwMode="auto">
          <a:xfrm>
            <a:off x="416639" y="2122263"/>
            <a:ext cx="3822160" cy="4209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827" y="5265283"/>
            <a:ext cx="882210" cy="88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820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1699</Words>
  <Application>Microsoft Office PowerPoint</Application>
  <PresentationFormat>Экран (4:3)</PresentationFormat>
  <Paragraphs>182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Lucida Sans Unicode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ASRock</dc:creator>
  <cp:lastModifiedBy>MalcevSer@outlook.com</cp:lastModifiedBy>
  <cp:revision>87</cp:revision>
  <dcterms:modified xsi:type="dcterms:W3CDTF">2023-10-25T09:30:04Z</dcterms:modified>
</cp:coreProperties>
</file>