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2" r:id="rId5"/>
    <p:sldId id="259" r:id="rId6"/>
    <p:sldId id="257" r:id="rId7"/>
    <p:sldId id="260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62CB-BFAA-4A4E-BA45-58612E35B325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FE98-F791-4484-94DA-D5B3EB3D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Изменения в 27 задании ЕГЭ 2020 по биологии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eacher.GYM4\Downloads\IMG_5481.JPG"/>
          <p:cNvPicPr>
            <a:picLocks noChangeAspect="1" noChangeArrowheads="1"/>
          </p:cNvPicPr>
          <p:nvPr/>
        </p:nvPicPr>
        <p:blipFill>
          <a:blip r:embed="rId2" cstate="print"/>
          <a:srcRect t="8773"/>
          <a:stretch>
            <a:fillRect/>
          </a:stretch>
        </p:blipFill>
        <p:spPr bwMode="auto">
          <a:xfrm>
            <a:off x="0" y="692696"/>
            <a:ext cx="9144000" cy="596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114" t="36087" r="50364" b="20819"/>
          <a:stretch>
            <a:fillRect/>
          </a:stretch>
        </p:blipFill>
        <p:spPr bwMode="auto">
          <a:xfrm>
            <a:off x="251520" y="908720"/>
            <a:ext cx="867645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А. Тодд, 1950 г</a:t>
            </a:r>
            <a:br>
              <a:rPr lang="ru-RU" smtClean="0"/>
            </a:br>
            <a:endParaRPr lang="ru-RU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9261" t="19928" r="39832" b="29146"/>
          <a:stretch>
            <a:fillRect/>
          </a:stretch>
        </p:blipFill>
        <p:spPr>
          <a:xfrm>
            <a:off x="323850" y="1268413"/>
            <a:ext cx="2232025" cy="3262312"/>
          </a:xfrm>
          <a:noFill/>
        </p:spPr>
      </p:pic>
      <p:sp>
        <p:nvSpPr>
          <p:cNvPr id="13316" name="Содержимое 8"/>
          <p:cNvSpPr>
            <a:spLocks noGrp="1"/>
          </p:cNvSpPr>
          <p:nvPr>
            <p:ph sz="half" idx="2"/>
          </p:nvPr>
        </p:nvSpPr>
        <p:spPr>
          <a:xfrm>
            <a:off x="2700338" y="1052513"/>
            <a:ext cx="5986462" cy="5073650"/>
          </a:xfrm>
        </p:spPr>
        <p:txBody>
          <a:bodyPr/>
          <a:lstStyle/>
          <a:p>
            <a:r>
              <a:rPr lang="ru-RU" smtClean="0"/>
              <a:t>Цепи антипараллельны, т.к. одна образуется в направлении от 5</a:t>
            </a:r>
            <a:r>
              <a:rPr lang="ru-RU" baseline="30000" smtClean="0"/>
              <a:t>’</a:t>
            </a:r>
            <a:r>
              <a:rPr lang="ru-RU" smtClean="0"/>
              <a:t>→3</a:t>
            </a:r>
            <a:r>
              <a:rPr lang="ru-RU" baseline="30000" smtClean="0"/>
              <a:t>’</a:t>
            </a:r>
            <a:r>
              <a:rPr lang="ru-RU" smtClean="0"/>
              <a:t>, а другая от 3</a:t>
            </a:r>
            <a:r>
              <a:rPr lang="ru-RU" baseline="30000" smtClean="0"/>
              <a:t>’</a:t>
            </a:r>
            <a:r>
              <a:rPr lang="ru-RU" smtClean="0"/>
              <a:t>→5</a:t>
            </a:r>
            <a:r>
              <a:rPr lang="ru-RU" baseline="30000" smtClean="0"/>
              <a:t>’ </a:t>
            </a:r>
            <a:endParaRPr lang="ru-RU" smtClean="0"/>
          </a:p>
        </p:txBody>
      </p:sp>
      <p:pic>
        <p:nvPicPr>
          <p:cNvPr id="13317" name="Picture 4" descr="ÐÐ°ÑÑÐ¸Ð½ÐºÐ¸ Ð¿Ð¾ Ð·Ð°Ð¿ÑÐ¾ÑÑ Ð°Ð½ÑÐ¸Ð¿Ð°ÑÐ°Ð»Ð»ÐµÐ»ÑÐ½ÑÐµ Ð´Ð½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506663"/>
            <a:ext cx="439261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ctor\Desktop\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284636" cy="522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36047" r="25000" b="40328"/>
          <a:stretch>
            <a:fillRect/>
          </a:stretch>
        </p:blipFill>
        <p:spPr bwMode="auto">
          <a:xfrm>
            <a:off x="0" y="116631"/>
            <a:ext cx="9144000" cy="26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5114" t="36087" r="50364" b="20819"/>
          <a:stretch>
            <a:fillRect/>
          </a:stretch>
        </p:blipFill>
        <p:spPr bwMode="auto">
          <a:xfrm>
            <a:off x="755576" y="2996952"/>
            <a:ext cx="698477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63377" y="764704"/>
            <a:ext cx="368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кодирует наследственную информацию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1484784"/>
            <a:ext cx="3394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матрица для синтеза всех видов РНК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>
            <a:off x="4644009" y="933981"/>
            <a:ext cx="819368" cy="1187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1"/>
          </p:cNvCxnSpPr>
          <p:nvPr/>
        </p:nvCxnSpPr>
        <p:spPr>
          <a:xfrm flipH="1" flipV="1">
            <a:off x="4860032" y="1603539"/>
            <a:ext cx="720080" cy="505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2780928"/>
            <a:ext cx="8964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таблице генетического кода кодоны </a:t>
            </a:r>
            <a:r>
              <a:rPr lang="ru-RU" dirty="0" err="1" smtClean="0">
                <a:solidFill>
                  <a:srgbClr val="FF0000"/>
                </a:solidFill>
              </a:rPr>
              <a:t>и-РНК</a:t>
            </a:r>
            <a:r>
              <a:rPr lang="ru-RU" dirty="0" smtClean="0">
                <a:solidFill>
                  <a:srgbClr val="FF0000"/>
                </a:solidFill>
              </a:rPr>
              <a:t> всегда указываются в направлении 5- 3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Антикодоны </a:t>
            </a:r>
            <a:r>
              <a:rPr lang="ru-RU" dirty="0" err="1" smtClean="0">
                <a:solidFill>
                  <a:srgbClr val="FF0000"/>
                </a:solidFill>
              </a:rPr>
              <a:t>т-РНК</a:t>
            </a:r>
            <a:r>
              <a:rPr lang="ru-RU" dirty="0" smtClean="0">
                <a:solidFill>
                  <a:srgbClr val="FF0000"/>
                </a:solidFill>
              </a:rPr>
              <a:t> также принято записывать в направлении 5- 3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80" t="21397" r="25181" b="24346"/>
          <a:stretch>
            <a:fillRect/>
          </a:stretch>
        </p:blipFill>
        <p:spPr bwMode="auto">
          <a:xfrm>
            <a:off x="395536" y="1196752"/>
            <a:ext cx="83446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114" t="36087" r="50364" b="21220"/>
          <a:stretch>
            <a:fillRect/>
          </a:stretch>
        </p:blipFill>
        <p:spPr bwMode="auto">
          <a:xfrm>
            <a:off x="611560" y="2753544"/>
            <a:ext cx="7812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5065" t="33607" r="20380" b="43442"/>
          <a:stretch>
            <a:fillRect/>
          </a:stretch>
        </p:blipFill>
        <p:spPr bwMode="auto">
          <a:xfrm>
            <a:off x="0" y="0"/>
            <a:ext cx="774035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5081" t="40984" r="29329" b="37705"/>
          <a:stretch>
            <a:fillRect/>
          </a:stretch>
        </p:blipFill>
        <p:spPr bwMode="auto">
          <a:xfrm>
            <a:off x="251520" y="1412776"/>
            <a:ext cx="82089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2603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Молекулы </a:t>
            </a:r>
            <a:r>
              <a:rPr lang="ru-RU" sz="2800" dirty="0" err="1" smtClean="0"/>
              <a:t>тРНК</a:t>
            </a:r>
            <a:r>
              <a:rPr lang="ru-RU" sz="2800" dirty="0" smtClean="0"/>
              <a:t>, несущие соответствующие антикодоны, входят в рибосому в следующем порядке: ГУА, УАЦ, УГЦ, ГЦА. Определите последовательность нуклеотидов смысловой транскрибируемой цепей ДНК, </a:t>
            </a:r>
            <a:r>
              <a:rPr lang="ru-RU" sz="2800" dirty="0" err="1" smtClean="0"/>
              <a:t>иРНК</a:t>
            </a:r>
            <a:r>
              <a:rPr lang="ru-RU" sz="2800" dirty="0"/>
              <a:t> </a:t>
            </a:r>
            <a:r>
              <a:rPr lang="ru-RU" sz="2800" dirty="0" smtClean="0"/>
              <a:t>и аминокислот в молекуле синтезируемого фрагмента белка. Ответ поясните. Для решения задания используйте таблицу генетического кода. При  выполнении задания учитывайте, что антикодоны </a:t>
            </a:r>
            <a:r>
              <a:rPr lang="ru-RU" sz="2800" dirty="0" err="1" smtClean="0"/>
              <a:t>тРНК</a:t>
            </a:r>
            <a:r>
              <a:rPr lang="ru-RU" sz="2800" dirty="0" smtClean="0"/>
              <a:t> антипараллельны кодонам </a:t>
            </a:r>
            <a:r>
              <a:rPr lang="ru-RU" sz="2800" dirty="0" err="1" smtClean="0"/>
              <a:t>иРНК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01317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таблице генетического кода кодоны </a:t>
            </a:r>
            <a:r>
              <a:rPr lang="ru-RU" dirty="0" err="1" smtClean="0">
                <a:solidFill>
                  <a:srgbClr val="FF0000"/>
                </a:solidFill>
              </a:rPr>
              <a:t>и-РНК</a:t>
            </a:r>
            <a:r>
              <a:rPr lang="ru-RU" dirty="0" smtClean="0">
                <a:solidFill>
                  <a:srgbClr val="FF0000"/>
                </a:solidFill>
              </a:rPr>
              <a:t> всегда указываются в направлении 5- 3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Антикодоны </a:t>
            </a:r>
            <a:r>
              <a:rPr lang="ru-RU" dirty="0" err="1" smtClean="0">
                <a:solidFill>
                  <a:srgbClr val="FF0000"/>
                </a:solidFill>
              </a:rPr>
              <a:t>т-РНК</a:t>
            </a:r>
            <a:r>
              <a:rPr lang="ru-RU" dirty="0" smtClean="0">
                <a:solidFill>
                  <a:srgbClr val="FF0000"/>
                </a:solidFill>
              </a:rPr>
              <a:t> также принято записывать в направлении 5- 3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46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.GYM4\Downloads\IMG_5498.JPG"/>
          <p:cNvPicPr>
            <a:picLocks noChangeAspect="1" noChangeArrowheads="1"/>
          </p:cNvPicPr>
          <p:nvPr/>
        </p:nvPicPr>
        <p:blipFill>
          <a:blip r:embed="rId2" cstate="print"/>
          <a:srcRect l="2631" t="53367" r="3571"/>
          <a:stretch>
            <a:fillRect/>
          </a:stretch>
        </p:blipFill>
        <p:spPr bwMode="auto">
          <a:xfrm>
            <a:off x="323528" y="2564904"/>
            <a:ext cx="849694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Изменения в 27 задании ЕГЭ 2020 по биологии </vt:lpstr>
      <vt:lpstr>А. Тодд, 1950 г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lector</cp:lastModifiedBy>
  <cp:revision>12</cp:revision>
  <dcterms:created xsi:type="dcterms:W3CDTF">2019-11-07T08:56:32Z</dcterms:created>
  <dcterms:modified xsi:type="dcterms:W3CDTF">2019-11-08T08:14:06Z</dcterms:modified>
</cp:coreProperties>
</file>