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notesMasterIdLst>
    <p:notesMasterId r:id="rId21"/>
  </p:notesMasterIdLst>
  <p:sldIdLst>
    <p:sldId id="257" r:id="rId2"/>
    <p:sldId id="258" r:id="rId3"/>
    <p:sldId id="259" r:id="rId4"/>
    <p:sldId id="260" r:id="rId5"/>
    <p:sldId id="263" r:id="rId6"/>
    <p:sldId id="262" r:id="rId7"/>
    <p:sldId id="264" r:id="rId8"/>
    <p:sldId id="265" r:id="rId9"/>
    <p:sldId id="267" r:id="rId10"/>
    <p:sldId id="266" r:id="rId11"/>
    <p:sldId id="269" r:id="rId12"/>
    <p:sldId id="270" r:id="rId13"/>
    <p:sldId id="276" r:id="rId14"/>
    <p:sldId id="268" r:id="rId15"/>
    <p:sldId id="273" r:id="rId16"/>
    <p:sldId id="272" r:id="rId17"/>
    <p:sldId id="274" r:id="rId18"/>
    <p:sldId id="275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E1333F-361C-4C65-A99E-2693BA39BBA5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499E68-1A43-4C8C-9998-682F67336DB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131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499E68-1A43-4C8C-9998-682F67336DB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313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1F5256D-5CEE-4F7A-B858-B9C3971B5DF5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515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2C64786-9117-4C2C-9CB8-D91917E15D46}" type="slidenum">
              <a:rPr lang="en-US"/>
              <a:pPr/>
              <a:t>18</a:t>
            </a:fld>
            <a:endParaRPr lang="en-US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0"/>
            <a:ext cx="5486976" cy="4115139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537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502B87-2658-49A2-8A9B-CC6043F1DB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481" y="502614"/>
            <a:ext cx="8032320" cy="1143480"/>
          </a:xfrm>
        </p:spPr>
        <p:txBody>
          <a:bodyPr lIns="82945" tIns="41473" rIns="82945" bIns="41473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>
          <a:xfrm>
            <a:off x="489600" y="5823972"/>
            <a:ext cx="2128320" cy="470930"/>
          </a:xfrm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>
          <a:xfrm>
            <a:off x="3127680" y="5823972"/>
            <a:ext cx="2897280" cy="470930"/>
          </a:xfrm>
        </p:spPr>
        <p:txBody>
          <a:bodyPr lIns="82945" tIns="41473" rIns="82945" bIns="41473"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>
          <a:xfrm>
            <a:off x="6425280" y="5823972"/>
            <a:ext cx="2128320" cy="470930"/>
          </a:xfrm>
        </p:spPr>
        <p:txBody>
          <a:bodyPr lIns="82945" tIns="41473" rIns="82945" bIns="41473"/>
          <a:lstStyle>
            <a:lvl1pPr>
              <a:defRPr/>
            </a:lvl1pPr>
          </a:lstStyle>
          <a:p>
            <a:fld id="{EF2EC173-C221-43BA-BA26-AD99E955CC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F6A6129-C641-498B-AAA2-33BEA5864441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AD8E89A-F3C3-4522-BD3A-606D2CEFE16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hyperlink" Target="http://interneturok.ru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3;&#1086;&#1090;&#1099;%20&#1091;&#1095;&#1072;&#1097;&#1080;&#1093;&#1089;&#1103;" TargetMode="External"/><Relationship Id="rId2" Type="http://schemas.openxmlformats.org/officeDocument/2006/relationships/hyperlink" Target="&#1069;&#1054;&#1056;/&#1088;&#1072;&#1073;&#1086;&#1090;&#1099;%20&#1091;&#1095;&#1072;&#1097;&#1080;&#1093;&#1089;&#1103;" TargetMode="External"/><Relationship Id="rId1" Type="http://schemas.openxmlformats.org/officeDocument/2006/relationships/slideLayout" Target="../slideLayouts/slideLayout2.xml"/><Relationship Id="rId4" Type="http://schemas.openxmlformats.org/officeDocument/2006/relationships/slide" Target="slide1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hyperlink" Target="&#1055;&#1088;&#1080;&#1083;&#1086;&#1078;&#1077;&#1085;&#1080;&#1077;%20&#1082;%20&#1091;&#1088;&#1086;&#1082;&#1091;/&#1058;&#1072;&#1073;&#1083;&#1080;&#1094;&#1072;/&#1055;&#1077;&#1088;&#1080;&#1086;&#1076;&#1080;&#1095;&#1077;&#1089;&#1082;&#1072;&#1103;%20&#1089;&#1080;&#1089;&#1090;&#1077;&#1090;&#1072;%20&#1093;&#1080;&#1084;&#1080;&#1095;&#1077;&#1089;&#1082;&#1080;&#1093;%20&#1101;&#1083;&#1077;&#1084;&#1077;&#1085;&#1090;&#1086;&#1074;.ppt#-1,2,&#1057;&#1083;&#1072;&#1081;&#1076; 2" TargetMode="External"/><Relationship Id="rId4" Type="http://schemas.openxmlformats.org/officeDocument/2006/relationships/image" Target="../media/image2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0.jpeg"/><Relationship Id="rId7" Type="http://schemas.openxmlformats.org/officeDocument/2006/relationships/image" Target="../media/image1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9" descr="Рисунок1н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384486"/>
            <a:ext cx="3428992" cy="3500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07504" y="1000108"/>
            <a:ext cx="892899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Использование </a:t>
            </a:r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  <a:p>
            <a:pPr algn="ctr"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Информационно – коммуникационных </a:t>
            </a:r>
          </a:p>
          <a:p>
            <a:pPr algn="ctr"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Технологий  в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преподавании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 химии, </a:t>
            </a:r>
          </a:p>
          <a:p>
            <a:pPr algn="ctr"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</a:rPr>
              <a:t>как способ повышения качества  знаний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92D050"/>
              </a:solidFill>
              <a:effectLst>
                <a:reflection blurRad="12700" stA="28000" endPos="45000" dist="1000" dir="5400000" sy="-100000" algn="bl" rotWithShape="0"/>
              </a:effectLst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5445224"/>
            <a:ext cx="51845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Дьяков Владимир Петрович</a:t>
            </a:r>
          </a:p>
          <a:p>
            <a:pPr algn="ctr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Тисовская СОШ-ДС</a:t>
            </a:r>
          </a:p>
          <a:p>
            <a:pPr algn="ctr"/>
            <a:r>
              <a:rPr lang="ru-RU" sz="2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Суксунский район</a:t>
            </a: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206" y="1554163"/>
            <a:ext cx="8395987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AutoShape 9"/>
          <p:cNvSpPr>
            <a:spLocks noGrp="1" noChangeArrowheads="1"/>
          </p:cNvSpPr>
          <p:nvPr>
            <p:ph type="title"/>
          </p:nvPr>
        </p:nvSpPr>
        <p:spPr bwMode="auto"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 fontScale="90000"/>
          </a:bodyPr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ru-RU" sz="3200" b="1" dirty="0" smtClean="0">
                <a:latin typeface="Tahoma" pitchFamily="34" charset="0"/>
              </a:rPr>
              <a:t>ВИДЕОДЕМОНСТРАЦИИ</a:t>
            </a:r>
            <a:endParaRPr lang="ru-RU" sz="3200" b="1" dirty="0">
              <a:latin typeface="Tahoma" pitchFamily="34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560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034642-C258-436F-899E-AB6A8E4DD631}" type="slidenum">
              <a:rPr lang="ru-RU"/>
              <a:pPr>
                <a:defRPr/>
              </a:pPr>
              <a:t>11</a:t>
            </a:fld>
            <a:endParaRPr lang="ru-RU"/>
          </a:p>
        </p:txBody>
      </p:sp>
      <p:sp>
        <p:nvSpPr>
          <p:cNvPr id="5" name="AutoShape 4"/>
          <p:cNvSpPr>
            <a:spLocks noChangeArrowheads="1"/>
          </p:cNvSpPr>
          <p:nvPr/>
        </p:nvSpPr>
        <p:spPr bwMode="auto">
          <a:xfrm>
            <a:off x="1285875" y="1857375"/>
            <a:ext cx="6786563" cy="2786063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457200" indent="-457200" eaLnBrk="0" hangingPunct="0"/>
            <a:endParaRPr lang="ru-RU" sz="3200"/>
          </a:p>
        </p:txBody>
      </p:sp>
      <p:sp>
        <p:nvSpPr>
          <p:cNvPr id="28677" name="TextBox 5"/>
          <p:cNvSpPr txBox="1">
            <a:spLocks noChangeArrowheads="1"/>
          </p:cNvSpPr>
          <p:nvPr/>
        </p:nvSpPr>
        <p:spPr bwMode="auto">
          <a:xfrm>
            <a:off x="1643063" y="2500313"/>
            <a:ext cx="6215062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7030A0"/>
                </a:solidFill>
              </a:rPr>
              <a:t>Видеоуроки</a:t>
            </a:r>
            <a:r>
              <a:rPr lang="ru-RU" b="1">
                <a:solidFill>
                  <a:srgbClr val="7030A0"/>
                </a:solidFill>
              </a:rPr>
              <a:t> - это специальный обучающий материал, который предоставлен в видеоформате. Данная технология позволяет ученику видеть и слышать все что педагог хочет донести до него</a:t>
            </a:r>
            <a:endParaRPr lang="ru-RU"/>
          </a:p>
          <a:p>
            <a:endParaRPr lang="ru-RU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785813" y="214313"/>
            <a:ext cx="7416800" cy="10795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 err="1">
                <a:solidFill>
                  <a:srgbClr val="000099"/>
                </a:solidFill>
                <a:latin typeface="Arial" charset="0"/>
              </a:rPr>
              <a:t>Видеоуроки</a:t>
            </a:r>
            <a:r>
              <a:rPr lang="ru-RU" sz="3200" b="1" dirty="0">
                <a:solidFill>
                  <a:srgbClr val="000099"/>
                </a:solidFill>
                <a:latin typeface="Arial" charset="0"/>
              </a:rPr>
              <a:t> </a:t>
            </a:r>
            <a:r>
              <a:rPr lang="ru-RU" sz="3200" b="1" dirty="0" smtClean="0">
                <a:solidFill>
                  <a:srgbClr val="000099"/>
                </a:solidFill>
                <a:latin typeface="Arial" charset="0"/>
              </a:rPr>
              <a:t>по химии</a:t>
            </a:r>
            <a:endParaRPr lang="ru-RU" sz="3200" b="1" dirty="0">
              <a:solidFill>
                <a:srgbClr val="000099"/>
              </a:solidFill>
              <a:latin typeface="Arial" charset="0"/>
            </a:endParaRPr>
          </a:p>
        </p:txBody>
      </p:sp>
      <p:sp>
        <p:nvSpPr>
          <p:cNvPr id="28679" name="TextBox 7"/>
          <p:cNvSpPr txBox="1">
            <a:spLocks noChangeArrowheads="1"/>
          </p:cNvSpPr>
          <p:nvPr/>
        </p:nvSpPr>
        <p:spPr bwMode="auto">
          <a:xfrm>
            <a:off x="2286000" y="3786188"/>
            <a:ext cx="507206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http://</a:t>
            </a:r>
            <a:r>
              <a:rPr lang="en-US">
                <a:hlinkClick r:id="rId2"/>
              </a:rPr>
              <a:t>interneturok.ru</a:t>
            </a:r>
            <a:r>
              <a:rPr lang="en-US"/>
              <a:t>/</a:t>
            </a:r>
            <a:endParaRPr lang="ru-RU"/>
          </a:p>
        </p:txBody>
      </p:sp>
      <p:pic>
        <p:nvPicPr>
          <p:cNvPr id="28680" name="Picture 8" descr="j023396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38" y="4143375"/>
            <a:ext cx="2951162" cy="208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82" name="Рисунок 5" descr="Рисунок1в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8" y="4714875"/>
            <a:ext cx="29035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4983163"/>
            <a:ext cx="8183562" cy="105251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mtClean="0">
              <a:solidFill>
                <a:srgbClr val="FBFBA3"/>
              </a:solidFill>
              <a:latin typeface="Tahoma" pitchFamily="34" charset="0"/>
            </a:endParaRPr>
          </a:p>
        </p:txBody>
      </p:sp>
      <p:sp>
        <p:nvSpPr>
          <p:cNvPr id="2355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55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6AB8E-E4B0-46FA-AEEC-2213AF2BA15C}" type="slidenum">
              <a:rPr lang="ru-RU"/>
              <a:pPr>
                <a:defRPr/>
              </a:pPr>
              <a:t>12</a:t>
            </a:fld>
            <a:endParaRPr lang="ru-RU"/>
          </a:p>
        </p:txBody>
      </p:sp>
      <p:sp>
        <p:nvSpPr>
          <p:cNvPr id="10247" name="AutoShape 7"/>
          <p:cNvSpPr>
            <a:spLocks noChangeArrowheads="1"/>
          </p:cNvSpPr>
          <p:nvPr/>
        </p:nvSpPr>
        <p:spPr bwMode="auto">
          <a:xfrm>
            <a:off x="214313" y="2071688"/>
            <a:ext cx="3168650" cy="1500187"/>
          </a:xfrm>
          <a:prstGeom prst="flowChartAlternateProcess">
            <a:avLst/>
          </a:prstGeom>
          <a:gradFill rotWithShape="1">
            <a:gsLst>
              <a:gs pos="0">
                <a:srgbClr val="9D9DDF"/>
              </a:gs>
              <a:gs pos="50000">
                <a:schemeClr val="bg1"/>
              </a:gs>
              <a:gs pos="100000">
                <a:srgbClr val="9D9DDF"/>
              </a:gs>
            </a:gsLst>
            <a:lin ang="5400000" scaled="1"/>
          </a:gradFill>
          <a:ln w="9525">
            <a:solidFill>
              <a:srgbClr val="5E5EC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Arial" charset="0"/>
              </a:rPr>
              <a:t> </a:t>
            </a:r>
            <a:r>
              <a:rPr lang="ru-RU" sz="2000" b="1" dirty="0">
                <a:latin typeface="Arial" charset="0"/>
              </a:rPr>
              <a:t>Поиск информации </a:t>
            </a:r>
          </a:p>
          <a:p>
            <a:pPr algn="ctr">
              <a:defRPr/>
            </a:pPr>
            <a:r>
              <a:rPr lang="ru-RU" sz="2000" b="1" dirty="0">
                <a:latin typeface="Arial" charset="0"/>
              </a:rPr>
              <a:t>по теме с </a:t>
            </a:r>
          </a:p>
          <a:p>
            <a:pPr algn="ctr">
              <a:defRPr/>
            </a:pPr>
            <a:r>
              <a:rPr lang="ru-RU" sz="2000" b="1" dirty="0">
                <a:latin typeface="Arial" charset="0"/>
              </a:rPr>
              <a:t>использованием</a:t>
            </a:r>
          </a:p>
          <a:p>
            <a:pPr algn="ctr">
              <a:defRPr/>
            </a:pPr>
            <a:r>
              <a:rPr lang="ru-RU" sz="2000" b="1" dirty="0">
                <a:latin typeface="Arial" charset="0"/>
              </a:rPr>
              <a:t> поисковых систем</a:t>
            </a: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6048375" y="2000250"/>
            <a:ext cx="3095625" cy="1428750"/>
          </a:xfrm>
          <a:prstGeom prst="flowChartAlternateProcess">
            <a:avLst/>
          </a:prstGeom>
          <a:gradFill rotWithShape="1">
            <a:gsLst>
              <a:gs pos="0">
                <a:srgbClr val="9D9DDF"/>
              </a:gs>
              <a:gs pos="50000">
                <a:schemeClr val="bg1"/>
              </a:gs>
              <a:gs pos="100000">
                <a:srgbClr val="9D9DDF"/>
              </a:gs>
            </a:gsLst>
            <a:lin ang="5400000" scaled="1"/>
          </a:gradFill>
          <a:ln w="9525">
            <a:solidFill>
              <a:srgbClr val="5E5EC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>
                <a:latin typeface="Arial" charset="0"/>
              </a:rPr>
              <a:t>Виртуальное </a:t>
            </a:r>
          </a:p>
          <a:p>
            <a:pPr algn="ctr">
              <a:defRPr/>
            </a:pPr>
            <a:r>
              <a:rPr lang="ru-RU" sz="2400" b="1" dirty="0">
                <a:latin typeface="Arial" charset="0"/>
              </a:rPr>
              <a:t>путешествие</a:t>
            </a:r>
          </a:p>
        </p:txBody>
      </p:sp>
      <p:sp>
        <p:nvSpPr>
          <p:cNvPr id="10250" name="AutoShape 10"/>
          <p:cNvSpPr>
            <a:spLocks noChangeArrowheads="1"/>
          </p:cNvSpPr>
          <p:nvPr/>
        </p:nvSpPr>
        <p:spPr bwMode="auto">
          <a:xfrm>
            <a:off x="428625" y="4071938"/>
            <a:ext cx="3743325" cy="1071562"/>
          </a:xfrm>
          <a:prstGeom prst="flowChartAlternateProcess">
            <a:avLst/>
          </a:prstGeom>
          <a:gradFill rotWithShape="1">
            <a:gsLst>
              <a:gs pos="0">
                <a:srgbClr val="8585D7"/>
              </a:gs>
              <a:gs pos="50000">
                <a:schemeClr val="bg1"/>
              </a:gs>
              <a:gs pos="100000">
                <a:srgbClr val="8585D7"/>
              </a:gs>
            </a:gsLst>
            <a:lin ang="5400000" scaled="1"/>
          </a:gradFill>
          <a:ln w="9525">
            <a:solidFill>
              <a:srgbClr val="5E5EC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n-US" sz="2400" b="1" dirty="0">
                <a:latin typeface="Arial" charset="0"/>
              </a:rPr>
              <a:t>Online</a:t>
            </a:r>
            <a:r>
              <a:rPr lang="ru-RU" sz="2400" b="1" dirty="0">
                <a:latin typeface="Arial" charset="0"/>
              </a:rPr>
              <a:t> – тестирование</a:t>
            </a:r>
          </a:p>
        </p:txBody>
      </p:sp>
      <p:cxnSp>
        <p:nvCxnSpPr>
          <p:cNvPr id="14344" name="AutoShape 8"/>
          <p:cNvCxnSpPr>
            <a:cxnSpLocks noChangeShapeType="1"/>
          </p:cNvCxnSpPr>
          <p:nvPr/>
        </p:nvCxnSpPr>
        <p:spPr bwMode="auto">
          <a:xfrm flipH="1">
            <a:off x="2411413" y="1268413"/>
            <a:ext cx="647700" cy="720725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cxnSp>
        <p:nvCxnSpPr>
          <p:cNvPr id="14345" name="AutoShape 9"/>
          <p:cNvCxnSpPr>
            <a:cxnSpLocks noChangeShapeType="1"/>
          </p:cNvCxnSpPr>
          <p:nvPr/>
        </p:nvCxnSpPr>
        <p:spPr bwMode="auto">
          <a:xfrm>
            <a:off x="6300788" y="1268413"/>
            <a:ext cx="576262" cy="720725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cxnSp>
        <p:nvCxnSpPr>
          <p:cNvPr id="2" name="AutoShape 8"/>
          <p:cNvCxnSpPr>
            <a:cxnSpLocks noChangeShapeType="1"/>
          </p:cNvCxnSpPr>
          <p:nvPr/>
        </p:nvCxnSpPr>
        <p:spPr bwMode="auto">
          <a:xfrm flipH="1">
            <a:off x="3500438" y="857250"/>
            <a:ext cx="503237" cy="3163888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cxnSp>
        <p:nvCxnSpPr>
          <p:cNvPr id="3" name="AutoShape 9"/>
          <p:cNvCxnSpPr>
            <a:cxnSpLocks noChangeShapeType="1"/>
          </p:cNvCxnSpPr>
          <p:nvPr/>
        </p:nvCxnSpPr>
        <p:spPr bwMode="auto">
          <a:xfrm>
            <a:off x="4214813" y="1428750"/>
            <a:ext cx="574675" cy="2952750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928688" y="285750"/>
            <a:ext cx="7416800" cy="10795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en-US" sz="3600" b="1" dirty="0">
                <a:solidFill>
                  <a:srgbClr val="000099"/>
                </a:solidFill>
                <a:latin typeface="Tahoma" pitchFamily="34" charset="0"/>
              </a:rPr>
              <a:t>Internet – </a:t>
            </a:r>
            <a:r>
              <a:rPr lang="ru-RU" sz="3600" b="1" dirty="0">
                <a:solidFill>
                  <a:srgbClr val="000099"/>
                </a:solidFill>
                <a:latin typeface="Tahoma" pitchFamily="34" charset="0"/>
              </a:rPr>
              <a:t>уроки</a:t>
            </a:r>
          </a:p>
        </p:txBody>
      </p:sp>
      <p:cxnSp>
        <p:nvCxnSpPr>
          <p:cNvPr id="14" name="AutoShape 9"/>
          <p:cNvCxnSpPr>
            <a:cxnSpLocks noChangeShapeType="1"/>
          </p:cNvCxnSpPr>
          <p:nvPr/>
        </p:nvCxnSpPr>
        <p:spPr bwMode="auto">
          <a:xfrm rot="16200000" flipH="1">
            <a:off x="4633119" y="2724944"/>
            <a:ext cx="2309812" cy="431800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sp>
        <p:nvSpPr>
          <p:cNvPr id="15" name="AutoShape 10"/>
          <p:cNvSpPr>
            <a:spLocks noChangeArrowheads="1"/>
          </p:cNvSpPr>
          <p:nvPr/>
        </p:nvSpPr>
        <p:spPr bwMode="auto">
          <a:xfrm>
            <a:off x="5400675" y="4071938"/>
            <a:ext cx="3743325" cy="1368425"/>
          </a:xfrm>
          <a:prstGeom prst="flowChartAlternateProcess">
            <a:avLst/>
          </a:prstGeom>
          <a:gradFill rotWithShape="1">
            <a:gsLst>
              <a:gs pos="0">
                <a:srgbClr val="8585D7"/>
              </a:gs>
              <a:gs pos="50000">
                <a:schemeClr val="bg1"/>
              </a:gs>
              <a:gs pos="100000">
                <a:srgbClr val="8585D7"/>
              </a:gs>
            </a:gsLst>
            <a:lin ang="5400000" scaled="1"/>
          </a:gradFill>
          <a:ln w="9525">
            <a:solidFill>
              <a:srgbClr val="5E5EC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2400" b="1" dirty="0" err="1">
                <a:solidFill>
                  <a:srgbClr val="000099"/>
                </a:solidFill>
                <a:latin typeface="Arial" charset="0"/>
              </a:rPr>
              <a:t>Видеоуроки</a:t>
            </a:r>
            <a:r>
              <a:rPr lang="ru-RU" sz="2400" b="1" dirty="0">
                <a:solidFill>
                  <a:srgbClr val="000099"/>
                </a:solidFill>
                <a:latin typeface="Arial" charset="0"/>
              </a:rPr>
              <a:t>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99"/>
                </a:solidFill>
                <a:latin typeface="Arial" charset="0"/>
              </a:rPr>
              <a:t>по предметам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99"/>
                </a:solidFill>
                <a:latin typeface="Arial" charset="0"/>
              </a:rPr>
              <a:t>школьной программы</a:t>
            </a:r>
          </a:p>
        </p:txBody>
      </p:sp>
      <p:pic>
        <p:nvPicPr>
          <p:cNvPr id="27664" name="Рисунок 5" descr="Рисунок1в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88" y="1500188"/>
            <a:ext cx="2903537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AutoShape 8"/>
          <p:cNvCxnSpPr>
            <a:cxnSpLocks noChangeShapeType="1"/>
          </p:cNvCxnSpPr>
          <p:nvPr/>
        </p:nvCxnSpPr>
        <p:spPr bwMode="auto">
          <a:xfrm flipH="1">
            <a:off x="2786063" y="2357438"/>
            <a:ext cx="503237" cy="3163887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sp>
        <p:nvSpPr>
          <p:cNvPr id="18" name="AutoShape 11"/>
          <p:cNvSpPr>
            <a:spLocks noChangeArrowheads="1"/>
          </p:cNvSpPr>
          <p:nvPr/>
        </p:nvSpPr>
        <p:spPr bwMode="auto">
          <a:xfrm>
            <a:off x="571500" y="5500688"/>
            <a:ext cx="3887788" cy="1082675"/>
          </a:xfrm>
          <a:prstGeom prst="flowChartAlternateProcess">
            <a:avLst/>
          </a:prstGeom>
          <a:gradFill rotWithShape="1">
            <a:gsLst>
              <a:gs pos="0">
                <a:srgbClr val="9D9DDF"/>
              </a:gs>
              <a:gs pos="50000">
                <a:schemeClr val="bg1"/>
              </a:gs>
              <a:gs pos="100000">
                <a:srgbClr val="9D9DDF"/>
              </a:gs>
            </a:gsLst>
            <a:lin ang="5400000" scaled="1"/>
          </a:gradFill>
          <a:ln w="9525">
            <a:solidFill>
              <a:srgbClr val="5E5ECA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 smtClean="0">
                <a:latin typeface="Arial" charset="0"/>
              </a:rPr>
              <a:t>Дистанционное обучение</a:t>
            </a:r>
          </a:p>
          <a:p>
            <a:pPr algn="ctr">
              <a:defRPr/>
            </a:pPr>
            <a:r>
              <a:rPr lang="ru-RU" b="1" dirty="0" smtClean="0">
                <a:latin typeface="Arial" charset="0"/>
              </a:rPr>
              <a:t> </a:t>
            </a:r>
            <a:endParaRPr lang="ru-RU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2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7" grpId="0" animBg="1"/>
      <p:bldP spid="10249" grpId="0" animBg="1"/>
      <p:bldP spid="10250" grpId="0" animBg="1"/>
      <p:bldP spid="13" grpId="0" animBg="1"/>
      <p:bldP spid="15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152400"/>
            <a:ext cx="4267200" cy="1981200"/>
          </a:xfrm>
        </p:spPr>
        <p:txBody>
          <a:bodyPr>
            <a:normAutofit fontScale="90000"/>
          </a:bodyPr>
          <a:lstStyle/>
          <a:p>
            <a:r>
              <a:rPr lang="ru-RU" sz="3200" i="1" dirty="0"/>
              <a:t>Проектно- исследовательская деятельность учащихся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2209800"/>
            <a:ext cx="8540750" cy="4648200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buFont typeface="Wingdings" charset="2"/>
              <a:buAutoNum type="arabicPeriod"/>
            </a:pPr>
            <a:r>
              <a:rPr lang="ru-RU" dirty="0"/>
              <a:t>выбор исследовательской темы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ru-RU" dirty="0"/>
              <a:t>создание папки с документами, работа                   с информацией    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ru-RU" dirty="0"/>
              <a:t>постановка проблемы, выдвижение гипотезы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ru-RU" dirty="0"/>
              <a:t>подготовка и проведение исследования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ru-RU" dirty="0"/>
              <a:t>анализ и интерпретация результатов</a:t>
            </a:r>
          </a:p>
          <a:p>
            <a:pPr marL="609600" indent="-609600">
              <a:buFont typeface="Wingdings" charset="2"/>
              <a:buAutoNum type="arabicPeriod"/>
            </a:pPr>
            <a:r>
              <a:rPr lang="ru-RU" dirty="0">
                <a:hlinkClick r:id="rId2" action="ppaction://hlinkfile"/>
              </a:rPr>
              <a:t>компьютерная презентация исследовательской темы создание информационного </a:t>
            </a:r>
            <a:r>
              <a:rPr lang="ru-RU" dirty="0">
                <a:hlinkClick r:id="rId3" action="ppaction://hlinkfile"/>
              </a:rPr>
              <a:t>продукта</a:t>
            </a:r>
            <a:endParaRPr lang="ru-RU" dirty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324600" y="6248400"/>
            <a:ext cx="1371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200" b="1">
                <a:hlinkClick r:id="rId4" action="ppaction://hlinksldjump"/>
              </a:rPr>
              <a:t>Назад</a:t>
            </a:r>
            <a:r>
              <a:rPr lang="ru-RU" sz="1200" b="1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42876" y="1285860"/>
            <a:ext cx="4071934" cy="2500330"/>
          </a:xfrm>
          <a:prstGeom prst="rect">
            <a:avLst/>
          </a:prstGeom>
          <a:noFill/>
        </p:spPr>
      </p:pic>
      <p:sp>
        <p:nvSpPr>
          <p:cNvPr id="5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214282" y="214290"/>
            <a:ext cx="8686800" cy="8382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rgbClr val="0000FF"/>
                </a:solidFill>
                <a:latin typeface="Tahoma" pitchFamily="34" charset="0"/>
              </a:rPr>
              <a:t>проекты</a:t>
            </a: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908" y="1285860"/>
            <a:ext cx="4071934" cy="2500330"/>
          </a:xfrm>
          <a:prstGeom prst="rect">
            <a:avLst/>
          </a:prstGeom>
          <a:noFill/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82" y="4000504"/>
            <a:ext cx="3500430" cy="27146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92233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>
                <a:solidFill>
                  <a:srgbClr val="FBFBA3"/>
                </a:solidFill>
                <a:latin typeface="Tahoma" pitchFamily="34" charset="0"/>
              </a:rPr>
              <a:t> </a:t>
            </a:r>
          </a:p>
        </p:txBody>
      </p:sp>
      <p:sp>
        <p:nvSpPr>
          <p:cNvPr id="20482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483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DD0CD70-FC96-4BBE-B59E-CA1F0C342376}" type="slidenum">
              <a:rPr lang="ru-RU"/>
              <a:pPr>
                <a:defRPr/>
              </a:pPr>
              <a:t>15</a:t>
            </a:fld>
            <a:endParaRPr lang="ru-RU"/>
          </a:p>
        </p:txBody>
      </p:sp>
      <p:sp>
        <p:nvSpPr>
          <p:cNvPr id="14340" name="AutoShape 4"/>
          <p:cNvSpPr>
            <a:spLocks noChangeArrowheads="1"/>
          </p:cNvSpPr>
          <p:nvPr/>
        </p:nvSpPr>
        <p:spPr bwMode="auto">
          <a:xfrm>
            <a:off x="0" y="1571625"/>
            <a:ext cx="2663825" cy="4608513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b="1"/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2987675" y="1844675"/>
            <a:ext cx="2952750" cy="4394200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solidFill>
                  <a:srgbClr val="0033CC"/>
                </a:solidFill>
              </a:rPr>
              <a:t>        </a:t>
            </a:r>
          </a:p>
          <a:p>
            <a:r>
              <a:rPr lang="ru-RU" sz="2000" b="1">
                <a:solidFill>
                  <a:srgbClr val="0033CC"/>
                </a:solidFill>
              </a:rPr>
              <a:t>         9 класс</a:t>
            </a:r>
          </a:p>
          <a:p>
            <a:endParaRPr lang="ru-RU" sz="2000" b="1">
              <a:solidFill>
                <a:srgbClr val="0033CC"/>
              </a:solidFill>
            </a:endParaRPr>
          </a:p>
          <a:p>
            <a:pPr>
              <a:buFontTx/>
              <a:buChar char="•"/>
            </a:pPr>
            <a:r>
              <a:rPr lang="ru-RU" b="1"/>
              <a:t> «Металлы»</a:t>
            </a:r>
          </a:p>
          <a:p>
            <a:pPr>
              <a:buFontTx/>
              <a:buChar char="•"/>
            </a:pPr>
            <a:r>
              <a:rPr lang="ru-RU" b="1"/>
              <a:t> «Коррозия металлов»</a:t>
            </a:r>
          </a:p>
          <a:p>
            <a:pPr>
              <a:buFontTx/>
              <a:buChar char="•"/>
            </a:pPr>
            <a:r>
              <a:rPr lang="ru-RU" b="1"/>
              <a:t>«Щелочные металлы»</a:t>
            </a:r>
          </a:p>
          <a:p>
            <a:pPr>
              <a:buFontTx/>
              <a:buChar char="•"/>
            </a:pPr>
            <a:r>
              <a:rPr lang="ru-RU" b="1"/>
              <a:t>«Алюминий»</a:t>
            </a:r>
          </a:p>
          <a:p>
            <a:pPr>
              <a:buFontTx/>
              <a:buChar char="•"/>
            </a:pPr>
            <a:r>
              <a:rPr lang="ru-RU" b="1"/>
              <a:t>  «Железо и </a:t>
            </a:r>
          </a:p>
          <a:p>
            <a:r>
              <a:rPr lang="ru-RU" b="1"/>
              <a:t>    его соединения»</a:t>
            </a:r>
          </a:p>
          <a:p>
            <a:pPr>
              <a:buFontTx/>
              <a:buChar char="•"/>
            </a:pPr>
            <a:r>
              <a:rPr lang="ru-RU" b="1"/>
              <a:t>  «Галогены»</a:t>
            </a:r>
          </a:p>
          <a:p>
            <a:pPr>
              <a:buFontTx/>
              <a:buChar char="•"/>
            </a:pPr>
            <a:r>
              <a:rPr lang="ru-RU" b="1"/>
              <a:t>  «Серная кислота»</a:t>
            </a:r>
          </a:p>
          <a:p>
            <a:pPr>
              <a:buFontTx/>
              <a:buChar char="•"/>
            </a:pPr>
            <a:r>
              <a:rPr lang="ru-RU" b="1"/>
              <a:t> «Нитраты…</a:t>
            </a:r>
          </a:p>
          <a:p>
            <a:r>
              <a:rPr lang="ru-RU" b="1"/>
              <a:t>  Что мы о них знаем?»</a:t>
            </a:r>
          </a:p>
          <a:p>
            <a:pPr>
              <a:buFontTx/>
              <a:buChar char="•"/>
            </a:pPr>
            <a:r>
              <a:rPr lang="ru-RU" b="1"/>
              <a:t> «Углерод- элемент </a:t>
            </a:r>
          </a:p>
          <a:p>
            <a:r>
              <a:rPr lang="ru-RU" b="1"/>
              <a:t>   жизни»</a:t>
            </a:r>
            <a:r>
              <a:rPr lang="ru-RU"/>
              <a:t> </a:t>
            </a:r>
          </a:p>
          <a:p>
            <a:endParaRPr lang="ru-RU"/>
          </a:p>
        </p:txBody>
      </p:sp>
      <p:sp>
        <p:nvSpPr>
          <p:cNvPr id="14343" name="AutoShape 7"/>
          <p:cNvSpPr>
            <a:spLocks noChangeArrowheads="1"/>
          </p:cNvSpPr>
          <p:nvPr/>
        </p:nvSpPr>
        <p:spPr bwMode="auto">
          <a:xfrm>
            <a:off x="6143625" y="2071688"/>
            <a:ext cx="2808288" cy="4608512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2000" b="1">
              <a:solidFill>
                <a:srgbClr val="0033CC"/>
              </a:solidFill>
            </a:endParaRPr>
          </a:p>
          <a:p>
            <a:r>
              <a:rPr lang="ru-RU" sz="2000" b="1">
                <a:solidFill>
                  <a:srgbClr val="0033CC"/>
                </a:solidFill>
              </a:rPr>
              <a:t>        </a:t>
            </a:r>
            <a:endParaRPr lang="ru-RU" b="1"/>
          </a:p>
        </p:txBody>
      </p:sp>
      <p:cxnSp>
        <p:nvCxnSpPr>
          <p:cNvPr id="14344" name="AutoShape 8"/>
          <p:cNvCxnSpPr>
            <a:cxnSpLocks noChangeShapeType="1"/>
          </p:cNvCxnSpPr>
          <p:nvPr/>
        </p:nvCxnSpPr>
        <p:spPr bwMode="auto">
          <a:xfrm flipH="1">
            <a:off x="1908175" y="1125538"/>
            <a:ext cx="503238" cy="431800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cxnSp>
        <p:nvCxnSpPr>
          <p:cNvPr id="14345" name="AutoShape 9"/>
          <p:cNvCxnSpPr>
            <a:cxnSpLocks noChangeShapeType="1"/>
          </p:cNvCxnSpPr>
          <p:nvPr/>
        </p:nvCxnSpPr>
        <p:spPr bwMode="auto">
          <a:xfrm>
            <a:off x="6659563" y="1125538"/>
            <a:ext cx="504825" cy="358775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cxnSp>
        <p:nvCxnSpPr>
          <p:cNvPr id="14346" name="AutoShape 10"/>
          <p:cNvCxnSpPr>
            <a:cxnSpLocks noChangeShapeType="1"/>
          </p:cNvCxnSpPr>
          <p:nvPr/>
        </p:nvCxnSpPr>
        <p:spPr bwMode="auto">
          <a:xfrm>
            <a:off x="4643438" y="1125538"/>
            <a:ext cx="0" cy="574675"/>
          </a:xfrm>
          <a:prstGeom prst="straightConnector1">
            <a:avLst/>
          </a:prstGeom>
          <a:noFill/>
          <a:ln w="127000">
            <a:solidFill>
              <a:srgbClr val="FBFBA3"/>
            </a:solidFill>
            <a:round/>
            <a:headEnd/>
            <a:tailEnd type="triangle" w="med" len="med"/>
          </a:ln>
        </p:spPr>
      </p:cxn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3000375" y="1857375"/>
            <a:ext cx="2952750" cy="4394200"/>
          </a:xfrm>
          <a:prstGeom prst="flowChartAlternateProcess">
            <a:avLst/>
          </a:prstGeom>
          <a:gradFill rotWithShape="1">
            <a:gsLst>
              <a:gs pos="0">
                <a:schemeClr val="bg1"/>
              </a:gs>
              <a:gs pos="100000">
                <a:srgbClr val="CCCCFF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2000" b="1">
                <a:solidFill>
                  <a:srgbClr val="0033CC"/>
                </a:solidFill>
              </a:rPr>
              <a:t>        </a:t>
            </a:r>
          </a:p>
          <a:p>
            <a:r>
              <a:rPr lang="ru-RU" sz="2000" b="1">
                <a:solidFill>
                  <a:srgbClr val="0033CC"/>
                </a:solidFill>
              </a:rPr>
              <a:t>         </a:t>
            </a:r>
            <a:endParaRPr lang="ru-RU"/>
          </a:p>
        </p:txBody>
      </p:sp>
      <p:sp>
        <p:nvSpPr>
          <p:cNvPr id="24588" name="TextBox 13"/>
          <p:cNvSpPr txBox="1">
            <a:spLocks noChangeArrowheads="1"/>
          </p:cNvSpPr>
          <p:nvPr/>
        </p:nvSpPr>
        <p:spPr bwMode="auto">
          <a:xfrm>
            <a:off x="285750" y="2000250"/>
            <a:ext cx="2071688" cy="397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Презентация </a:t>
            </a:r>
            <a:r>
              <a:rPr lang="ru-RU"/>
              <a:t>- форма подачи материала в виде слайдов, на которых могут быть представлены таблицы, схемы, рисунки, иллюстрации, аудио- и видеоматериалы. </a:t>
            </a:r>
          </a:p>
          <a:p>
            <a:r>
              <a:rPr lang="ru-RU"/>
              <a:t> </a:t>
            </a:r>
          </a:p>
        </p:txBody>
      </p:sp>
      <p:sp>
        <p:nvSpPr>
          <p:cNvPr id="24589" name="TextBox 14"/>
          <p:cNvSpPr txBox="1">
            <a:spLocks noChangeArrowheads="1"/>
          </p:cNvSpPr>
          <p:nvPr/>
        </p:nvSpPr>
        <p:spPr bwMode="auto">
          <a:xfrm>
            <a:off x="3143250" y="2071688"/>
            <a:ext cx="2714625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/>
              <a:t>Возможности презентаций: </a:t>
            </a:r>
          </a:p>
          <a:p>
            <a:r>
              <a:rPr lang="ru-RU" b="1"/>
              <a:t> </a:t>
            </a:r>
          </a:p>
          <a:p>
            <a:r>
              <a:rPr lang="ru-RU"/>
              <a:t>1.     Демонстрация фильмов, анимации</a:t>
            </a:r>
          </a:p>
          <a:p>
            <a:r>
              <a:rPr lang="ru-RU"/>
              <a:t>2.     Выделение (нужной области)</a:t>
            </a:r>
          </a:p>
          <a:p>
            <a:r>
              <a:rPr lang="ru-RU"/>
              <a:t>3.     Гиперссылки</a:t>
            </a:r>
          </a:p>
          <a:p>
            <a:r>
              <a:rPr lang="ru-RU"/>
              <a:t>4. Последовательность шагов</a:t>
            </a:r>
          </a:p>
          <a:p>
            <a:r>
              <a:rPr lang="ru-RU"/>
              <a:t>5.     Интерактивность</a:t>
            </a:r>
          </a:p>
          <a:p>
            <a:r>
              <a:rPr lang="ru-RU"/>
              <a:t>6.     Движение объектов</a:t>
            </a:r>
          </a:p>
          <a:p>
            <a:r>
              <a:rPr lang="ru-RU"/>
              <a:t>7.     Моделирование</a:t>
            </a:r>
          </a:p>
          <a:p>
            <a:endParaRPr lang="ru-RU"/>
          </a:p>
        </p:txBody>
      </p:sp>
      <p:sp>
        <p:nvSpPr>
          <p:cNvPr id="24590" name="TextBox 15"/>
          <p:cNvSpPr txBox="1">
            <a:spLocks noChangeArrowheads="1"/>
          </p:cNvSpPr>
          <p:nvPr/>
        </p:nvSpPr>
        <p:spPr bwMode="auto">
          <a:xfrm>
            <a:off x="6286500" y="2428875"/>
            <a:ext cx="2500313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/>
              <a:t>основа урока, его "скелет«</a:t>
            </a:r>
          </a:p>
          <a:p>
            <a:pPr>
              <a:buFont typeface="Arial" pitchFamily="34" charset="0"/>
              <a:buChar char="•"/>
            </a:pPr>
            <a:r>
              <a:rPr lang="ru-RU"/>
              <a:t>часть урока    </a:t>
            </a:r>
          </a:p>
          <a:p>
            <a:pPr>
              <a:buFont typeface="Arial" pitchFamily="34" charset="0"/>
              <a:buChar char="•"/>
            </a:pPr>
            <a:r>
              <a:rPr lang="ru-RU"/>
              <a:t>творческая работа учащегося или группы учеников</a:t>
            </a:r>
          </a:p>
          <a:p>
            <a:endParaRPr lang="ru-RU"/>
          </a:p>
        </p:txBody>
      </p:sp>
      <p:sp>
        <p:nvSpPr>
          <p:cNvPr id="24591" name="TextBox 16"/>
          <p:cNvSpPr txBox="1">
            <a:spLocks noChangeArrowheads="1"/>
          </p:cNvSpPr>
          <p:nvPr/>
        </p:nvSpPr>
        <p:spPr bwMode="auto">
          <a:xfrm>
            <a:off x="6429375" y="4357688"/>
            <a:ext cx="2143125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Уроки-лекции </a:t>
            </a:r>
          </a:p>
          <a:p>
            <a:r>
              <a:rPr lang="ru-RU"/>
              <a:t>Урок анализа текста Обобщающие уроки </a:t>
            </a:r>
          </a:p>
          <a:p>
            <a:endParaRPr lang="ru-RU"/>
          </a:p>
          <a:p>
            <a:endParaRPr lang="ru-RU"/>
          </a:p>
        </p:txBody>
      </p:sp>
      <p:sp>
        <p:nvSpPr>
          <p:cNvPr id="18" name="AutoShape 9"/>
          <p:cNvSpPr>
            <a:spLocks noChangeArrowheads="1"/>
          </p:cNvSpPr>
          <p:nvPr/>
        </p:nvSpPr>
        <p:spPr bwMode="auto">
          <a:xfrm>
            <a:off x="1071563" y="0"/>
            <a:ext cx="7416800" cy="10795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0099"/>
                </a:solidFill>
                <a:latin typeface="Tahoma" pitchFamily="34" charset="0"/>
              </a:rPr>
              <a:t>Презентации к урокам</a:t>
            </a:r>
          </a:p>
          <a:p>
            <a:pPr algn="ctr">
              <a:defRPr/>
            </a:pP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  <p:bldP spid="14340" grpId="0" animBg="1"/>
      <p:bldP spid="14341" grpId="0" animBg="1"/>
      <p:bldP spid="14343" grpId="0" animBg="1"/>
      <p:bldP spid="11" grpId="0" animBg="1"/>
      <p:bldP spid="1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Тема урока: « Реакции обмена»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2071688"/>
            <a:ext cx="7858125" cy="4054475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ru-RU" dirty="0" smtClean="0">
                <a:solidFill>
                  <a:srgbClr val="0070C0"/>
                </a:solidFill>
              </a:rPr>
              <a:t/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A</a:t>
            </a:r>
            <a:r>
              <a:rPr lang="ru-RU" b="1" dirty="0" smtClean="0"/>
              <a:t>B+</a:t>
            </a:r>
            <a:r>
              <a:rPr lang="ru-RU" b="1" dirty="0" smtClean="0">
                <a:solidFill>
                  <a:srgbClr val="002060"/>
                </a:solidFill>
              </a:rPr>
              <a:t>C</a:t>
            </a:r>
            <a:r>
              <a:rPr lang="ru-RU" b="1" dirty="0" smtClean="0">
                <a:solidFill>
                  <a:srgbClr val="00B050"/>
                </a:solidFill>
              </a:rPr>
              <a:t>D</a:t>
            </a:r>
            <a:r>
              <a:rPr lang="ru-RU" b="1" dirty="0" smtClean="0"/>
              <a:t> = </a:t>
            </a:r>
            <a:r>
              <a:rPr lang="ru-RU" b="1" dirty="0" smtClean="0">
                <a:solidFill>
                  <a:srgbClr val="FF0000"/>
                </a:solidFill>
              </a:rPr>
              <a:t>A</a:t>
            </a:r>
            <a:r>
              <a:rPr lang="ru-RU" b="1" dirty="0" smtClean="0">
                <a:solidFill>
                  <a:srgbClr val="00B050"/>
                </a:solidFill>
              </a:rPr>
              <a:t>D</a:t>
            </a:r>
            <a:r>
              <a:rPr lang="ru-RU" b="1" dirty="0" smtClean="0"/>
              <a:t>+</a:t>
            </a:r>
            <a:r>
              <a:rPr lang="ru-RU" b="1" dirty="0" smtClean="0">
                <a:solidFill>
                  <a:srgbClr val="002060"/>
                </a:solidFill>
              </a:rPr>
              <a:t>C</a:t>
            </a:r>
            <a:r>
              <a:rPr lang="ru-RU" b="1" dirty="0" smtClean="0"/>
              <a:t>B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Сложные вещества обмениваются своими составными частями</a:t>
            </a: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88" y="4214813"/>
            <a:ext cx="7378700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Управляющая кнопка: домой 5">
            <a:hlinkClick r:id="rId3" action="ppaction://hlinksldjump" highlightClick="1"/>
          </p:cNvPr>
          <p:cNvSpPr/>
          <p:nvPr/>
        </p:nvSpPr>
        <p:spPr>
          <a:xfrm>
            <a:off x="8429625" y="6072188"/>
            <a:ext cx="471488" cy="471487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2295" name="Прямоугольник 6"/>
          <p:cNvSpPr>
            <a:spLocks noChangeArrowheads="1"/>
          </p:cNvSpPr>
          <p:nvPr/>
        </p:nvSpPr>
        <p:spPr bwMode="auto">
          <a:xfrm>
            <a:off x="428625" y="1214438"/>
            <a:ext cx="8715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Реакции обмена</a:t>
            </a:r>
            <a:r>
              <a:rPr lang="ru-RU" sz="2400" b="1">
                <a:solidFill>
                  <a:srgbClr val="FF3300"/>
                </a:solidFill>
              </a:rPr>
              <a:t>   </a:t>
            </a:r>
            <a:r>
              <a:rPr lang="ru-RU" sz="2400" b="1">
                <a:solidFill>
                  <a:srgbClr val="7030A0"/>
                </a:solidFill>
              </a:rPr>
              <a:t>–   </a:t>
            </a:r>
            <a:r>
              <a:rPr lang="ru-RU" sz="2400" b="1"/>
              <a:t>это  такие  реакции,  в результате которых два сложных вещества обмениваются своими составными частями (атомами или группами атомов).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4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>
            <p:custDataLst>
              <p:tags r:id="rId1"/>
            </p:custDataLst>
          </p:nvPr>
        </p:nvSpPr>
        <p:spPr>
          <a:xfrm>
            <a:off x="1321420" y="177225"/>
            <a:ext cx="7822579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 err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Орбитально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– планетарная</a:t>
            </a:r>
            <a:r>
              <a:rPr lang="en-US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 </a:t>
            </a:r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</a:rPr>
              <a:t>модель.</a:t>
            </a:r>
          </a:p>
        </p:txBody>
      </p:sp>
      <p:sp>
        <p:nvSpPr>
          <p:cNvPr id="42" name="Прямоугольник 41">
            <a:hlinkClick r:id="rId5" action="ppaction://hlinkpres?slideindex=2&amp;slidetitle=Слайд 2" tooltip="Периодическая система химических элементов Д.И. Менделеева"/>
          </p:cNvPr>
          <p:cNvSpPr/>
          <p:nvPr/>
        </p:nvSpPr>
        <p:spPr>
          <a:xfrm>
            <a:off x="7088188" y="6450013"/>
            <a:ext cx="571500" cy="334962"/>
          </a:xfrm>
          <a:prstGeom prst="rect">
            <a:avLst/>
          </a:prstGeom>
          <a:solidFill>
            <a:srgbClr val="A5B592">
              <a:alpha val="117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7" name="Овал 206"/>
          <p:cNvSpPr>
            <a:spLocks noChangeArrowheads="1"/>
          </p:cNvSpPr>
          <p:nvPr/>
        </p:nvSpPr>
        <p:spPr bwMode="auto">
          <a:xfrm>
            <a:off x="952500" y="1409700"/>
            <a:ext cx="3857625" cy="3714750"/>
          </a:xfrm>
          <a:prstGeom prst="ellipse">
            <a:avLst/>
          </a:prstGeom>
          <a:solidFill>
            <a:srgbClr val="FFC000">
              <a:alpha val="79999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sp>
        <p:nvSpPr>
          <p:cNvPr id="208" name="Овал 207"/>
          <p:cNvSpPr>
            <a:spLocks noChangeArrowheads="1"/>
          </p:cNvSpPr>
          <p:nvPr/>
        </p:nvSpPr>
        <p:spPr bwMode="auto">
          <a:xfrm>
            <a:off x="1095375" y="1552575"/>
            <a:ext cx="3571875" cy="3429000"/>
          </a:xfrm>
          <a:prstGeom prst="ellipse">
            <a:avLst/>
          </a:prstGeom>
          <a:solidFill>
            <a:srgbClr val="FFC000">
              <a:alpha val="79999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sp>
        <p:nvSpPr>
          <p:cNvPr id="209" name="Овал 208"/>
          <p:cNvSpPr>
            <a:spLocks noChangeArrowheads="1"/>
          </p:cNvSpPr>
          <p:nvPr/>
        </p:nvSpPr>
        <p:spPr bwMode="auto">
          <a:xfrm>
            <a:off x="1238250" y="1695450"/>
            <a:ext cx="3286125" cy="3143250"/>
          </a:xfrm>
          <a:prstGeom prst="ellipse">
            <a:avLst/>
          </a:prstGeom>
          <a:solidFill>
            <a:srgbClr val="D9D7BF">
              <a:alpha val="79999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sp>
        <p:nvSpPr>
          <p:cNvPr id="210" name="Овал 209"/>
          <p:cNvSpPr>
            <a:spLocks noChangeArrowheads="1"/>
          </p:cNvSpPr>
          <p:nvPr/>
        </p:nvSpPr>
        <p:spPr bwMode="auto">
          <a:xfrm>
            <a:off x="1738313" y="2124075"/>
            <a:ext cx="2286000" cy="2286000"/>
          </a:xfrm>
          <a:prstGeom prst="ellipse">
            <a:avLst/>
          </a:prstGeom>
          <a:solidFill>
            <a:srgbClr val="7678D8">
              <a:alpha val="79999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sp>
        <p:nvSpPr>
          <p:cNvPr id="211" name="Овал 210"/>
          <p:cNvSpPr>
            <a:spLocks noChangeArrowheads="1"/>
          </p:cNvSpPr>
          <p:nvPr/>
        </p:nvSpPr>
        <p:spPr bwMode="auto">
          <a:xfrm>
            <a:off x="1881188" y="2266950"/>
            <a:ext cx="2000250" cy="2000250"/>
          </a:xfrm>
          <a:prstGeom prst="ellipse">
            <a:avLst/>
          </a:prstGeom>
          <a:solidFill>
            <a:srgbClr val="D9D7BF">
              <a:alpha val="79999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sp>
        <p:nvSpPr>
          <p:cNvPr id="212" name="Овал 211"/>
          <p:cNvSpPr>
            <a:spLocks noChangeArrowheads="1"/>
          </p:cNvSpPr>
          <p:nvPr/>
        </p:nvSpPr>
        <p:spPr bwMode="auto">
          <a:xfrm>
            <a:off x="2381250" y="2767013"/>
            <a:ext cx="1000125" cy="1000125"/>
          </a:xfrm>
          <a:prstGeom prst="ellipse">
            <a:avLst/>
          </a:prstGeom>
          <a:solidFill>
            <a:srgbClr val="D9D7BF">
              <a:alpha val="79999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sp>
        <p:nvSpPr>
          <p:cNvPr id="213" name="Овал 212"/>
          <p:cNvSpPr>
            <a:spLocks noChangeArrowheads="1"/>
          </p:cNvSpPr>
          <p:nvPr/>
        </p:nvSpPr>
        <p:spPr bwMode="auto">
          <a:xfrm>
            <a:off x="2809875" y="3195638"/>
            <a:ext cx="142875" cy="142875"/>
          </a:xfrm>
          <a:prstGeom prst="ellipse">
            <a:avLst/>
          </a:prstGeom>
          <a:solidFill>
            <a:srgbClr val="000000"/>
          </a:solid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DBDAC2"/>
              </a:solidFill>
              <a:latin typeface="Tahoma" pitchFamily="34" charset="0"/>
            </a:endParaRPr>
          </a:p>
        </p:txBody>
      </p:sp>
      <p:cxnSp>
        <p:nvCxnSpPr>
          <p:cNvPr id="214" name="Прямая соединительная линия 213"/>
          <p:cNvCxnSpPr>
            <a:cxnSpLocks noChangeShapeType="1"/>
          </p:cNvCxnSpPr>
          <p:nvPr/>
        </p:nvCxnSpPr>
        <p:spPr bwMode="auto">
          <a:xfrm flipV="1">
            <a:off x="2881313" y="1409700"/>
            <a:ext cx="2286000" cy="1857375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15" name="Прямая соединительная линия 214"/>
          <p:cNvCxnSpPr>
            <a:cxnSpLocks noChangeShapeType="1"/>
          </p:cNvCxnSpPr>
          <p:nvPr/>
        </p:nvCxnSpPr>
        <p:spPr bwMode="auto">
          <a:xfrm flipV="1">
            <a:off x="3381375" y="1766888"/>
            <a:ext cx="1785938" cy="1357312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16" name="Прямая со стрелкой 215"/>
          <p:cNvCxnSpPr>
            <a:cxnSpLocks noChangeShapeType="1"/>
          </p:cNvCxnSpPr>
          <p:nvPr/>
        </p:nvCxnSpPr>
        <p:spPr bwMode="auto">
          <a:xfrm>
            <a:off x="5167313" y="1765300"/>
            <a:ext cx="357187" cy="1588"/>
          </a:xfrm>
          <a:prstGeom prst="straightConnector1">
            <a:avLst/>
          </a:prstGeom>
          <a:noFill/>
          <a:ln w="9525" algn="ctr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217" name="TextBox 216"/>
          <p:cNvSpPr txBox="1">
            <a:spLocks noChangeArrowheads="1"/>
          </p:cNvSpPr>
          <p:nvPr/>
        </p:nvSpPr>
        <p:spPr bwMode="auto">
          <a:xfrm>
            <a:off x="5595938" y="1123950"/>
            <a:ext cx="881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Ядро</a:t>
            </a:r>
          </a:p>
        </p:txBody>
      </p:sp>
      <p:sp>
        <p:nvSpPr>
          <p:cNvPr id="218" name="TextBox 217"/>
          <p:cNvSpPr txBox="1">
            <a:spLocks noChangeArrowheads="1"/>
          </p:cNvSpPr>
          <p:nvPr/>
        </p:nvSpPr>
        <p:spPr bwMode="auto">
          <a:xfrm>
            <a:off x="5595938" y="1552575"/>
            <a:ext cx="1468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ahoma" pitchFamily="34" charset="0"/>
              </a:rPr>
              <a:t>1</a:t>
            </a:r>
            <a:r>
              <a:rPr lang="en-US">
                <a:solidFill>
                  <a:srgbClr val="000000"/>
                </a:solidFill>
                <a:latin typeface="Tahoma" pitchFamily="34" charset="0"/>
              </a:rPr>
              <a:t>s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орбиталь</a:t>
            </a:r>
          </a:p>
        </p:txBody>
      </p:sp>
      <p:sp>
        <p:nvSpPr>
          <p:cNvPr id="219" name="Прямоугольник 218"/>
          <p:cNvSpPr>
            <a:spLocks noChangeArrowheads="1"/>
          </p:cNvSpPr>
          <p:nvPr/>
        </p:nvSpPr>
        <p:spPr bwMode="auto">
          <a:xfrm>
            <a:off x="5738813" y="1909763"/>
            <a:ext cx="357187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20" name="Прямая со стрелкой 219"/>
          <p:cNvCxnSpPr>
            <a:cxnSpLocks noChangeShapeType="1"/>
          </p:cNvCxnSpPr>
          <p:nvPr/>
        </p:nvCxnSpPr>
        <p:spPr bwMode="auto">
          <a:xfrm rot="5400000">
            <a:off x="5774531" y="2088357"/>
            <a:ext cx="214313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21" name="Прямая со стрелкой 220"/>
          <p:cNvCxnSpPr>
            <a:cxnSpLocks noChangeShapeType="1"/>
          </p:cNvCxnSpPr>
          <p:nvPr/>
        </p:nvCxnSpPr>
        <p:spPr bwMode="auto">
          <a:xfrm rot="5400000" flipH="1" flipV="1">
            <a:off x="5846762" y="2087563"/>
            <a:ext cx="214313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22" name="Овал 221"/>
          <p:cNvSpPr>
            <a:spLocks noChangeArrowheads="1"/>
          </p:cNvSpPr>
          <p:nvPr/>
        </p:nvSpPr>
        <p:spPr bwMode="auto">
          <a:xfrm>
            <a:off x="2452688" y="2909888"/>
            <a:ext cx="71437" cy="71437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23" name="Овал 222"/>
          <p:cNvSpPr>
            <a:spLocks noChangeArrowheads="1"/>
          </p:cNvSpPr>
          <p:nvPr/>
        </p:nvSpPr>
        <p:spPr bwMode="auto">
          <a:xfrm>
            <a:off x="3238500" y="3552825"/>
            <a:ext cx="71438" cy="71438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24" name="Прямая со стрелкой 223"/>
          <p:cNvCxnSpPr>
            <a:cxnSpLocks noChangeShapeType="1"/>
          </p:cNvCxnSpPr>
          <p:nvPr/>
        </p:nvCxnSpPr>
        <p:spPr bwMode="auto">
          <a:xfrm rot="5400000">
            <a:off x="5774532" y="2088356"/>
            <a:ext cx="215900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25" name="Прямая со стрелкой 224"/>
          <p:cNvCxnSpPr>
            <a:cxnSpLocks noChangeShapeType="1"/>
          </p:cNvCxnSpPr>
          <p:nvPr/>
        </p:nvCxnSpPr>
        <p:spPr bwMode="auto">
          <a:xfrm rot="5400000" flipH="1" flipV="1">
            <a:off x="5846762" y="2087563"/>
            <a:ext cx="214313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26" name="Прямая соединительная линия 225"/>
          <p:cNvCxnSpPr>
            <a:cxnSpLocks noChangeShapeType="1"/>
          </p:cNvCxnSpPr>
          <p:nvPr/>
        </p:nvCxnSpPr>
        <p:spPr bwMode="auto">
          <a:xfrm flipV="1">
            <a:off x="3881438" y="2552700"/>
            <a:ext cx="1285875" cy="857250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sp>
        <p:nvSpPr>
          <p:cNvPr id="227" name="TextBox 226"/>
          <p:cNvSpPr txBox="1">
            <a:spLocks noChangeArrowheads="1"/>
          </p:cNvSpPr>
          <p:nvPr/>
        </p:nvSpPr>
        <p:spPr bwMode="auto">
          <a:xfrm>
            <a:off x="5595938" y="2338388"/>
            <a:ext cx="14684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>
                <a:solidFill>
                  <a:srgbClr val="000000"/>
                </a:solidFill>
                <a:latin typeface="Tahoma" pitchFamily="34" charset="0"/>
              </a:rPr>
              <a:t>s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орбиталь</a:t>
            </a:r>
          </a:p>
        </p:txBody>
      </p:sp>
      <p:cxnSp>
        <p:nvCxnSpPr>
          <p:cNvPr id="228" name="Прямая со стрелкой 227"/>
          <p:cNvCxnSpPr>
            <a:cxnSpLocks noChangeShapeType="1"/>
          </p:cNvCxnSpPr>
          <p:nvPr/>
        </p:nvCxnSpPr>
        <p:spPr bwMode="auto">
          <a:xfrm>
            <a:off x="5167313" y="2552700"/>
            <a:ext cx="357187" cy="1588"/>
          </a:xfrm>
          <a:prstGeom prst="straightConnector1">
            <a:avLst/>
          </a:prstGeom>
          <a:noFill/>
          <a:ln w="9525" algn="ctr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229" name="Прямоугольник 228"/>
          <p:cNvSpPr>
            <a:spLocks noChangeArrowheads="1"/>
          </p:cNvSpPr>
          <p:nvPr/>
        </p:nvSpPr>
        <p:spPr bwMode="auto">
          <a:xfrm>
            <a:off x="5738813" y="2695575"/>
            <a:ext cx="357187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30" name="Прямая со стрелкой 229"/>
          <p:cNvCxnSpPr>
            <a:cxnSpLocks noChangeShapeType="1"/>
          </p:cNvCxnSpPr>
          <p:nvPr/>
        </p:nvCxnSpPr>
        <p:spPr bwMode="auto">
          <a:xfrm rot="5400000">
            <a:off x="5774532" y="2874169"/>
            <a:ext cx="214312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1" name="Прямая со стрелкой 230"/>
          <p:cNvCxnSpPr>
            <a:cxnSpLocks noChangeShapeType="1"/>
          </p:cNvCxnSpPr>
          <p:nvPr/>
        </p:nvCxnSpPr>
        <p:spPr bwMode="auto">
          <a:xfrm rot="5400000" flipH="1" flipV="1">
            <a:off x="5846763" y="287337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2" name="Прямая со стрелкой 231"/>
          <p:cNvCxnSpPr>
            <a:cxnSpLocks noChangeShapeType="1"/>
          </p:cNvCxnSpPr>
          <p:nvPr/>
        </p:nvCxnSpPr>
        <p:spPr bwMode="auto">
          <a:xfrm rot="5400000">
            <a:off x="5774532" y="2874169"/>
            <a:ext cx="215900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33" name="Прямая со стрелкой 232"/>
          <p:cNvCxnSpPr>
            <a:cxnSpLocks noChangeShapeType="1"/>
          </p:cNvCxnSpPr>
          <p:nvPr/>
        </p:nvCxnSpPr>
        <p:spPr bwMode="auto">
          <a:xfrm rot="5400000" flipH="1" flipV="1">
            <a:off x="5846763" y="287337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34" name="Овал 233"/>
          <p:cNvSpPr>
            <a:spLocks noChangeArrowheads="1"/>
          </p:cNvSpPr>
          <p:nvPr/>
        </p:nvSpPr>
        <p:spPr bwMode="auto">
          <a:xfrm>
            <a:off x="2809875" y="4195763"/>
            <a:ext cx="71438" cy="71437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sp>
        <p:nvSpPr>
          <p:cNvPr id="235" name="Овал 234"/>
          <p:cNvSpPr>
            <a:spLocks noChangeArrowheads="1"/>
          </p:cNvSpPr>
          <p:nvPr/>
        </p:nvSpPr>
        <p:spPr bwMode="auto">
          <a:xfrm>
            <a:off x="3024188" y="2266950"/>
            <a:ext cx="71437" cy="71438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36" name="Прямая соединительная линия 235"/>
          <p:cNvCxnSpPr>
            <a:cxnSpLocks noChangeShapeType="1"/>
          </p:cNvCxnSpPr>
          <p:nvPr/>
        </p:nvCxnSpPr>
        <p:spPr bwMode="auto">
          <a:xfrm flipV="1">
            <a:off x="3738563" y="3409950"/>
            <a:ext cx="1357312" cy="642938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37" name="Прямая со стрелкой 236"/>
          <p:cNvCxnSpPr>
            <a:cxnSpLocks noChangeShapeType="1"/>
          </p:cNvCxnSpPr>
          <p:nvPr/>
        </p:nvCxnSpPr>
        <p:spPr bwMode="auto">
          <a:xfrm>
            <a:off x="5095875" y="3409950"/>
            <a:ext cx="357188" cy="1588"/>
          </a:xfrm>
          <a:prstGeom prst="straightConnector1">
            <a:avLst/>
          </a:prstGeom>
          <a:noFill/>
          <a:ln w="9525" algn="ctr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238" name="TextBox 237"/>
          <p:cNvSpPr txBox="1">
            <a:spLocks noChangeArrowheads="1"/>
          </p:cNvSpPr>
          <p:nvPr/>
        </p:nvSpPr>
        <p:spPr bwMode="auto">
          <a:xfrm>
            <a:off x="5595938" y="3195638"/>
            <a:ext cx="1493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rgbClr val="000000"/>
                </a:solidFill>
                <a:latin typeface="Tahoma" pitchFamily="34" charset="0"/>
              </a:rPr>
              <a:t>2</a:t>
            </a:r>
            <a:r>
              <a:rPr lang="en-US">
                <a:solidFill>
                  <a:srgbClr val="000000"/>
                </a:solidFill>
                <a:latin typeface="Tahoma" pitchFamily="34" charset="0"/>
              </a:rPr>
              <a:t>p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орбиталь</a:t>
            </a:r>
          </a:p>
        </p:txBody>
      </p:sp>
      <p:sp>
        <p:nvSpPr>
          <p:cNvPr id="239" name="Прямоугольник 238"/>
          <p:cNvSpPr>
            <a:spLocks noChangeArrowheads="1"/>
          </p:cNvSpPr>
          <p:nvPr/>
        </p:nvSpPr>
        <p:spPr bwMode="auto">
          <a:xfrm>
            <a:off x="5738813" y="3552825"/>
            <a:ext cx="357187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40" name="Прямая со стрелкой 239"/>
          <p:cNvCxnSpPr>
            <a:cxnSpLocks noChangeShapeType="1"/>
          </p:cNvCxnSpPr>
          <p:nvPr/>
        </p:nvCxnSpPr>
        <p:spPr bwMode="auto">
          <a:xfrm rot="5400000">
            <a:off x="5774532" y="3731419"/>
            <a:ext cx="214312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41" name="Прямая со стрелкой 240"/>
          <p:cNvCxnSpPr>
            <a:cxnSpLocks noChangeShapeType="1"/>
          </p:cNvCxnSpPr>
          <p:nvPr/>
        </p:nvCxnSpPr>
        <p:spPr bwMode="auto">
          <a:xfrm rot="5400000" flipH="1" flipV="1">
            <a:off x="5846763" y="373062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42" name="Прямоугольник 241"/>
          <p:cNvSpPr>
            <a:spLocks noChangeArrowheads="1"/>
          </p:cNvSpPr>
          <p:nvPr/>
        </p:nvSpPr>
        <p:spPr bwMode="auto">
          <a:xfrm>
            <a:off x="6096000" y="3552825"/>
            <a:ext cx="357188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43" name="Прямая со стрелкой 242"/>
          <p:cNvCxnSpPr>
            <a:cxnSpLocks noChangeShapeType="1"/>
          </p:cNvCxnSpPr>
          <p:nvPr/>
        </p:nvCxnSpPr>
        <p:spPr bwMode="auto">
          <a:xfrm rot="5400000">
            <a:off x="6131719" y="3731419"/>
            <a:ext cx="214312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44" name="Прямая со стрелкой 243"/>
          <p:cNvCxnSpPr>
            <a:cxnSpLocks noChangeShapeType="1"/>
          </p:cNvCxnSpPr>
          <p:nvPr/>
        </p:nvCxnSpPr>
        <p:spPr bwMode="auto">
          <a:xfrm rot="5400000" flipH="1" flipV="1">
            <a:off x="6203951" y="3730625"/>
            <a:ext cx="214312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45" name="Прямоугольник 244"/>
          <p:cNvSpPr>
            <a:spLocks noChangeArrowheads="1"/>
          </p:cNvSpPr>
          <p:nvPr/>
        </p:nvSpPr>
        <p:spPr bwMode="auto">
          <a:xfrm>
            <a:off x="6453188" y="3552825"/>
            <a:ext cx="357187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46" name="Прямая со стрелкой 245"/>
          <p:cNvCxnSpPr>
            <a:cxnSpLocks noChangeShapeType="1"/>
          </p:cNvCxnSpPr>
          <p:nvPr/>
        </p:nvCxnSpPr>
        <p:spPr bwMode="auto">
          <a:xfrm rot="5400000">
            <a:off x="6488907" y="3731419"/>
            <a:ext cx="214312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47" name="Прямая со стрелкой 246"/>
          <p:cNvCxnSpPr>
            <a:cxnSpLocks noChangeShapeType="1"/>
          </p:cNvCxnSpPr>
          <p:nvPr/>
        </p:nvCxnSpPr>
        <p:spPr bwMode="auto">
          <a:xfrm rot="5400000" flipH="1" flipV="1">
            <a:off x="6561138" y="373062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48" name="Прямая со стрелкой 247"/>
          <p:cNvCxnSpPr>
            <a:cxnSpLocks noChangeShapeType="1"/>
          </p:cNvCxnSpPr>
          <p:nvPr/>
        </p:nvCxnSpPr>
        <p:spPr bwMode="auto">
          <a:xfrm rot="5400000">
            <a:off x="5775326" y="3730625"/>
            <a:ext cx="214312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49" name="Овал 248"/>
          <p:cNvSpPr>
            <a:spLocks noChangeArrowheads="1"/>
          </p:cNvSpPr>
          <p:nvPr/>
        </p:nvSpPr>
        <p:spPr bwMode="auto">
          <a:xfrm>
            <a:off x="3381375" y="4267200"/>
            <a:ext cx="71438" cy="71438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50" name="Прямая со стрелкой 249"/>
          <p:cNvCxnSpPr>
            <a:cxnSpLocks noChangeShapeType="1"/>
          </p:cNvCxnSpPr>
          <p:nvPr/>
        </p:nvCxnSpPr>
        <p:spPr bwMode="auto">
          <a:xfrm rot="5400000">
            <a:off x="6132513" y="373062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1" name="Овал 250"/>
          <p:cNvSpPr>
            <a:spLocks noChangeArrowheads="1"/>
          </p:cNvSpPr>
          <p:nvPr/>
        </p:nvSpPr>
        <p:spPr bwMode="auto">
          <a:xfrm>
            <a:off x="1738313" y="3052763"/>
            <a:ext cx="71437" cy="71437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52" name="Прямая со стрелкой 251"/>
          <p:cNvCxnSpPr>
            <a:cxnSpLocks noChangeShapeType="1"/>
          </p:cNvCxnSpPr>
          <p:nvPr/>
        </p:nvCxnSpPr>
        <p:spPr bwMode="auto">
          <a:xfrm rot="5400000">
            <a:off x="6488113" y="3732213"/>
            <a:ext cx="215900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3" name="Овал 252"/>
          <p:cNvSpPr>
            <a:spLocks noChangeArrowheads="1"/>
          </p:cNvSpPr>
          <p:nvPr/>
        </p:nvSpPr>
        <p:spPr bwMode="auto">
          <a:xfrm>
            <a:off x="3167063" y="2124075"/>
            <a:ext cx="71437" cy="71438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54" name="Прямая со стрелкой 253"/>
          <p:cNvCxnSpPr>
            <a:cxnSpLocks noChangeShapeType="1"/>
          </p:cNvCxnSpPr>
          <p:nvPr/>
        </p:nvCxnSpPr>
        <p:spPr bwMode="auto">
          <a:xfrm rot="5400000" flipH="1" flipV="1">
            <a:off x="5846763" y="373062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5" name="Овал 254"/>
          <p:cNvSpPr>
            <a:spLocks noChangeArrowheads="1"/>
          </p:cNvSpPr>
          <p:nvPr/>
        </p:nvSpPr>
        <p:spPr bwMode="auto">
          <a:xfrm>
            <a:off x="2524125" y="4338638"/>
            <a:ext cx="71438" cy="71437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56" name="Прямая со стрелкой 255"/>
          <p:cNvCxnSpPr>
            <a:cxnSpLocks noChangeShapeType="1"/>
          </p:cNvCxnSpPr>
          <p:nvPr/>
        </p:nvCxnSpPr>
        <p:spPr bwMode="auto">
          <a:xfrm rot="5400000" flipH="1" flipV="1">
            <a:off x="6203951" y="3730625"/>
            <a:ext cx="214312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7" name="Овал 256"/>
          <p:cNvSpPr>
            <a:spLocks noChangeArrowheads="1"/>
          </p:cNvSpPr>
          <p:nvPr/>
        </p:nvSpPr>
        <p:spPr bwMode="auto">
          <a:xfrm>
            <a:off x="2166938" y="2338388"/>
            <a:ext cx="71437" cy="71437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58" name="Прямая со стрелкой 257"/>
          <p:cNvCxnSpPr>
            <a:cxnSpLocks noChangeShapeType="1"/>
          </p:cNvCxnSpPr>
          <p:nvPr/>
        </p:nvCxnSpPr>
        <p:spPr bwMode="auto">
          <a:xfrm rot="5400000" flipH="1" flipV="1">
            <a:off x="6561138" y="3730625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59" name="Овал 258"/>
          <p:cNvSpPr>
            <a:spLocks noChangeArrowheads="1"/>
          </p:cNvSpPr>
          <p:nvPr/>
        </p:nvSpPr>
        <p:spPr bwMode="auto">
          <a:xfrm>
            <a:off x="4024313" y="3195638"/>
            <a:ext cx="71437" cy="71437"/>
          </a:xfrm>
          <a:prstGeom prst="ellipse">
            <a:avLst/>
          </a:prstGeom>
          <a:solidFill>
            <a:srgbClr val="FF0000"/>
          </a:solidFill>
          <a:ln w="25400" algn="ctr">
            <a:solidFill>
              <a:srgbClr val="FF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FF0000"/>
              </a:solidFill>
              <a:latin typeface="Tahoma" pitchFamily="34" charset="0"/>
            </a:endParaRPr>
          </a:p>
        </p:txBody>
      </p:sp>
      <p:cxnSp>
        <p:nvCxnSpPr>
          <p:cNvPr id="260" name="Прямая соединительная линия 259"/>
          <p:cNvCxnSpPr>
            <a:cxnSpLocks noChangeShapeType="1"/>
          </p:cNvCxnSpPr>
          <p:nvPr/>
        </p:nvCxnSpPr>
        <p:spPr bwMode="auto">
          <a:xfrm flipV="1">
            <a:off x="4095750" y="4195763"/>
            <a:ext cx="1000125" cy="142875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61" name="Прямая со стрелкой 260"/>
          <p:cNvCxnSpPr>
            <a:cxnSpLocks noChangeShapeType="1"/>
          </p:cNvCxnSpPr>
          <p:nvPr/>
        </p:nvCxnSpPr>
        <p:spPr bwMode="auto">
          <a:xfrm>
            <a:off x="5095875" y="4195763"/>
            <a:ext cx="357188" cy="1587"/>
          </a:xfrm>
          <a:prstGeom prst="straightConnector1">
            <a:avLst/>
          </a:prstGeom>
          <a:noFill/>
          <a:ln w="9525" algn="ctr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262" name="TextBox 261"/>
          <p:cNvSpPr txBox="1">
            <a:spLocks noChangeArrowheads="1"/>
          </p:cNvSpPr>
          <p:nvPr/>
        </p:nvSpPr>
        <p:spPr bwMode="auto">
          <a:xfrm>
            <a:off x="5595938" y="3981450"/>
            <a:ext cx="14684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ahoma" pitchFamily="34" charset="0"/>
              </a:rPr>
              <a:t>3s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орбиталь</a:t>
            </a:r>
          </a:p>
        </p:txBody>
      </p:sp>
      <p:sp>
        <p:nvSpPr>
          <p:cNvPr id="263" name="Прямоугольник 262"/>
          <p:cNvSpPr>
            <a:spLocks noChangeArrowheads="1"/>
          </p:cNvSpPr>
          <p:nvPr/>
        </p:nvSpPr>
        <p:spPr bwMode="auto">
          <a:xfrm>
            <a:off x="5738813" y="4338638"/>
            <a:ext cx="357187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64" name="Прямая со стрелкой 263"/>
          <p:cNvCxnSpPr>
            <a:cxnSpLocks noChangeShapeType="1"/>
          </p:cNvCxnSpPr>
          <p:nvPr/>
        </p:nvCxnSpPr>
        <p:spPr bwMode="auto">
          <a:xfrm rot="5400000">
            <a:off x="5774531" y="4517232"/>
            <a:ext cx="214313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65" name="Прямая со стрелкой 264"/>
          <p:cNvCxnSpPr>
            <a:cxnSpLocks noChangeShapeType="1"/>
          </p:cNvCxnSpPr>
          <p:nvPr/>
        </p:nvCxnSpPr>
        <p:spPr bwMode="auto">
          <a:xfrm rot="5400000" flipH="1" flipV="1">
            <a:off x="5846762" y="4516438"/>
            <a:ext cx="214313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66" name="Прямая соединительная линия 265"/>
          <p:cNvCxnSpPr>
            <a:cxnSpLocks noChangeShapeType="1"/>
          </p:cNvCxnSpPr>
          <p:nvPr/>
        </p:nvCxnSpPr>
        <p:spPr bwMode="auto">
          <a:xfrm>
            <a:off x="3881438" y="4695825"/>
            <a:ext cx="1214437" cy="285750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67" name="Прямая со стрелкой 266"/>
          <p:cNvCxnSpPr>
            <a:cxnSpLocks noChangeShapeType="1"/>
          </p:cNvCxnSpPr>
          <p:nvPr/>
        </p:nvCxnSpPr>
        <p:spPr bwMode="auto">
          <a:xfrm>
            <a:off x="5095875" y="4981575"/>
            <a:ext cx="357188" cy="1588"/>
          </a:xfrm>
          <a:prstGeom prst="straightConnector1">
            <a:avLst/>
          </a:prstGeom>
          <a:noFill/>
          <a:ln w="9525" algn="ctr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268" name="TextBox 267"/>
          <p:cNvSpPr txBox="1">
            <a:spLocks noChangeArrowheads="1"/>
          </p:cNvSpPr>
          <p:nvPr/>
        </p:nvSpPr>
        <p:spPr bwMode="auto">
          <a:xfrm>
            <a:off x="5595938" y="4767263"/>
            <a:ext cx="14938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ahoma" pitchFamily="34" charset="0"/>
              </a:rPr>
              <a:t>3p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орбиталь</a:t>
            </a:r>
          </a:p>
        </p:txBody>
      </p:sp>
      <p:sp>
        <p:nvSpPr>
          <p:cNvPr id="269" name="Прямоугольник 268"/>
          <p:cNvSpPr>
            <a:spLocks noChangeArrowheads="1"/>
          </p:cNvSpPr>
          <p:nvPr/>
        </p:nvSpPr>
        <p:spPr bwMode="auto">
          <a:xfrm>
            <a:off x="5738813" y="5124450"/>
            <a:ext cx="357187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70" name="Прямая со стрелкой 269"/>
          <p:cNvCxnSpPr>
            <a:cxnSpLocks noChangeShapeType="1"/>
          </p:cNvCxnSpPr>
          <p:nvPr/>
        </p:nvCxnSpPr>
        <p:spPr bwMode="auto">
          <a:xfrm rot="5400000">
            <a:off x="5773738" y="5303838"/>
            <a:ext cx="215900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71" name="Прямая со стрелкой 270"/>
          <p:cNvCxnSpPr>
            <a:cxnSpLocks noChangeShapeType="1"/>
          </p:cNvCxnSpPr>
          <p:nvPr/>
        </p:nvCxnSpPr>
        <p:spPr bwMode="auto">
          <a:xfrm rot="5400000" flipH="1" flipV="1">
            <a:off x="5846763" y="5302250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72" name="Прямоугольник 271"/>
          <p:cNvSpPr>
            <a:spLocks noChangeArrowheads="1"/>
          </p:cNvSpPr>
          <p:nvPr/>
        </p:nvSpPr>
        <p:spPr bwMode="auto">
          <a:xfrm>
            <a:off x="6096000" y="5124450"/>
            <a:ext cx="357188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73" name="Прямая со стрелкой 272"/>
          <p:cNvCxnSpPr>
            <a:cxnSpLocks noChangeShapeType="1"/>
          </p:cNvCxnSpPr>
          <p:nvPr/>
        </p:nvCxnSpPr>
        <p:spPr bwMode="auto">
          <a:xfrm rot="5400000">
            <a:off x="6130925" y="5303838"/>
            <a:ext cx="215900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74" name="Прямая со стрелкой 273"/>
          <p:cNvCxnSpPr>
            <a:cxnSpLocks noChangeShapeType="1"/>
          </p:cNvCxnSpPr>
          <p:nvPr/>
        </p:nvCxnSpPr>
        <p:spPr bwMode="auto">
          <a:xfrm rot="5400000" flipH="1" flipV="1">
            <a:off x="6203951" y="5302250"/>
            <a:ext cx="214312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75" name="Прямоугольник 274"/>
          <p:cNvSpPr>
            <a:spLocks noChangeArrowheads="1"/>
          </p:cNvSpPr>
          <p:nvPr/>
        </p:nvSpPr>
        <p:spPr bwMode="auto">
          <a:xfrm>
            <a:off x="6453188" y="5124450"/>
            <a:ext cx="357187" cy="357188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76" name="Прямая со стрелкой 275"/>
          <p:cNvCxnSpPr>
            <a:cxnSpLocks noChangeShapeType="1"/>
          </p:cNvCxnSpPr>
          <p:nvPr/>
        </p:nvCxnSpPr>
        <p:spPr bwMode="auto">
          <a:xfrm rot="5400000">
            <a:off x="6488907" y="5303044"/>
            <a:ext cx="214312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77" name="Прямая со стрелкой 276"/>
          <p:cNvCxnSpPr>
            <a:cxnSpLocks noChangeShapeType="1"/>
          </p:cNvCxnSpPr>
          <p:nvPr/>
        </p:nvCxnSpPr>
        <p:spPr bwMode="auto">
          <a:xfrm rot="5400000" flipH="1" flipV="1">
            <a:off x="6561138" y="5302250"/>
            <a:ext cx="214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78" name="Прямая соединительная линия 277"/>
          <p:cNvCxnSpPr>
            <a:cxnSpLocks noChangeShapeType="1"/>
          </p:cNvCxnSpPr>
          <p:nvPr/>
        </p:nvCxnSpPr>
        <p:spPr bwMode="auto">
          <a:xfrm>
            <a:off x="3381375" y="5053013"/>
            <a:ext cx="1714500" cy="714375"/>
          </a:xfrm>
          <a:prstGeom prst="line">
            <a:avLst/>
          </a:prstGeom>
          <a:noFill/>
          <a:ln w="9525" algn="ctr">
            <a:solidFill>
              <a:srgbClr val="002060"/>
            </a:solidFill>
            <a:round/>
            <a:headEnd/>
            <a:tailEnd/>
          </a:ln>
        </p:spPr>
      </p:cxnSp>
      <p:cxnSp>
        <p:nvCxnSpPr>
          <p:cNvPr id="279" name="Прямая со стрелкой 278"/>
          <p:cNvCxnSpPr>
            <a:cxnSpLocks noChangeShapeType="1"/>
          </p:cNvCxnSpPr>
          <p:nvPr/>
        </p:nvCxnSpPr>
        <p:spPr bwMode="auto">
          <a:xfrm>
            <a:off x="5095875" y="5767388"/>
            <a:ext cx="357188" cy="1587"/>
          </a:xfrm>
          <a:prstGeom prst="straightConnector1">
            <a:avLst/>
          </a:prstGeom>
          <a:noFill/>
          <a:ln w="9525" algn="ctr">
            <a:solidFill>
              <a:srgbClr val="002060"/>
            </a:solidFill>
            <a:round/>
            <a:headEnd/>
            <a:tailEnd type="arrow" w="med" len="med"/>
          </a:ln>
        </p:spPr>
      </p:cxnSp>
      <p:sp>
        <p:nvSpPr>
          <p:cNvPr id="280" name="TextBox 279"/>
          <p:cNvSpPr txBox="1">
            <a:spLocks noChangeArrowheads="1"/>
          </p:cNvSpPr>
          <p:nvPr/>
        </p:nvSpPr>
        <p:spPr bwMode="auto">
          <a:xfrm>
            <a:off x="5595938" y="5553075"/>
            <a:ext cx="1493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0000"/>
                </a:solidFill>
                <a:latin typeface="Tahoma" pitchFamily="34" charset="0"/>
              </a:rPr>
              <a:t>3d </a:t>
            </a:r>
            <a:r>
              <a:rPr lang="ru-RU">
                <a:solidFill>
                  <a:srgbClr val="000000"/>
                </a:solidFill>
                <a:latin typeface="Tahoma" pitchFamily="34" charset="0"/>
              </a:rPr>
              <a:t>орбиталь</a:t>
            </a:r>
          </a:p>
        </p:txBody>
      </p:sp>
      <p:sp>
        <p:nvSpPr>
          <p:cNvPr id="281" name="Прямоугольник 280"/>
          <p:cNvSpPr>
            <a:spLocks noChangeArrowheads="1"/>
          </p:cNvSpPr>
          <p:nvPr/>
        </p:nvSpPr>
        <p:spPr bwMode="auto">
          <a:xfrm>
            <a:off x="5738813" y="5910263"/>
            <a:ext cx="357187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82" name="Прямая со стрелкой 281"/>
          <p:cNvCxnSpPr>
            <a:cxnSpLocks noChangeShapeType="1"/>
          </p:cNvCxnSpPr>
          <p:nvPr/>
        </p:nvCxnSpPr>
        <p:spPr bwMode="auto">
          <a:xfrm rot="5400000">
            <a:off x="5773738" y="6089650"/>
            <a:ext cx="215900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3" name="Прямая со стрелкой 282"/>
          <p:cNvCxnSpPr>
            <a:cxnSpLocks noChangeShapeType="1"/>
          </p:cNvCxnSpPr>
          <p:nvPr/>
        </p:nvCxnSpPr>
        <p:spPr bwMode="auto">
          <a:xfrm rot="5400000" flipH="1" flipV="1">
            <a:off x="5846762" y="6088063"/>
            <a:ext cx="214313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84" name="Прямоугольник 283"/>
          <p:cNvSpPr>
            <a:spLocks noChangeArrowheads="1"/>
          </p:cNvSpPr>
          <p:nvPr/>
        </p:nvSpPr>
        <p:spPr bwMode="auto">
          <a:xfrm>
            <a:off x="6096000" y="5910263"/>
            <a:ext cx="357188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85" name="Прямая со стрелкой 284"/>
          <p:cNvCxnSpPr>
            <a:cxnSpLocks noChangeShapeType="1"/>
          </p:cNvCxnSpPr>
          <p:nvPr/>
        </p:nvCxnSpPr>
        <p:spPr bwMode="auto">
          <a:xfrm rot="5400000">
            <a:off x="6130925" y="6089650"/>
            <a:ext cx="215900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6" name="Прямая со стрелкой 285"/>
          <p:cNvCxnSpPr>
            <a:cxnSpLocks noChangeShapeType="1"/>
          </p:cNvCxnSpPr>
          <p:nvPr/>
        </p:nvCxnSpPr>
        <p:spPr bwMode="auto">
          <a:xfrm rot="5400000" flipH="1" flipV="1">
            <a:off x="6203950" y="6088063"/>
            <a:ext cx="214313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87" name="Прямоугольник 286"/>
          <p:cNvSpPr>
            <a:spLocks noChangeArrowheads="1"/>
          </p:cNvSpPr>
          <p:nvPr/>
        </p:nvSpPr>
        <p:spPr bwMode="auto">
          <a:xfrm>
            <a:off x="6453188" y="5910263"/>
            <a:ext cx="357187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88" name="Прямая со стрелкой 287"/>
          <p:cNvCxnSpPr>
            <a:cxnSpLocks noChangeShapeType="1"/>
          </p:cNvCxnSpPr>
          <p:nvPr/>
        </p:nvCxnSpPr>
        <p:spPr bwMode="auto">
          <a:xfrm rot="5400000">
            <a:off x="6488906" y="6088857"/>
            <a:ext cx="214313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89" name="Прямая со стрелкой 288"/>
          <p:cNvCxnSpPr>
            <a:cxnSpLocks noChangeShapeType="1"/>
          </p:cNvCxnSpPr>
          <p:nvPr/>
        </p:nvCxnSpPr>
        <p:spPr bwMode="auto">
          <a:xfrm rot="5400000" flipH="1" flipV="1">
            <a:off x="6561137" y="6088063"/>
            <a:ext cx="214313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90" name="Прямоугольник 289"/>
          <p:cNvSpPr>
            <a:spLocks noChangeArrowheads="1"/>
          </p:cNvSpPr>
          <p:nvPr/>
        </p:nvSpPr>
        <p:spPr bwMode="auto">
          <a:xfrm>
            <a:off x="6810375" y="5910263"/>
            <a:ext cx="357188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91" name="Прямая со стрелкой 290"/>
          <p:cNvCxnSpPr>
            <a:cxnSpLocks noChangeShapeType="1"/>
          </p:cNvCxnSpPr>
          <p:nvPr/>
        </p:nvCxnSpPr>
        <p:spPr bwMode="auto">
          <a:xfrm rot="5400000">
            <a:off x="6845300" y="6089650"/>
            <a:ext cx="215900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92" name="Прямая со стрелкой 291"/>
          <p:cNvCxnSpPr>
            <a:cxnSpLocks noChangeShapeType="1"/>
          </p:cNvCxnSpPr>
          <p:nvPr/>
        </p:nvCxnSpPr>
        <p:spPr bwMode="auto">
          <a:xfrm rot="5400000" flipH="1" flipV="1">
            <a:off x="6918325" y="6088063"/>
            <a:ext cx="214313" cy="1587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93" name="Прямоугольник 292"/>
          <p:cNvSpPr>
            <a:spLocks noChangeArrowheads="1"/>
          </p:cNvSpPr>
          <p:nvPr/>
        </p:nvSpPr>
        <p:spPr bwMode="auto">
          <a:xfrm>
            <a:off x="7167563" y="5910263"/>
            <a:ext cx="357187" cy="357187"/>
          </a:xfrm>
          <a:prstGeom prst="rect">
            <a:avLst/>
          </a:prstGeom>
          <a:solidFill>
            <a:srgbClr val="DBDAC2"/>
          </a:solidFill>
          <a:ln w="25400" algn="ctr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cxnSp>
        <p:nvCxnSpPr>
          <p:cNvPr id="294" name="Прямая со стрелкой 293"/>
          <p:cNvCxnSpPr>
            <a:cxnSpLocks noChangeShapeType="1"/>
          </p:cNvCxnSpPr>
          <p:nvPr/>
        </p:nvCxnSpPr>
        <p:spPr bwMode="auto">
          <a:xfrm rot="5400000">
            <a:off x="7203281" y="6088857"/>
            <a:ext cx="214313" cy="0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295" name="Прямая со стрелкой 294"/>
          <p:cNvCxnSpPr>
            <a:cxnSpLocks noChangeShapeType="1"/>
          </p:cNvCxnSpPr>
          <p:nvPr/>
        </p:nvCxnSpPr>
        <p:spPr bwMode="auto">
          <a:xfrm rot="5400000" flipH="1" flipV="1">
            <a:off x="7275512" y="6088063"/>
            <a:ext cx="214313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296" name="Правая фигурная скобка 295"/>
          <p:cNvSpPr>
            <a:spLocks/>
          </p:cNvSpPr>
          <p:nvPr/>
        </p:nvSpPr>
        <p:spPr bwMode="auto">
          <a:xfrm>
            <a:off x="7453313" y="1552575"/>
            <a:ext cx="428625" cy="4786313"/>
          </a:xfrm>
          <a:prstGeom prst="rightBrace">
            <a:avLst>
              <a:gd name="adj1" fmla="val 55730"/>
              <a:gd name="adj2" fmla="val 49736"/>
            </a:avLst>
          </a:prstGeom>
          <a:noFill/>
          <a:ln w="19050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/>
            <a:endParaRPr lang="ru-RU">
              <a:solidFill>
                <a:srgbClr val="000000"/>
              </a:solidFill>
              <a:latin typeface="Tahoma" pitchFamily="34" charset="0"/>
            </a:endParaRPr>
          </a:p>
        </p:txBody>
      </p:sp>
      <p:sp>
        <p:nvSpPr>
          <p:cNvPr id="297" name="TextBox 296"/>
          <p:cNvSpPr txBox="1">
            <a:spLocks noChangeArrowheads="1"/>
          </p:cNvSpPr>
          <p:nvPr/>
        </p:nvSpPr>
        <p:spPr bwMode="auto">
          <a:xfrm>
            <a:off x="7881938" y="1838325"/>
            <a:ext cx="357187" cy="415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Э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Л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Е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К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Т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Р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О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Н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Н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А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Я</a:t>
            </a:r>
          </a:p>
        </p:txBody>
      </p:sp>
      <p:sp>
        <p:nvSpPr>
          <p:cNvPr id="298" name="TextBox 297"/>
          <p:cNvSpPr txBox="1">
            <a:spLocks noChangeArrowheads="1"/>
          </p:cNvSpPr>
          <p:nvPr/>
        </p:nvSpPr>
        <p:spPr bwMode="auto">
          <a:xfrm>
            <a:off x="8310563" y="2395538"/>
            <a:ext cx="357187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О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Б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О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Л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О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Ч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К</a:t>
            </a:r>
          </a:p>
          <a:p>
            <a:r>
              <a:rPr lang="ru-RU" sz="2400">
                <a:solidFill>
                  <a:srgbClr val="0070C0"/>
                </a:solidFill>
                <a:latin typeface="Tahoma" pitchFamily="34" charset="0"/>
              </a:rPr>
              <a:t>А</a:t>
            </a:r>
          </a:p>
          <a:p>
            <a:endParaRPr lang="ru-RU" sz="2400">
              <a:solidFill>
                <a:srgbClr val="0070C0"/>
              </a:solidFill>
              <a:latin typeface="Tahoma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7.40741E-7 L -0.36875 0.11968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500"/>
                            </p:stCondLst>
                            <p:childTnLst>
                              <p:par>
                                <p:cTn id="5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023 L -0.29011 0.2145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10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pat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4.07407E-6 C 0.01909 -0.02916 0.05312 -0.03078 0.07691 -0.00439 C 0.09843 0.02223 0.10087 0.06783 0.08194 0.09607 C 0.06215 0.12616 0.02899 0.12778 0.00607 0.10047 C -0.0165 0.07408 -0.01927 0.02987 2.77778E-6 -4.07407E-6 Z " pathEditMode="relative" rAng="-46109923" ptsTypes="fffff">
                                      <p:cBhvr>
                                        <p:cTn id="73" dur="2000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" y="48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-0.00439 C 0.02101 -0.03842 0.0158 -0.08495 -0.00885 -0.10787 C -0.03333 -0.13055 -0.06788 -0.12106 -0.08594 -0.0875 C -0.10399 -0.0537 -0.09809 -0.00764 -0.07344 0.01528 C -0.04896 0.03797 -0.01458 0.02963 0.00313 -0.00439 Z " pathEditMode="relative" rAng="-3304884" ptsTypes="fffff">
                                      <p:cBhvr>
                                        <p:cTn id="75" dur="20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" y="-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31371 -0.08935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20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2500"/>
                            </p:stCondLst>
                            <p:childTnLst>
                              <p:par>
                                <p:cTn id="1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2500"/>
                            </p:stCondLst>
                            <p:childTnLst>
                              <p:par>
                                <p:cTn id="1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023 L -0.33733 0.20463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3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5000"/>
                            </p:stCondLst>
                            <p:childTnLst>
                              <p:par>
                                <p:cTn id="1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" presetClass="pat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55 -0.0044 C 0.05382 0.00648 0.09427 0.07963 0.0882 0.16343 C 0.07761 0.24074 0.02153 0.29884 -0.03541 0.28565 C -0.0967 0.27407 -0.13576 0.20324 -0.12743 0.12037 C -0.11892 0.03889 -0.06614 -0.01528 -0.00555 -0.0044 Z " pathEditMode="relative" rAng="-64315562" ptsTypes="fffff">
                                      <p:cBhvr>
                                        <p:cTn id="141" dur="30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" y="146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2.22222E-6 C 0.06128 -0.00069 0.11267 -0.06342 0.11163 -0.14375 C 0.11267 -0.22338 0.06128 -0.2875 0.00052 -0.28842 C -0.06025 -0.28958 -0.10816 -0.22407 -0.10816 -0.14467 C -0.10816 -0.06551 -0.06025 -0.00023 4.72222E-6 -2.22222E-6 Z " pathEditMode="relative" rAng="0" ptsTypes="fffff">
                                      <p:cBhvr>
                                        <p:cTn id="143" dur="30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" y="-1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500"/>
                            </p:stCondLst>
                            <p:childTnLst>
                              <p:par>
                                <p:cTn id="1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8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000"/>
                            </p:stCondLst>
                            <p:childTnLst>
                              <p:par>
                                <p:cTn id="16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500"/>
                            </p:stCondLst>
                            <p:childTnLst>
                              <p:par>
                                <p:cTn id="1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6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00"/>
                            </p:stCondLst>
                            <p:childTnLst>
                              <p:par>
                                <p:cTn id="16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1" fill="hold">
                            <p:stCondLst>
                              <p:cond delay="2500"/>
                            </p:stCondLst>
                            <p:childTnLst>
                              <p:par>
                                <p:cTn id="1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3000"/>
                            </p:stCondLst>
                            <p:childTnLst>
                              <p:par>
                                <p:cTn id="1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3500"/>
                            </p:stCondLst>
                            <p:childTnLst>
                              <p:par>
                                <p:cTn id="1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3" fill="hold">
                            <p:stCondLst>
                              <p:cond delay="4000"/>
                            </p:stCondLst>
                            <p:childTnLst>
                              <p:par>
                                <p:cTn id="1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59259E-6 L -0.2743 0.07963 " pathEditMode="relative" rAng="0" ptsTypes="AA">
                                      <p:cBhvr>
                                        <p:cTn id="196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7" y="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000"/>
                            </p:stCondLst>
                            <p:childTnLst>
                              <p:par>
                                <p:cTn id="19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500"/>
                            </p:stCondLst>
                            <p:childTnLst>
                              <p:par>
                                <p:cTn id="20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500"/>
                            </p:stCondLst>
                            <p:childTnLst>
                              <p:par>
                                <p:cTn id="20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-0.49445 -0.08842 " pathEditMode="relative" rAng="0" ptsTypes="AA">
                                      <p:cBhvr>
                                        <p:cTn id="208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7" y="-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4500"/>
                            </p:stCondLst>
                            <p:childTnLst>
                              <p:par>
                                <p:cTn id="21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5000"/>
                            </p:stCondLst>
                            <p:childTnLst>
                              <p:par>
                                <p:cTn id="2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0"/>
                            </p:stCondLst>
                            <p:childTnLst>
                              <p:par>
                                <p:cTn id="2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07407E-6 L -0.36823 -0.225 " pathEditMode="relative" rAng="0" ptsTypes="AA">
                                      <p:cBhvr>
                                        <p:cTn id="220" dur="2000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4" y="-1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023 L -0.37657 0.09005 " pathEditMode="relative" rAng="0" ptsTypes="AA">
                                      <p:cBhvr>
                                        <p:cTn id="232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88" y="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9500"/>
                            </p:stCondLst>
                            <p:childTnLst>
                              <p:par>
                                <p:cTn id="234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2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24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8 0.00023 L -0.45504 -0.19328 " pathEditMode="relative" rAng="0" ptsTypes="AA">
                                      <p:cBhvr>
                                        <p:cTn id="244" dur="200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7" y="-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5" fill="hold">
                            <p:stCondLst>
                              <p:cond delay="12000"/>
                            </p:stCondLst>
                            <p:childTnLst>
                              <p:par>
                                <p:cTn id="24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9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2500"/>
                            </p:stCondLst>
                            <p:childTnLst>
                              <p:par>
                                <p:cTn id="2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5" presetID="0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0.00023 L -0.28941 -0.06736 " pathEditMode="relative" rAng="0" ptsTypes="AA">
                                      <p:cBhvr>
                                        <p:cTn id="256" dur="200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" y="-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14500"/>
                            </p:stCondLst>
                            <p:childTnLst>
                              <p:par>
                                <p:cTn id="25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9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1" fill="hold">
                            <p:stCondLst>
                              <p:cond delay="15000"/>
                            </p:stCondLst>
                            <p:childTnLst>
                              <p:par>
                                <p:cTn id="26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4" fill="hold">
                      <p:stCondLst>
                        <p:cond delay="indefinite"/>
                      </p:stCondLst>
                      <p:childTnLst>
                        <p:par>
                          <p:cTn id="265" fill="hold">
                            <p:stCondLst>
                              <p:cond delay="0"/>
                            </p:stCondLst>
                            <p:childTnLst>
                              <p:par>
                                <p:cTn id="266" presetID="1" presetClass="path" presetSubtype="0" repeatCount="indefinite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3.7037E-6 C -0.06094 0.04282 -0.13663 0.01157 -0.16875 -0.06991 C -0.20087 -0.15116 -0.17743 -0.25209 -0.11632 -0.29491 C -0.05538 -0.33774 0.02031 -0.30649 0.05243 -0.225 C 0.08455 -0.14375 0.06111 -0.04283 5.55112E-17 3.7037E-6 Z " pathEditMode="relative" rAng="9135600" ptsTypes="fffff">
                                      <p:cBhvr>
                                        <p:cTn id="267" dur="4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8" y="-147"/>
                                    </p:animMotion>
                                  </p:childTnLst>
                                </p:cTn>
                              </p:par>
                              <p:par>
                                <p:cTn id="268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2.22222E-6 C 0.06632 0.02546 0.13559 -0.0257 0.15469 -0.11412 C 0.17378 -0.20232 0.13559 -0.29468 0.0691 -0.32037 C 0.00278 -0.34584 -0.06702 -0.29468 -0.08611 -0.20648 C -0.10521 -0.11806 -0.06649 -0.02547 1.94444E-6 2.22222E-6 Z " pathEditMode="relative" rAng="11767400" ptsTypes="fffff">
                                      <p:cBhvr>
                                        <p:cTn id="269" dur="400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" y="-160"/>
                                    </p:animMotion>
                                  </p:childTnLst>
                                </p:cTn>
                              </p:par>
                              <p:par>
                                <p:cTn id="270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2.22222E-6 C 0.05521 -0.05486 0.13368 -0.03982 0.175 0.03379 C 0.21615 0.10741 0.20487 0.21203 0.14966 0.26713 C 0.09445 0.32199 0.01598 0.30694 -0.02534 0.23333 C -0.06649 0.15972 -0.0552 0.05509 -3.88889E-6 2.22222E-6 Z " pathEditMode="relative" rAng="-2202658" ptsTypes="fffff">
                                      <p:cBhvr>
                                        <p:cTn id="271" dur="40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5" y="134"/>
                                    </p:animMotion>
                                  </p:childTnLst>
                                </p:cTn>
                              </p:par>
                              <p:par>
                                <p:cTn id="272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-4.81481E-6 C -0.01129 0.08982 0.03472 0.17477 0.10278 0.19005 C 0.17066 0.20533 0.23524 0.14514 0.24653 0.05556 C 0.25781 -0.03402 0.2118 -0.11921 0.14375 -0.13449 C 0.07587 -0.14976 0.01128 -0.08935 1.11111E-6 -4.81481E-6 Z " pathEditMode="relative" rAng="-4824412" ptsTypes="fffff">
                                      <p:cBhvr>
                                        <p:cTn id="273" dur="4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3" y="28"/>
                                    </p:animMotion>
                                  </p:childTnLst>
                                </p:cTn>
                              </p:par>
                              <p:par>
                                <p:cTn id="274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4.07407E-6 C -0.07014 -0.02477 -0.13872 0.02731 -0.15729 0.11597 C -0.17604 0.20463 -0.13611 0.29676 -0.06841 0.3206 C -0.00104 0.3456 0.06875 0.29398 0.08698 0.20486 C 0.10538 0.1162 0.06493 0.02407 -0.00243 4.07407E-6 Z " pathEditMode="relative" rAng="919876" ptsTypes="fffff">
                                      <p:cBhvr>
                                        <p:cTn id="275" dur="400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" y="160"/>
                                    </p:animMotion>
                                  </p:childTnLst>
                                </p:cTn>
                              </p:par>
                              <p:par>
                                <p:cTn id="276" presetID="1" presetClass="path" presetSubtype="0" repeatCount="indefinite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08 0.00694 C -0.00608 0.09884 -0.06216 0.17361 -0.13108 0.17361 C -0.2 0.17361 -0.25608 0.09884 -0.25608 0.00694 C -0.25608 -0.08496 -0.2 -0.15973 -0.13108 -0.15973 C -0.06216 -0.15973 -0.00608 -0.08496 -0.00608 0.00694 Z " pathEditMode="relative" rAng="5400000" ptsTypes="fffff">
                                      <p:cBhvr>
                                        <p:cTn id="277" dur="400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5" dur="500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500"/>
                            </p:stCondLst>
                            <p:childTnLst>
                              <p:par>
                                <p:cTn id="287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1000"/>
                            </p:stCondLst>
                            <p:childTnLst>
                              <p:par>
                                <p:cTn id="294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6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0" fill="hold">
                      <p:stCondLst>
                        <p:cond delay="indefinite"/>
                      </p:stCondLst>
                      <p:childTnLst>
                        <p:par>
                          <p:cTn id="301" fill="hold">
                            <p:stCondLst>
                              <p:cond delay="0"/>
                            </p:stCondLst>
                            <p:childTnLst>
                              <p:par>
                                <p:cTn id="3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8" fill="hold">
                            <p:stCondLst>
                              <p:cond delay="500"/>
                            </p:stCondLst>
                            <p:childTnLst>
                              <p:par>
                                <p:cTn id="3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1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4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5" fill="hold">
                            <p:stCondLst>
                              <p:cond delay="1000"/>
                            </p:stCondLst>
                            <p:childTnLst>
                              <p:par>
                                <p:cTn id="3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9" fill="hold">
                            <p:stCondLst>
                              <p:cond delay="1500"/>
                            </p:stCondLst>
                            <p:childTnLst>
                              <p:par>
                                <p:cTn id="3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3" fill="hold">
                            <p:stCondLst>
                              <p:cond delay="2000"/>
                            </p:stCondLst>
                            <p:childTnLst>
                              <p:par>
                                <p:cTn id="3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3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6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0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1" fill="hold">
                            <p:stCondLst>
                              <p:cond delay="3500"/>
                            </p:stCondLst>
                            <p:childTnLst>
                              <p:par>
                                <p:cTn id="3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4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5" fill="hold">
                            <p:stCondLst>
                              <p:cond delay="4000"/>
                            </p:stCondLst>
                            <p:childTnLst>
                              <p:par>
                                <p:cTn id="3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9" fill="hold">
                            <p:stCondLst>
                              <p:cond delay="4500"/>
                            </p:stCondLst>
                            <p:childTnLst>
                              <p:par>
                                <p:cTn id="3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3" fill="hold">
                            <p:stCondLst>
                              <p:cond delay="5000"/>
                            </p:stCondLst>
                            <p:childTnLst>
                              <p:par>
                                <p:cTn id="3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6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7" fill="hold">
                            <p:stCondLst>
                              <p:cond delay="5500"/>
                            </p:stCondLst>
                            <p:childTnLst>
                              <p:par>
                                <p:cTn id="35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1" fill="hold">
                            <p:stCondLst>
                              <p:cond delay="6000"/>
                            </p:stCondLst>
                            <p:childTnLst>
                              <p:par>
                                <p:cTn id="36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4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5" fill="hold">
                            <p:stCondLst>
                              <p:cond delay="6500"/>
                            </p:stCondLst>
                            <p:childTnLst>
                              <p:par>
                                <p:cTn id="36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8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9" fill="hold">
                            <p:stCondLst>
                              <p:cond delay="7000"/>
                            </p:stCondLst>
                            <p:childTnLst>
                              <p:par>
                                <p:cTn id="3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2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5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9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3" fill="hold">
                            <p:stCondLst>
                              <p:cond delay="8000"/>
                            </p:stCondLst>
                            <p:childTnLst>
                              <p:par>
                                <p:cTn id="38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6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7" fill="hold">
                            <p:stCondLst>
                              <p:cond delay="8500"/>
                            </p:stCondLst>
                            <p:childTnLst>
                              <p:par>
                                <p:cTn id="3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0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1" fill="hold">
                            <p:stCondLst>
                              <p:cond delay="9000"/>
                            </p:stCondLst>
                            <p:childTnLst>
                              <p:par>
                                <p:cTn id="39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4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5" fill="hold">
                            <p:stCondLst>
                              <p:cond delay="9500"/>
                            </p:stCondLst>
                            <p:childTnLst>
                              <p:par>
                                <p:cTn id="39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8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40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2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40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4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4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5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8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9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2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3" fill="hold">
                            <p:stCondLst>
                              <p:cond delay="13000"/>
                            </p:stCondLst>
                            <p:childTnLst>
                              <p:par>
                                <p:cTn id="4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6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7" fill="hold">
                            <p:stCondLst>
                              <p:cond delay="13500"/>
                            </p:stCondLst>
                            <p:childTnLst>
                              <p:par>
                                <p:cTn id="4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0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1" fill="hold">
                            <p:stCondLst>
                              <p:cond delay="14000"/>
                            </p:stCondLst>
                            <p:childTnLst>
                              <p:par>
                                <p:cTn id="4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4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5" fill="hold">
                            <p:stCondLst>
                              <p:cond delay="14500"/>
                            </p:stCondLst>
                            <p:childTnLst>
                              <p:par>
                                <p:cTn id="4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8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6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9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" grpId="0" animBg="1"/>
      <p:bldP spid="208" grpId="0" animBg="1"/>
      <p:bldP spid="209" grpId="0" animBg="1"/>
      <p:bldP spid="210" grpId="0" animBg="1"/>
      <p:bldP spid="211" grpId="0" animBg="1"/>
      <p:bldP spid="212" grpId="0" animBg="1"/>
      <p:bldP spid="213" grpId="0" animBg="1"/>
      <p:bldP spid="217" grpId="0"/>
      <p:bldP spid="218" grpId="0"/>
      <p:bldP spid="219" grpId="0" animBg="1"/>
      <p:bldP spid="222" grpId="0" animBg="1"/>
      <p:bldP spid="222" grpId="1" animBg="1"/>
      <p:bldP spid="223" grpId="0" animBg="1"/>
      <p:bldP spid="223" grpId="1" animBg="1"/>
      <p:bldP spid="227" grpId="0"/>
      <p:bldP spid="229" grpId="0" animBg="1"/>
      <p:bldP spid="234" grpId="0" animBg="1"/>
      <p:bldP spid="234" grpId="1" animBg="1"/>
      <p:bldP spid="235" grpId="0" animBg="1"/>
      <p:bldP spid="235" grpId="1" animBg="1"/>
      <p:bldP spid="238" grpId="0"/>
      <p:bldP spid="239" grpId="0" animBg="1"/>
      <p:bldP spid="249" grpId="0" animBg="1"/>
      <p:bldP spid="249" grpId="1" animBg="1"/>
      <p:bldP spid="251" grpId="0" animBg="1"/>
      <p:bldP spid="251" grpId="1" animBg="1"/>
      <p:bldP spid="253" grpId="0" animBg="1"/>
      <p:bldP spid="253" grpId="1" animBg="1"/>
      <p:bldP spid="255" grpId="0" animBg="1"/>
      <p:bldP spid="255" grpId="1" animBg="1"/>
      <p:bldP spid="257" grpId="0" animBg="1"/>
      <p:bldP spid="257" grpId="1" animBg="1"/>
      <p:bldP spid="259" grpId="0" animBg="1"/>
      <p:bldP spid="259" grpId="1" animBg="1"/>
      <p:bldP spid="262" grpId="0"/>
      <p:bldP spid="263" grpId="0" animBg="1"/>
      <p:bldP spid="268" grpId="0"/>
      <p:bldP spid="269" grpId="0" animBg="1"/>
      <p:bldP spid="280" grpId="0"/>
      <p:bldP spid="281" grpId="0" animBg="1"/>
      <p:bldP spid="296" grpId="0" animBg="1"/>
      <p:bldP spid="297" grpId="0"/>
      <p:bldP spid="29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0" y="502613"/>
            <a:ext cx="8033760" cy="1144920"/>
          </a:xfrm>
          <a:ln/>
        </p:spPr>
        <p:txBody>
          <a:bodyPr tIns="256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en-US" sz="2900" dirty="0" err="1">
                <a:solidFill>
                  <a:srgbClr val="800080"/>
                </a:solidFill>
                <a:latin typeface="Times New Roman" pitchFamily="16" charset="0"/>
              </a:rPr>
              <a:t>Расставьте</a:t>
            </a:r>
            <a:r>
              <a:rPr lang="en-US" sz="2900" dirty="0">
                <a:solidFill>
                  <a:srgbClr val="800080"/>
                </a:solidFill>
                <a:latin typeface="Times New Roman" pitchFamily="16" charset="0"/>
              </a:rPr>
              <a:t> </a:t>
            </a:r>
            <a:r>
              <a:rPr lang="en-US" sz="2900" dirty="0" err="1">
                <a:solidFill>
                  <a:srgbClr val="800080"/>
                </a:solidFill>
                <a:latin typeface="Times New Roman" pitchFamily="16" charset="0"/>
              </a:rPr>
              <a:t>коэффициенты</a:t>
            </a:r>
            <a:r>
              <a:rPr lang="en-US" sz="2900" dirty="0">
                <a:solidFill>
                  <a:srgbClr val="800080"/>
                </a:solidFill>
                <a:latin typeface="Times New Roman" pitchFamily="16" charset="0"/>
              </a:rPr>
              <a:t> в </a:t>
            </a:r>
            <a:r>
              <a:rPr lang="en-US" sz="2900" dirty="0" err="1">
                <a:solidFill>
                  <a:srgbClr val="800080"/>
                </a:solidFill>
                <a:latin typeface="Times New Roman" pitchFamily="16" charset="0"/>
              </a:rPr>
              <a:t>уравнениях</a:t>
            </a:r>
            <a:r>
              <a:rPr lang="en-US" sz="2900" dirty="0">
                <a:solidFill>
                  <a:srgbClr val="800080"/>
                </a:solidFill>
                <a:latin typeface="Times New Roman" pitchFamily="16" charset="0"/>
              </a:rPr>
              <a:t> </a:t>
            </a:r>
            <a:r>
              <a:rPr lang="en-US" sz="2900" dirty="0" err="1">
                <a:solidFill>
                  <a:srgbClr val="800080"/>
                </a:solidFill>
                <a:latin typeface="Times New Roman" pitchFamily="16" charset="0"/>
              </a:rPr>
              <a:t>химических</a:t>
            </a:r>
            <a:r>
              <a:rPr lang="en-US" sz="2900" dirty="0">
                <a:solidFill>
                  <a:srgbClr val="800080"/>
                </a:solidFill>
                <a:latin typeface="Times New Roman" pitchFamily="16" charset="0"/>
              </a:rPr>
              <a:t> </a:t>
            </a:r>
            <a:r>
              <a:rPr lang="en-US" sz="2900" dirty="0" err="1">
                <a:solidFill>
                  <a:srgbClr val="800080"/>
                </a:solidFill>
                <a:latin typeface="Times New Roman" pitchFamily="16" charset="0"/>
              </a:rPr>
              <a:t>реакций</a:t>
            </a:r>
            <a:r>
              <a:rPr lang="en-US" sz="2900" dirty="0">
                <a:solidFill>
                  <a:srgbClr val="800080"/>
                </a:solidFill>
                <a:latin typeface="Times New Roman" pitchFamily="16" charset="0"/>
              </a:rPr>
              <a:t>: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718560" y="1795869"/>
            <a:ext cx="7511040" cy="4526395"/>
          </a:xfrm>
          <a:prstGeom prst="rect">
            <a:avLst/>
          </a:prstGeom>
          <a:noFill/>
          <a:ln/>
        </p:spPr>
        <p:txBody>
          <a:bodyPr lIns="0" tIns="19201" rIns="0" bIns="0" anchor="ctr"/>
          <a:lstStyle/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1) 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KCLO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→KCL+O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2) Na+Cl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→NaCl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3) 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KNO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→KNО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+O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4) H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O+SO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→H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4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5) Al+S→Al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S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3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6) H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→H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O+O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7) Rb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O+H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O→RbOH </a:t>
            </a:r>
          </a:p>
          <a:p>
            <a:pPr marL="0" indent="0">
              <a:spcBef>
                <a:spcPts val="544"/>
              </a:spcBef>
              <a:spcAft>
                <a:spcPct val="0"/>
              </a:spcAft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</a:tabLst>
            </a:pP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entury Gothic" pitchFamily="32" charset="0"/>
              </a:rPr>
              <a:t>8) Ba+O</a:t>
            </a:r>
            <a:r>
              <a:rPr lang="en-US" sz="2200" b="1" baseline="-240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</a:t>
            </a:r>
            <a:r>
              <a:rPr lang="en-US" sz="22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→BaO       </a:t>
            </a: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>
          <a:xfrm>
            <a:off x="457200" y="333375"/>
            <a:ext cx="8435975" cy="1439863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46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nstantia" pitchFamily="18" charset="0"/>
              </a:rPr>
              <a:t>Преимущества ИКТ-технологий</a:t>
            </a:r>
            <a:endParaRPr lang="ru-RU" sz="460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nstantia" pitchFamily="18" charset="0"/>
            </a:endParaRP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 2" pitchFamily="18" charset="2"/>
              <a:buNone/>
            </a:pPr>
            <a:r>
              <a:rPr lang="ru-RU" altLang="ru-RU" sz="2200" b="1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Опыт работы показывает, что использование современных  ИКТ-технологий на уроках: 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активизирует познавательную деятельность учащихся; 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повышает мотивацию учащихся к изучаемому предмету;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экономит время на объяснение материала;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позволяет выйти за рамки школьных учебников, дополнить и углубить их содержание;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позволяет дифференцировать и индивидуализировать работу учащихся;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даёт возможность увеличить накопляемость оценок;</a:t>
            </a:r>
          </a:p>
          <a:p>
            <a:pPr eaLnBrk="1" hangingPunct="1"/>
            <a:r>
              <a:rPr lang="ru-RU" altLang="ru-RU" sz="2200" smtClean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создаёт комфортность на уроках</a:t>
            </a:r>
          </a:p>
          <a:p>
            <a:endParaRPr lang="ru-RU" sz="2200" smtClean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/>
          </a:bodyPr>
          <a:lstStyle/>
          <a:p>
            <a:pPr algn="ctr" eaLnBrk="1" hangingPunct="1">
              <a:defRPr/>
            </a:pPr>
            <a:r>
              <a:rPr lang="en-US" sz="4000" b="1" smtClean="0">
                <a:solidFill>
                  <a:srgbClr val="000099"/>
                </a:solidFill>
              </a:rPr>
              <a:t>XXI</a:t>
            </a:r>
            <a:r>
              <a:rPr lang="ru-RU" sz="4000" b="1" smtClean="0">
                <a:solidFill>
                  <a:srgbClr val="000099"/>
                </a:solidFill>
              </a:rPr>
              <a:t> век – век высоких компьютерных технологий.</a:t>
            </a:r>
            <a:r>
              <a:rPr lang="ru-RU" smtClean="0"/>
              <a:t> </a:t>
            </a:r>
          </a:p>
        </p:txBody>
      </p:sp>
      <p:pic>
        <p:nvPicPr>
          <p:cNvPr id="8195" name="Picture 5" descr="safe_easy_faster_bi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>
          <a:xfrm rot="20865871">
            <a:off x="988321" y="2580323"/>
            <a:ext cx="2641600" cy="3124200"/>
          </a:xfrm>
        </p:spPr>
      </p:pic>
      <p:pic>
        <p:nvPicPr>
          <p:cNvPr id="8196" name="Picture 7" descr="best_secure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>
          <a:xfrm rot="562658">
            <a:off x="5560321" y="2656523"/>
            <a:ext cx="2220913" cy="2590800"/>
          </a:xfrm>
        </p:spPr>
      </p:pic>
      <p:pic>
        <p:nvPicPr>
          <p:cNvPr id="8197" name="Picture 9" descr="best_road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/>
          <a:stretch>
            <a:fillRect/>
          </a:stretch>
        </p:blipFill>
        <p:spPr>
          <a:xfrm>
            <a:off x="2626621" y="4859973"/>
            <a:ext cx="762000" cy="889000"/>
          </a:xfrm>
        </p:spPr>
      </p:pic>
      <p:pic>
        <p:nvPicPr>
          <p:cNvPr id="8198" name="Picture 11" descr="best_robust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817621" y="4859973"/>
            <a:ext cx="762000" cy="889000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285750" y="285750"/>
            <a:ext cx="835818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3200" dirty="0"/>
              <a:t>ФГОС ставит перед учителями задачу развития  </a:t>
            </a:r>
            <a:r>
              <a:rPr lang="ru-RU" sz="3200" b="1" u="sng" dirty="0">
                <a:solidFill>
                  <a:srgbClr val="C00000"/>
                </a:solidFill>
              </a:rPr>
              <a:t>универсальных учебных действий </a:t>
            </a:r>
            <a:r>
              <a:rPr lang="ru-RU" sz="3200" dirty="0"/>
              <a:t>, а не только передачу знаний. </a:t>
            </a:r>
            <a:r>
              <a:rPr lang="ru-RU" sz="3200" b="1" u="sng" dirty="0">
                <a:solidFill>
                  <a:srgbClr val="C00000"/>
                </a:solidFill>
              </a:rPr>
              <a:t>Гуманизация образования</a:t>
            </a:r>
            <a:r>
              <a:rPr lang="ru-RU" sz="3200" b="1" dirty="0">
                <a:solidFill>
                  <a:srgbClr val="C00000"/>
                </a:solidFill>
              </a:rPr>
              <a:t> </a:t>
            </a:r>
            <a:r>
              <a:rPr lang="ru-RU" sz="3200" dirty="0"/>
              <a:t>предполагает ценностное отношение к различным личностным проявлениям школьника. Знания же выступают не как цель, а как способ, средство развития личности. Богатейшие возможности для этого предоставляют современные информационные компьютерные технологии (ИКТ).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2428875" y="285750"/>
            <a:ext cx="4714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0000CC"/>
                </a:solidFill>
                <a:latin typeface="Constantia" pitchFamily="18" charset="0"/>
              </a:rPr>
              <a:t>Применение ИКТ</a:t>
            </a:r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3143250" y="3643313"/>
            <a:ext cx="2643188" cy="2714625"/>
          </a:xfrm>
          <a:prstGeom prst="upArrow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</a:rPr>
              <a:t>Урок</a:t>
            </a:r>
          </a:p>
        </p:txBody>
      </p:sp>
      <p:sp>
        <p:nvSpPr>
          <p:cNvPr id="8" name="Выноска со стрелкой вправо 7"/>
          <p:cNvSpPr/>
          <p:nvPr/>
        </p:nvSpPr>
        <p:spPr>
          <a:xfrm>
            <a:off x="107950" y="2357438"/>
            <a:ext cx="4178300" cy="2008187"/>
          </a:xfrm>
          <a:prstGeom prst="rightArrow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Внеклассная работа</a:t>
            </a:r>
          </a:p>
        </p:txBody>
      </p:sp>
      <p:sp>
        <p:nvSpPr>
          <p:cNvPr id="9" name="Выноска со стрелкой влево 8"/>
          <p:cNvSpPr/>
          <p:nvPr/>
        </p:nvSpPr>
        <p:spPr>
          <a:xfrm>
            <a:off x="4643438" y="2357438"/>
            <a:ext cx="4321175" cy="2214562"/>
          </a:xfrm>
          <a:prstGeom prst="leftArrowCallou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Воспитатель-ная работа</a:t>
            </a:r>
          </a:p>
        </p:txBody>
      </p:sp>
      <p:sp>
        <p:nvSpPr>
          <p:cNvPr id="10" name="Овал 9"/>
          <p:cNvSpPr/>
          <p:nvPr/>
        </p:nvSpPr>
        <p:spPr>
          <a:xfrm>
            <a:off x="3571875" y="1428750"/>
            <a:ext cx="1857375" cy="1785938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0000CC"/>
                </a:solidFill>
              </a:rPr>
              <a:t>ИКТ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219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AE529C-8434-447B-8ADE-A5FD95FD37EB}" type="slidenum">
              <a:rPr lang="ru-RU"/>
              <a:pPr>
                <a:defRPr/>
              </a:pPr>
              <a:t>5</a:t>
            </a:fld>
            <a:endParaRPr lang="ru-RU"/>
          </a:p>
        </p:txBody>
      </p:sp>
      <p:sp>
        <p:nvSpPr>
          <p:cNvPr id="7" name="AutoShape 11"/>
          <p:cNvSpPr>
            <a:spLocks noChangeArrowheads="1"/>
          </p:cNvSpPr>
          <p:nvPr/>
        </p:nvSpPr>
        <p:spPr bwMode="auto">
          <a:xfrm flipH="1">
            <a:off x="0" y="3143250"/>
            <a:ext cx="2949575" cy="1223963"/>
          </a:xfrm>
          <a:prstGeom prst="wedgeRoundRectCallout">
            <a:avLst>
              <a:gd name="adj1" fmla="val -79347"/>
              <a:gd name="adj2" fmla="val -109537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>
              <a:defRPr/>
            </a:pPr>
            <a:r>
              <a:rPr lang="ru-RU" b="1" dirty="0">
                <a:latin typeface="Arial" charset="0"/>
              </a:rPr>
              <a:t>ИКТ способствует созданию ситуации успеха для каждого ученика</a:t>
            </a:r>
            <a:endParaRPr lang="ru-RU" dirty="0">
              <a:latin typeface="Arial" charset="0"/>
            </a:endParaRPr>
          </a:p>
          <a:p>
            <a:pPr>
              <a:defRPr/>
            </a:pPr>
            <a:r>
              <a:rPr lang="ru-RU" dirty="0">
                <a:latin typeface="Arial" charset="0"/>
              </a:rPr>
              <a:t>.</a:t>
            </a:r>
          </a:p>
          <a:p>
            <a:pPr algn="ctr">
              <a:spcBef>
                <a:spcPct val="20000"/>
              </a:spcBef>
              <a:defRPr/>
            </a:pP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8" name="AutoShape 11"/>
          <p:cNvSpPr>
            <a:spLocks noChangeArrowheads="1"/>
          </p:cNvSpPr>
          <p:nvPr/>
        </p:nvSpPr>
        <p:spPr bwMode="auto">
          <a:xfrm flipH="1">
            <a:off x="0" y="1643063"/>
            <a:ext cx="3071813" cy="1223962"/>
          </a:xfrm>
          <a:prstGeom prst="wedgeRoundRectCallout">
            <a:avLst>
              <a:gd name="adj1" fmla="val -79347"/>
              <a:gd name="adj2" fmla="val -109537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>
                <a:latin typeface="Arial" charset="0"/>
              </a:rPr>
              <a:t>ИКТ формирует навыки самостоятельной продуктивной деятельности</a:t>
            </a:r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9" name="AutoShape 11"/>
          <p:cNvSpPr>
            <a:spLocks noChangeArrowheads="1"/>
          </p:cNvSpPr>
          <p:nvPr/>
        </p:nvSpPr>
        <p:spPr bwMode="auto">
          <a:xfrm flipH="1">
            <a:off x="285750" y="5000625"/>
            <a:ext cx="4071938" cy="1500188"/>
          </a:xfrm>
          <a:prstGeom prst="wedgeRoundRectCallout">
            <a:avLst>
              <a:gd name="adj1" fmla="val -79347"/>
              <a:gd name="adj2" fmla="val -109537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>
                <a:latin typeface="Arial" charset="0"/>
              </a:rPr>
              <a:t>учащиеся начинают понимать более сложный материал в результате более ясной, эффективной и динамичной подачи материала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2" name="AutoShape 5"/>
          <p:cNvSpPr>
            <a:spLocks noChangeArrowheads="1"/>
          </p:cNvSpPr>
          <p:nvPr/>
        </p:nvSpPr>
        <p:spPr bwMode="auto">
          <a:xfrm flipH="1">
            <a:off x="6000750" y="1214438"/>
            <a:ext cx="2714625" cy="1368425"/>
          </a:xfrm>
          <a:prstGeom prst="wedgeRoundRectCallout">
            <a:avLst>
              <a:gd name="adj1" fmla="val 96468"/>
              <a:gd name="adj2" fmla="val -50005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>
                <a:latin typeface="Arial" charset="0"/>
              </a:rPr>
              <a:t>ИКТ способствует повышению познавательного интереса к предмету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3" name="AutoShape 5"/>
          <p:cNvSpPr>
            <a:spLocks noChangeArrowheads="1"/>
          </p:cNvSpPr>
          <p:nvPr/>
        </p:nvSpPr>
        <p:spPr bwMode="auto">
          <a:xfrm flipH="1">
            <a:off x="6500813" y="2928938"/>
            <a:ext cx="2643187" cy="1368425"/>
          </a:xfrm>
          <a:prstGeom prst="wedgeRoundRectCallout">
            <a:avLst>
              <a:gd name="adj1" fmla="val 96468"/>
              <a:gd name="adj2" fmla="val -50005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>
                <a:latin typeface="Arial" charset="0"/>
              </a:rPr>
              <a:t>ИКТ содействует росту успеваемости учащихся по предмету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4" name="AutoShape 5"/>
          <p:cNvSpPr>
            <a:spLocks noChangeArrowheads="1"/>
          </p:cNvSpPr>
          <p:nvPr/>
        </p:nvSpPr>
        <p:spPr bwMode="auto">
          <a:xfrm flipH="1">
            <a:off x="5929313" y="5072063"/>
            <a:ext cx="2449512" cy="1368425"/>
          </a:xfrm>
          <a:prstGeom prst="wedgeRoundRectCallout">
            <a:avLst>
              <a:gd name="adj1" fmla="val 96468"/>
              <a:gd name="adj2" fmla="val -50005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>
                <a:latin typeface="Arial" charset="0"/>
              </a:rPr>
              <a:t>ИКТ позволяет учащимся проявить себя в новой роли</a:t>
            </a:r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pic>
        <p:nvPicPr>
          <p:cNvPr id="15" name="Picture 8" descr="j023396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313" y="2143125"/>
            <a:ext cx="396081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AutoShape 9"/>
          <p:cNvSpPr>
            <a:spLocks noChangeArrowheads="1"/>
          </p:cNvSpPr>
          <p:nvPr/>
        </p:nvSpPr>
        <p:spPr bwMode="auto">
          <a:xfrm>
            <a:off x="962025" y="127000"/>
            <a:ext cx="7416800" cy="10795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Влияние использования </a:t>
            </a:r>
          </a:p>
          <a:p>
            <a:pPr algn="ctr">
              <a:defRPr/>
            </a:pPr>
            <a:r>
              <a:rPr lang="ru-RU" sz="3600" b="1" dirty="0">
                <a:solidFill>
                  <a:srgbClr val="000099"/>
                </a:solidFill>
                <a:latin typeface="Arial" charset="0"/>
              </a:rPr>
              <a:t>ИКТ на ученика </a:t>
            </a:r>
          </a:p>
          <a:p>
            <a:pPr algn="ctr">
              <a:defRPr/>
            </a:pP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allAtOnce" animBg="1"/>
      <p:bldP spid="9" grpId="0" animBg="1"/>
      <p:bldP spid="12" grpId="0" animBg="1"/>
      <p:bldP spid="13" grpId="0" animBg="1"/>
      <p:bldP spid="14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19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21C889-BECB-4763-8F55-5DE7667F1F03}" type="slidenum">
              <a:rPr lang="ru-RU"/>
              <a:pPr>
                <a:defRPr/>
              </a:pPr>
              <a:t>6</a:t>
            </a:fld>
            <a:endParaRPr lang="ru-RU"/>
          </a:p>
        </p:txBody>
      </p:sp>
      <p:sp>
        <p:nvSpPr>
          <p:cNvPr id="10243" name="AutoShape 3"/>
          <p:cNvSpPr>
            <a:spLocks noChangeArrowheads="1"/>
          </p:cNvSpPr>
          <p:nvPr/>
        </p:nvSpPr>
        <p:spPr bwMode="auto">
          <a:xfrm>
            <a:off x="179388" y="2205038"/>
            <a:ext cx="2592387" cy="1368425"/>
          </a:xfrm>
          <a:prstGeom prst="wedgeRoundRectCallout">
            <a:avLst>
              <a:gd name="adj1" fmla="val 74495"/>
              <a:gd name="adj2" fmla="val -69028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Использование </a:t>
            </a:r>
            <a:r>
              <a:rPr lang="ru-RU" sz="2000" b="1" dirty="0">
                <a:solidFill>
                  <a:srgbClr val="000099"/>
                </a:solidFill>
                <a:latin typeface="Arial" charset="0"/>
                <a:hlinkClick r:id="rId2" action="ppaction://hlinksldjump"/>
              </a:rPr>
              <a:t>готовых </a:t>
            </a: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электронных продуктов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0245" name="AutoShape 5"/>
          <p:cNvSpPr>
            <a:spLocks noChangeArrowheads="1"/>
          </p:cNvSpPr>
          <p:nvPr/>
        </p:nvSpPr>
        <p:spPr bwMode="auto">
          <a:xfrm flipH="1">
            <a:off x="6443663" y="2205038"/>
            <a:ext cx="2449512" cy="1368425"/>
          </a:xfrm>
          <a:prstGeom prst="wedgeRoundRectCallout">
            <a:avLst>
              <a:gd name="adj1" fmla="val 96468"/>
              <a:gd name="adj2" fmla="val -50005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Использование </a:t>
            </a:r>
            <a:r>
              <a:rPr lang="ru-RU" sz="2000" b="1" dirty="0" err="1">
                <a:solidFill>
                  <a:srgbClr val="000099"/>
                </a:solidFill>
                <a:latin typeface="Times New Roman" pitchFamily="18" charset="0"/>
              </a:rPr>
              <a:t>мультимедийных</a:t>
            </a: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99"/>
                </a:solidFill>
                <a:latin typeface="Times New Roman" pitchFamily="18" charset="0"/>
                <a:hlinkClick r:id="rId3" action="ppaction://hlinksldjump"/>
              </a:rPr>
              <a:t>презентаций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0246" name="AutoShape 6"/>
          <p:cNvSpPr>
            <a:spLocks noChangeArrowheads="1"/>
          </p:cNvSpPr>
          <p:nvPr/>
        </p:nvSpPr>
        <p:spPr bwMode="auto">
          <a:xfrm>
            <a:off x="6084888" y="4076700"/>
            <a:ext cx="2879725" cy="2352675"/>
          </a:xfrm>
          <a:prstGeom prst="wedgeRoundRectCallout">
            <a:avLst>
              <a:gd name="adj1" fmla="val -95481"/>
              <a:gd name="adj2" fmla="val -121250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b="1" dirty="0">
                <a:latin typeface="Arial" charset="0"/>
              </a:rPr>
              <a:t>Использование интерактивной доски и программного обеспечения SMART </a:t>
            </a:r>
            <a:r>
              <a:rPr lang="ru-RU" b="1" dirty="0" err="1">
                <a:latin typeface="Arial" charset="0"/>
              </a:rPr>
              <a:t>Board</a:t>
            </a:r>
            <a:r>
              <a:rPr lang="ru-RU" b="1" dirty="0">
                <a:latin typeface="Arial" charset="0"/>
              </a:rPr>
              <a:t> (ПО, предназначенное для интерактивной доски</a:t>
            </a:r>
            <a:endParaRPr lang="ru-RU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  <p:sp>
        <p:nvSpPr>
          <p:cNvPr id="10249" name="AutoShape 9"/>
          <p:cNvSpPr>
            <a:spLocks noChangeArrowheads="1"/>
          </p:cNvSpPr>
          <p:nvPr/>
        </p:nvSpPr>
        <p:spPr bwMode="auto">
          <a:xfrm>
            <a:off x="971550" y="333375"/>
            <a:ext cx="7416800" cy="10795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600" b="1" dirty="0">
                <a:solidFill>
                  <a:srgbClr val="0000FF"/>
                </a:solidFill>
                <a:latin typeface="Tahoma" pitchFamily="34" charset="0"/>
              </a:rPr>
              <a:t>Формы использования ИКТ </a:t>
            </a:r>
          </a:p>
        </p:txBody>
      </p:sp>
      <p:sp>
        <p:nvSpPr>
          <p:cNvPr id="10252" name="AutoShape 12"/>
          <p:cNvSpPr>
            <a:spLocks noChangeArrowheads="1"/>
          </p:cNvSpPr>
          <p:nvPr/>
        </p:nvSpPr>
        <p:spPr bwMode="auto">
          <a:xfrm rot="10800000" flipH="1">
            <a:off x="2928926" y="4714884"/>
            <a:ext cx="2952750" cy="1368425"/>
          </a:xfrm>
          <a:prstGeom prst="wedgeRoundRectCallout">
            <a:avLst>
              <a:gd name="adj1" fmla="val -3495"/>
              <a:gd name="adj2" fmla="val 74708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rot="10800000"/>
          <a:lstStyle/>
          <a:p>
            <a:pPr algn="ctr">
              <a:defRPr/>
            </a:pPr>
            <a:r>
              <a:rPr lang="ru-RU" sz="2000" b="1" dirty="0">
                <a:solidFill>
                  <a:srgbClr val="000099"/>
                </a:solidFill>
                <a:latin typeface="Arial" charset="0"/>
              </a:rPr>
              <a:t>Использование ресурсов сети </a:t>
            </a:r>
            <a:r>
              <a:rPr lang="ru-RU" sz="2000" b="1" dirty="0">
                <a:solidFill>
                  <a:srgbClr val="000099"/>
                </a:solidFill>
                <a:latin typeface="Arial" charset="0"/>
                <a:hlinkClick r:id="" action="ppaction://noaction"/>
              </a:rPr>
              <a:t>Интернет</a:t>
            </a:r>
            <a:endParaRPr lang="ru-RU" sz="2000" b="1" dirty="0">
              <a:solidFill>
                <a:srgbClr val="000099"/>
              </a:solidFill>
              <a:latin typeface="Arial" charset="0"/>
            </a:endParaRPr>
          </a:p>
          <a:p>
            <a:pPr algn="ctr">
              <a:defRPr/>
            </a:pPr>
            <a:endParaRPr lang="ru-RU" sz="2400" b="1" dirty="0">
              <a:solidFill>
                <a:srgbClr val="000099"/>
              </a:solidFill>
              <a:latin typeface="Arial" charset="0"/>
            </a:endParaRPr>
          </a:p>
        </p:txBody>
      </p:sp>
      <p:pic>
        <p:nvPicPr>
          <p:cNvPr id="2056" name="Picture 8" descr="j02339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55875" y="1557338"/>
            <a:ext cx="3960813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AutoShape 11"/>
          <p:cNvSpPr>
            <a:spLocks noChangeArrowheads="1"/>
          </p:cNvSpPr>
          <p:nvPr/>
        </p:nvSpPr>
        <p:spPr bwMode="auto">
          <a:xfrm flipH="1">
            <a:off x="0" y="4714884"/>
            <a:ext cx="2520950" cy="1223963"/>
          </a:xfrm>
          <a:prstGeom prst="wedgeRoundRectCallout">
            <a:avLst>
              <a:gd name="adj1" fmla="val -79347"/>
              <a:gd name="adj2" fmla="val -109537"/>
              <a:gd name="adj3" fmla="val 16667"/>
            </a:avLst>
          </a:prstGeom>
          <a:gradFill rotWithShape="1">
            <a:gsLst>
              <a:gs pos="0">
                <a:schemeClr val="accent1"/>
              </a:gs>
              <a:gs pos="50000">
                <a:schemeClr val="bg1"/>
              </a:gs>
              <a:gs pos="100000">
                <a:schemeClr val="accent1"/>
              </a:gs>
            </a:gsLst>
            <a:lin ang="5400000" scaled="1"/>
          </a:gra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spcBef>
                <a:spcPct val="20000"/>
              </a:spcBef>
              <a:defRPr/>
            </a:pPr>
            <a:r>
              <a:rPr lang="ru-RU" sz="2000" b="1" dirty="0">
                <a:latin typeface="Arial" charset="0"/>
              </a:rPr>
              <a:t>В сочетании с методом проектов</a:t>
            </a:r>
            <a:endParaRPr lang="ru-RU" sz="2000" b="1" dirty="0">
              <a:solidFill>
                <a:srgbClr val="000099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nimBg="1"/>
      <p:bldP spid="10245" grpId="0" animBg="1"/>
      <p:bldP spid="10246" grpId="0" animBg="1"/>
      <p:bldP spid="10249" grpId="0" animBg="1"/>
      <p:bldP spid="10252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9080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sz="3200" smtClean="0">
              <a:solidFill>
                <a:srgbClr val="FBFBA3"/>
              </a:solidFill>
              <a:latin typeface="Tahoma" pitchFamily="34" charset="0"/>
            </a:endParaRPr>
          </a:p>
        </p:txBody>
      </p:sp>
      <p:sp>
        <p:nvSpPr>
          <p:cNvPr id="1945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45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FB5ACD-9469-46B7-8383-D94B96FC9D6B}" type="slidenum">
              <a:rPr lang="ru-RU"/>
              <a:pPr>
                <a:defRPr/>
              </a:pPr>
              <a:t>7</a:t>
            </a:fld>
            <a:endParaRPr lang="ru-RU"/>
          </a:p>
        </p:txBody>
      </p:sp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3573463"/>
            <a:ext cx="2808288" cy="269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1" name="Picture 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908050"/>
            <a:ext cx="2947988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14" descr="picture"/>
          <p:cNvPicPr preferRelativeResize="0">
            <a:picLocks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03575" y="908050"/>
            <a:ext cx="3024188" cy="27574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9230" name="Picture 1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213" y="3500438"/>
            <a:ext cx="3095625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3" name="Picture 7" descr="picture">
            <a:hlinkClick r:id="rId6" action="ppaction://hlinksldjump"/>
          </p:cNvPr>
          <p:cNvPicPr preferRelativeResize="0">
            <a:picLocks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0425" y="3357563"/>
            <a:ext cx="2951163" cy="28797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pic>
        <p:nvPicPr>
          <p:cNvPr id="4113" name="Picture 17" descr="picture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84888" y="836613"/>
            <a:ext cx="2808287" cy="248761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</p:pic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785813" y="-142875"/>
            <a:ext cx="7416800" cy="1079500"/>
          </a:xfrm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ru-RU" sz="3200" b="1" dirty="0">
                <a:latin typeface="Tahoma" pitchFamily="34" charset="0"/>
              </a:rPr>
              <a:t>Коллекция учебных дисков</a:t>
            </a:r>
          </a:p>
          <a:p>
            <a:pPr algn="ctr">
              <a:defRPr/>
            </a:pP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92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92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770" decel="100000"/>
                                        <p:tgtEl>
                                          <p:spTgt spid="922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7" dur="77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770" decel="100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770" decel="100000"/>
                                        <p:tgtEl>
                                          <p:spTgt spid="92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4" dur="77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6" dur="77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8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770" decel="100000"/>
                                        <p:tgtEl>
                                          <p:spTgt spid="92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47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70" decel="1000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0" dur="770" decel="100000"/>
                                        <p:tgtEl>
                                          <p:spTgt spid="411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4" dur="770" fill="hold"/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56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41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91586" y="1554162"/>
            <a:ext cx="7152314" cy="5028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AutoShape 9"/>
          <p:cNvSpPr>
            <a:spLocks noGrp="1" noChangeArrowheads="1"/>
          </p:cNvSpPr>
          <p:nvPr>
            <p:ph type="title"/>
          </p:nvPr>
        </p:nvSpPr>
        <p:spPr bwMode="auto"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 fontScale="90000"/>
          </a:bodyPr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ru-RU" sz="3200" b="1" dirty="0">
                <a:latin typeface="Tahoma" pitchFamily="34" charset="0"/>
              </a:rPr>
              <a:t>Коллекция </a:t>
            </a:r>
            <a:r>
              <a:rPr lang="ru-RU" sz="3200" b="1" dirty="0" smtClean="0">
                <a:latin typeface="Tahoma" pitchFamily="34" charset="0"/>
              </a:rPr>
              <a:t>ЦОР</a:t>
            </a:r>
            <a:endParaRPr lang="ru-RU" sz="3200" b="1" dirty="0">
              <a:latin typeface="Tahoma" pitchFamily="34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0148" y="1554163"/>
            <a:ext cx="7223752" cy="507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AutoShape 9"/>
          <p:cNvSpPr>
            <a:spLocks noGrp="1" noChangeArrowheads="1"/>
          </p:cNvSpPr>
          <p:nvPr>
            <p:ph type="title"/>
          </p:nvPr>
        </p:nvSpPr>
        <p:spPr bwMode="auto">
          <a:prstGeom prst="flowChartAlternateProcess">
            <a:avLst/>
          </a:prstGeom>
          <a:gradFill rotWithShape="1">
            <a:gsLst>
              <a:gs pos="0">
                <a:srgbClr val="FF9966"/>
              </a:gs>
              <a:gs pos="50000">
                <a:schemeClr val="bg1"/>
              </a:gs>
              <a:gs pos="100000">
                <a:srgbClr val="FF9966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normAutofit fontScale="90000"/>
          </a:bodyPr>
          <a:lstStyle/>
          <a:p>
            <a:pPr algn="ctr">
              <a:defRPr/>
            </a:pPr>
            <a:endParaRPr lang="ru-RU" sz="3200" dirty="0">
              <a:latin typeface="Arial" charset="0"/>
            </a:endParaRPr>
          </a:p>
          <a:p>
            <a:pPr algn="ctr">
              <a:defRPr/>
            </a:pPr>
            <a:r>
              <a:rPr lang="ru-RU" sz="3200" b="1" dirty="0">
                <a:latin typeface="Tahoma" pitchFamily="34" charset="0"/>
              </a:rPr>
              <a:t>Коллекция </a:t>
            </a:r>
            <a:r>
              <a:rPr lang="ru-RU" sz="3200" b="1" dirty="0" smtClean="0">
                <a:latin typeface="Tahoma" pitchFamily="34" charset="0"/>
              </a:rPr>
              <a:t>ЦОР</a:t>
            </a:r>
            <a:endParaRPr lang="ru-RU" sz="3200" b="1" dirty="0">
              <a:latin typeface="Tahoma" pitchFamily="34" charset="0"/>
            </a:endParaRPr>
          </a:p>
          <a:p>
            <a:pPr algn="ctr">
              <a:defRPr/>
            </a:pPr>
            <a:endParaRPr lang="ru-RU" sz="3600" b="1" dirty="0">
              <a:solidFill>
                <a:srgbClr val="0000FF"/>
              </a:solidFill>
              <a:latin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ENTER_SHAPEINFO" val="&lt;ThreeDShapeInfo&gt;&lt;uuid val=&quot;{1D1271DF-91C0-495D-83BF-96CE3C5C7875}&quot;/&gt;&lt;filename val=&quot;C:\Глобус\Урок 1\data\asimages\{1D1271DF-91C0-495D-83BF-96CE3C5C7875}.png&quot;/&gt;&lt;hasEffects val=&quot;1&quot;/&gt;&lt;left val=&quot;96.72&quot;/&gt;&lt;top val=&quot;0&quot;/&gt;&lt;width val=&quot;568.92&quot;/&gt;&lt;height val=&quot;68.64&quot;/&gt;&lt;/ThreeDShapeInfo&gt;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101</TotalTime>
  <Words>593</Words>
  <Application>Microsoft Office PowerPoint</Application>
  <PresentationFormat>Экран (4:3)</PresentationFormat>
  <Paragraphs>160</Paragraphs>
  <Slides>19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30" baseType="lpstr">
      <vt:lpstr>Arial</vt:lpstr>
      <vt:lpstr>Calibri</vt:lpstr>
      <vt:lpstr>Century Gothic</vt:lpstr>
      <vt:lpstr>Constantia</vt:lpstr>
      <vt:lpstr>Franklin Gothic Book</vt:lpstr>
      <vt:lpstr>Franklin Gothic Medium</vt:lpstr>
      <vt:lpstr>Tahoma</vt:lpstr>
      <vt:lpstr>Times New Roman</vt:lpstr>
      <vt:lpstr>Wingdings</vt:lpstr>
      <vt:lpstr>Wingdings 2</vt:lpstr>
      <vt:lpstr>Трек</vt:lpstr>
      <vt:lpstr>Презентация PowerPoint</vt:lpstr>
      <vt:lpstr>XXI век – век высоких компьютерных технологий.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Коллекция ЦОР </vt:lpstr>
      <vt:lpstr> Коллекция ЦОР </vt:lpstr>
      <vt:lpstr> ВИДЕОДЕМОНСТРАЦИИ </vt:lpstr>
      <vt:lpstr>Презентация PowerPoint</vt:lpstr>
      <vt:lpstr>Презентация PowerPoint</vt:lpstr>
      <vt:lpstr>Проектно- исследовательская деятельность учащихся</vt:lpstr>
      <vt:lpstr>проекты</vt:lpstr>
      <vt:lpstr> </vt:lpstr>
      <vt:lpstr>Тема урока: « Реакции обмена»</vt:lpstr>
      <vt:lpstr>Презентация PowerPoint</vt:lpstr>
      <vt:lpstr>Расставьте коэффициенты в уравнениях химических реакций:</vt:lpstr>
      <vt:lpstr>Преимущества ИКТ-технологий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Клинова Мария Николаевна</cp:lastModifiedBy>
  <cp:revision>10</cp:revision>
  <dcterms:created xsi:type="dcterms:W3CDTF">2018-11-07T19:21:17Z</dcterms:created>
  <dcterms:modified xsi:type="dcterms:W3CDTF">2018-11-13T08:00:31Z</dcterms:modified>
</cp:coreProperties>
</file>