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5" r:id="rId10"/>
    <p:sldId id="269" r:id="rId11"/>
    <p:sldId id="270" r:id="rId12"/>
    <p:sldId id="266" r:id="rId13"/>
    <p:sldId id="264" r:id="rId14"/>
    <p:sldId id="268" r:id="rId15"/>
    <p:sldId id="26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DA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7FADE-E808-4836-8551-836B9C743FBB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D32A0-31A8-466F-A384-6FD8D3F3B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7FADE-E808-4836-8551-836B9C743FBB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D32A0-31A8-466F-A384-6FD8D3F3B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7FADE-E808-4836-8551-836B9C743FBB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D32A0-31A8-466F-A384-6FD8D3F3B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7FADE-E808-4836-8551-836B9C743FBB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D32A0-31A8-466F-A384-6FD8D3F3B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7FADE-E808-4836-8551-836B9C743FBB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D32A0-31A8-466F-A384-6FD8D3F3B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7FADE-E808-4836-8551-836B9C743FBB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D32A0-31A8-466F-A384-6FD8D3F3B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7FADE-E808-4836-8551-836B9C743FBB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D32A0-31A8-466F-A384-6FD8D3F3B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7FADE-E808-4836-8551-836B9C743FBB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D32A0-31A8-466F-A384-6FD8D3F3B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7FADE-E808-4836-8551-836B9C743FBB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D32A0-31A8-466F-A384-6FD8D3F3B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7FADE-E808-4836-8551-836B9C743FBB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D32A0-31A8-466F-A384-6FD8D3F3B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7FADE-E808-4836-8551-836B9C743FBB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FD32A0-31A8-466F-A384-6FD8D3F3B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7FADE-E808-4836-8551-836B9C743FBB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FD32A0-31A8-466F-A384-6FD8D3F3B2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&#1044;&#1077;&#1082;&#1072;&#1076;&#1085;&#1080;&#1082;2/&#1047;&#1085;&#1072;&#1077;&#1090;&#1077;%20&#1083;&#1080;%20&#1074;&#1099;.docx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&#1044;&#1077;&#1082;&#1072;&#1076;&#1085;&#1080;&#1082;2/&#1042;&#1086;&#1087;&#1088;&#1086;&#1089;&#1099;%20&#1086;&#1090;%20&#1042;&#1080;&#1082;&#1090;&#1086;&#1088;&#1080;&#1080;%20&#1051;&#1077;&#1086;&#1085;&#1080;&#1076;&#1086;&#1074;&#1085;&#1099;.docx" TargetMode="External"/><Relationship Id="rId7" Type="http://schemas.openxmlformats.org/officeDocument/2006/relationships/image" Target="../media/image3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_________Microsoft_Word1.docx"/><Relationship Id="rId5" Type="http://schemas.openxmlformats.org/officeDocument/2006/relationships/oleObject" Target="../embeddings/oleObject1.bin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&#1044;&#1077;&#1082;&#1072;&#1076;&#1085;&#1080;&#1082;2/&#1053;&#1077;&#1090;&#1086;&#1090;&#1072;&#1083;&#1100;&#1085;&#1099;&#1081;%20&#1076;&#1080;&#1082;&#1090;&#1072;&#1085;&#1090;.docx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33" y="0"/>
            <a:ext cx="9148233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b="1" dirty="0">
                <a:solidFill>
                  <a:srgbClr val="00DA63"/>
                </a:solidFill>
              </a:rPr>
              <a:t>Внеурочная деятельность как средство формирования положительной мотивации к изучению химии 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160840" cy="2423120"/>
          </a:xfrm>
        </p:spPr>
        <p:txBody>
          <a:bodyPr>
            <a:normAutofit fontScale="92500" lnSpcReduction="20000"/>
          </a:bodyPr>
          <a:lstStyle/>
          <a:p>
            <a:endParaRPr lang="ru-RU" b="1" i="1" dirty="0" smtClean="0"/>
          </a:p>
          <a:p>
            <a:pPr algn="r"/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В.Л.Туманова</a:t>
            </a:r>
          </a:p>
          <a:p>
            <a:pPr algn="r"/>
            <a:r>
              <a:rPr lang="ru-RU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читель химии</a:t>
            </a:r>
          </a:p>
          <a:p>
            <a:pPr algn="r"/>
            <a:r>
              <a:rPr lang="en-US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tutumanova@mail.ru</a:t>
            </a:r>
            <a:endParaRPr lang="ru-RU" b="1" i="1" dirty="0" smtClean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ноябрь 2018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5"/>
            <a:ext cx="9148233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68960"/>
            <a:ext cx="7772400" cy="3384376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7160840" cy="3672408"/>
          </a:xfrm>
        </p:spPr>
        <p:txBody>
          <a:bodyPr>
            <a:normAutofit/>
          </a:bodyPr>
          <a:lstStyle/>
          <a:p>
            <a:endParaRPr lang="ru-RU" b="1" i="1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404665"/>
            <a:ext cx="73448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43608" y="404664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Краткосрочный курс «Металлы»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Чистим серебро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556792"/>
            <a:ext cx="446449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5"/>
            <a:ext cx="9148233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68960"/>
            <a:ext cx="7772400" cy="3384376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7160840" cy="3672408"/>
          </a:xfrm>
        </p:spPr>
        <p:txBody>
          <a:bodyPr>
            <a:normAutofit/>
          </a:bodyPr>
          <a:lstStyle/>
          <a:p>
            <a:endParaRPr lang="ru-RU" b="1" i="1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404665"/>
            <a:ext cx="73448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43608" y="404664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Краткосрочный курс «Металлы»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Чистим серебро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484784"/>
            <a:ext cx="519836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233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68960"/>
            <a:ext cx="7772400" cy="3384376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7160840" cy="3672408"/>
          </a:xfrm>
        </p:spPr>
        <p:txBody>
          <a:bodyPr>
            <a:normAutofit/>
          </a:bodyPr>
          <a:lstStyle/>
          <a:p>
            <a:endParaRPr lang="ru-RU" b="1" i="1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404665"/>
            <a:ext cx="73448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43608" y="404664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Краткосрочный курс «Металлы»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Чистим серебро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1556792"/>
            <a:ext cx="5328592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5"/>
            <a:ext cx="9148233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4322911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76872"/>
            <a:ext cx="7160840" cy="4032448"/>
          </a:xfrm>
        </p:spPr>
        <p:txBody>
          <a:bodyPr>
            <a:normAutofit/>
          </a:bodyPr>
          <a:lstStyle/>
          <a:p>
            <a:endParaRPr lang="ru-RU" b="1" i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404665"/>
            <a:ext cx="73448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Краткосрочный курс «Металлы»</a:t>
            </a:r>
          </a:p>
          <a:p>
            <a:pPr algn="ctr"/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Чистим серебро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 t="24528" r="2500"/>
          <a:stretch>
            <a:fillRect/>
          </a:stretch>
        </p:blipFill>
        <p:spPr bwMode="auto">
          <a:xfrm>
            <a:off x="1763688" y="2276872"/>
            <a:ext cx="259228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4" cstate="print"/>
          <a:srcRect l="6667" t="16667" b="12963"/>
          <a:stretch>
            <a:fillRect/>
          </a:stretch>
        </p:blipFill>
        <p:spPr bwMode="auto">
          <a:xfrm>
            <a:off x="5004048" y="2348880"/>
            <a:ext cx="3024336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5"/>
            <a:ext cx="9148233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4322911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20688"/>
            <a:ext cx="7160840" cy="568863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  <a:cs typeface="Andalus" pitchFamily="18" charset="-78"/>
              </a:rPr>
              <a:t>БЛАГОДАРЮ ЗА ВНИМАНИЕ!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404665"/>
            <a:ext cx="73448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C:\Users\user\Desktop\День химии\SAM_7724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195736" y="1700808"/>
            <a:ext cx="6120680" cy="45740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5"/>
            <a:ext cx="9148233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4322911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20688"/>
            <a:ext cx="7160840" cy="5688632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rgbClr val="00B050"/>
              </a:solidFill>
              <a:cs typeface="Times New Roman" pitchFamily="18" charset="0"/>
            </a:endParaRPr>
          </a:p>
          <a:p>
            <a:endParaRPr lang="ru-RU" dirty="0">
              <a:solidFill>
                <a:srgbClr val="00B050"/>
              </a:solidFill>
              <a:cs typeface="Times New Roman" pitchFamily="18" charset="0"/>
            </a:endParaRPr>
          </a:p>
          <a:p>
            <a:r>
              <a:rPr lang="ru-RU" dirty="0" smtClean="0">
                <a:solidFill>
                  <a:srgbClr val="00B050"/>
                </a:solidFill>
                <a:cs typeface="Times New Roman" pitchFamily="18" charset="0"/>
              </a:rPr>
              <a:t>В презентации использованы идеи учителей, входящих в ШМО учителей биологии, географии и химии</a:t>
            </a:r>
          </a:p>
          <a:p>
            <a:r>
              <a:rPr lang="ru-RU" dirty="0" smtClean="0">
                <a:solidFill>
                  <a:srgbClr val="00B050"/>
                </a:solidFill>
                <a:cs typeface="Times New Roman" pitchFamily="18" charset="0"/>
              </a:rPr>
              <a:t> МБОУ «Кишертская СОШ имени Л.П.Дробышевского»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404665"/>
            <a:ext cx="73448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5"/>
            <a:ext cx="9148233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728191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Основные задачи внеурочной деятельности по химии: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160840" cy="2423120"/>
          </a:xfrm>
        </p:spPr>
        <p:txBody>
          <a:bodyPr>
            <a:normAutofit/>
          </a:bodyPr>
          <a:lstStyle/>
          <a:p>
            <a:endParaRPr lang="ru-RU" b="1" i="1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35696" y="2060848"/>
            <a:ext cx="6624736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  <a:cs typeface="Times New Roman" pitchFamily="18" charset="0"/>
              </a:rPr>
              <a:t>-</a:t>
            </a:r>
            <a:r>
              <a:rPr lang="ru-RU" sz="2800" b="1" dirty="0" smtClean="0">
                <a:latin typeface="Monotype Corsiva" pitchFamily="66" charset="0"/>
                <a:cs typeface="Times New Roman" pitchFamily="18" charset="0"/>
              </a:rPr>
              <a:t>привить интерес к предмету, активизируя познавательный интерес;</a:t>
            </a:r>
            <a:br>
              <a:rPr lang="ru-RU" sz="2800" b="1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2800" b="1" dirty="0" smtClean="0">
                <a:latin typeface="Monotype Corsiva" pitchFamily="66" charset="0"/>
                <a:cs typeface="Times New Roman" pitchFamily="18" charset="0"/>
              </a:rPr>
              <a:t>-развить и усовершенствовать навыки по химическому эксперименту;</a:t>
            </a:r>
            <a:br>
              <a:rPr lang="ru-RU" sz="2800" b="1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2800" b="1" dirty="0" smtClean="0">
                <a:latin typeface="Monotype Corsiva" pitchFamily="66" charset="0"/>
                <a:cs typeface="Times New Roman" pitchFamily="18" charset="0"/>
              </a:rPr>
              <a:t>-развить творческую активность и инициативу обучающихся;</a:t>
            </a:r>
            <a:br>
              <a:rPr lang="ru-RU" sz="2800" b="1" dirty="0" smtClean="0">
                <a:latin typeface="Monotype Corsiva" pitchFamily="66" charset="0"/>
                <a:cs typeface="Times New Roman" pitchFamily="18" charset="0"/>
              </a:rPr>
            </a:br>
            <a:r>
              <a:rPr lang="ru-RU" sz="2800" b="1" dirty="0" smtClean="0">
                <a:latin typeface="Monotype Corsiva" pitchFamily="66" charset="0"/>
                <a:cs typeface="Times New Roman" pitchFamily="18" charset="0"/>
              </a:rPr>
              <a:t>-подготовить обучающихся к практической деятельности</a:t>
            </a:r>
            <a:endParaRPr lang="ru-RU" sz="2800" b="1" dirty="0">
              <a:latin typeface="Monotype Corsiva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8233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16832"/>
            <a:ext cx="7160840" cy="4392488"/>
          </a:xfrm>
        </p:spPr>
        <p:txBody>
          <a:bodyPr>
            <a:normAutofit/>
          </a:bodyPr>
          <a:lstStyle/>
          <a:p>
            <a:endParaRPr lang="ru-RU" b="1" i="1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404664"/>
            <a:ext cx="734481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Неделя химии, биологии и географии</a:t>
            </a:r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G:\DCIM\Camera\IMG_20160219_143814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548922" y="1600200"/>
            <a:ext cx="8046156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396552" y="26359"/>
            <a:ext cx="9148233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16832"/>
            <a:ext cx="7160840" cy="4392488"/>
          </a:xfrm>
        </p:spPr>
        <p:txBody>
          <a:bodyPr>
            <a:normAutofit/>
          </a:bodyPr>
          <a:lstStyle/>
          <a:p>
            <a:endParaRPr lang="ru-RU" b="1" i="1" dirty="0" smtClean="0">
              <a:hlinkClick r:id="rId3" action="ppaction://hlinkfile"/>
            </a:endParaRPr>
          </a:p>
          <a:p>
            <a:endParaRPr lang="ru-RU" dirty="0">
              <a:hlinkClick r:id="rId3" action="ppaction://hlinkfile"/>
            </a:endParaRPr>
          </a:p>
        </p:txBody>
      </p:sp>
      <p:sp>
        <p:nvSpPr>
          <p:cNvPr id="5" name="Прямоугольник 4"/>
          <p:cNvSpPr/>
          <p:nvPr/>
        </p:nvSpPr>
        <p:spPr>
          <a:xfrm flipV="1">
            <a:off x="971600" y="332656"/>
            <a:ext cx="73448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09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09545763"/>
              </p:ext>
            </p:extLst>
          </p:nvPr>
        </p:nvGraphicFramePr>
        <p:xfrm>
          <a:off x="2164558" y="508391"/>
          <a:ext cx="4536504" cy="61841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name="Документ" r:id="rId6" imgW="6014036" imgH="9380834" progId="Word.Document.12">
                  <p:embed/>
                </p:oleObj>
              </mc:Choice>
              <mc:Fallback>
                <p:oleObj name="Документ" r:id="rId6" imgW="6014036" imgH="9380834" progId="Word.Document.12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64558" y="508391"/>
                        <a:ext cx="4536504" cy="61841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8233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4322911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16832"/>
            <a:ext cx="7160840" cy="4392488"/>
          </a:xfrm>
        </p:spPr>
        <p:txBody>
          <a:bodyPr>
            <a:normAutofit/>
          </a:bodyPr>
          <a:lstStyle/>
          <a:p>
            <a:endParaRPr lang="ru-RU" b="1" i="1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404665"/>
            <a:ext cx="73448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9752" y="476672"/>
            <a:ext cx="5203163" cy="590465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233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4322911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404665"/>
            <a:ext cx="73448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006557" y="599201"/>
            <a:ext cx="7561213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Сертификат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 получение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одной пятерки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Действителен на уроках биологии, географии, химии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Срок действия до 08.05.2018.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Рисунок 7" descr="C:\Users\user\Desktop\i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8312" y="2998551"/>
            <a:ext cx="3816449" cy="3096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5"/>
            <a:ext cx="9148233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4322911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2276872"/>
            <a:ext cx="6912768" cy="4032448"/>
          </a:xfrm>
        </p:spPr>
        <p:txBody>
          <a:bodyPr>
            <a:normAutofit/>
          </a:bodyPr>
          <a:lstStyle/>
          <a:p>
            <a:pPr algn="just"/>
            <a:r>
              <a:rPr lang="ru-RU" b="1" dirty="0">
                <a:solidFill>
                  <a:schemeClr val="tx1"/>
                </a:solidFill>
              </a:rPr>
              <a:t>Белое золото представляет собой сплав, состоящий из 75 % </a:t>
            </a:r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ru-RU" b="1" dirty="0">
                <a:solidFill>
                  <a:schemeClr val="tx1"/>
                </a:solidFill>
              </a:rPr>
              <a:t>золота, 20% палладия и 5% серебра. Рассчитайте число атомов этих металлов в кольце, </a:t>
            </a:r>
            <a:r>
              <a:rPr lang="ru-RU" b="1" dirty="0" smtClean="0">
                <a:solidFill>
                  <a:schemeClr val="tx1"/>
                </a:solidFill>
              </a:rPr>
              <a:t>масса которого                      2,2г</a:t>
            </a:r>
            <a:r>
              <a:rPr lang="ru-RU" dirty="0"/>
              <a:t>. </a:t>
            </a:r>
          </a:p>
          <a:p>
            <a:endParaRPr lang="ru-RU" b="1" i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404665"/>
            <a:ext cx="7344815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Краткосрочный курс </a:t>
            </a:r>
          </a:p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«Классные задачи»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Постоянная Авогадро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175"/>
            <a:ext cx="9148233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68960"/>
            <a:ext cx="7772400" cy="3384376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7160840" cy="3672408"/>
          </a:xfrm>
        </p:spPr>
        <p:txBody>
          <a:bodyPr>
            <a:normAutofit/>
          </a:bodyPr>
          <a:lstStyle/>
          <a:p>
            <a:endParaRPr lang="ru-RU" b="1" i="1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404665"/>
            <a:ext cx="73448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43608" y="404664"/>
            <a:ext cx="741682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Краткосрочный курс</a:t>
            </a:r>
          </a:p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«Классные задачи»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Молярный объём газов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55807" y="2413338"/>
            <a:ext cx="756060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200" b="1" dirty="0"/>
              <a:t>При выпечке кондитерских </a:t>
            </a:r>
            <a:r>
              <a:rPr lang="ru-RU" sz="3200" b="1" dirty="0" smtClean="0"/>
              <a:t>изделий для </a:t>
            </a:r>
            <a:r>
              <a:rPr lang="ru-RU" sz="3200" b="1" dirty="0"/>
              <a:t>разрыхления </a:t>
            </a:r>
            <a:r>
              <a:rPr lang="ru-RU" sz="3200" b="1" dirty="0" smtClean="0"/>
              <a:t>теста используют «пекарский порошок», представляющий собой  </a:t>
            </a:r>
            <a:r>
              <a:rPr lang="ru-RU" sz="3200" b="1" dirty="0"/>
              <a:t>гидрокарбонат аммония. Составьте уравнение реакции разложения и определите объем газов, который выделяется из 3г разрыхлителя.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8233" cy="68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68960"/>
            <a:ext cx="7772400" cy="3384376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636912"/>
            <a:ext cx="7160840" cy="3672408"/>
          </a:xfrm>
        </p:spPr>
        <p:txBody>
          <a:bodyPr>
            <a:normAutofit/>
          </a:bodyPr>
          <a:lstStyle/>
          <a:p>
            <a:endParaRPr lang="ru-RU" b="1" i="1" dirty="0" smtClean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71600" y="404665"/>
            <a:ext cx="73448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043608" y="404664"/>
            <a:ext cx="74168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Краткосрочный курс «Металлы»</a:t>
            </a:r>
            <a:endParaRPr lang="ru-RU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Чистим серебро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H:\DCIM\Camera\IMG_20180614_12110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604992"/>
            <a:ext cx="2545854" cy="45603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</TotalTime>
  <Words>192</Words>
  <Application>Microsoft Office PowerPoint</Application>
  <PresentationFormat>Экран (4:3)</PresentationFormat>
  <Paragraphs>49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Andalus</vt:lpstr>
      <vt:lpstr>Arial</vt:lpstr>
      <vt:lpstr>Bookman Old Style</vt:lpstr>
      <vt:lpstr>Calibri</vt:lpstr>
      <vt:lpstr>Monotype Corsiva</vt:lpstr>
      <vt:lpstr>Times New Roman</vt:lpstr>
      <vt:lpstr>Тема Office</vt:lpstr>
      <vt:lpstr>Документ</vt:lpstr>
      <vt:lpstr>Внеурочная деятельность как средство формирования положительной мотивации к изучению химии </vt:lpstr>
      <vt:lpstr>Основные задачи внеурочной деятельности по химии: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ВНЕУРОЧНАЯ ДЕЯТЕЛЬНОСТЬ ПО ХИМИИ КАК СРЕДСТВО ФОРМИРОВАНИЯ ЛИЧНОСТНЫХ  РЕЗУЛЬТАТОВ В УСЛОВИЯХ ВВЕДЕНИЯ ФГОС ООО</dc:title>
  <dc:creator>user</dc:creator>
  <cp:lastModifiedBy>Клинова Мария Николаевна</cp:lastModifiedBy>
  <cp:revision>31</cp:revision>
  <dcterms:created xsi:type="dcterms:W3CDTF">2018-05-15T16:24:22Z</dcterms:created>
  <dcterms:modified xsi:type="dcterms:W3CDTF">2018-11-13T07:19:56Z</dcterms:modified>
</cp:coreProperties>
</file>