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sldIdLst>
    <p:sldId id="263" r:id="rId2"/>
    <p:sldId id="267" r:id="rId3"/>
    <p:sldId id="284" r:id="rId4"/>
    <p:sldId id="261" r:id="rId5"/>
    <p:sldId id="268" r:id="rId6"/>
    <p:sldId id="259" r:id="rId7"/>
    <p:sldId id="262" r:id="rId8"/>
    <p:sldId id="264" r:id="rId9"/>
    <p:sldId id="265" r:id="rId10"/>
    <p:sldId id="266" r:id="rId11"/>
    <p:sldId id="269" r:id="rId12"/>
    <p:sldId id="282" r:id="rId13"/>
    <p:sldId id="283" r:id="rId14"/>
    <p:sldId id="291" r:id="rId15"/>
    <p:sldId id="276" r:id="rId16"/>
    <p:sldId id="277" r:id="rId17"/>
    <p:sldId id="278" r:id="rId18"/>
    <p:sldId id="279" r:id="rId19"/>
    <p:sldId id="270" r:id="rId20"/>
    <p:sldId id="271" r:id="rId21"/>
    <p:sldId id="272" r:id="rId22"/>
    <p:sldId id="273" r:id="rId23"/>
    <p:sldId id="274" r:id="rId24"/>
    <p:sldId id="285" r:id="rId25"/>
    <p:sldId id="289" r:id="rId26"/>
    <p:sldId id="287" r:id="rId27"/>
    <p:sldId id="286" r:id="rId28"/>
    <p:sldId id="288" r:id="rId2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34567" autoAdjust="0"/>
    <p:restoredTop sz="86377" autoAdjust="0"/>
  </p:normalViewPr>
  <p:slideViewPr>
    <p:cSldViewPr>
      <p:cViewPr varScale="1">
        <p:scale>
          <a:sx n="100" d="100"/>
          <a:sy n="100" d="100"/>
        </p:scale>
        <p:origin x="1536" y="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4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184A8B-3D61-4DB3-BDF6-57F66D890F6A}" type="datetimeFigureOut">
              <a:rPr lang="ru-RU" smtClean="0"/>
              <a:pPr/>
              <a:t>13.11.2018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8A875-0DEC-47D9-BF96-0C77786925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184A8B-3D61-4DB3-BDF6-57F66D890F6A}" type="datetimeFigureOut">
              <a:rPr lang="ru-RU" smtClean="0"/>
              <a:pPr/>
              <a:t>13.11.2018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8A875-0DEC-47D9-BF96-0C77786925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184A8B-3D61-4DB3-BDF6-57F66D890F6A}" type="datetimeFigureOut">
              <a:rPr lang="ru-RU" smtClean="0"/>
              <a:pPr/>
              <a:t>13.11.2018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8A875-0DEC-47D9-BF96-0C77786925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184A8B-3D61-4DB3-BDF6-57F66D890F6A}" type="datetimeFigureOut">
              <a:rPr lang="ru-RU" smtClean="0"/>
              <a:pPr/>
              <a:t>13.11.2018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8A875-0DEC-47D9-BF96-0C77786925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184A8B-3D61-4DB3-BDF6-57F66D890F6A}" type="datetimeFigureOut">
              <a:rPr lang="ru-RU" smtClean="0"/>
              <a:pPr/>
              <a:t>13.11.2018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8A875-0DEC-47D9-BF96-0C77786925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184A8B-3D61-4DB3-BDF6-57F66D890F6A}" type="datetimeFigureOut">
              <a:rPr lang="ru-RU" smtClean="0"/>
              <a:pPr/>
              <a:t>13.11.2018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8A875-0DEC-47D9-BF96-0C77786925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184A8B-3D61-4DB3-BDF6-57F66D890F6A}" type="datetimeFigureOut">
              <a:rPr lang="ru-RU" smtClean="0"/>
              <a:pPr/>
              <a:t>13.11.2018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8A875-0DEC-47D9-BF96-0C77786925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184A8B-3D61-4DB3-BDF6-57F66D890F6A}" type="datetimeFigureOut">
              <a:rPr lang="ru-RU" smtClean="0"/>
              <a:pPr/>
              <a:t>13.11.2018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8A875-0DEC-47D9-BF96-0C77786925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184A8B-3D61-4DB3-BDF6-57F66D890F6A}" type="datetimeFigureOut">
              <a:rPr lang="ru-RU" smtClean="0"/>
              <a:pPr/>
              <a:t>13.11.2018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8A875-0DEC-47D9-BF96-0C77786925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184A8B-3D61-4DB3-BDF6-57F66D890F6A}" type="datetimeFigureOut">
              <a:rPr lang="ru-RU" smtClean="0"/>
              <a:pPr/>
              <a:t>13.11.2018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8A875-0DEC-47D9-BF96-0C77786925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184A8B-3D61-4DB3-BDF6-57F66D890F6A}" type="datetimeFigureOut">
              <a:rPr lang="ru-RU" smtClean="0"/>
              <a:pPr/>
              <a:t>13.11.2018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1098A875-0DEC-47D9-BF96-0C777869258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0184A8B-3D61-4DB3-BDF6-57F66D890F6A}" type="datetimeFigureOut">
              <a:rPr lang="ru-RU" smtClean="0"/>
              <a:pPr/>
              <a:t>13.11.2018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098A875-0DEC-47D9-BF96-0C7778692582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3568" y="2204864"/>
            <a:ext cx="7848872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</a:rPr>
              <a:t>Дифференцированные задания на уроках химии.</a:t>
            </a:r>
          </a:p>
          <a:p>
            <a:pPr algn="ctr"/>
            <a:endParaRPr lang="ru-RU" sz="3200" b="1" dirty="0">
              <a:solidFill>
                <a:srgbClr val="002060"/>
              </a:solidFill>
            </a:endParaRPr>
          </a:p>
          <a:p>
            <a:pPr algn="ctr"/>
            <a:r>
              <a:rPr lang="ru-RU" sz="3200" b="1" dirty="0" smtClean="0">
                <a:solidFill>
                  <a:srgbClr val="002060"/>
                </a:solidFill>
              </a:rPr>
              <a:t>Учитель </a:t>
            </a:r>
            <a:r>
              <a:rPr lang="ru-RU" sz="3200" b="1" dirty="0" smtClean="0">
                <a:solidFill>
                  <a:srgbClr val="002060"/>
                </a:solidFill>
              </a:rPr>
              <a:t>химии Вшивкова Марина Леонидовна.</a:t>
            </a:r>
          </a:p>
          <a:p>
            <a:pPr algn="ctr"/>
            <a:r>
              <a:rPr lang="ru-RU" sz="3200" b="1" dirty="0" smtClean="0">
                <a:solidFill>
                  <a:srgbClr val="002060"/>
                </a:solidFill>
              </a:rPr>
              <a:t>МБОУ « Кордонская СОШ имени </a:t>
            </a:r>
            <a:r>
              <a:rPr lang="ru-RU" sz="3200" b="1" dirty="0" smtClean="0">
                <a:solidFill>
                  <a:srgbClr val="002060"/>
                </a:solidFill>
              </a:rPr>
              <a:t>М.Ю. </a:t>
            </a:r>
            <a:r>
              <a:rPr lang="ru-RU" sz="3200" b="1" dirty="0" smtClean="0">
                <a:solidFill>
                  <a:srgbClr val="002060"/>
                </a:solidFill>
              </a:rPr>
              <a:t>Шатунова</a:t>
            </a:r>
            <a:endParaRPr lang="ru-RU" sz="32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285852" y="3500438"/>
            <a:ext cx="178595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А)  </a:t>
            </a:r>
            <a:r>
              <a:rPr lang="en-US" dirty="0" smtClean="0">
                <a:solidFill>
                  <a:srgbClr val="002060"/>
                </a:solidFill>
              </a:rPr>
              <a:t>NO2 </a:t>
            </a:r>
            <a:r>
              <a:rPr lang="ru-RU" dirty="0" smtClean="0">
                <a:solidFill>
                  <a:srgbClr val="002060"/>
                </a:solidFill>
              </a:rPr>
              <a:t>,</a:t>
            </a:r>
            <a:r>
              <a:rPr lang="en-US" dirty="0" smtClean="0">
                <a:solidFill>
                  <a:srgbClr val="002060"/>
                </a:solidFill>
              </a:rPr>
              <a:t> SO2 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Б)  </a:t>
            </a:r>
            <a:r>
              <a:rPr lang="en-US" dirty="0" smtClean="0">
                <a:solidFill>
                  <a:srgbClr val="002060"/>
                </a:solidFill>
              </a:rPr>
              <a:t>Na2 O</a:t>
            </a:r>
            <a:r>
              <a:rPr lang="ru-RU" dirty="0" smtClean="0">
                <a:solidFill>
                  <a:srgbClr val="002060"/>
                </a:solidFill>
              </a:rPr>
              <a:t>,</a:t>
            </a:r>
            <a:r>
              <a:rPr lang="en-US" dirty="0" smtClean="0">
                <a:solidFill>
                  <a:srgbClr val="002060"/>
                </a:solidFill>
              </a:rPr>
              <a:t>  </a:t>
            </a:r>
            <a:r>
              <a:rPr lang="en-US" dirty="0" err="1" smtClean="0">
                <a:solidFill>
                  <a:srgbClr val="002060"/>
                </a:solidFill>
              </a:rPr>
              <a:t>CaO</a:t>
            </a:r>
            <a:endParaRPr lang="en-US" dirty="0" smtClean="0">
              <a:solidFill>
                <a:srgbClr val="002060"/>
              </a:solidFill>
            </a:endParaRPr>
          </a:p>
          <a:p>
            <a:r>
              <a:rPr lang="ru-RU" dirty="0" smtClean="0">
                <a:solidFill>
                  <a:srgbClr val="002060"/>
                </a:solidFill>
              </a:rPr>
              <a:t> В)  </a:t>
            </a:r>
            <a:r>
              <a:rPr lang="en-US" dirty="0" err="1" smtClean="0">
                <a:solidFill>
                  <a:srgbClr val="002060"/>
                </a:solidFill>
              </a:rPr>
              <a:t>ZnO</a:t>
            </a:r>
            <a:r>
              <a:rPr lang="ru-RU" dirty="0" smtClean="0">
                <a:solidFill>
                  <a:srgbClr val="002060"/>
                </a:solidFill>
              </a:rPr>
              <a:t>,</a:t>
            </a:r>
            <a:r>
              <a:rPr lang="en-US" dirty="0" smtClean="0">
                <a:solidFill>
                  <a:srgbClr val="002060"/>
                </a:solidFill>
              </a:rPr>
              <a:t>   AI2O3</a:t>
            </a:r>
            <a:r>
              <a:rPr lang="ru-RU" dirty="0" smtClean="0">
                <a:solidFill>
                  <a:srgbClr val="002060"/>
                </a:solidFill>
              </a:rPr>
              <a:t>   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357818" y="3429000"/>
            <a:ext cx="307183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ru-RU" dirty="0" smtClean="0">
                <a:solidFill>
                  <a:srgbClr val="002060"/>
                </a:solidFill>
              </a:rPr>
              <a:t>Оба основные</a:t>
            </a:r>
          </a:p>
          <a:p>
            <a:pPr marL="342900" indent="-342900">
              <a:buAutoNum type="arabicPeriod"/>
            </a:pPr>
            <a:r>
              <a:rPr lang="ru-RU" dirty="0">
                <a:solidFill>
                  <a:srgbClr val="002060"/>
                </a:solidFill>
              </a:rPr>
              <a:t> О</a:t>
            </a:r>
            <a:r>
              <a:rPr lang="ru-RU" dirty="0" smtClean="0">
                <a:solidFill>
                  <a:srgbClr val="002060"/>
                </a:solidFill>
              </a:rPr>
              <a:t>ба кислотные</a:t>
            </a:r>
          </a:p>
          <a:p>
            <a:pPr marL="342900" indent="-342900">
              <a:buAutoNum type="arabicPeriod"/>
            </a:pPr>
            <a:r>
              <a:rPr lang="ru-RU" dirty="0" smtClean="0">
                <a:solidFill>
                  <a:srgbClr val="002060"/>
                </a:solidFill>
              </a:rPr>
              <a:t>Оба </a:t>
            </a:r>
            <a:r>
              <a:rPr lang="ru-RU" dirty="0" err="1" smtClean="0">
                <a:solidFill>
                  <a:srgbClr val="002060"/>
                </a:solidFill>
              </a:rPr>
              <a:t>амфотерные</a:t>
            </a:r>
            <a:endParaRPr lang="ru-RU" dirty="0" smtClean="0">
              <a:solidFill>
                <a:srgbClr val="002060"/>
              </a:solidFill>
            </a:endParaRPr>
          </a:p>
          <a:p>
            <a:pPr marL="342900" indent="-342900">
              <a:buAutoNum type="arabicPeriod"/>
            </a:pPr>
            <a:r>
              <a:rPr lang="ru-RU" dirty="0" smtClean="0">
                <a:solidFill>
                  <a:srgbClr val="002060"/>
                </a:solidFill>
              </a:rPr>
              <a:t>Основные,  кислотные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214414" y="2000240"/>
            <a:ext cx="642942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Установите  соответствие между формулами оксидов и принадлежностью этих классов к определенной группе соединений данного класса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714612" y="1643050"/>
            <a:ext cx="26432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</a:rPr>
              <a:t>Задание№1</a:t>
            </a:r>
            <a:r>
              <a:rPr lang="ru-RU" sz="2000" b="1" dirty="0" smtClean="0">
                <a:solidFill>
                  <a:srgbClr val="002060"/>
                </a:solidFill>
              </a:rPr>
              <a:t> .</a:t>
            </a:r>
            <a:endParaRPr lang="ru-RU" sz="20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43042" y="1714488"/>
            <a:ext cx="571504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rgbClr val="002060"/>
                </a:solidFill>
              </a:rPr>
              <a:t>Установите  соответствие между  названием соли и принадлежностью  ее к определенной группе данного класса</a:t>
            </a:r>
            <a:endParaRPr lang="ru-RU" sz="2000" dirty="0">
              <a:solidFill>
                <a:srgbClr val="00206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214414" y="3286124"/>
            <a:ext cx="214314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А) фосфат натрия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Б) гидрокарбонат натрия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В) </a:t>
            </a:r>
            <a:r>
              <a:rPr lang="ru-RU" dirty="0" err="1" smtClean="0">
                <a:solidFill>
                  <a:srgbClr val="002060"/>
                </a:solidFill>
              </a:rPr>
              <a:t>дигидрофосфат</a:t>
            </a:r>
            <a:r>
              <a:rPr lang="ru-RU" dirty="0" smtClean="0">
                <a:solidFill>
                  <a:srgbClr val="002060"/>
                </a:solidFill>
              </a:rPr>
              <a:t> натрия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Г) сульфат натрия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857752" y="3429000"/>
            <a:ext cx="375663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ru-RU" dirty="0" smtClean="0">
                <a:solidFill>
                  <a:srgbClr val="002060"/>
                </a:solidFill>
              </a:rPr>
              <a:t>Средние  соли</a:t>
            </a:r>
          </a:p>
          <a:p>
            <a:pPr marL="342900" indent="-342900">
              <a:buAutoNum type="arabicPeriod"/>
            </a:pPr>
            <a:r>
              <a:rPr lang="ru-RU" dirty="0" smtClean="0">
                <a:solidFill>
                  <a:srgbClr val="002060"/>
                </a:solidFill>
              </a:rPr>
              <a:t>Кислые соли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286116" y="785794"/>
            <a:ext cx="25003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</a:rPr>
              <a:t>Задание №2</a:t>
            </a:r>
            <a:endParaRPr lang="ru-RU" sz="24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643174" y="1500174"/>
            <a:ext cx="392909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</a:rPr>
              <a:t>Задание№3</a:t>
            </a:r>
            <a:endParaRPr lang="ru-RU" sz="2800" b="1" dirty="0">
              <a:solidFill>
                <a:srgbClr val="00206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643042" y="2714620"/>
            <a:ext cx="535785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</a:rPr>
              <a:t>Найдите вещества, которые не относятся к оксидам  : </a:t>
            </a:r>
            <a:r>
              <a:rPr lang="en-US" sz="2800" b="1" dirty="0" smtClean="0">
                <a:solidFill>
                  <a:srgbClr val="002060"/>
                </a:solidFill>
              </a:rPr>
              <a:t>OF2</a:t>
            </a:r>
            <a:r>
              <a:rPr lang="ru-RU" sz="2800" b="1" dirty="0" smtClean="0">
                <a:solidFill>
                  <a:srgbClr val="002060"/>
                </a:solidFill>
              </a:rPr>
              <a:t>,</a:t>
            </a:r>
            <a:r>
              <a:rPr lang="en-US" sz="2800" b="1" dirty="0" smtClean="0">
                <a:solidFill>
                  <a:srgbClr val="002060"/>
                </a:solidFill>
              </a:rPr>
              <a:t> CO</a:t>
            </a:r>
            <a:r>
              <a:rPr lang="ru-RU" sz="2800" b="1" dirty="0" smtClean="0">
                <a:solidFill>
                  <a:srgbClr val="002060"/>
                </a:solidFill>
              </a:rPr>
              <a:t>,</a:t>
            </a:r>
            <a:r>
              <a:rPr lang="en-US" sz="2800" b="1" dirty="0" smtClean="0">
                <a:solidFill>
                  <a:srgbClr val="002060"/>
                </a:solidFill>
              </a:rPr>
              <a:t> K2O</a:t>
            </a:r>
            <a:r>
              <a:rPr lang="ru-RU" sz="2800" b="1" dirty="0" smtClean="0">
                <a:solidFill>
                  <a:srgbClr val="002060"/>
                </a:solidFill>
              </a:rPr>
              <a:t>,</a:t>
            </a:r>
            <a:r>
              <a:rPr lang="en-US" sz="2800" b="1" dirty="0" smtClean="0">
                <a:solidFill>
                  <a:srgbClr val="002060"/>
                </a:solidFill>
              </a:rPr>
              <a:t> Na2O</a:t>
            </a:r>
            <a:r>
              <a:rPr lang="ru-RU" sz="2800" b="1" dirty="0" smtClean="0">
                <a:solidFill>
                  <a:srgbClr val="002060"/>
                </a:solidFill>
              </a:rPr>
              <a:t>,</a:t>
            </a:r>
            <a:r>
              <a:rPr lang="en-US" sz="2800" b="1" dirty="0" smtClean="0">
                <a:solidFill>
                  <a:srgbClr val="002060"/>
                </a:solidFill>
              </a:rPr>
              <a:t> P2O5 Na2O2</a:t>
            </a:r>
            <a:r>
              <a:rPr lang="ru-RU" sz="2800" b="1" dirty="0" smtClean="0">
                <a:solidFill>
                  <a:srgbClr val="002060"/>
                </a:solidFill>
              </a:rPr>
              <a:t>,</a:t>
            </a:r>
            <a:r>
              <a:rPr lang="en-US" sz="2800" b="1" dirty="0" smtClean="0">
                <a:solidFill>
                  <a:srgbClr val="002060"/>
                </a:solidFill>
              </a:rPr>
              <a:t> SO3</a:t>
            </a:r>
            <a:r>
              <a:rPr lang="ru-RU" sz="2800" b="1" dirty="0" smtClean="0">
                <a:solidFill>
                  <a:srgbClr val="002060"/>
                </a:solidFill>
              </a:rPr>
              <a:t>,</a:t>
            </a:r>
            <a:r>
              <a:rPr lang="en-US" sz="2800" b="1" dirty="0" smtClean="0">
                <a:solidFill>
                  <a:srgbClr val="002060"/>
                </a:solidFill>
              </a:rPr>
              <a:t> H2O2</a:t>
            </a:r>
            <a:r>
              <a:rPr lang="ru-RU" sz="2800" b="1" dirty="0" smtClean="0">
                <a:solidFill>
                  <a:srgbClr val="002060"/>
                </a:solidFill>
              </a:rPr>
              <a:t>,</a:t>
            </a:r>
            <a:r>
              <a:rPr lang="en-US" sz="2800" b="1" dirty="0" smtClean="0">
                <a:solidFill>
                  <a:srgbClr val="002060"/>
                </a:solidFill>
              </a:rPr>
              <a:t> H2O</a:t>
            </a:r>
            <a:r>
              <a:rPr lang="ru-RU" sz="2800" b="1" dirty="0" smtClean="0">
                <a:solidFill>
                  <a:srgbClr val="002060"/>
                </a:solidFill>
              </a:rPr>
              <a:t>. Ответ обоснуйте.</a:t>
            </a:r>
            <a:endParaRPr lang="ru-RU" sz="28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59632" y="2204864"/>
            <a:ext cx="6840760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err="1" smtClean="0">
                <a:solidFill>
                  <a:srgbClr val="002060"/>
                </a:solidFill>
              </a:rPr>
              <a:t>Разноуровневые</a:t>
            </a:r>
            <a:r>
              <a:rPr lang="ru-RU" sz="4400" b="1" dirty="0" smtClean="0">
                <a:solidFill>
                  <a:srgbClr val="002060"/>
                </a:solidFill>
              </a:rPr>
              <a:t> самостоятельные работы по химическому тренажеру</a:t>
            </a:r>
            <a:endParaRPr lang="ru-RU" sz="44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ello_html_mb00b1dc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01581"/>
            <a:ext cx="9144000" cy="5854837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467544" y="1566084"/>
            <a:ext cx="8361666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Calibri" pitchFamily="34" charset="0"/>
                <a:cs typeface="Times New Roman" pitchFamily="18" charset="0"/>
              </a:rPr>
              <a:t>Дифференцированная</a:t>
            </a:r>
            <a:r>
              <a:rPr kumimoji="0" lang="ru-RU" sz="2400" b="1" i="0" u="none" strike="noStrike" cap="none" normalizeH="0" dirty="0" smtClean="0">
                <a:ln>
                  <a:noFill/>
                </a:ln>
                <a:solidFill>
                  <a:srgbClr val="002060"/>
                </a:solidFill>
                <a:effectLst/>
                <a:ea typeface="Calibri" pitchFamily="34" charset="0"/>
                <a:cs typeface="Times New Roman" pitchFamily="18" charset="0"/>
              </a:rPr>
              <a:t> самостоятельная работа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Calibri" pitchFamily="34" charset="0"/>
                <a:cs typeface="Times New Roman" pitchFamily="18" charset="0"/>
              </a:rPr>
              <a:t> по </a:t>
            </a:r>
            <a:r>
              <a:rPr kumimoji="0" lang="ru-RU" sz="2400" b="1" i="0" u="none" strike="noStrike" cap="none" normalizeH="0" dirty="0" smtClean="0">
                <a:ln>
                  <a:noFill/>
                </a:ln>
                <a:solidFill>
                  <a:srgbClr val="002060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1" i="0" u="none" strike="noStrike" cap="none" normalizeH="0" dirty="0" smtClean="0">
                <a:ln>
                  <a:noFill/>
                </a:ln>
                <a:solidFill>
                  <a:srgbClr val="002060"/>
                </a:solidFill>
                <a:effectLst/>
                <a:ea typeface="Calibri" pitchFamily="34" charset="0"/>
                <a:cs typeface="Times New Roman" pitchFamily="18" charset="0"/>
              </a:rPr>
              <a:t>теме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Calibri" pitchFamily="34" charset="0"/>
                <a:cs typeface="Times New Roman" pitchFamily="18" charset="0"/>
              </a:rPr>
              <a:t>Оксиды».</a:t>
            </a:r>
            <a:endParaRPr lang="ru-RU" sz="2400" dirty="0" smtClean="0">
              <a:solidFill>
                <a:srgbClr val="002060"/>
              </a:solidFill>
              <a:ea typeface="Calibri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Calibri" pitchFamily="34" charset="0"/>
                <a:cs typeface="Arial" pitchFamily="34" charset="0"/>
              </a:rPr>
              <a:t>1.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Calibri" pitchFamily="34" charset="0"/>
                <a:cs typeface="Times New Roman" pitchFamily="18" charset="0"/>
              </a:rPr>
              <a:t>Выписать формулы оксидов. Дать названия.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cs typeface="Arial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Calibri" pitchFamily="34" charset="0"/>
                <a:cs typeface="Times New Roman" pitchFamily="18" charset="0"/>
              </a:rPr>
              <a:t>2. Напишите определение оксидов.</a:t>
            </a:r>
            <a:r>
              <a:rPr lang="ru-RU" sz="2400" b="1" dirty="0" smtClean="0">
                <a:solidFill>
                  <a:srgbClr val="002060"/>
                </a:solidFill>
                <a:ea typeface="Calibri" pitchFamily="34" charset="0"/>
                <a:cs typeface="Times New Roman" pitchFamily="18" charset="0"/>
              </a:rPr>
              <a:t> Разделите оксиды на группы. Обоснуйте.</a:t>
            </a:r>
            <a:endParaRPr lang="ru-RU" sz="2400" b="1" dirty="0" smtClean="0">
              <a:solidFill>
                <a:srgbClr val="002060"/>
              </a:solidFill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Calibri" pitchFamily="34" charset="0"/>
                <a:cs typeface="Times New Roman" pitchFamily="18" charset="0"/>
              </a:rPr>
              <a:t>3.Напишите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Calibri" pitchFamily="34" charset="0"/>
                <a:cs typeface="Times New Roman" pitchFamily="18" charset="0"/>
              </a:rPr>
              <a:t>химические свойства основных оксидов.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ea typeface="Calibri" pitchFamily="34" charset="0"/>
                <a:cs typeface="Times New Roman" pitchFamily="18" charset="0"/>
              </a:rPr>
              <a:t>4.Напишите химические свойства кислотных оксидов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002060"/>
                </a:solidFill>
                <a:cs typeface="Times New Roman" pitchFamily="18" charset="0"/>
              </a:rPr>
              <a:t>5.</a:t>
            </a:r>
            <a:r>
              <a:rPr lang="ru-RU" sz="2400" b="1" dirty="0" smtClean="0">
                <a:solidFill>
                  <a:srgbClr val="002060"/>
                </a:solidFill>
                <a:ea typeface="Calibri" pitchFamily="34" charset="0"/>
                <a:cs typeface="Times New Roman" pitchFamily="18" charset="0"/>
              </a:rPr>
              <a:t> Напишите химические свойства амфотерных </a:t>
            </a:r>
            <a:r>
              <a:rPr lang="ru-RU" sz="2400" b="1" dirty="0" smtClean="0">
                <a:solidFill>
                  <a:srgbClr val="002060"/>
                </a:solidFill>
                <a:ea typeface="Calibri" pitchFamily="34" charset="0"/>
                <a:cs typeface="Times New Roman" pitchFamily="18" charset="0"/>
              </a:rPr>
              <a:t>оксидов.</a:t>
            </a:r>
            <a:endParaRPr lang="ru-RU" sz="2400" b="1" dirty="0" smtClean="0">
              <a:solidFill>
                <a:srgbClr val="002060"/>
              </a:solidFill>
              <a:cs typeface="Arial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002060"/>
                </a:solidFill>
                <a:cs typeface="Arial" pitchFamily="34" charset="0"/>
              </a:rPr>
              <a:t>6.</a:t>
            </a:r>
            <a:r>
              <a:rPr lang="ru-RU" sz="2400" b="1" dirty="0" smtClean="0">
                <a:solidFill>
                  <a:srgbClr val="002060"/>
                </a:solidFill>
              </a:rPr>
              <a:t> Найдите вещества, которые не относятся к </a:t>
            </a:r>
            <a:r>
              <a:rPr lang="ru-RU" sz="2400" b="1" dirty="0" smtClean="0">
                <a:solidFill>
                  <a:srgbClr val="002060"/>
                </a:solidFill>
              </a:rPr>
              <a:t>оксидам: </a:t>
            </a:r>
            <a:r>
              <a:rPr lang="en-US" sz="2400" b="1" dirty="0" smtClean="0">
                <a:solidFill>
                  <a:srgbClr val="002060"/>
                </a:solidFill>
              </a:rPr>
              <a:t>OF2</a:t>
            </a:r>
            <a:r>
              <a:rPr lang="ru-RU" sz="2400" b="1" dirty="0" smtClean="0">
                <a:solidFill>
                  <a:srgbClr val="002060"/>
                </a:solidFill>
              </a:rPr>
              <a:t>,</a:t>
            </a:r>
            <a:r>
              <a:rPr lang="en-US" sz="2400" b="1" dirty="0" smtClean="0">
                <a:solidFill>
                  <a:srgbClr val="002060"/>
                </a:solidFill>
              </a:rPr>
              <a:t> CO</a:t>
            </a:r>
            <a:r>
              <a:rPr lang="ru-RU" sz="2400" b="1" dirty="0" smtClean="0">
                <a:solidFill>
                  <a:srgbClr val="002060"/>
                </a:solidFill>
              </a:rPr>
              <a:t>,</a:t>
            </a:r>
            <a:r>
              <a:rPr lang="en-US" sz="2400" b="1" dirty="0" smtClean="0">
                <a:solidFill>
                  <a:srgbClr val="002060"/>
                </a:solidFill>
              </a:rPr>
              <a:t> K2O</a:t>
            </a:r>
            <a:r>
              <a:rPr lang="ru-RU" sz="2400" b="1" dirty="0" smtClean="0">
                <a:solidFill>
                  <a:srgbClr val="002060"/>
                </a:solidFill>
              </a:rPr>
              <a:t>,</a:t>
            </a:r>
            <a:r>
              <a:rPr lang="en-US" sz="2400" b="1" dirty="0" smtClean="0">
                <a:solidFill>
                  <a:srgbClr val="002060"/>
                </a:solidFill>
              </a:rPr>
              <a:t> Na2O</a:t>
            </a:r>
            <a:r>
              <a:rPr lang="ru-RU" sz="2400" b="1" dirty="0" smtClean="0">
                <a:solidFill>
                  <a:srgbClr val="002060"/>
                </a:solidFill>
              </a:rPr>
              <a:t>,</a:t>
            </a:r>
            <a:r>
              <a:rPr lang="en-US" sz="2400" b="1" dirty="0" smtClean="0">
                <a:solidFill>
                  <a:srgbClr val="002060"/>
                </a:solidFill>
              </a:rPr>
              <a:t> P2O5 Na2O2</a:t>
            </a:r>
            <a:r>
              <a:rPr lang="ru-RU" sz="2400" b="1" dirty="0" smtClean="0">
                <a:solidFill>
                  <a:srgbClr val="002060"/>
                </a:solidFill>
              </a:rPr>
              <a:t>,</a:t>
            </a:r>
            <a:r>
              <a:rPr lang="en-US" sz="2400" b="1" dirty="0" smtClean="0">
                <a:solidFill>
                  <a:srgbClr val="002060"/>
                </a:solidFill>
              </a:rPr>
              <a:t> SO3</a:t>
            </a:r>
            <a:r>
              <a:rPr lang="ru-RU" sz="2400" b="1" dirty="0" smtClean="0">
                <a:solidFill>
                  <a:srgbClr val="002060"/>
                </a:solidFill>
              </a:rPr>
              <a:t>,</a:t>
            </a:r>
            <a:r>
              <a:rPr lang="en-US" sz="2400" b="1" dirty="0" smtClean="0">
                <a:solidFill>
                  <a:srgbClr val="002060"/>
                </a:solidFill>
              </a:rPr>
              <a:t> H2O2</a:t>
            </a:r>
            <a:r>
              <a:rPr lang="ru-RU" sz="2400" b="1" dirty="0" smtClean="0">
                <a:solidFill>
                  <a:srgbClr val="002060"/>
                </a:solidFill>
              </a:rPr>
              <a:t>,</a:t>
            </a:r>
            <a:r>
              <a:rPr lang="en-US" sz="2400" b="1" dirty="0" smtClean="0">
                <a:solidFill>
                  <a:srgbClr val="002060"/>
                </a:solidFill>
              </a:rPr>
              <a:t> H2O</a:t>
            </a:r>
            <a:r>
              <a:rPr lang="ru-RU" sz="2400" b="1" dirty="0" smtClean="0">
                <a:solidFill>
                  <a:srgbClr val="002060"/>
                </a:solidFill>
              </a:rPr>
              <a:t>. Ответ обоснуйте</a:t>
            </a:r>
            <a:r>
              <a:rPr lang="ru-RU" sz="2400" b="1" dirty="0" smtClean="0">
                <a:solidFill>
                  <a:srgbClr val="002060"/>
                </a:solidFill>
              </a:rPr>
              <a:t>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1"/>
          <p:cNvSpPr>
            <a:spLocks noChangeArrowheads="1"/>
          </p:cNvSpPr>
          <p:nvPr/>
        </p:nvSpPr>
        <p:spPr bwMode="auto">
          <a:xfrm>
            <a:off x="428596" y="928670"/>
            <a:ext cx="8072494" cy="56938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Дифференцированная</a:t>
            </a:r>
            <a:r>
              <a:rPr kumimoji="0" lang="ru-RU" sz="2800" b="1" i="0" u="none" strike="noStrike" cap="none" normalizeH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самостоятельная работа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по теме «Основания»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1.Выписать формулы оснований. Дать названия.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2. Напишите определение оснований.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3.Разделите основания на группы. Обоснуйте.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4.Напишите химические свойства основании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5.Определите типы химических реакций, подпишите. Реакции ионного обмена напишите в молекулярном , полном ионном и сокращенном виде.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На </a:t>
            </a:r>
            <a:r>
              <a:rPr lang="ru-RU" sz="2800" b="1" dirty="0" smtClean="0">
                <a:solidFill>
                  <a:srgbClr val="002060"/>
                </a:solidFill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5</a:t>
            </a:r>
            <a:r>
              <a:rPr lang="ru-RU" sz="2800" b="1" dirty="0" smtClean="0">
                <a:solidFill>
                  <a:srgbClr val="002060"/>
                </a:solidFill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все задания. На </a:t>
            </a:r>
            <a:r>
              <a:rPr lang="ru-RU" sz="2800" b="1" dirty="0" smtClean="0">
                <a:solidFill>
                  <a:srgbClr val="002060"/>
                </a:solidFill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4</a:t>
            </a:r>
            <a:r>
              <a:rPr lang="ru-RU" sz="2800" b="1" dirty="0" smtClean="0">
                <a:solidFill>
                  <a:srgbClr val="002060"/>
                </a:solidFill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-задания1-4. На </a:t>
            </a:r>
            <a:r>
              <a:rPr lang="ru-RU" sz="2800" b="1" dirty="0" smtClean="0">
                <a:solidFill>
                  <a:srgbClr val="002060"/>
                </a:solidFill>
                <a:latin typeface="Calibri"/>
                <a:ea typeface="Calibri" pitchFamily="34" charset="0"/>
                <a:cs typeface="Times New Roman" pitchFamily="18" charset="0"/>
              </a:rPr>
              <a:t>«»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</a:t>
            </a:r>
            <a:r>
              <a:rPr lang="ru-RU" sz="2800" b="1" dirty="0" smtClean="0">
                <a:solidFill>
                  <a:srgbClr val="002060"/>
                </a:solidFill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- 1-3.</a:t>
            </a:r>
            <a:endParaRPr lang="ru-RU" sz="2800" b="1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1"/>
          <p:cNvSpPr>
            <a:spLocks noChangeArrowheads="1"/>
          </p:cNvSpPr>
          <p:nvPr/>
        </p:nvSpPr>
        <p:spPr bwMode="auto">
          <a:xfrm>
            <a:off x="714348" y="1214422"/>
            <a:ext cx="7858180" cy="55399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Дифференцированная</a:t>
            </a:r>
            <a:r>
              <a:rPr kumimoji="0" lang="ru-RU" sz="2400" b="1" i="0" u="none" strike="noStrike" cap="none" normalizeH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самостоятельная работа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по теме «Кислоты»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1.Выписать формулы кислот. Дать названия.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2.Разделите кислоты на группы. Обоснуйте. 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3.Напишите определение кислот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4.Напишите химические свойства кис лот.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5.Определите типы химических реакций, подпишите. Реакции ионного обмена напишите в молекулярном , полном ионном и сокращенном виде.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1"/>
          <p:cNvSpPr>
            <a:spLocks noChangeArrowheads="1"/>
          </p:cNvSpPr>
          <p:nvPr/>
        </p:nvSpPr>
        <p:spPr bwMode="auto">
          <a:xfrm rot="10800000" flipV="1">
            <a:off x="1285851" y="580905"/>
            <a:ext cx="5643602" cy="5632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Дифференцированная</a:t>
            </a:r>
            <a:r>
              <a:rPr kumimoji="0" lang="ru-RU" sz="2400" b="1" i="0" u="none" strike="noStrike" cap="none" normalizeH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самостоятельная работа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по теме «Соли»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1.Выписать формулы солей. Дать названия.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2.Разделите соли на группы. Обоснуйте.  3.Напишите определение солей.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4.Напишите химические свойства солей.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5.Определите типы химических реакций, подпишите. Реакции ионного обмена напишите в молекулярном , полном ионном и сокращенном виде.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lang="ru-RU" sz="2400" b="1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1560" y="1643050"/>
            <a:ext cx="7848872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</a:rPr>
              <a:t>В образовательном процессе для оценки достижения планируемых результатов используются и другие формы заданий, которые носят  практический характер и предусматривают выполнение нескольких действий.</a:t>
            </a:r>
            <a:endParaRPr lang="ru-RU" sz="32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1560" y="1484784"/>
            <a:ext cx="7992888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3600" b="1" dirty="0" smtClean="0">
                <a:solidFill>
                  <a:srgbClr val="002060"/>
                </a:solidFill>
              </a:rPr>
              <a:t>Дифференцированное  обучение  создает  условия для максимального развития детей с разным уровнем способностей,  с разной мотивацией обучения. </a:t>
            </a:r>
          </a:p>
          <a:p>
            <a:pPr algn="just"/>
            <a:r>
              <a:rPr lang="ru-RU" sz="3600" b="1" dirty="0" smtClean="0">
                <a:solidFill>
                  <a:srgbClr val="002060"/>
                </a:solidFill>
              </a:rPr>
              <a:t>Этот вывод не дань моде, а жизнь, доказавшая, что люди рождаются разными.</a:t>
            </a:r>
            <a:endParaRPr lang="ru-RU" sz="36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1560" y="2132856"/>
            <a:ext cx="792088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2060"/>
                </a:solidFill>
              </a:rPr>
              <a:t>Практическая  работа </a:t>
            </a:r>
          </a:p>
          <a:p>
            <a:pPr algn="ctr"/>
            <a:r>
              <a:rPr lang="ru-RU" sz="3600" b="1" dirty="0" smtClean="0">
                <a:solidFill>
                  <a:srgbClr val="002060"/>
                </a:solidFill>
              </a:rPr>
              <a:t>« </a:t>
            </a:r>
            <a:r>
              <a:rPr lang="ru-RU" sz="3600" b="1" dirty="0" smtClean="0">
                <a:solidFill>
                  <a:srgbClr val="002060"/>
                </a:solidFill>
              </a:rPr>
              <a:t>Решение экспериментальных задач по теме  «Химические свойства неорганических веществ</a:t>
            </a:r>
            <a:r>
              <a:rPr lang="ru-RU" sz="3600" b="1" dirty="0" smtClean="0">
                <a:solidFill>
                  <a:srgbClr val="002060"/>
                </a:solidFill>
              </a:rPr>
              <a:t>»</a:t>
            </a:r>
            <a:endParaRPr lang="ru-RU" sz="3600" b="1" dirty="0" smtClean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3568" y="836712"/>
            <a:ext cx="7960398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</a:rPr>
              <a:t>Задание 1. (базовый уровень) </a:t>
            </a:r>
          </a:p>
          <a:p>
            <a:endParaRPr lang="ru-RU" sz="2800" b="1" dirty="0" smtClean="0">
              <a:solidFill>
                <a:srgbClr val="002060"/>
              </a:solidFill>
            </a:endParaRPr>
          </a:p>
          <a:p>
            <a:r>
              <a:rPr lang="ru-RU" sz="2800" b="1" dirty="0" smtClean="0">
                <a:solidFill>
                  <a:srgbClr val="002060"/>
                </a:solidFill>
              </a:rPr>
              <a:t>К раствору хлорида  бария прилейте:</a:t>
            </a:r>
          </a:p>
          <a:p>
            <a:pPr marL="342900" indent="-342900">
              <a:buAutoNum type="arabicParenR"/>
            </a:pPr>
            <a:r>
              <a:rPr lang="ru-RU" sz="2800" b="1" dirty="0" smtClean="0">
                <a:solidFill>
                  <a:srgbClr val="002060"/>
                </a:solidFill>
              </a:rPr>
              <a:t>Раствор серной кислоты</a:t>
            </a:r>
          </a:p>
          <a:p>
            <a:pPr marL="342900" indent="-342900">
              <a:buAutoNum type="arabicParenR"/>
            </a:pPr>
            <a:r>
              <a:rPr lang="ru-RU" sz="2800" b="1" dirty="0" smtClean="0">
                <a:solidFill>
                  <a:srgbClr val="002060"/>
                </a:solidFill>
              </a:rPr>
              <a:t>Раствор карбоната натрия</a:t>
            </a:r>
          </a:p>
          <a:p>
            <a:pPr marL="342900" indent="-342900">
              <a:buAutoNum type="arabicParenR"/>
            </a:pPr>
            <a:r>
              <a:rPr lang="ru-RU" sz="2800" b="1" dirty="0" smtClean="0">
                <a:solidFill>
                  <a:srgbClr val="002060"/>
                </a:solidFill>
              </a:rPr>
              <a:t>Раствор </a:t>
            </a:r>
            <a:r>
              <a:rPr lang="ru-RU" sz="2800" b="1" dirty="0" err="1" smtClean="0">
                <a:solidFill>
                  <a:srgbClr val="002060"/>
                </a:solidFill>
              </a:rPr>
              <a:t>гидроксида</a:t>
            </a:r>
            <a:r>
              <a:rPr lang="ru-RU" sz="2800" b="1" dirty="0" smtClean="0">
                <a:solidFill>
                  <a:srgbClr val="002060"/>
                </a:solidFill>
              </a:rPr>
              <a:t> натрия</a:t>
            </a:r>
          </a:p>
          <a:p>
            <a:pPr marL="342900" indent="-342900"/>
            <a:endParaRPr lang="ru-RU" sz="2800" b="1" dirty="0" smtClean="0">
              <a:solidFill>
                <a:srgbClr val="002060"/>
              </a:solidFill>
            </a:endParaRPr>
          </a:p>
          <a:p>
            <a:pPr marL="342900" indent="-342900"/>
            <a:r>
              <a:rPr lang="ru-RU" sz="2800" b="1" dirty="0" smtClean="0">
                <a:solidFill>
                  <a:srgbClr val="002060"/>
                </a:solidFill>
              </a:rPr>
              <a:t>Во </a:t>
            </a:r>
            <a:r>
              <a:rPr lang="ru-RU" sz="2800" b="1" dirty="0" smtClean="0">
                <a:solidFill>
                  <a:srgbClr val="002060"/>
                </a:solidFill>
              </a:rPr>
              <a:t>всех ли случаях </a:t>
            </a:r>
            <a:r>
              <a:rPr lang="ru-RU" sz="2800" b="1" dirty="0" smtClean="0">
                <a:solidFill>
                  <a:srgbClr val="002060"/>
                </a:solidFill>
              </a:rPr>
              <a:t>произошла химическая </a:t>
            </a:r>
            <a:r>
              <a:rPr lang="ru-RU" sz="2800" b="1" dirty="0" smtClean="0">
                <a:solidFill>
                  <a:srgbClr val="002060"/>
                </a:solidFill>
              </a:rPr>
              <a:t>реакция? </a:t>
            </a:r>
            <a:endParaRPr lang="ru-RU" sz="2800" b="1" dirty="0" smtClean="0">
              <a:solidFill>
                <a:srgbClr val="002060"/>
              </a:solidFill>
            </a:endParaRPr>
          </a:p>
          <a:p>
            <a:pPr marL="342900" indent="-342900"/>
            <a:r>
              <a:rPr lang="ru-RU" sz="2800" b="1" dirty="0" smtClean="0">
                <a:solidFill>
                  <a:srgbClr val="002060"/>
                </a:solidFill>
              </a:rPr>
              <a:t>Каковы </a:t>
            </a:r>
            <a:r>
              <a:rPr lang="ru-RU" sz="2800" b="1" dirty="0" smtClean="0">
                <a:solidFill>
                  <a:srgbClr val="002060"/>
                </a:solidFill>
              </a:rPr>
              <a:t>признаки </a:t>
            </a:r>
            <a:r>
              <a:rPr lang="ru-RU" sz="2800" b="1" dirty="0" smtClean="0">
                <a:solidFill>
                  <a:srgbClr val="002060"/>
                </a:solidFill>
              </a:rPr>
              <a:t>реакций?  </a:t>
            </a:r>
          </a:p>
          <a:p>
            <a:pPr marL="342900" indent="-342900"/>
            <a:r>
              <a:rPr lang="ru-RU" sz="2800" b="1" dirty="0" smtClean="0">
                <a:solidFill>
                  <a:srgbClr val="002060"/>
                </a:solidFill>
              </a:rPr>
              <a:t>Напишите </a:t>
            </a:r>
            <a:r>
              <a:rPr lang="ru-RU" sz="2800" b="1" dirty="0" smtClean="0">
                <a:solidFill>
                  <a:srgbClr val="002060"/>
                </a:solidFill>
              </a:rPr>
              <a:t>уравнения реакций в молекулярном, полном и сокращенном ионном  виде. </a:t>
            </a:r>
            <a:endParaRPr lang="ru-RU" sz="28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27584" y="1340768"/>
            <a:ext cx="7920880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</a:rPr>
              <a:t>Задание 2 ( повышенный уровень) </a:t>
            </a:r>
          </a:p>
          <a:p>
            <a:endParaRPr lang="ru-RU" sz="2800" b="1" dirty="0" smtClean="0">
              <a:solidFill>
                <a:srgbClr val="002060"/>
              </a:solidFill>
            </a:endParaRPr>
          </a:p>
          <a:p>
            <a:r>
              <a:rPr lang="ru-RU" sz="2800" b="1" dirty="0">
                <a:solidFill>
                  <a:srgbClr val="002060"/>
                </a:solidFill>
              </a:rPr>
              <a:t>Все реакции нужно проделать в одной пробирке. </a:t>
            </a:r>
            <a:endParaRPr lang="ru-RU" sz="2800" b="1" dirty="0" smtClean="0">
              <a:solidFill>
                <a:srgbClr val="002060"/>
              </a:solidFill>
            </a:endParaRPr>
          </a:p>
          <a:p>
            <a:r>
              <a:rPr lang="ru-RU" sz="2800" b="1" dirty="0" smtClean="0">
                <a:solidFill>
                  <a:srgbClr val="002060"/>
                </a:solidFill>
              </a:rPr>
              <a:t>Осуществите </a:t>
            </a:r>
            <a:r>
              <a:rPr lang="ru-RU" sz="2800" b="1" dirty="0" smtClean="0">
                <a:solidFill>
                  <a:srgbClr val="002060"/>
                </a:solidFill>
              </a:rPr>
              <a:t>превращения согласно предложенной схеме: оксид меди (2</a:t>
            </a:r>
            <a:r>
              <a:rPr lang="ru-RU" sz="2800" b="1" dirty="0" smtClean="0">
                <a:solidFill>
                  <a:srgbClr val="002060"/>
                </a:solidFill>
              </a:rPr>
              <a:t>) --    </a:t>
            </a:r>
            <a:r>
              <a:rPr lang="ru-RU" sz="2800" b="1" dirty="0" smtClean="0">
                <a:solidFill>
                  <a:srgbClr val="002060"/>
                </a:solidFill>
              </a:rPr>
              <a:t>сульфат меди </a:t>
            </a:r>
            <a:r>
              <a:rPr lang="ru-RU" sz="2800" b="1" dirty="0" smtClean="0">
                <a:solidFill>
                  <a:srgbClr val="002060"/>
                </a:solidFill>
              </a:rPr>
              <a:t>--- гидроксид </a:t>
            </a:r>
            <a:r>
              <a:rPr lang="ru-RU" sz="2800" b="1" dirty="0" smtClean="0">
                <a:solidFill>
                  <a:srgbClr val="002060"/>
                </a:solidFill>
              </a:rPr>
              <a:t>меди.</a:t>
            </a:r>
          </a:p>
          <a:p>
            <a:endParaRPr lang="ru-RU" sz="2800" b="1" dirty="0" smtClean="0">
              <a:solidFill>
                <a:srgbClr val="002060"/>
              </a:solidFill>
            </a:endParaRPr>
          </a:p>
          <a:p>
            <a:r>
              <a:rPr lang="ru-RU" sz="2800" b="1" dirty="0" smtClean="0">
                <a:solidFill>
                  <a:srgbClr val="002060"/>
                </a:solidFill>
              </a:rPr>
              <a:t>Какие </a:t>
            </a:r>
            <a:r>
              <a:rPr lang="ru-RU" sz="2800" b="1" dirty="0" smtClean="0">
                <a:solidFill>
                  <a:srgbClr val="002060"/>
                </a:solidFill>
              </a:rPr>
              <a:t>признаки вы наблюдали? </a:t>
            </a:r>
            <a:endParaRPr lang="ru-RU" sz="2800" b="1" dirty="0" smtClean="0">
              <a:solidFill>
                <a:srgbClr val="002060"/>
              </a:solidFill>
            </a:endParaRPr>
          </a:p>
          <a:p>
            <a:r>
              <a:rPr lang="ru-RU" sz="2800" b="1" dirty="0" smtClean="0">
                <a:solidFill>
                  <a:srgbClr val="002060"/>
                </a:solidFill>
              </a:rPr>
              <a:t>Напишите </a:t>
            </a:r>
            <a:r>
              <a:rPr lang="ru-RU" sz="2800" b="1" dirty="0" smtClean="0">
                <a:solidFill>
                  <a:srgbClr val="002060"/>
                </a:solidFill>
              </a:rPr>
              <a:t>молекулярные, полные и сокращенные уравнения.</a:t>
            </a:r>
            <a:endParaRPr lang="ru-RU" sz="28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739725"/>
            <a:ext cx="8568952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</a:rPr>
              <a:t>Задание  №3  (базовый и повышенный уровень)</a:t>
            </a:r>
          </a:p>
          <a:p>
            <a:endParaRPr lang="ru-RU" sz="2400" b="1" dirty="0" smtClean="0">
              <a:solidFill>
                <a:srgbClr val="002060"/>
              </a:solidFill>
            </a:endParaRPr>
          </a:p>
          <a:p>
            <a:r>
              <a:rPr lang="ru-RU" sz="2400" b="1" dirty="0" smtClean="0">
                <a:solidFill>
                  <a:srgbClr val="002060"/>
                </a:solidFill>
              </a:rPr>
              <a:t>Даны вещества:  цинк, оксид меди, растворы соляной кислоты, хлорида натрия, карбоната натрия, гидроксида натрия. </a:t>
            </a:r>
            <a:endParaRPr lang="ru-RU" sz="2400" b="1" dirty="0" smtClean="0">
              <a:solidFill>
                <a:srgbClr val="002060"/>
              </a:solidFill>
            </a:endParaRPr>
          </a:p>
          <a:p>
            <a:r>
              <a:rPr lang="ru-RU" sz="2400" b="1" dirty="0" smtClean="0">
                <a:solidFill>
                  <a:srgbClr val="002060"/>
                </a:solidFill>
              </a:rPr>
              <a:t>Проверьте </a:t>
            </a:r>
            <a:r>
              <a:rPr lang="ru-RU" sz="2400" b="1" dirty="0" smtClean="0">
                <a:solidFill>
                  <a:srgbClr val="002060"/>
                </a:solidFill>
              </a:rPr>
              <a:t>опытным путем , с какими веществами будет реагировать раствор  серной кислоты.</a:t>
            </a:r>
          </a:p>
          <a:p>
            <a:endParaRPr lang="ru-RU" sz="2400" b="1" dirty="0" smtClean="0">
              <a:solidFill>
                <a:srgbClr val="002060"/>
              </a:solidFill>
            </a:endParaRPr>
          </a:p>
          <a:p>
            <a:r>
              <a:rPr lang="ru-RU" sz="2400" b="1" dirty="0" smtClean="0">
                <a:solidFill>
                  <a:srgbClr val="002060"/>
                </a:solidFill>
              </a:rPr>
              <a:t>Базовый </a:t>
            </a:r>
            <a:r>
              <a:rPr lang="ru-RU" sz="2400" b="1" dirty="0" smtClean="0">
                <a:solidFill>
                  <a:srgbClr val="002060"/>
                </a:solidFill>
              </a:rPr>
              <a:t>уровень.</a:t>
            </a:r>
          </a:p>
          <a:p>
            <a:r>
              <a:rPr lang="ru-RU" sz="2400" b="1" dirty="0" smtClean="0">
                <a:solidFill>
                  <a:srgbClr val="002060"/>
                </a:solidFill>
              </a:rPr>
              <a:t>По каким признакам  вы сделали вывод о протекании химических </a:t>
            </a:r>
            <a:r>
              <a:rPr lang="ru-RU" sz="2400" b="1" dirty="0" smtClean="0">
                <a:solidFill>
                  <a:srgbClr val="002060"/>
                </a:solidFill>
              </a:rPr>
              <a:t>реакций? </a:t>
            </a:r>
            <a:r>
              <a:rPr lang="ru-RU" sz="2400" b="1" dirty="0" smtClean="0">
                <a:solidFill>
                  <a:srgbClr val="002060"/>
                </a:solidFill>
              </a:rPr>
              <a:t>Запишите молекулярные  уравнения, подпишите названия продуктов </a:t>
            </a:r>
            <a:r>
              <a:rPr lang="ru-RU" sz="2400" b="1" dirty="0" smtClean="0">
                <a:solidFill>
                  <a:srgbClr val="002060"/>
                </a:solidFill>
              </a:rPr>
              <a:t>реакции.</a:t>
            </a:r>
            <a:endParaRPr lang="ru-RU" sz="2400" b="1" dirty="0" smtClean="0">
              <a:solidFill>
                <a:srgbClr val="002060"/>
              </a:solidFill>
            </a:endParaRPr>
          </a:p>
          <a:p>
            <a:endParaRPr lang="ru-RU" sz="2400" b="1" dirty="0" smtClean="0">
              <a:solidFill>
                <a:srgbClr val="002060"/>
              </a:solidFill>
            </a:endParaRPr>
          </a:p>
          <a:p>
            <a:r>
              <a:rPr lang="ru-RU" sz="2400" b="1" dirty="0" smtClean="0">
                <a:solidFill>
                  <a:srgbClr val="002060"/>
                </a:solidFill>
              </a:rPr>
              <a:t>Повышенный </a:t>
            </a:r>
            <a:r>
              <a:rPr lang="ru-RU" sz="2400" b="1" dirty="0" smtClean="0">
                <a:solidFill>
                  <a:srgbClr val="002060"/>
                </a:solidFill>
              </a:rPr>
              <a:t>уровень</a:t>
            </a:r>
          </a:p>
          <a:p>
            <a:r>
              <a:rPr lang="ru-RU" sz="2400" b="1" dirty="0" smtClean="0">
                <a:solidFill>
                  <a:srgbClr val="002060"/>
                </a:solidFill>
              </a:rPr>
              <a:t>Есть ли среди проделанных реакций </a:t>
            </a:r>
            <a:r>
              <a:rPr lang="ru-RU" sz="2400" b="1" dirty="0" smtClean="0">
                <a:solidFill>
                  <a:srgbClr val="002060"/>
                </a:solidFill>
              </a:rPr>
              <a:t>окислительно-восстановительные? </a:t>
            </a:r>
            <a:r>
              <a:rPr lang="ru-RU" sz="2400" b="1" dirty="0" smtClean="0">
                <a:solidFill>
                  <a:srgbClr val="002060"/>
                </a:solidFill>
              </a:rPr>
              <a:t>Составьте электронный баланс</a:t>
            </a:r>
            <a:endParaRPr lang="ru-RU" sz="24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899592" y="2276872"/>
            <a:ext cx="7416824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002060"/>
                </a:solidFill>
              </a:rPr>
              <a:t>Домашние задания по теме </a:t>
            </a:r>
            <a:r>
              <a:rPr lang="ru-RU" sz="4400" b="1" dirty="0" smtClean="0">
                <a:solidFill>
                  <a:srgbClr val="002060"/>
                </a:solidFill>
              </a:rPr>
              <a:t>«Основные </a:t>
            </a:r>
            <a:r>
              <a:rPr lang="ru-RU" sz="4400" b="1" dirty="0" smtClean="0">
                <a:solidFill>
                  <a:srgbClr val="002060"/>
                </a:solidFill>
              </a:rPr>
              <a:t>классы неорганических соединений</a:t>
            </a:r>
            <a:endParaRPr lang="ru-RU" sz="44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47664" y="2060848"/>
            <a:ext cx="6675084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</a:rPr>
              <a:t>Напишите  </a:t>
            </a:r>
            <a:r>
              <a:rPr lang="ru-RU" sz="2800" b="1" dirty="0" smtClean="0">
                <a:solidFill>
                  <a:srgbClr val="002060"/>
                </a:solidFill>
              </a:rPr>
              <a:t>формулы  оксидов:</a:t>
            </a:r>
          </a:p>
          <a:p>
            <a:r>
              <a:rPr lang="ru-RU" sz="2800" b="1" dirty="0" smtClean="0">
                <a:solidFill>
                  <a:srgbClr val="002060"/>
                </a:solidFill>
              </a:rPr>
              <a:t>Оксид меди (1)</a:t>
            </a:r>
          </a:p>
          <a:p>
            <a:r>
              <a:rPr lang="ru-RU" sz="2800" b="1" dirty="0" smtClean="0">
                <a:solidFill>
                  <a:srgbClr val="002060"/>
                </a:solidFill>
              </a:rPr>
              <a:t> Оксид фосфора(</a:t>
            </a:r>
            <a:r>
              <a:rPr lang="en-US" sz="2800" b="1" dirty="0" smtClean="0">
                <a:solidFill>
                  <a:srgbClr val="002060"/>
                </a:solidFill>
              </a:rPr>
              <a:t>V</a:t>
            </a:r>
            <a:r>
              <a:rPr lang="ru-RU" sz="2800" b="1" dirty="0" smtClean="0">
                <a:solidFill>
                  <a:srgbClr val="002060"/>
                </a:solidFill>
              </a:rPr>
              <a:t>) </a:t>
            </a:r>
          </a:p>
          <a:p>
            <a:r>
              <a:rPr lang="ru-RU" sz="2800" b="1" dirty="0" smtClean="0">
                <a:solidFill>
                  <a:srgbClr val="002060"/>
                </a:solidFill>
              </a:rPr>
              <a:t>Оксид углерода (</a:t>
            </a:r>
            <a:r>
              <a:rPr lang="en-US" sz="2800" b="1" dirty="0" smtClean="0">
                <a:solidFill>
                  <a:srgbClr val="002060"/>
                </a:solidFill>
              </a:rPr>
              <a:t>IV</a:t>
            </a:r>
            <a:r>
              <a:rPr lang="ru-RU" sz="2800" b="1" dirty="0" smtClean="0">
                <a:solidFill>
                  <a:srgbClr val="002060"/>
                </a:solidFill>
              </a:rPr>
              <a:t>) </a:t>
            </a:r>
          </a:p>
          <a:p>
            <a:r>
              <a:rPr lang="ru-RU" sz="2800" b="1" dirty="0" smtClean="0">
                <a:solidFill>
                  <a:srgbClr val="002060"/>
                </a:solidFill>
              </a:rPr>
              <a:t>Оксид алюминия</a:t>
            </a:r>
          </a:p>
          <a:p>
            <a:r>
              <a:rPr lang="ru-RU" sz="2800" b="1" dirty="0" smtClean="0">
                <a:solidFill>
                  <a:srgbClr val="002060"/>
                </a:solidFill>
              </a:rPr>
              <a:t>Оксид натрия</a:t>
            </a:r>
          </a:p>
          <a:p>
            <a:r>
              <a:rPr lang="ru-RU" sz="2800" b="1" dirty="0" smtClean="0">
                <a:solidFill>
                  <a:srgbClr val="002060"/>
                </a:solidFill>
              </a:rPr>
              <a:t>Оксид магния</a:t>
            </a:r>
          </a:p>
          <a:p>
            <a:endParaRPr lang="ru-RU" sz="2800" b="1" dirty="0" smtClean="0">
              <a:solidFill>
                <a:srgbClr val="002060"/>
              </a:solidFill>
            </a:endParaRPr>
          </a:p>
          <a:p>
            <a:r>
              <a:rPr lang="ru-RU" sz="2800" b="1" dirty="0" smtClean="0">
                <a:solidFill>
                  <a:srgbClr val="002060"/>
                </a:solidFill>
              </a:rPr>
              <a:t>Напишите </a:t>
            </a:r>
            <a:r>
              <a:rPr lang="ru-RU" sz="2800" b="1" dirty="0" smtClean="0">
                <a:solidFill>
                  <a:srgbClr val="002060"/>
                </a:solidFill>
              </a:rPr>
              <a:t>признаки оксидов.    </a:t>
            </a:r>
            <a:endParaRPr lang="ru-RU" sz="2800" b="1" dirty="0">
              <a:solidFill>
                <a:srgbClr val="00206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857356" y="1142984"/>
            <a:ext cx="47149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</a:rPr>
              <a:t>Задание базового уровня</a:t>
            </a:r>
            <a:endParaRPr lang="ru-RU" sz="28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30.jpg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67544" y="1052736"/>
            <a:ext cx="8128000" cy="5256584"/>
          </a:xfrm>
          <a:prstGeom prst="rect">
            <a:avLst/>
          </a:prstGeom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slide_10.jpg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27584" y="1196752"/>
            <a:ext cx="7620000" cy="5233764"/>
          </a:xfrm>
          <a:prstGeom prst="rect">
            <a:avLst/>
          </a:prstGeom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9552" y="2000240"/>
            <a:ext cx="8104414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>
                <a:solidFill>
                  <a:srgbClr val="002060"/>
                </a:solidFill>
              </a:rPr>
              <a:t>Давайте каждому ребенку возможность сделать свое маленькое открытие</a:t>
            </a:r>
            <a:endParaRPr lang="ru-RU" sz="54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285984" y="2285992"/>
            <a:ext cx="41434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683568" y="1988840"/>
            <a:ext cx="8001056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3600" b="1" dirty="0" smtClean="0">
                <a:solidFill>
                  <a:srgbClr val="002060"/>
                </a:solidFill>
              </a:rPr>
              <a:t>Цель уровневой дифференциации знаний и умений- обеспечить каждому школьнику базовый уровень подготовки и создать благоприятные условия тем, кто проявляет интерес к обучению.</a:t>
            </a:r>
            <a:endParaRPr lang="ru-RU" sz="36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908720"/>
            <a:ext cx="8352928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600" b="1" dirty="0" smtClean="0">
                <a:solidFill>
                  <a:srgbClr val="002060"/>
                </a:solidFill>
              </a:rPr>
              <a:t>Дифференцированные </a:t>
            </a:r>
            <a:r>
              <a:rPr lang="ru-RU" sz="2600" dirty="0" smtClean="0">
                <a:solidFill>
                  <a:srgbClr val="002060"/>
                </a:solidFill>
              </a:rPr>
              <a:t>задания позволяют  установить, на каком уровне  обучающимися освоены опорные предметные знания.</a:t>
            </a:r>
          </a:p>
          <a:p>
            <a:pPr algn="just"/>
            <a:r>
              <a:rPr lang="ru-RU" sz="2600" b="1" dirty="0" smtClean="0">
                <a:solidFill>
                  <a:srgbClr val="002060"/>
                </a:solidFill>
              </a:rPr>
              <a:t>Базовый уровень </a:t>
            </a:r>
            <a:r>
              <a:rPr lang="ru-RU" sz="2600" dirty="0" smtClean="0">
                <a:solidFill>
                  <a:srgbClr val="002060"/>
                </a:solidFill>
              </a:rPr>
              <a:t>достижения планируемых результатов свидетельствует о сформированности предметных знаний и умений, необходимых для решения учебных и </a:t>
            </a:r>
            <a:r>
              <a:rPr lang="ru-RU" sz="2600" dirty="0" smtClean="0">
                <a:solidFill>
                  <a:srgbClr val="002060"/>
                </a:solidFill>
              </a:rPr>
              <a:t>учебно-практических </a:t>
            </a:r>
            <a:r>
              <a:rPr lang="ru-RU" sz="2600" dirty="0" smtClean="0">
                <a:solidFill>
                  <a:srgbClr val="002060"/>
                </a:solidFill>
              </a:rPr>
              <a:t>задач в знакомой ситуации.</a:t>
            </a:r>
          </a:p>
          <a:p>
            <a:pPr algn="just"/>
            <a:r>
              <a:rPr lang="ru-RU" sz="2600" b="1" dirty="0" smtClean="0">
                <a:solidFill>
                  <a:srgbClr val="002060"/>
                </a:solidFill>
              </a:rPr>
              <a:t>Повышенный уровень </a:t>
            </a:r>
            <a:r>
              <a:rPr lang="ru-RU" sz="2600" dirty="0" smtClean="0">
                <a:solidFill>
                  <a:srgbClr val="002060"/>
                </a:solidFill>
              </a:rPr>
              <a:t>достижения планируемых результатов свидетельствует о сформированности умений применять полученные знания для решения учебных и </a:t>
            </a:r>
            <a:r>
              <a:rPr lang="ru-RU" sz="2600" dirty="0" err="1" smtClean="0">
                <a:solidFill>
                  <a:srgbClr val="002060"/>
                </a:solidFill>
              </a:rPr>
              <a:t>учебно</a:t>
            </a:r>
            <a:r>
              <a:rPr lang="ru-RU" sz="2600" dirty="0" smtClean="0">
                <a:solidFill>
                  <a:srgbClr val="002060"/>
                </a:solidFill>
              </a:rPr>
              <a:t>–практических </a:t>
            </a:r>
            <a:r>
              <a:rPr lang="ru-RU" sz="2600" dirty="0" smtClean="0">
                <a:solidFill>
                  <a:srgbClr val="002060"/>
                </a:solidFill>
              </a:rPr>
              <a:t>задач в </a:t>
            </a:r>
            <a:r>
              <a:rPr lang="ru-RU" sz="2600" dirty="0" smtClean="0">
                <a:solidFill>
                  <a:srgbClr val="002060"/>
                </a:solidFill>
              </a:rPr>
              <a:t>измененной</a:t>
            </a:r>
            <a:r>
              <a:rPr lang="ru-RU" sz="2600" dirty="0" smtClean="0">
                <a:solidFill>
                  <a:srgbClr val="002060"/>
                </a:solidFill>
              </a:rPr>
              <a:t>, нестандартной ситуации</a:t>
            </a:r>
            <a:r>
              <a:rPr lang="ru-RU" sz="2600" dirty="0" smtClean="0">
                <a:solidFill>
                  <a:srgbClr val="002060"/>
                </a:solidFill>
              </a:rPr>
              <a:t>, а </a:t>
            </a:r>
            <a:r>
              <a:rPr lang="ru-RU" sz="2600" dirty="0" smtClean="0">
                <a:solidFill>
                  <a:srgbClr val="002060"/>
                </a:solidFill>
              </a:rPr>
              <a:t>также умений систематизировать и обобщать полученные знания</a:t>
            </a:r>
            <a:endParaRPr lang="ru-RU" sz="26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1560" y="1772816"/>
            <a:ext cx="8072494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3200" b="1" dirty="0" smtClean="0">
                <a:solidFill>
                  <a:srgbClr val="002060"/>
                </a:solidFill>
              </a:rPr>
              <a:t>Дифференцированные  задания  учитель  может  использовать: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ru-RU" sz="3200" b="1" dirty="0" smtClean="0">
                <a:solidFill>
                  <a:srgbClr val="002060"/>
                </a:solidFill>
              </a:rPr>
              <a:t>на  </a:t>
            </a:r>
            <a:r>
              <a:rPr lang="ru-RU" sz="3200" b="1" dirty="0" smtClean="0">
                <a:solidFill>
                  <a:srgbClr val="002060"/>
                </a:solidFill>
              </a:rPr>
              <a:t>разных этапах урока ( освоение нового материала, закрепление </a:t>
            </a:r>
            <a:r>
              <a:rPr lang="ru-RU" sz="3200" b="1" dirty="0" smtClean="0">
                <a:solidFill>
                  <a:srgbClr val="002060"/>
                </a:solidFill>
              </a:rPr>
              <a:t>знаний;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ru-RU" sz="3200" b="1" dirty="0" smtClean="0">
                <a:solidFill>
                  <a:srgbClr val="002060"/>
                </a:solidFill>
              </a:rPr>
              <a:t>на </a:t>
            </a:r>
            <a:r>
              <a:rPr lang="ru-RU" sz="3200" b="1" dirty="0" smtClean="0">
                <a:solidFill>
                  <a:srgbClr val="002060"/>
                </a:solidFill>
              </a:rPr>
              <a:t>уроках разного </a:t>
            </a:r>
            <a:r>
              <a:rPr lang="ru-RU" sz="3200" b="1" dirty="0" smtClean="0">
                <a:solidFill>
                  <a:srgbClr val="002060"/>
                </a:solidFill>
              </a:rPr>
              <a:t>типа;</a:t>
            </a:r>
          </a:p>
          <a:p>
            <a:pPr marL="457200" indent="-457200" algn="just">
              <a:buFont typeface="Arial" panose="020B0604020202020204" pitchFamily="34" charset="0"/>
              <a:buChar char="•"/>
            </a:pPr>
            <a:r>
              <a:rPr lang="ru-RU" sz="3200" b="1" dirty="0" smtClean="0">
                <a:solidFill>
                  <a:srgbClr val="002060"/>
                </a:solidFill>
              </a:rPr>
              <a:t>для </a:t>
            </a:r>
            <a:r>
              <a:rPr lang="ru-RU" sz="3200" b="1" dirty="0" smtClean="0">
                <a:solidFill>
                  <a:srgbClr val="002060"/>
                </a:solidFill>
              </a:rPr>
              <a:t>самостоятельной работы обучающихся на уроке и дома</a:t>
            </a:r>
            <a:endParaRPr lang="ru-RU" sz="32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7544" y="3212976"/>
            <a:ext cx="8208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</a:rPr>
              <a:t>Примеры заданий базового уровня по теме «Классификация неорганических веществ»</a:t>
            </a:r>
            <a:endParaRPr lang="ru-RU" sz="3200" b="1" dirty="0">
              <a:solidFill>
                <a:srgbClr val="00206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691680" y="2204864"/>
            <a:ext cx="54292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</a:rPr>
              <a:t>Письменный опрос </a:t>
            </a:r>
            <a:endParaRPr lang="ru-RU" sz="32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1037049"/>
            <a:ext cx="8496944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b="1" dirty="0" smtClean="0">
                <a:solidFill>
                  <a:srgbClr val="002060"/>
                </a:solidFill>
              </a:rPr>
              <a:t>Планируемый результат: устанавливать принадлежность веществ к определенному классу соединений.</a:t>
            </a:r>
          </a:p>
          <a:p>
            <a:pPr algn="just"/>
            <a:r>
              <a:rPr lang="ru-RU" sz="2400" b="1" dirty="0" smtClean="0">
                <a:solidFill>
                  <a:srgbClr val="002060"/>
                </a:solidFill>
              </a:rPr>
              <a:t>Предметные умения:</a:t>
            </a:r>
          </a:p>
          <a:p>
            <a:pPr algn="just"/>
            <a:r>
              <a:rPr lang="ru-RU" sz="2400" b="1" dirty="0" smtClean="0">
                <a:solidFill>
                  <a:srgbClr val="002060"/>
                </a:solidFill>
              </a:rPr>
              <a:t>1. Определять по составу принадлежность неорганических веществ к одному  из классов: металлы, неметаллы, оксиды, основания, кислоты, соли.</a:t>
            </a:r>
          </a:p>
          <a:p>
            <a:pPr algn="just"/>
            <a:r>
              <a:rPr lang="ru-RU" sz="2400" b="1" dirty="0" smtClean="0">
                <a:solidFill>
                  <a:srgbClr val="002060"/>
                </a:solidFill>
              </a:rPr>
              <a:t>2</a:t>
            </a:r>
            <a:r>
              <a:rPr lang="ru-RU" sz="2400" b="1" dirty="0" smtClean="0">
                <a:solidFill>
                  <a:srgbClr val="002060"/>
                </a:solidFill>
              </a:rPr>
              <a:t>. Классифицировать </a:t>
            </a:r>
            <a:r>
              <a:rPr lang="ru-RU" sz="2400" b="1" dirty="0" smtClean="0">
                <a:solidFill>
                  <a:srgbClr val="002060"/>
                </a:solidFill>
              </a:rPr>
              <a:t>оксиды по группам: кислотные, основные, амфотерные.</a:t>
            </a:r>
          </a:p>
          <a:p>
            <a:pPr algn="just"/>
            <a:r>
              <a:rPr lang="ru-RU" sz="2400" b="1" dirty="0" smtClean="0">
                <a:solidFill>
                  <a:srgbClr val="002060"/>
                </a:solidFill>
              </a:rPr>
              <a:t>3. </a:t>
            </a:r>
            <a:r>
              <a:rPr lang="ru-RU" sz="2400" b="1" dirty="0" smtClean="0">
                <a:solidFill>
                  <a:srgbClr val="002060"/>
                </a:solidFill>
              </a:rPr>
              <a:t>Классифицировать </a:t>
            </a:r>
            <a:r>
              <a:rPr lang="ru-RU" sz="2400" b="1" dirty="0" smtClean="0">
                <a:solidFill>
                  <a:srgbClr val="002060"/>
                </a:solidFill>
              </a:rPr>
              <a:t>основания на растворимые и нерастворимые.</a:t>
            </a:r>
          </a:p>
          <a:p>
            <a:pPr algn="just"/>
            <a:r>
              <a:rPr lang="ru-RU" sz="2400" b="1" dirty="0" smtClean="0">
                <a:solidFill>
                  <a:srgbClr val="002060"/>
                </a:solidFill>
              </a:rPr>
              <a:t>4</a:t>
            </a:r>
            <a:r>
              <a:rPr lang="ru-RU" sz="2400" b="1" dirty="0" smtClean="0">
                <a:solidFill>
                  <a:srgbClr val="002060"/>
                </a:solidFill>
              </a:rPr>
              <a:t>. Классифицировать  </a:t>
            </a:r>
            <a:r>
              <a:rPr lang="ru-RU" sz="2400" b="1" dirty="0" smtClean="0">
                <a:solidFill>
                  <a:srgbClr val="002060"/>
                </a:solidFill>
              </a:rPr>
              <a:t>кислоты по наличию кислорода</a:t>
            </a:r>
          </a:p>
          <a:p>
            <a:pPr algn="just"/>
            <a:r>
              <a:rPr lang="ru-RU" sz="2400" b="1" dirty="0" smtClean="0">
                <a:solidFill>
                  <a:srgbClr val="002060"/>
                </a:solidFill>
              </a:rPr>
              <a:t>5. Классифицировать </a:t>
            </a:r>
            <a:r>
              <a:rPr lang="ru-RU" sz="2400" b="1" dirty="0" smtClean="0">
                <a:solidFill>
                  <a:srgbClr val="002060"/>
                </a:solidFill>
              </a:rPr>
              <a:t>соли: </a:t>
            </a:r>
            <a:r>
              <a:rPr lang="ru-RU" sz="2400" b="1" dirty="0" smtClean="0">
                <a:solidFill>
                  <a:srgbClr val="002060"/>
                </a:solidFill>
              </a:rPr>
              <a:t>средние, кислые, основные</a:t>
            </a:r>
            <a:r>
              <a:rPr lang="ru-RU" sz="2400" b="1" dirty="0" smtClean="0">
                <a:solidFill>
                  <a:srgbClr val="002060"/>
                </a:solidFill>
              </a:rPr>
              <a:t>.</a:t>
            </a:r>
            <a:endParaRPr lang="ru-RU" sz="2400" b="1" dirty="0" smtClean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15616" y="1052736"/>
            <a:ext cx="6816820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Задание 1.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К основным оксидам относится:</a:t>
            </a:r>
          </a:p>
          <a:p>
            <a:pPr marL="342900" indent="-342900">
              <a:buAutoNum type="arabicPeriod"/>
            </a:pPr>
            <a:r>
              <a:rPr lang="ru-RU" b="1" dirty="0" smtClean="0">
                <a:solidFill>
                  <a:srgbClr val="002060"/>
                </a:solidFill>
              </a:rPr>
              <a:t>Оксид магния</a:t>
            </a:r>
          </a:p>
          <a:p>
            <a:pPr marL="342900" indent="-342900">
              <a:buAutoNum type="arabicPeriod"/>
            </a:pPr>
            <a:r>
              <a:rPr lang="ru-RU" b="1" dirty="0" smtClean="0">
                <a:solidFill>
                  <a:srgbClr val="002060"/>
                </a:solidFill>
              </a:rPr>
              <a:t>Оксид углерода (</a:t>
            </a:r>
            <a:r>
              <a:rPr lang="en-US" b="1" dirty="0" smtClean="0">
                <a:solidFill>
                  <a:srgbClr val="002060"/>
                </a:solidFill>
              </a:rPr>
              <a:t>IV</a:t>
            </a:r>
            <a:r>
              <a:rPr lang="ru-RU" b="1" dirty="0" smtClean="0">
                <a:solidFill>
                  <a:srgbClr val="002060"/>
                </a:solidFill>
              </a:rPr>
              <a:t>)</a:t>
            </a:r>
          </a:p>
          <a:p>
            <a:pPr marL="342900" indent="-342900">
              <a:buAutoNum type="arabicPeriod"/>
            </a:pPr>
            <a:r>
              <a:rPr lang="ru-RU" b="1" dirty="0" smtClean="0">
                <a:solidFill>
                  <a:srgbClr val="002060"/>
                </a:solidFill>
              </a:rPr>
              <a:t>Оксид цинка</a:t>
            </a:r>
          </a:p>
          <a:p>
            <a:pPr marL="342900" indent="-342900">
              <a:buAutoNum type="arabicPeriod"/>
            </a:pPr>
            <a:r>
              <a:rPr lang="ru-RU" b="1" dirty="0" smtClean="0">
                <a:solidFill>
                  <a:srgbClr val="002060"/>
                </a:solidFill>
              </a:rPr>
              <a:t>Оксид серы(</a:t>
            </a:r>
            <a:r>
              <a:rPr lang="en-US" b="1" dirty="0" smtClean="0">
                <a:solidFill>
                  <a:srgbClr val="002060"/>
                </a:solidFill>
              </a:rPr>
              <a:t>VI</a:t>
            </a:r>
            <a:r>
              <a:rPr lang="ru-RU" b="1" dirty="0" smtClean="0">
                <a:solidFill>
                  <a:srgbClr val="002060"/>
                </a:solidFill>
              </a:rPr>
              <a:t>)</a:t>
            </a:r>
          </a:p>
          <a:p>
            <a:pPr marL="342900" indent="-342900"/>
            <a:r>
              <a:rPr lang="ru-RU" b="1" dirty="0" smtClean="0">
                <a:solidFill>
                  <a:srgbClr val="002060"/>
                </a:solidFill>
              </a:rPr>
              <a:t>Задание 2.</a:t>
            </a:r>
          </a:p>
          <a:p>
            <a:pPr marL="342900" indent="-342900"/>
            <a:endParaRPr lang="ru-RU" b="1" dirty="0" smtClean="0">
              <a:solidFill>
                <a:srgbClr val="002060"/>
              </a:solidFill>
            </a:endParaRPr>
          </a:p>
          <a:p>
            <a:pPr marL="342900" indent="-342900"/>
            <a:r>
              <a:rPr lang="ru-RU" b="1" dirty="0" smtClean="0">
                <a:solidFill>
                  <a:srgbClr val="002060"/>
                </a:solidFill>
              </a:rPr>
              <a:t>Кислород </a:t>
            </a:r>
            <a:r>
              <a:rPr lang="ru-RU" b="1" dirty="0" smtClean="0">
                <a:solidFill>
                  <a:srgbClr val="002060"/>
                </a:solidFill>
              </a:rPr>
              <a:t>содержащей является каждая из двух кислот:</a:t>
            </a:r>
          </a:p>
          <a:p>
            <a:pPr marL="342900" indent="-342900"/>
            <a:r>
              <a:rPr lang="ru-RU" b="1" dirty="0" smtClean="0">
                <a:solidFill>
                  <a:srgbClr val="002060"/>
                </a:solidFill>
              </a:rPr>
              <a:t>1. Соляная и азотная</a:t>
            </a:r>
          </a:p>
          <a:p>
            <a:pPr marL="342900" indent="-342900"/>
            <a:r>
              <a:rPr lang="ru-RU" b="1" dirty="0" smtClean="0">
                <a:solidFill>
                  <a:srgbClr val="002060"/>
                </a:solidFill>
              </a:rPr>
              <a:t>2. Сернистая и сероводородная</a:t>
            </a:r>
          </a:p>
          <a:p>
            <a:pPr marL="342900" indent="-342900"/>
            <a:r>
              <a:rPr lang="ru-RU" b="1" dirty="0" smtClean="0">
                <a:solidFill>
                  <a:srgbClr val="002060"/>
                </a:solidFill>
              </a:rPr>
              <a:t>3.Серная и фосфорная</a:t>
            </a:r>
          </a:p>
          <a:p>
            <a:pPr marL="342900" indent="-342900"/>
            <a:r>
              <a:rPr lang="ru-RU" b="1" dirty="0" smtClean="0">
                <a:solidFill>
                  <a:srgbClr val="002060"/>
                </a:solidFill>
              </a:rPr>
              <a:t>4.Кремневая и </a:t>
            </a:r>
            <a:r>
              <a:rPr lang="ru-RU" b="1" dirty="0" err="1" smtClean="0">
                <a:solidFill>
                  <a:srgbClr val="002060"/>
                </a:solidFill>
              </a:rPr>
              <a:t>бромоводородная</a:t>
            </a:r>
            <a:endParaRPr lang="ru-RU" b="1" dirty="0" smtClean="0">
              <a:solidFill>
                <a:srgbClr val="002060"/>
              </a:solidFill>
            </a:endParaRPr>
          </a:p>
          <a:p>
            <a:pPr marL="342900" indent="-342900"/>
            <a:r>
              <a:rPr lang="ru-RU" b="1" dirty="0" smtClean="0">
                <a:solidFill>
                  <a:srgbClr val="002060"/>
                </a:solidFill>
              </a:rPr>
              <a:t>Задание 3.</a:t>
            </a:r>
          </a:p>
          <a:p>
            <a:pPr marL="342900" indent="-342900"/>
            <a:r>
              <a:rPr lang="ru-RU" b="1" dirty="0" smtClean="0">
                <a:solidFill>
                  <a:srgbClr val="002060"/>
                </a:solidFill>
              </a:rPr>
              <a:t>Растворимым  является  основание:</a:t>
            </a:r>
          </a:p>
          <a:p>
            <a:pPr marL="342900" indent="-342900"/>
            <a:r>
              <a:rPr lang="ru-RU" b="1" dirty="0" smtClean="0">
                <a:solidFill>
                  <a:srgbClr val="002060"/>
                </a:solidFill>
              </a:rPr>
              <a:t>1.Гидроксид алюминия</a:t>
            </a:r>
          </a:p>
          <a:p>
            <a:pPr marL="342900" indent="-342900"/>
            <a:r>
              <a:rPr lang="ru-RU" b="1" dirty="0" smtClean="0">
                <a:solidFill>
                  <a:srgbClr val="002060"/>
                </a:solidFill>
              </a:rPr>
              <a:t>2.Гидроксид меди</a:t>
            </a:r>
          </a:p>
          <a:p>
            <a:pPr marL="342900" indent="-342900"/>
            <a:r>
              <a:rPr lang="ru-RU" b="1" dirty="0" smtClean="0">
                <a:solidFill>
                  <a:srgbClr val="002060"/>
                </a:solidFill>
              </a:rPr>
              <a:t>3.Гидроксид  натрия</a:t>
            </a:r>
          </a:p>
          <a:p>
            <a:pPr marL="342900" indent="-342900"/>
            <a:r>
              <a:rPr lang="ru-RU" b="1" dirty="0" smtClean="0">
                <a:solidFill>
                  <a:srgbClr val="002060"/>
                </a:solidFill>
              </a:rPr>
              <a:t>4.Гидроксид цинка</a:t>
            </a:r>
            <a:endParaRPr lang="ru-RU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91680" y="2492896"/>
            <a:ext cx="607223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3200" b="1" dirty="0" smtClean="0">
                <a:solidFill>
                  <a:srgbClr val="002060"/>
                </a:solidFill>
              </a:rPr>
              <a:t>Примеры заданий повышенного уровня  </a:t>
            </a:r>
          </a:p>
          <a:p>
            <a:pPr algn="just"/>
            <a:r>
              <a:rPr lang="ru-RU" sz="3200" b="1" dirty="0" smtClean="0">
                <a:solidFill>
                  <a:srgbClr val="002060"/>
                </a:solidFill>
              </a:rPr>
              <a:t>по </a:t>
            </a:r>
            <a:r>
              <a:rPr lang="ru-RU" sz="3200" b="1" dirty="0" smtClean="0">
                <a:solidFill>
                  <a:srgbClr val="002060"/>
                </a:solidFill>
              </a:rPr>
              <a:t>теме « </a:t>
            </a:r>
            <a:r>
              <a:rPr lang="ru-RU" sz="3200" b="1" dirty="0" smtClean="0">
                <a:solidFill>
                  <a:srgbClr val="002060"/>
                </a:solidFill>
              </a:rPr>
              <a:t>Классификация  неорганических веществ»</a:t>
            </a:r>
            <a:endParaRPr lang="ru-RU" sz="32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389</TotalTime>
  <Words>977</Words>
  <Application>Microsoft Office PowerPoint</Application>
  <PresentationFormat>Экран (4:3)</PresentationFormat>
  <Paragraphs>135</Paragraphs>
  <Slides>28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34" baseType="lpstr">
      <vt:lpstr>Arial</vt:lpstr>
      <vt:lpstr>Calibri</vt:lpstr>
      <vt:lpstr>Constantia</vt:lpstr>
      <vt:lpstr>Times New Roman</vt:lpstr>
      <vt:lpstr>Wingdings 2</vt:lpstr>
      <vt:lpstr>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Reanimator Extreme Edition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Володя</dc:creator>
  <cp:lastModifiedBy>Клинова Мария Николаевна</cp:lastModifiedBy>
  <cp:revision>45</cp:revision>
  <dcterms:created xsi:type="dcterms:W3CDTF">2018-11-05T10:18:04Z</dcterms:created>
  <dcterms:modified xsi:type="dcterms:W3CDTF">2018-11-13T09:17:37Z</dcterms:modified>
</cp:coreProperties>
</file>