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34"/>
  </p:notesMasterIdLst>
  <p:sldIdLst>
    <p:sldId id="889" r:id="rId2"/>
    <p:sldId id="910" r:id="rId3"/>
    <p:sldId id="962" r:id="rId4"/>
    <p:sldId id="964" r:id="rId5"/>
    <p:sldId id="926" r:id="rId6"/>
    <p:sldId id="969" r:id="rId7"/>
    <p:sldId id="963" r:id="rId8"/>
    <p:sldId id="929" r:id="rId9"/>
    <p:sldId id="952" r:id="rId10"/>
    <p:sldId id="965" r:id="rId11"/>
    <p:sldId id="945" r:id="rId12"/>
    <p:sldId id="966" r:id="rId13"/>
    <p:sldId id="967" r:id="rId14"/>
    <p:sldId id="968" r:id="rId15"/>
    <p:sldId id="946" r:id="rId16"/>
    <p:sldId id="951" r:id="rId17"/>
    <p:sldId id="959" r:id="rId18"/>
    <p:sldId id="960" r:id="rId19"/>
    <p:sldId id="970" r:id="rId20"/>
    <p:sldId id="961" r:id="rId21"/>
    <p:sldId id="971" r:id="rId22"/>
    <p:sldId id="972" r:id="rId23"/>
    <p:sldId id="973" r:id="rId24"/>
    <p:sldId id="974" r:id="rId25"/>
    <p:sldId id="975" r:id="rId26"/>
    <p:sldId id="976" r:id="rId27"/>
    <p:sldId id="977" r:id="rId28"/>
    <p:sldId id="978" r:id="rId29"/>
    <p:sldId id="979" r:id="rId30"/>
    <p:sldId id="980" r:id="rId31"/>
    <p:sldId id="981" r:id="rId32"/>
    <p:sldId id="982" r:id="rId33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ey Golubtsov" initials="AG" lastIdx="1" clrIdx="0">
    <p:extLst/>
  </p:cmAuthor>
  <p:cmAuthor id="2" name="Блинова Александра Юрьевна" initials="БАЮ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99FF99"/>
    <a:srgbClr val="66FF66"/>
    <a:srgbClr val="FFFFFF"/>
    <a:srgbClr val="FFCCFF"/>
    <a:srgbClr val="008CC1"/>
    <a:srgbClr val="05AECD"/>
    <a:srgbClr val="64BDFF"/>
    <a:srgbClr val="4D88C7"/>
    <a:srgbClr val="CC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194" autoAdjust="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8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03EAE7-5194-4E85-996B-4FB5984C655D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867025F-308E-4C4C-9206-1E60761527F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ФГОС  общего образования</a:t>
          </a:r>
          <a:endParaRPr lang="ru-RU" sz="2000" b="1" dirty="0">
            <a:solidFill>
              <a:schemeClr val="tx1"/>
            </a:solidFill>
          </a:endParaRPr>
        </a:p>
      </dgm:t>
    </dgm:pt>
    <dgm:pt modelId="{2DF38BF8-3536-45B4-9D3A-494DFC62AC0A}" type="parTrans" cxnId="{87C24DF6-BF33-44A7-9A78-DDD4274BCC59}">
      <dgm:prSet/>
      <dgm:spPr/>
      <dgm:t>
        <a:bodyPr/>
        <a:lstStyle/>
        <a:p>
          <a:endParaRPr lang="ru-RU"/>
        </a:p>
      </dgm:t>
    </dgm:pt>
    <dgm:pt modelId="{352CB5D6-1DE4-4674-A517-9A1A8F8652B2}" type="sibTrans" cxnId="{87C24DF6-BF33-44A7-9A78-DDD4274BCC59}">
      <dgm:prSet/>
      <dgm:spPr/>
      <dgm:t>
        <a:bodyPr/>
        <a:lstStyle/>
        <a:p>
          <a:endParaRPr lang="ru-RU"/>
        </a:p>
      </dgm:t>
    </dgm:pt>
    <dgm:pt modelId="{A1DDFF63-BB13-47F9-B7EF-1E8ADBAA8BBC}">
      <dgm:prSet phldrT="[Текст]"/>
      <dgm:spPr/>
      <dgm:t>
        <a:bodyPr/>
        <a:lstStyle/>
        <a:p>
          <a:r>
            <a:rPr lang="ru-RU" b="1" dirty="0" smtClean="0"/>
            <a:t>Обязательность воспитательной деятельности в современной школе, в т.ч. внеурочная деятельность</a:t>
          </a:r>
          <a:endParaRPr lang="ru-RU" b="1" dirty="0"/>
        </a:p>
      </dgm:t>
    </dgm:pt>
    <dgm:pt modelId="{4BBDAAFA-CBB6-488B-A387-82D8252DC31B}" type="parTrans" cxnId="{5508694A-ACA3-4CE2-A57B-4F61222EBEAC}">
      <dgm:prSet/>
      <dgm:spPr/>
      <dgm:t>
        <a:bodyPr/>
        <a:lstStyle/>
        <a:p>
          <a:endParaRPr lang="ru-RU"/>
        </a:p>
      </dgm:t>
    </dgm:pt>
    <dgm:pt modelId="{A317A8CA-5098-4A07-A83B-0C77C6664B77}" type="sibTrans" cxnId="{5508694A-ACA3-4CE2-A57B-4F61222EBEAC}">
      <dgm:prSet/>
      <dgm:spPr/>
      <dgm:t>
        <a:bodyPr/>
        <a:lstStyle/>
        <a:p>
          <a:endParaRPr lang="ru-RU"/>
        </a:p>
      </dgm:t>
    </dgm:pt>
    <dgm:pt modelId="{848BFA27-4D3E-4D01-87E7-3F841EF7FE27}">
      <dgm:prSet phldrT="[Текст]"/>
      <dgm:spPr/>
      <dgm:t>
        <a:bodyPr/>
        <a:lstStyle/>
        <a:p>
          <a:r>
            <a:rPr lang="ru-RU" b="1" dirty="0" smtClean="0"/>
            <a:t>Результаты воспитания – личностные приобретения школьников</a:t>
          </a:r>
          <a:endParaRPr lang="ru-RU" b="1" dirty="0"/>
        </a:p>
      </dgm:t>
    </dgm:pt>
    <dgm:pt modelId="{D6E53FAC-48B6-4052-80BB-80A0773C8189}" type="parTrans" cxnId="{9171939B-7A58-4A24-B0D3-ACDCFF95E967}">
      <dgm:prSet/>
      <dgm:spPr/>
      <dgm:t>
        <a:bodyPr/>
        <a:lstStyle/>
        <a:p>
          <a:endParaRPr lang="ru-RU"/>
        </a:p>
      </dgm:t>
    </dgm:pt>
    <dgm:pt modelId="{B690363E-1348-47EE-B719-517EEFF06E35}" type="sibTrans" cxnId="{9171939B-7A58-4A24-B0D3-ACDCFF95E967}">
      <dgm:prSet/>
      <dgm:spPr/>
      <dgm:t>
        <a:bodyPr/>
        <a:lstStyle/>
        <a:p>
          <a:endParaRPr lang="ru-RU"/>
        </a:p>
      </dgm:t>
    </dgm:pt>
    <dgm:pt modelId="{598D7F9F-0CD4-47D0-A19E-D84BD39512F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 </a:t>
          </a:r>
          <a:endParaRPr lang="ru-RU" dirty="0">
            <a:solidFill>
              <a:schemeClr val="tx1"/>
            </a:solidFill>
          </a:endParaRPr>
        </a:p>
      </dgm:t>
    </dgm:pt>
    <dgm:pt modelId="{022BC1A3-1B0F-4444-A3A5-D113E7539D62}" type="parTrans" cxnId="{42F6D376-3696-4824-89BE-E9D10587B839}">
      <dgm:prSet/>
      <dgm:spPr/>
      <dgm:t>
        <a:bodyPr/>
        <a:lstStyle/>
        <a:p>
          <a:endParaRPr lang="ru-RU"/>
        </a:p>
      </dgm:t>
    </dgm:pt>
    <dgm:pt modelId="{AEA6787B-6F0A-4644-B818-02689BE75B77}" type="sibTrans" cxnId="{42F6D376-3696-4824-89BE-E9D10587B839}">
      <dgm:prSet/>
      <dgm:spPr/>
      <dgm:t>
        <a:bodyPr/>
        <a:lstStyle/>
        <a:p>
          <a:endParaRPr lang="ru-RU"/>
        </a:p>
      </dgm:t>
    </dgm:pt>
    <dgm:pt modelId="{C63E2227-2D8D-4523-B89B-43BF4E77FC41}">
      <dgm:prSet phldrT="[Текст]"/>
      <dgm:spPr/>
      <dgm:t>
        <a:bodyPr/>
        <a:lstStyle/>
        <a:p>
          <a:r>
            <a:rPr lang="ru-RU" b="1" dirty="0" smtClean="0"/>
            <a:t>В трактовке воспитания усилена роль гражданско-патриотического воспитания</a:t>
          </a:r>
          <a:endParaRPr lang="ru-RU" b="1" dirty="0"/>
        </a:p>
      </dgm:t>
    </dgm:pt>
    <dgm:pt modelId="{DF8CC178-DA07-4415-B6EE-A1F521FE71DA}" type="parTrans" cxnId="{97AC0CBE-9445-4409-B094-B8DEEEA19181}">
      <dgm:prSet/>
      <dgm:spPr/>
      <dgm:t>
        <a:bodyPr/>
        <a:lstStyle/>
        <a:p>
          <a:endParaRPr lang="ru-RU"/>
        </a:p>
      </dgm:t>
    </dgm:pt>
    <dgm:pt modelId="{7FA137A9-2E50-4479-AEBA-AE8642E08BBC}" type="sibTrans" cxnId="{97AC0CBE-9445-4409-B094-B8DEEEA19181}">
      <dgm:prSet/>
      <dgm:spPr/>
      <dgm:t>
        <a:bodyPr/>
        <a:lstStyle/>
        <a:p>
          <a:endParaRPr lang="ru-RU"/>
        </a:p>
      </dgm:t>
    </dgm:pt>
    <dgm:pt modelId="{1FF5C4AA-BF27-4A76-B50A-6E724944E68A}">
      <dgm:prSet phldrT="[Текст]"/>
      <dgm:spPr/>
      <dgm:t>
        <a:bodyPr/>
        <a:lstStyle/>
        <a:p>
          <a:r>
            <a:rPr lang="ru-RU" b="1" dirty="0" smtClean="0"/>
            <a:t>В ООП ОО включены рабочая программа воспитания  и календарный план воспитательной работы</a:t>
          </a:r>
          <a:endParaRPr lang="ru-RU" b="1" dirty="0"/>
        </a:p>
      </dgm:t>
    </dgm:pt>
    <dgm:pt modelId="{A36303D2-E2ED-488D-9263-6772321DAC38}" type="parTrans" cxnId="{6146E8D8-F046-4520-8822-A028A8ABBACC}">
      <dgm:prSet/>
      <dgm:spPr/>
      <dgm:t>
        <a:bodyPr/>
        <a:lstStyle/>
        <a:p>
          <a:endParaRPr lang="ru-RU"/>
        </a:p>
      </dgm:t>
    </dgm:pt>
    <dgm:pt modelId="{0BC8FD9B-7AD8-43B8-9360-4783615B862D}" type="sibTrans" cxnId="{6146E8D8-F046-4520-8822-A028A8ABBACC}">
      <dgm:prSet/>
      <dgm:spPr/>
      <dgm:t>
        <a:bodyPr/>
        <a:lstStyle/>
        <a:p>
          <a:endParaRPr lang="ru-RU"/>
        </a:p>
      </dgm:t>
    </dgm:pt>
    <dgm:pt modelId="{C9CB57F1-991B-40BA-A1A8-BB7F484ADE57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Дорожная карта по реализации Стратегии развития воспитания в Российской Федерации на период 2020-2025 гг.</a:t>
          </a:r>
          <a:endParaRPr lang="ru-RU" b="1" dirty="0"/>
        </a:p>
      </dgm:t>
    </dgm:pt>
    <dgm:pt modelId="{326F94B1-41F6-4FC3-8DFF-2613D17B4D9C}" type="parTrans" cxnId="{89AFBF80-75C8-4A37-9334-E0F08FA6DB9A}">
      <dgm:prSet/>
      <dgm:spPr/>
      <dgm:t>
        <a:bodyPr/>
        <a:lstStyle/>
        <a:p>
          <a:endParaRPr lang="ru-RU"/>
        </a:p>
      </dgm:t>
    </dgm:pt>
    <dgm:pt modelId="{BB230318-286E-4826-B0D0-52640ECDAF79}" type="sibTrans" cxnId="{89AFBF80-75C8-4A37-9334-E0F08FA6DB9A}">
      <dgm:prSet/>
      <dgm:spPr/>
      <dgm:t>
        <a:bodyPr/>
        <a:lstStyle/>
        <a:p>
          <a:endParaRPr lang="ru-RU"/>
        </a:p>
      </dgm:t>
    </dgm:pt>
    <dgm:pt modelId="{D7C66CA9-23A5-4527-861B-8E083119CDCF}">
      <dgm:prSet phldrT="[Текст]"/>
      <dgm:spPr/>
      <dgm:t>
        <a:bodyPr/>
        <a:lstStyle/>
        <a:p>
          <a:r>
            <a:rPr lang="ru-RU" b="1" dirty="0" smtClean="0"/>
            <a:t>Разработка и внедрение рабочих программ воспитания в общеобразовательных организациях на основе примерной программы</a:t>
          </a:r>
          <a:endParaRPr lang="ru-RU" b="1" dirty="0"/>
        </a:p>
      </dgm:t>
    </dgm:pt>
    <dgm:pt modelId="{4618E5BB-EDD1-4C75-9D48-6B0F6C69DE9C}" type="parTrans" cxnId="{392CEB88-5028-4BDF-AD7D-04484A496859}">
      <dgm:prSet/>
      <dgm:spPr/>
      <dgm:t>
        <a:bodyPr/>
        <a:lstStyle/>
        <a:p>
          <a:endParaRPr lang="ru-RU"/>
        </a:p>
      </dgm:t>
    </dgm:pt>
    <dgm:pt modelId="{23567032-0B97-4F93-87D7-63AE09CD33B9}" type="sibTrans" cxnId="{392CEB88-5028-4BDF-AD7D-04484A496859}">
      <dgm:prSet/>
      <dgm:spPr/>
      <dgm:t>
        <a:bodyPr/>
        <a:lstStyle/>
        <a:p>
          <a:endParaRPr lang="ru-RU"/>
        </a:p>
      </dgm:t>
    </dgm:pt>
    <dgm:pt modelId="{62B99458-B046-4EFD-8A86-6AF4541C9294}">
      <dgm:prSet phldrT="[Текст]"/>
      <dgm:spPr/>
      <dgm:t>
        <a:bodyPr/>
        <a:lstStyle/>
        <a:p>
          <a:r>
            <a:rPr lang="ru-RU" b="1" dirty="0" smtClean="0"/>
            <a:t>Проведение мониторинга внедрения рабочих программ</a:t>
          </a:r>
          <a:endParaRPr lang="ru-RU" b="1" dirty="0"/>
        </a:p>
      </dgm:t>
    </dgm:pt>
    <dgm:pt modelId="{AC812950-156D-4944-B97F-BE7A0D3CACFC}" type="parTrans" cxnId="{FA6CC5C7-FD3E-471B-ACF0-0B5B91C13217}">
      <dgm:prSet/>
      <dgm:spPr/>
      <dgm:t>
        <a:bodyPr/>
        <a:lstStyle/>
        <a:p>
          <a:endParaRPr lang="ru-RU"/>
        </a:p>
      </dgm:t>
    </dgm:pt>
    <dgm:pt modelId="{AC560229-3E73-4BA7-881B-EE6ECEFEC6D0}" type="sibTrans" cxnId="{FA6CC5C7-FD3E-471B-ACF0-0B5B91C13217}">
      <dgm:prSet/>
      <dgm:spPr/>
      <dgm:t>
        <a:bodyPr/>
        <a:lstStyle/>
        <a:p>
          <a:endParaRPr lang="ru-RU"/>
        </a:p>
      </dgm:t>
    </dgm:pt>
    <dgm:pt modelId="{2EE2776E-44A4-4D3E-B85A-C6F07DED0662}" type="pres">
      <dgm:prSet presAssocID="{A903EAE7-5194-4E85-996B-4FB5984C655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7F6E22-4690-409B-A182-1C0DE3195C4C}" type="pres">
      <dgm:prSet presAssocID="{3867025F-308E-4C4C-9206-1E60761527F1}" presName="linNode" presStyleCnt="0"/>
      <dgm:spPr/>
    </dgm:pt>
    <dgm:pt modelId="{8CFB49C7-E8BA-401A-B61F-CDAC73CB9941}" type="pres">
      <dgm:prSet presAssocID="{3867025F-308E-4C4C-9206-1E60761527F1}" presName="parentText" presStyleLbl="node1" presStyleIdx="0" presStyleCnt="3" custLinFactNeighborX="186" custLinFactNeighborY="35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5B8CF-A7F4-4CBB-AE1A-AA71DC69ADEF}" type="pres">
      <dgm:prSet presAssocID="{3867025F-308E-4C4C-9206-1E60761527F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F5F984-895F-43C1-B6E9-5FEA3544D12F}" type="pres">
      <dgm:prSet presAssocID="{352CB5D6-1DE4-4674-A517-9A1A8F8652B2}" presName="sp" presStyleCnt="0"/>
      <dgm:spPr/>
    </dgm:pt>
    <dgm:pt modelId="{07E3A967-B0E3-407D-88DE-06B3DBA98A97}" type="pres">
      <dgm:prSet presAssocID="{598D7F9F-0CD4-47D0-A19E-D84BD39512FA}" presName="linNode" presStyleCnt="0"/>
      <dgm:spPr/>
    </dgm:pt>
    <dgm:pt modelId="{42D54066-4A26-4267-9C3D-40337F102A1D}" type="pres">
      <dgm:prSet presAssocID="{598D7F9F-0CD4-47D0-A19E-D84BD39512F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8FDEA9-86AB-4566-8F91-615424210527}" type="pres">
      <dgm:prSet presAssocID="{598D7F9F-0CD4-47D0-A19E-D84BD39512F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D29CC-8E8F-4987-A480-4CCDE20C00FA}" type="pres">
      <dgm:prSet presAssocID="{AEA6787B-6F0A-4644-B818-02689BE75B77}" presName="sp" presStyleCnt="0"/>
      <dgm:spPr/>
    </dgm:pt>
    <dgm:pt modelId="{EAD0480F-E871-4645-B6F9-317CF8A1CD3C}" type="pres">
      <dgm:prSet presAssocID="{C9CB57F1-991B-40BA-A1A8-BB7F484ADE57}" presName="linNode" presStyleCnt="0"/>
      <dgm:spPr/>
    </dgm:pt>
    <dgm:pt modelId="{FBA9E413-16CD-413F-931A-7B9154D78CC7}" type="pres">
      <dgm:prSet presAssocID="{C9CB57F1-991B-40BA-A1A8-BB7F484ADE5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733A5-B261-482C-97A5-E8AD5537F6E6}" type="pres">
      <dgm:prSet presAssocID="{C9CB57F1-991B-40BA-A1A8-BB7F484ADE5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AC0CBE-9445-4409-B094-B8DEEEA19181}" srcId="{598D7F9F-0CD4-47D0-A19E-D84BD39512FA}" destId="{C63E2227-2D8D-4523-B89B-43BF4E77FC41}" srcOrd="0" destOrd="0" parTransId="{DF8CC178-DA07-4415-B6EE-A1F521FE71DA}" sibTransId="{7FA137A9-2E50-4479-AEBA-AE8642E08BBC}"/>
    <dgm:cxn modelId="{89AFBF80-75C8-4A37-9334-E0F08FA6DB9A}" srcId="{A903EAE7-5194-4E85-996B-4FB5984C655D}" destId="{C9CB57F1-991B-40BA-A1A8-BB7F484ADE57}" srcOrd="2" destOrd="0" parTransId="{326F94B1-41F6-4FC3-8DFF-2613D17B4D9C}" sibTransId="{BB230318-286E-4826-B0D0-52640ECDAF79}"/>
    <dgm:cxn modelId="{D26C4619-AD0A-4559-8F2E-FEED0DFFF0CF}" type="presOf" srcId="{848BFA27-4D3E-4D01-87E7-3F841EF7FE27}" destId="{4875B8CF-A7F4-4CBB-AE1A-AA71DC69ADEF}" srcOrd="0" destOrd="1" presId="urn:microsoft.com/office/officeart/2005/8/layout/vList5"/>
    <dgm:cxn modelId="{DB5861D9-7838-4631-855D-C8DEA7852816}" type="presOf" srcId="{D7C66CA9-23A5-4527-861B-8E083119CDCF}" destId="{31E733A5-B261-482C-97A5-E8AD5537F6E6}" srcOrd="0" destOrd="0" presId="urn:microsoft.com/office/officeart/2005/8/layout/vList5"/>
    <dgm:cxn modelId="{42F6D376-3696-4824-89BE-E9D10587B839}" srcId="{A903EAE7-5194-4E85-996B-4FB5984C655D}" destId="{598D7F9F-0CD4-47D0-A19E-D84BD39512FA}" srcOrd="1" destOrd="0" parTransId="{022BC1A3-1B0F-4444-A3A5-D113E7539D62}" sibTransId="{AEA6787B-6F0A-4644-B818-02689BE75B77}"/>
    <dgm:cxn modelId="{5508694A-ACA3-4CE2-A57B-4F61222EBEAC}" srcId="{3867025F-308E-4C4C-9206-1E60761527F1}" destId="{A1DDFF63-BB13-47F9-B7EF-1E8ADBAA8BBC}" srcOrd="0" destOrd="0" parTransId="{4BBDAAFA-CBB6-488B-A387-82D8252DC31B}" sibTransId="{A317A8CA-5098-4A07-A83B-0C77C6664B77}"/>
    <dgm:cxn modelId="{02516580-C88C-4201-838E-7610C496FC3A}" type="presOf" srcId="{1FF5C4AA-BF27-4A76-B50A-6E724944E68A}" destId="{FB8FDEA9-86AB-4566-8F91-615424210527}" srcOrd="0" destOrd="1" presId="urn:microsoft.com/office/officeart/2005/8/layout/vList5"/>
    <dgm:cxn modelId="{392CEB88-5028-4BDF-AD7D-04484A496859}" srcId="{C9CB57F1-991B-40BA-A1A8-BB7F484ADE57}" destId="{D7C66CA9-23A5-4527-861B-8E083119CDCF}" srcOrd="0" destOrd="0" parTransId="{4618E5BB-EDD1-4C75-9D48-6B0F6C69DE9C}" sibTransId="{23567032-0B97-4F93-87D7-63AE09CD33B9}"/>
    <dgm:cxn modelId="{F18DC1AE-5F34-42B8-87FA-A9BCF02AEE8D}" type="presOf" srcId="{3867025F-308E-4C4C-9206-1E60761527F1}" destId="{8CFB49C7-E8BA-401A-B61F-CDAC73CB9941}" srcOrd="0" destOrd="0" presId="urn:microsoft.com/office/officeart/2005/8/layout/vList5"/>
    <dgm:cxn modelId="{FF1D2A21-EF3A-4E92-8150-58D248D051EE}" type="presOf" srcId="{C63E2227-2D8D-4523-B89B-43BF4E77FC41}" destId="{FB8FDEA9-86AB-4566-8F91-615424210527}" srcOrd="0" destOrd="0" presId="urn:microsoft.com/office/officeart/2005/8/layout/vList5"/>
    <dgm:cxn modelId="{89934D90-CCC3-4729-924A-29620929246A}" type="presOf" srcId="{A1DDFF63-BB13-47F9-B7EF-1E8ADBAA8BBC}" destId="{4875B8CF-A7F4-4CBB-AE1A-AA71DC69ADEF}" srcOrd="0" destOrd="0" presId="urn:microsoft.com/office/officeart/2005/8/layout/vList5"/>
    <dgm:cxn modelId="{6146E8D8-F046-4520-8822-A028A8ABBACC}" srcId="{598D7F9F-0CD4-47D0-A19E-D84BD39512FA}" destId="{1FF5C4AA-BF27-4A76-B50A-6E724944E68A}" srcOrd="1" destOrd="0" parTransId="{A36303D2-E2ED-488D-9263-6772321DAC38}" sibTransId="{0BC8FD9B-7AD8-43B8-9360-4783615B862D}"/>
    <dgm:cxn modelId="{87C24DF6-BF33-44A7-9A78-DDD4274BCC59}" srcId="{A903EAE7-5194-4E85-996B-4FB5984C655D}" destId="{3867025F-308E-4C4C-9206-1E60761527F1}" srcOrd="0" destOrd="0" parTransId="{2DF38BF8-3536-45B4-9D3A-494DFC62AC0A}" sibTransId="{352CB5D6-1DE4-4674-A517-9A1A8F8652B2}"/>
    <dgm:cxn modelId="{54618F10-19DB-45F2-BF1F-549F9068EAA0}" type="presOf" srcId="{598D7F9F-0CD4-47D0-A19E-D84BD39512FA}" destId="{42D54066-4A26-4267-9C3D-40337F102A1D}" srcOrd="0" destOrd="0" presId="urn:microsoft.com/office/officeart/2005/8/layout/vList5"/>
    <dgm:cxn modelId="{3D8853A0-CE86-49BD-8A09-B6CCC6F9BC10}" type="presOf" srcId="{62B99458-B046-4EFD-8A86-6AF4541C9294}" destId="{31E733A5-B261-482C-97A5-E8AD5537F6E6}" srcOrd="0" destOrd="1" presId="urn:microsoft.com/office/officeart/2005/8/layout/vList5"/>
    <dgm:cxn modelId="{B8F7A202-6BD0-49BD-AA88-88AA01973BB6}" type="presOf" srcId="{A903EAE7-5194-4E85-996B-4FB5984C655D}" destId="{2EE2776E-44A4-4D3E-B85A-C6F07DED0662}" srcOrd="0" destOrd="0" presId="urn:microsoft.com/office/officeart/2005/8/layout/vList5"/>
    <dgm:cxn modelId="{9171939B-7A58-4A24-B0D3-ACDCFF95E967}" srcId="{3867025F-308E-4C4C-9206-1E60761527F1}" destId="{848BFA27-4D3E-4D01-87E7-3F841EF7FE27}" srcOrd="1" destOrd="0" parTransId="{D6E53FAC-48B6-4052-80BB-80A0773C8189}" sibTransId="{B690363E-1348-47EE-B719-517EEFF06E35}"/>
    <dgm:cxn modelId="{FA6CC5C7-FD3E-471B-ACF0-0B5B91C13217}" srcId="{C9CB57F1-991B-40BA-A1A8-BB7F484ADE57}" destId="{62B99458-B046-4EFD-8A86-6AF4541C9294}" srcOrd="1" destOrd="0" parTransId="{AC812950-156D-4944-B97F-BE7A0D3CACFC}" sibTransId="{AC560229-3E73-4BA7-881B-EE6ECEFEC6D0}"/>
    <dgm:cxn modelId="{DC76B906-5C85-4084-8BC8-AE956EE210B6}" type="presOf" srcId="{C9CB57F1-991B-40BA-A1A8-BB7F484ADE57}" destId="{FBA9E413-16CD-413F-931A-7B9154D78CC7}" srcOrd="0" destOrd="0" presId="urn:microsoft.com/office/officeart/2005/8/layout/vList5"/>
    <dgm:cxn modelId="{40CD3853-FB0C-40B6-8B79-C72B94DE581F}" type="presParOf" srcId="{2EE2776E-44A4-4D3E-B85A-C6F07DED0662}" destId="{8D7F6E22-4690-409B-A182-1C0DE3195C4C}" srcOrd="0" destOrd="0" presId="urn:microsoft.com/office/officeart/2005/8/layout/vList5"/>
    <dgm:cxn modelId="{816BDD66-ABE5-43C8-97D3-44F542EAEBD9}" type="presParOf" srcId="{8D7F6E22-4690-409B-A182-1C0DE3195C4C}" destId="{8CFB49C7-E8BA-401A-B61F-CDAC73CB9941}" srcOrd="0" destOrd="0" presId="urn:microsoft.com/office/officeart/2005/8/layout/vList5"/>
    <dgm:cxn modelId="{26F2D557-9419-4CAF-B323-72E3CECB0206}" type="presParOf" srcId="{8D7F6E22-4690-409B-A182-1C0DE3195C4C}" destId="{4875B8CF-A7F4-4CBB-AE1A-AA71DC69ADEF}" srcOrd="1" destOrd="0" presId="urn:microsoft.com/office/officeart/2005/8/layout/vList5"/>
    <dgm:cxn modelId="{2EA73A6F-4681-4440-A14A-36DCC0247FAD}" type="presParOf" srcId="{2EE2776E-44A4-4D3E-B85A-C6F07DED0662}" destId="{94F5F984-895F-43C1-B6E9-5FEA3544D12F}" srcOrd="1" destOrd="0" presId="urn:microsoft.com/office/officeart/2005/8/layout/vList5"/>
    <dgm:cxn modelId="{93D05343-6A9A-4E24-AE5B-2785014E6CEE}" type="presParOf" srcId="{2EE2776E-44A4-4D3E-B85A-C6F07DED0662}" destId="{07E3A967-B0E3-407D-88DE-06B3DBA98A97}" srcOrd="2" destOrd="0" presId="urn:microsoft.com/office/officeart/2005/8/layout/vList5"/>
    <dgm:cxn modelId="{47BE3424-BB5A-4165-91A7-6E255F159015}" type="presParOf" srcId="{07E3A967-B0E3-407D-88DE-06B3DBA98A97}" destId="{42D54066-4A26-4267-9C3D-40337F102A1D}" srcOrd="0" destOrd="0" presId="urn:microsoft.com/office/officeart/2005/8/layout/vList5"/>
    <dgm:cxn modelId="{9FE9A584-456B-4AE7-A02F-75A46B924EDF}" type="presParOf" srcId="{07E3A967-B0E3-407D-88DE-06B3DBA98A97}" destId="{FB8FDEA9-86AB-4566-8F91-615424210527}" srcOrd="1" destOrd="0" presId="urn:microsoft.com/office/officeart/2005/8/layout/vList5"/>
    <dgm:cxn modelId="{00E5818E-CB54-45DF-911C-EB9743F03E4B}" type="presParOf" srcId="{2EE2776E-44A4-4D3E-B85A-C6F07DED0662}" destId="{86ED29CC-8E8F-4987-A480-4CCDE20C00FA}" srcOrd="3" destOrd="0" presId="urn:microsoft.com/office/officeart/2005/8/layout/vList5"/>
    <dgm:cxn modelId="{F9226385-B033-4501-B69A-08B1CA6B9DFF}" type="presParOf" srcId="{2EE2776E-44A4-4D3E-B85A-C6F07DED0662}" destId="{EAD0480F-E871-4645-B6F9-317CF8A1CD3C}" srcOrd="4" destOrd="0" presId="urn:microsoft.com/office/officeart/2005/8/layout/vList5"/>
    <dgm:cxn modelId="{5F95A968-B187-4704-BDCB-B01EB0ED5A5A}" type="presParOf" srcId="{EAD0480F-E871-4645-B6F9-317CF8A1CD3C}" destId="{FBA9E413-16CD-413F-931A-7B9154D78CC7}" srcOrd="0" destOrd="0" presId="urn:microsoft.com/office/officeart/2005/8/layout/vList5"/>
    <dgm:cxn modelId="{ABC1EBA4-D9CA-47BB-B46E-39F06E275EC7}" type="presParOf" srcId="{EAD0480F-E871-4645-B6F9-317CF8A1CD3C}" destId="{31E733A5-B261-482C-97A5-E8AD5537F6E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75B8CF-A7F4-4CBB-AE1A-AA71DC69ADEF}">
      <dsp:nvSpPr>
        <dsp:cNvPr id="0" name=""/>
        <dsp:cNvSpPr/>
      </dsp:nvSpPr>
      <dsp:spPr>
        <a:xfrm rot="5400000">
          <a:off x="5938598" y="-2305321"/>
          <a:ext cx="1249523" cy="617728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Обязательность воспитательной деятельности в современной школе, в т.ч. внеурочная деятельность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Результаты воспитания – личностные приобретения школьников</a:t>
          </a:r>
          <a:endParaRPr lang="ru-RU" sz="1600" b="1" kern="1200" dirty="0"/>
        </a:p>
      </dsp:txBody>
      <dsp:txXfrm rot="5400000">
        <a:off x="5938598" y="-2305321"/>
        <a:ext cx="1249523" cy="6177280"/>
      </dsp:txXfrm>
    </dsp:sp>
    <dsp:sp modelId="{8CFB49C7-E8BA-401A-B61F-CDAC73CB9941}">
      <dsp:nvSpPr>
        <dsp:cNvPr id="0" name=""/>
        <dsp:cNvSpPr/>
      </dsp:nvSpPr>
      <dsp:spPr>
        <a:xfrm>
          <a:off x="11489" y="58313"/>
          <a:ext cx="3474720" cy="1561904"/>
        </a:xfrm>
        <a:prstGeom prst="roundRect">
          <a:avLst/>
        </a:prstGeom>
        <a:gradFill rotWithShape="1">
          <a:gsLst>
            <a:gs pos="0">
              <a:schemeClr val="accent1">
                <a:tint val="15000"/>
                <a:satMod val="250000"/>
              </a:schemeClr>
            </a:gs>
            <a:gs pos="49000">
              <a:schemeClr val="accent1">
                <a:tint val="50000"/>
                <a:satMod val="200000"/>
              </a:schemeClr>
            </a:gs>
            <a:gs pos="49100">
              <a:schemeClr val="accent1">
                <a:tint val="64000"/>
                <a:satMod val="160000"/>
              </a:schemeClr>
            </a:gs>
            <a:gs pos="92000">
              <a:schemeClr val="accent1">
                <a:tint val="50000"/>
                <a:satMod val="200000"/>
              </a:schemeClr>
            </a:gs>
            <a:gs pos="100000">
              <a:schemeClr val="accent1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1"/>
          </a:solidFill>
          <a:prstDash val="solid"/>
        </a:ln>
        <a:effectLst>
          <a:outerShdw blurRad="50800" dist="25000" dir="5400000" rotWithShape="0">
            <a:schemeClr val="accent1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ФГОС  общего образования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11489" y="58313"/>
        <a:ext cx="3474720" cy="1561904"/>
      </dsp:txXfrm>
    </dsp:sp>
    <dsp:sp modelId="{FB8FDEA9-86AB-4566-8F91-615424210527}">
      <dsp:nvSpPr>
        <dsp:cNvPr id="0" name=""/>
        <dsp:cNvSpPr/>
      </dsp:nvSpPr>
      <dsp:spPr>
        <a:xfrm rot="5400000">
          <a:off x="5938598" y="-665321"/>
          <a:ext cx="1249523" cy="617728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В трактовке воспитания усилена роль гражданско-патриотического воспитания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В ООП ОО включены рабочая программа воспитания  и календарный план воспитательной работы</a:t>
          </a:r>
          <a:endParaRPr lang="ru-RU" sz="1600" b="1" kern="1200" dirty="0"/>
        </a:p>
      </dsp:txBody>
      <dsp:txXfrm rot="5400000">
        <a:off x="5938598" y="-665321"/>
        <a:ext cx="1249523" cy="6177280"/>
      </dsp:txXfrm>
    </dsp:sp>
    <dsp:sp modelId="{42D54066-4A26-4267-9C3D-40337F102A1D}">
      <dsp:nvSpPr>
        <dsp:cNvPr id="0" name=""/>
        <dsp:cNvSpPr/>
      </dsp:nvSpPr>
      <dsp:spPr>
        <a:xfrm>
          <a:off x="0" y="1642366"/>
          <a:ext cx="3474720" cy="1561904"/>
        </a:xfrm>
        <a:prstGeom prst="roundRect">
          <a:avLst/>
        </a:prstGeom>
        <a:gradFill rotWithShape="1">
          <a:gsLst>
            <a:gs pos="0">
              <a:schemeClr val="accent2">
                <a:tint val="15000"/>
                <a:satMod val="250000"/>
              </a:schemeClr>
            </a:gs>
            <a:gs pos="49000">
              <a:schemeClr val="accent2">
                <a:tint val="50000"/>
                <a:satMod val="200000"/>
              </a:schemeClr>
            </a:gs>
            <a:gs pos="49100">
              <a:schemeClr val="accent2">
                <a:tint val="64000"/>
                <a:satMod val="160000"/>
              </a:schemeClr>
            </a:gs>
            <a:gs pos="92000">
              <a:schemeClr val="accent2">
                <a:tint val="50000"/>
                <a:satMod val="200000"/>
              </a:schemeClr>
            </a:gs>
            <a:gs pos="100000">
              <a:schemeClr val="accent2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2"/>
          </a:solidFill>
          <a:prstDash val="solid"/>
        </a:ln>
        <a:effectLst>
          <a:outerShdw blurRad="50800" dist="25000" dir="5400000" rotWithShape="0">
            <a:schemeClr val="accent2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 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0" y="1642366"/>
        <a:ext cx="3474720" cy="1561904"/>
      </dsp:txXfrm>
    </dsp:sp>
    <dsp:sp modelId="{31E733A5-B261-482C-97A5-E8AD5537F6E6}">
      <dsp:nvSpPr>
        <dsp:cNvPr id="0" name=""/>
        <dsp:cNvSpPr/>
      </dsp:nvSpPr>
      <dsp:spPr>
        <a:xfrm rot="5400000">
          <a:off x="5938598" y="974679"/>
          <a:ext cx="1249523" cy="617728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Разработка и внедрение рабочих программ воспитания в общеобразовательных организациях на основе примерной программы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Проведение мониторинга внедрения рабочих программ</a:t>
          </a:r>
          <a:endParaRPr lang="ru-RU" sz="1600" b="1" kern="1200" dirty="0"/>
        </a:p>
      </dsp:txBody>
      <dsp:txXfrm rot="5400000">
        <a:off x="5938598" y="974679"/>
        <a:ext cx="1249523" cy="6177280"/>
      </dsp:txXfrm>
    </dsp:sp>
    <dsp:sp modelId="{FBA9E413-16CD-413F-931A-7B9154D78CC7}">
      <dsp:nvSpPr>
        <dsp:cNvPr id="0" name=""/>
        <dsp:cNvSpPr/>
      </dsp:nvSpPr>
      <dsp:spPr>
        <a:xfrm>
          <a:off x="0" y="3282366"/>
          <a:ext cx="3474720" cy="1561904"/>
        </a:xfrm>
        <a:prstGeom prst="roundRect">
          <a:avLst/>
        </a:prstGeom>
        <a:gradFill rotWithShape="1">
          <a:gsLst>
            <a:gs pos="0">
              <a:schemeClr val="accent3">
                <a:tint val="15000"/>
                <a:satMod val="250000"/>
              </a:schemeClr>
            </a:gs>
            <a:gs pos="49000">
              <a:schemeClr val="accent3">
                <a:tint val="50000"/>
                <a:satMod val="200000"/>
              </a:schemeClr>
            </a:gs>
            <a:gs pos="49100">
              <a:schemeClr val="accent3">
                <a:tint val="64000"/>
                <a:satMod val="160000"/>
              </a:schemeClr>
            </a:gs>
            <a:gs pos="92000">
              <a:schemeClr val="accent3">
                <a:tint val="50000"/>
                <a:satMod val="200000"/>
              </a:schemeClr>
            </a:gs>
            <a:gs pos="100000">
              <a:schemeClr val="accent3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3"/>
          </a:solidFill>
          <a:prstDash val="solid"/>
        </a:ln>
        <a:effectLst>
          <a:outerShdw blurRad="50800" dist="25000" dir="5400000" rotWithShape="0">
            <a:schemeClr val="accent3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Дорожная карта по реализации Стратегии развития воспитания в Российской Федерации на период 2020-2025 гг.</a:t>
          </a:r>
          <a:endParaRPr lang="ru-RU" sz="1500" b="1" kern="1200" dirty="0"/>
        </a:p>
      </dsp:txBody>
      <dsp:txXfrm>
        <a:off x="0" y="3282366"/>
        <a:ext cx="3474720" cy="1561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A167A-E83A-467E-AFDE-B11D1F968042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DDA5-EA88-4845-90A8-6412E0783A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194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8" y="3539864"/>
            <a:ext cx="6819705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1" y="6557946"/>
            <a:ext cx="3903628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8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5856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4838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63631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6571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2904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FE361-74A6-49EC-8106-0A7314D8EFD3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A18B2-E51A-49A6-958A-3DDF6AF47E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0FEDE5E-C35E-40AC-892C-1FCF350A33D1}"/>
              </a:ext>
            </a:extLst>
          </p:cNvPr>
          <p:cNvSpPr txBox="1"/>
          <p:nvPr userDrawn="1"/>
        </p:nvSpPr>
        <p:spPr>
          <a:xfrm>
            <a:off x="11484572" y="6471277"/>
            <a:ext cx="707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15F720-E54B-473A-B671-02B4A2D0721C}" type="slidenum"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400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201" y="377261"/>
            <a:ext cx="707433" cy="530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5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2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5B068-9541-4FC7-9739-791808957D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0A65A-0714-461E-A293-55CAFC76E4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5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81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3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3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8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8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91" r:id="rId12"/>
    <p:sldLayoutId id="2147483697" r:id="rId13"/>
    <p:sldLayoutId id="2147483700" r:id="rId14"/>
    <p:sldLayoutId id="2147483694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ducomm.iro.perm.ru/groups/sovremennoe-vospitanie/news/kraevaya-pedagogicheskaya-masterskaya-aktivnye-vospitatelnye-praktiki-v-rabote-klassnogo-rukovoditelya-news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79" y="1632859"/>
            <a:ext cx="12025991" cy="2508069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 smtClean="0">
                <a:solidFill>
                  <a:schemeClr val="accent1"/>
                </a:solidFill>
              </a:rPr>
              <a:t>Рефлексивная </a:t>
            </a:r>
            <a:r>
              <a:rPr lang="ru-RU" sz="3800" dirty="0" smtClean="0">
                <a:solidFill>
                  <a:schemeClr val="accent1"/>
                </a:solidFill>
              </a:rPr>
              <a:t>практика</a:t>
            </a:r>
            <a:r>
              <a:rPr lang="ru-RU" sz="3800" b="1" dirty="0" smtClean="0">
                <a:solidFill>
                  <a:schemeClr val="accent1"/>
                </a:solidFill>
              </a:rPr>
              <a:t> </a:t>
            </a:r>
            <a:br>
              <a:rPr lang="ru-RU" sz="3800" b="1" dirty="0" smtClean="0">
                <a:solidFill>
                  <a:schemeClr val="accent1"/>
                </a:solidFill>
              </a:rPr>
            </a:br>
            <a:r>
              <a:rPr lang="ru-RU" sz="3800" b="1" dirty="0" smtClean="0">
                <a:solidFill>
                  <a:schemeClr val="accent1"/>
                </a:solidFill>
              </a:rPr>
              <a:t>рабочая </a:t>
            </a:r>
            <a:r>
              <a:rPr lang="ru-RU" sz="3800" dirty="0" smtClean="0">
                <a:solidFill>
                  <a:schemeClr val="accent1"/>
                </a:solidFill>
              </a:rPr>
              <a:t>программа воспитания: как отразить специфику и уникальность школы </a:t>
            </a:r>
            <a:r>
              <a:rPr lang="ru-RU" sz="3800" b="1" dirty="0">
                <a:solidFill>
                  <a:schemeClr val="accent1"/>
                </a:solidFill>
              </a:rPr>
              <a:t/>
            </a:r>
            <a:br>
              <a:rPr lang="ru-RU" sz="3800" b="1" dirty="0">
                <a:solidFill>
                  <a:schemeClr val="accent1"/>
                </a:solidFill>
              </a:rPr>
            </a:br>
            <a:endParaRPr lang="ru-RU" sz="38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886" y="3840480"/>
            <a:ext cx="11116491" cy="2810426"/>
          </a:xfrm>
        </p:spPr>
        <p:txBody>
          <a:bodyPr>
            <a:normAutofit/>
          </a:bodyPr>
          <a:lstStyle/>
          <a:p>
            <a:pPr lvl="0" algn="ctr"/>
            <a:r>
              <a:rPr lang="ru-RU" sz="3000" b="1" dirty="0" smtClean="0">
                <a:solidFill>
                  <a:schemeClr val="tx1"/>
                </a:solidFill>
              </a:rPr>
              <a:t> </a:t>
            </a:r>
            <a:r>
              <a:rPr lang="ru-RU" sz="3000" b="1" dirty="0" err="1" smtClean="0">
                <a:solidFill>
                  <a:schemeClr val="tx1"/>
                </a:solidFill>
              </a:rPr>
              <a:t>Вебинар</a:t>
            </a:r>
            <a:endParaRPr lang="ru-RU" sz="2000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Ведущий: Дремина Инга Анатольевна, старший научный сотрудник отдела воспитания и социализации ГАУ ДПО «Институт развития образования Пермского края»  </a:t>
            </a:r>
          </a:p>
          <a:p>
            <a:pPr lvl="0"/>
            <a:endParaRPr lang="ru-RU" sz="20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 марта 2021 г. 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</a:rPr>
              <a:t>  </a:t>
            </a:r>
            <a:r>
              <a:rPr lang="ru-RU" sz="2000" dirty="0">
                <a:solidFill>
                  <a:prstClr val="black"/>
                </a:solidFill>
              </a:rPr>
              <a:t>								</a:t>
            </a:r>
            <a:endParaRPr lang="ru-RU" sz="36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7843" y="182879"/>
            <a:ext cx="2251629" cy="143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https://multiurok.ru/img/265729/image_5a95c17ed4e6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2653" y="5159829"/>
            <a:ext cx="1528355" cy="15283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317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686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Затруднения при написании раздела 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069" y="1515291"/>
            <a:ext cx="10580914" cy="4940445"/>
          </a:xfrm>
        </p:spPr>
        <p:txBody>
          <a:bodyPr/>
          <a:lstStyle/>
          <a:p>
            <a:r>
              <a:rPr lang="ru-RU" b="1" dirty="0" smtClean="0"/>
              <a:t>Особенности воспитания школы не связаны с </a:t>
            </a:r>
            <a:r>
              <a:rPr lang="ru-RU" b="1" dirty="0" smtClean="0">
                <a:solidFill>
                  <a:srgbClr val="FF0000"/>
                </a:solidFill>
              </a:rPr>
              <a:t>задачами</a:t>
            </a:r>
            <a:r>
              <a:rPr lang="ru-RU" b="1" dirty="0" smtClean="0"/>
              <a:t>, а задачи не связаны с содержанием (модулями) </a:t>
            </a:r>
          </a:p>
          <a:p>
            <a:r>
              <a:rPr lang="ru-RU" b="1" dirty="0" smtClean="0"/>
              <a:t>Все 11 ориентировочных задач появляются в рабочих программах: задачи – конкретные шаги по решению организации воспитания в конкретной школе. Рекомендации: УДАЛИТЬ НЕАКТУАЛЬНЫЕ, ДОБАВИТЬ НОВЫЕ, СООТНЕСТИ С МОДУЛЯМИ</a:t>
            </a:r>
          </a:p>
          <a:p>
            <a:r>
              <a:rPr lang="ru-RU" b="1" dirty="0" smtClean="0"/>
              <a:t>При формулировании собственных </a:t>
            </a:r>
            <a:r>
              <a:rPr lang="ru-RU" b="1" dirty="0" smtClean="0">
                <a:solidFill>
                  <a:srgbClr val="FF0000"/>
                </a:solidFill>
              </a:rPr>
              <a:t>целей</a:t>
            </a:r>
            <a:r>
              <a:rPr lang="ru-RU" b="1" dirty="0" smtClean="0"/>
              <a:t> воспитания в соответствии с уровнями образования НЕ ПЕРЕОСМЫСЛЕНЫ методические рекомендации, а бездумно перенесены в свои рабочие программы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4565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Основа </a:t>
            </a:r>
            <a:r>
              <a:rPr lang="ru-RU" dirty="0" err="1" smtClean="0">
                <a:solidFill>
                  <a:schemeClr val="accent1"/>
                </a:solidFill>
              </a:rPr>
              <a:t>Целеполагания</a:t>
            </a:r>
            <a:r>
              <a:rPr lang="ru-RU" dirty="0" smtClean="0">
                <a:solidFill>
                  <a:schemeClr val="accent1"/>
                </a:solidFill>
              </a:rPr>
              <a:t> воспитания – компоненты личностного развития/ личностных результатов   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755" y="1828801"/>
          <a:ext cx="10476412" cy="485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808"/>
                <a:gridCol w="3321467"/>
                <a:gridCol w="3492137"/>
              </a:tblGrid>
              <a:tr h="35973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Когнитивный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Ценностный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Деятельностный</a:t>
                      </a:r>
                      <a:r>
                        <a:rPr lang="ru-RU" sz="1800" dirty="0" smtClean="0"/>
                        <a:t>  </a:t>
                      </a:r>
                      <a:endParaRPr lang="ru-RU" sz="1800" dirty="0"/>
                    </a:p>
                  </a:txBody>
                  <a:tcPr/>
                </a:tc>
              </a:tr>
              <a:tr h="139203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ЗНАЮ: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усвоение  знаний основных норм, которые общество выработало на основе этих ценностей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МНЕ ЦЕННО</a:t>
                      </a:r>
                      <a:r>
                        <a:rPr kumimoji="0" lang="ru-RU" sz="18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ВАЖНО</a:t>
                      </a: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 позитивных и социально значимых отношений к этим общественным ценностям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УМЕЮ И ДЕЛАЮ</a:t>
                      </a:r>
                      <a:r>
                        <a:rPr lang="ru-RU" sz="1800" dirty="0" smtClean="0"/>
                        <a:t>: приобретение опыта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осуществления социально значимых дел</a:t>
                      </a:r>
                      <a:endParaRPr lang="ru-RU" sz="1800" dirty="0"/>
                    </a:p>
                  </a:txBody>
                  <a:tcPr/>
                </a:tc>
              </a:tr>
              <a:tr h="1653035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НОО: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b="1" i="1" dirty="0" smtClean="0">
                          <a:solidFill>
                            <a:srgbClr val="FF0000"/>
                          </a:solidFill>
                        </a:rPr>
                        <a:t>приобретение</a:t>
                      </a:r>
                      <a:r>
                        <a:rPr lang="ru-RU" sz="1800" b="1" i="1" baseline="0" dirty="0" smtClean="0">
                          <a:solidFill>
                            <a:srgbClr val="FF0000"/>
                          </a:solidFill>
                        </a:rPr>
                        <a:t> знаний </a:t>
                      </a:r>
                      <a:r>
                        <a:rPr lang="ru-RU" sz="1800" b="1" i="0" dirty="0" smtClean="0">
                          <a:solidFill>
                            <a:schemeClr val="tx1"/>
                          </a:solidFill>
                          <a:latin typeface="Trebuchet MS" pitchFamily="34" charset="0"/>
                          <a:cs typeface="Traditional Arabic" pitchFamily="18" charset="-78"/>
                        </a:rPr>
                        <a:t>об общественных нормах,</a:t>
                      </a:r>
                      <a:r>
                        <a:rPr lang="ru-RU" sz="1800" b="1" i="0" baseline="0" dirty="0" smtClean="0">
                          <a:solidFill>
                            <a:schemeClr val="tx1"/>
                          </a:solidFill>
                          <a:latin typeface="Trebuchet MS" pitchFamily="34" charset="0"/>
                          <a:cs typeface="Traditional Arabic" pitchFamily="18" charset="-78"/>
                        </a:rPr>
                        <a:t> </a:t>
                      </a:r>
                      <a:r>
                        <a:rPr lang="ru-RU" sz="1800" b="1" i="0" dirty="0" smtClean="0">
                          <a:solidFill>
                            <a:schemeClr val="tx1"/>
                          </a:solidFill>
                          <a:latin typeface="Trebuchet MS" pitchFamily="34" charset="0"/>
                          <a:cs typeface="Traditional Arabic" pitchFamily="18" charset="-78"/>
                        </a:rPr>
                        <a:t>об устройстве общества, о социально одобряемых и неодобряемых формах поведения в обществе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ООО: </a:t>
                      </a:r>
                      <a:r>
                        <a:rPr lang="ru-RU" sz="1800" b="1" i="1" dirty="0" smtClean="0">
                          <a:solidFill>
                            <a:srgbClr val="FF0000"/>
                          </a:solidFill>
                          <a:latin typeface="Trebuchet MS" pitchFamily="34" charset="0"/>
                        </a:rPr>
                        <a:t>получение школьником опыта переживания и  позитивного отношения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rebuchet MS" pitchFamily="34" charset="0"/>
                        </a:rPr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к базовым ценностям общества 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СОО :</a:t>
                      </a:r>
                      <a:r>
                        <a:rPr lang="ru-RU" sz="1800" i="1" dirty="0" smtClean="0">
                          <a:solidFill>
                            <a:srgbClr val="FF0000"/>
                          </a:solidFill>
                          <a:latin typeface="Trebuchet MS" pitchFamily="34" charset="0"/>
                        </a:rPr>
                        <a:t>получение школьником опыта самостоятельного общественного действия</a:t>
                      </a:r>
                      <a:endParaRPr lang="ru-RU" sz="1800" b="1" i="1" dirty="0">
                        <a:solidFill>
                          <a:srgbClr val="FF0000"/>
                        </a:solidFill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1284765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с</a:t>
                      </a:r>
                      <a:r>
                        <a:rPr lang="ru-RU" sz="1800" b="1" baseline="0" dirty="0" smtClean="0"/>
                        <a:t> педагогом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в коллективе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Взаимодействие с </a:t>
                      </a:r>
                    </a:p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социальными субъектами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22069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Осознаем цели воспитания через ответы на вопросы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Р</a:t>
            </a:r>
            <a:r>
              <a:rPr lang="en-US" sz="2000" b="1" dirty="0" err="1" smtClean="0"/>
              <a:t>ади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чего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на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самом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деле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работаем</a:t>
            </a:r>
            <a:r>
              <a:rPr lang="en-US" sz="2000" b="1" dirty="0" smtClean="0"/>
              <a:t> с </a:t>
            </a:r>
            <a:r>
              <a:rPr lang="en-US" sz="2000" b="1" dirty="0" err="1" smtClean="0"/>
              <a:t>детьми</a:t>
            </a:r>
            <a:r>
              <a:rPr lang="ru-RU" sz="2000" b="1" dirty="0" smtClean="0"/>
              <a:t>?</a:t>
            </a:r>
          </a:p>
          <a:p>
            <a:r>
              <a:rPr lang="ru-RU" sz="2000" b="1" dirty="0" smtClean="0"/>
              <a:t>Р</a:t>
            </a:r>
            <a:r>
              <a:rPr lang="en-US" sz="2000" b="1" dirty="0" err="1" smtClean="0"/>
              <a:t>ади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чего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проводим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уроки</a:t>
            </a:r>
            <a:r>
              <a:rPr lang="ru-RU" sz="2000" b="1" dirty="0" smtClean="0"/>
              <a:t>,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беседы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или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классные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часы</a:t>
            </a:r>
            <a:r>
              <a:rPr lang="ru-RU" sz="2000" b="1" dirty="0" smtClean="0"/>
              <a:t>?</a:t>
            </a:r>
          </a:p>
          <a:p>
            <a:r>
              <a:rPr lang="ru-RU" sz="2000" b="1" dirty="0" smtClean="0"/>
              <a:t>Р</a:t>
            </a:r>
            <a:r>
              <a:rPr lang="en-US" sz="2000" b="1" dirty="0" err="1" smtClean="0"/>
              <a:t>ади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чего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берем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руководство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кружком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или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факультативом</a:t>
            </a:r>
            <a:r>
              <a:rPr lang="ru-RU" sz="2000" b="1" dirty="0" smtClean="0"/>
              <a:t>?</a:t>
            </a:r>
          </a:p>
          <a:p>
            <a:r>
              <a:rPr lang="en-US" sz="2000" b="1" dirty="0" smtClean="0"/>
              <a:t> </a:t>
            </a:r>
            <a:r>
              <a:rPr lang="ru-RU" sz="2000" b="1" dirty="0" err="1" smtClean="0"/>
              <a:t>Р</a:t>
            </a:r>
            <a:r>
              <a:rPr lang="en-US" sz="2000" b="1" dirty="0" err="1" smtClean="0"/>
              <a:t>ади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чего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мы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ведем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своих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ребят</a:t>
            </a:r>
            <a:r>
              <a:rPr lang="en-US" sz="2000" b="1" dirty="0" smtClean="0"/>
              <a:t> в </a:t>
            </a:r>
            <a:r>
              <a:rPr lang="en-US" sz="2000" b="1" dirty="0" err="1" smtClean="0"/>
              <a:t>поход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или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готовим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вместе</a:t>
            </a:r>
            <a:r>
              <a:rPr lang="en-US" sz="2000" b="1" dirty="0" smtClean="0"/>
              <a:t> с </a:t>
            </a:r>
            <a:r>
              <a:rPr lang="en-US" sz="2000" b="1" dirty="0" err="1" smtClean="0"/>
              <a:t>ними</a:t>
            </a:r>
            <a:r>
              <a:rPr lang="en-US" sz="2000" b="1" dirty="0" smtClean="0"/>
              <a:t> </a:t>
            </a:r>
            <a:r>
              <a:rPr lang="ru-RU" sz="2000" b="1" dirty="0" smtClean="0"/>
              <a:t>праздник</a:t>
            </a:r>
            <a:r>
              <a:rPr lang="en-US" sz="2000" b="1" dirty="0" smtClean="0"/>
              <a:t>? </a:t>
            </a:r>
            <a:endParaRPr lang="ru-RU" sz="2000" b="1" dirty="0" smtClean="0"/>
          </a:p>
          <a:p>
            <a:r>
              <a:rPr lang="ru-RU" sz="2000" b="1" dirty="0" smtClean="0"/>
              <a:t>Зачем нам отправляться в путешествия и исследовать </a:t>
            </a:r>
            <a:r>
              <a:rPr lang="ru-RU" sz="2000" b="1" dirty="0" err="1" smtClean="0"/>
              <a:t>социокультурное</a:t>
            </a:r>
            <a:r>
              <a:rPr lang="ru-RU" sz="2000" b="1" dirty="0" smtClean="0"/>
              <a:t> пространство школы, поселка, края, страны, организовывать праздники, конкурсы, реализовывать проекты, клубы в начальных классах? </a:t>
            </a:r>
          </a:p>
          <a:p>
            <a:endParaRPr lang="ru-RU" sz="2000" b="1" dirty="0" smtClean="0"/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Чтобы ребята научились:</a:t>
            </a:r>
          </a:p>
          <a:p>
            <a:pPr>
              <a:buNone/>
            </a:pPr>
            <a:r>
              <a:rPr lang="ru-RU" sz="2000" b="1" dirty="0" smtClean="0"/>
              <a:t>Дружить, слышать, слушать и уважать друг друга, быть лидером и уметь выполнять общие решения, уметь планировать совместные действия и выполнять их, подводить итоги…?????  </a:t>
            </a: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22069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6754"/>
            <a:ext cx="9652000" cy="862149"/>
          </a:xfrm>
        </p:spPr>
        <p:txBody>
          <a:bodyPr/>
          <a:lstStyle/>
          <a:p>
            <a:r>
              <a:rPr lang="ru-RU" dirty="0" smtClean="0"/>
              <a:t>Проводим сравнительный анализ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755" y="1288869"/>
          <a:ext cx="11469188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6497"/>
                <a:gridCol w="8472691"/>
              </a:tblGrid>
              <a:tr h="349055">
                <a:tc>
                  <a:txBody>
                    <a:bodyPr/>
                    <a:lstStyle/>
                    <a:p>
                      <a:r>
                        <a:rPr lang="ru-RU" dirty="0" smtClean="0"/>
                        <a:t>Свои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ответы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Личностный</a:t>
                      </a:r>
                      <a:r>
                        <a:rPr lang="ru-RU" baseline="0" dirty="0" smtClean="0"/>
                        <a:t> результат примерной программы воспитания</a:t>
                      </a:r>
                      <a:endParaRPr lang="ru-RU" dirty="0"/>
                    </a:p>
                  </a:txBody>
                  <a:tcPr/>
                </a:tc>
              </a:tr>
              <a:tr h="46801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Дружить,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слышать, слушать других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уважать</a:t>
                      </a:r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родителей</a:t>
                      </a:r>
                      <a:r>
                        <a:rPr lang="ru-RU" sz="1800" b="1" dirty="0" smtClean="0"/>
                        <a:t>,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одноклассников,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быть лидером,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уметь выполнять общие решения</a:t>
                      </a:r>
                      <a:r>
                        <a:rPr lang="ru-RU" sz="1800" b="1" dirty="0" smtClean="0"/>
                        <a:t>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уметь планировать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совместные действия и выполнять их, подводить итоги,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Беречь</a:t>
                      </a:r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</a:rPr>
                        <a:t> школу, природу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быть любящим, послушным и отзывчивым сыном (дочерью), братом (сестрой), внуком (внучкой);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уважать старших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заботиться о младших членах семьи; выполнять посильную для ребёнка домашнюю работу, помогая старшим;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быть т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рудолюбивым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следуя принципу «делу — время, потехе — час» как в учебных занятиях, так и в домашних делах,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доводить начатое дело до конца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знать и любить свою Родину – свой родной дом, двор, улицу, город, село, свою страну; 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беречь и охранять природу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(ухаживать за комнатными растениями в классе или дома, заботиться о своих домашних питомцах и, по возможности, о бездомных животных в своем дворе; подкармливать птиц в морозные зимы; не засорять бытовым мусором улицы, леса, водоёмы)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проявлять миролюбие — не затевать конфликтов и стремиться решать спорные вопросы, не прибегая к силе; 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стремиться узнавать что-то новое, проявлять любознательность, ценить знания;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быть вежливым и опрятным, скромным и приветливым;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соблюдать правила личной гигиены, режим дня, вести здоровый образ жизни; 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уметь сопереживать, проявлять сострадание к попавшим в беду; стремиться устанавливать хорошие отношения с другими людьми; уметь прощать обиды, защищать слабых, по мере возможности помогать нуждающимся в этом  людям; уважительно относиться к людям иной национальной или религиозной принадлежности, иного имущественного положения, людям с ограниченными возможностями здоровья;</a:t>
                      </a:r>
                    </a:p>
                    <a:p>
                      <a:pPr latinLnBrk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быть уверенным в себе, открытым и общительным, не стесняться быть в чём-то непохожим на других ребят; уметь ставить перед собой цели и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проявлять инициативу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отстаивать своё мнение и действовать самостоятельно, без помощи старших. 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22069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формулируем цель в одном предложении (на примере НОО)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Создание педагогических условий для </a:t>
            </a:r>
            <a:r>
              <a:rPr lang="ru-RU" sz="2800" b="1" i="1" dirty="0" smtClean="0">
                <a:solidFill>
                  <a:schemeClr val="accent1"/>
                </a:solidFill>
              </a:rPr>
              <a:t>усвоения младшими школьниками знаний </a:t>
            </a:r>
            <a:r>
              <a:rPr lang="ru-RU" sz="2800" b="1" i="1" dirty="0" smtClean="0"/>
              <a:t>о</a:t>
            </a:r>
            <a:r>
              <a:rPr lang="ru-RU" sz="2800" b="1" dirty="0" smtClean="0"/>
              <a:t> школьных правилах и традициях, поведения в классе, уважении к родителям, одноклассникам, учителям, бережном отношении к личному и школьному имуществу, природе через систему ключевых классных событий/праздников, образовательных путешествий по малой родине совместно с родителями, систему трудовых поручений, участие в общешкольных турнирах и конкурсах…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48195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0" y="320040"/>
            <a:ext cx="1033272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Единство целей воспитания обеспечивает позитивную динамику развития личности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4320" y="1609725"/>
          <a:ext cx="10528662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9554"/>
                <a:gridCol w="3509554"/>
                <a:gridCol w="3509554"/>
              </a:tblGrid>
              <a:tr h="3515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НОО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ООО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СОО </a:t>
                      </a:r>
                      <a:endParaRPr lang="ru-RU" sz="1800" dirty="0"/>
                    </a:p>
                  </a:txBody>
                  <a:tcPr/>
                </a:tc>
              </a:tr>
              <a:tr h="467467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</a:t>
                      </a:r>
                      <a:r>
                        <a:rPr lang="ru-RU" sz="1800" i="1" baseline="0" dirty="0" smtClean="0">
                          <a:solidFill>
                            <a:srgbClr val="FF0000"/>
                          </a:solidFill>
                        </a:rPr>
                        <a:t>усвоения младшими школьниками  </a:t>
                      </a:r>
                      <a:r>
                        <a:rPr lang="ru-RU" sz="1800" baseline="0" dirty="0" smtClean="0"/>
                        <a:t>базовых школьных норм и традиций, бережного отношения к природе, школьному имуществу, родителям, одноклассникам через … систему ключевых общешкольных /классных событий, взаимодействие с родителями, образовательные путешествия по малой родине ….. 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i="1" baseline="0" dirty="0" smtClean="0"/>
                        <a:t>для </a:t>
                      </a:r>
                      <a:r>
                        <a:rPr lang="ru-RU" sz="1800" i="1" baseline="0" dirty="0" smtClean="0">
                          <a:solidFill>
                            <a:srgbClr val="FF0000"/>
                          </a:solidFill>
                        </a:rPr>
                        <a:t>укрепления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ru-RU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подростковых коллективах и </a:t>
                      </a:r>
                      <a:r>
                        <a:rPr kumimoji="0" lang="ru-RU" sz="1800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ценностного отношения</a:t>
                      </a:r>
                      <a:r>
                        <a:rPr kumimoji="0" lang="ru-RU" sz="1800" i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своей личности, интересам и способностям, отношениям с одноклассниками, семьей, социумом, уважения к истории малой родины и Отечества, природе через проектную, волонтерскую </a:t>
                      </a:r>
                      <a:r>
                        <a:rPr kumimoji="0" lang="ru-RU" sz="1800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д-ть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ученическое самоуправление ….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i="1" baseline="0" dirty="0" smtClean="0"/>
                        <a:t>для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приобретения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школьниками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опыта</a:t>
                      </a:r>
                      <a:r>
                        <a:rPr kumimoji="0" lang="ru-RU" sz="1800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реализации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дел</a:t>
                      </a:r>
                      <a:r>
                        <a:rPr kumimoji="0" lang="ru-RU" sz="1800" i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участия в гражданских инициативах,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жизненно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го/ личностного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профессионального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самоопределени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через участие в волонтерском движении, профессиональных  практиках  и пробах, социальных проектах …..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100888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Как мы поймем, что сформулировали цель воспитания</a:t>
            </a:r>
            <a:r>
              <a:rPr lang="ru-RU" smtClean="0">
                <a:solidFill>
                  <a:schemeClr val="tx2"/>
                </a:solidFill>
              </a:rPr>
              <a:t>?              </a:t>
            </a:r>
            <a:r>
              <a:rPr lang="ru-RU" dirty="0" smtClean="0">
                <a:solidFill>
                  <a:schemeClr val="tx2"/>
                </a:solidFill>
              </a:rPr>
              <a:t>Критерии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Определяет результат деятельности или намечает направление движения?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направлена на изменения в ребенке, а не на направленность (экологическая, спортивная).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Учитывается ли особенности развития ребенка?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Предполагается ли в постановке цели временной промежуток и средства для ее достижения?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48195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81743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Кейс: задачи воспитания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358537"/>
            <a:ext cx="10023566" cy="53035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1. Расширять </a:t>
            </a:r>
            <a:r>
              <a:rPr lang="ru-RU" b="1" dirty="0"/>
              <a:t>возможности внеурочной деятельности </a:t>
            </a:r>
            <a:r>
              <a:rPr lang="ru-RU" b="1" dirty="0" smtClean="0"/>
              <a:t>через реализацию </a:t>
            </a:r>
            <a:r>
              <a:rPr lang="ru-RU" b="1" dirty="0"/>
              <a:t>краткосрочных курсов, проектов социальной и гражданско-патриотической направленности, </a:t>
            </a:r>
            <a:r>
              <a:rPr lang="ru-RU" b="1" dirty="0" err="1"/>
              <a:t>метапредметного</a:t>
            </a:r>
            <a:r>
              <a:rPr lang="ru-RU" b="1" dirty="0"/>
              <a:t> лагеря, активных воспитательных </a:t>
            </a:r>
            <a:r>
              <a:rPr lang="ru-RU" b="1" dirty="0" smtClean="0"/>
              <a:t>практик, как воспитательное пространство совместных дел и проектов  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2. Поддерживать </a:t>
            </a:r>
            <a:r>
              <a:rPr lang="ru-RU" b="1" dirty="0"/>
              <a:t>и развить школьные традиции, как среду формирования духовной ориентации </a:t>
            </a:r>
            <a:r>
              <a:rPr lang="ru-RU" b="1" dirty="0" smtClean="0"/>
              <a:t>подростков в коллективной деятельности, основанных </a:t>
            </a:r>
            <a:r>
              <a:rPr lang="ru-RU" b="1" dirty="0"/>
              <a:t>на принципах нравственных и поведенческих ценностей, </a:t>
            </a:r>
            <a:r>
              <a:rPr lang="ru-RU" b="1" dirty="0" smtClean="0"/>
              <a:t>вовлекая обучающихся </a:t>
            </a:r>
            <a:r>
              <a:rPr lang="ru-RU" b="1" dirty="0"/>
              <a:t>в новые </a:t>
            </a:r>
            <a:r>
              <a:rPr lang="ru-RU" b="1" dirty="0" err="1"/>
              <a:t>коммуникативно-деятельностные</a:t>
            </a:r>
            <a:r>
              <a:rPr lang="ru-RU" b="1" dirty="0"/>
              <a:t> пробы и практики</a:t>
            </a:r>
          </a:p>
          <a:p>
            <a:pPr marL="0" indent="0">
              <a:buNone/>
            </a:pPr>
            <a:r>
              <a:rPr lang="ru-RU" b="1" dirty="0" smtClean="0"/>
              <a:t>3. Расширять </a:t>
            </a:r>
            <a:r>
              <a:rPr lang="ru-RU" b="1" dirty="0"/>
              <a:t>возможности профессионального </a:t>
            </a:r>
            <a:r>
              <a:rPr lang="ru-RU" b="1" dirty="0" smtClean="0"/>
              <a:t>и личностного самоопределения </a:t>
            </a:r>
            <a:r>
              <a:rPr lang="ru-RU" b="1" dirty="0"/>
              <a:t>обучающихся </a:t>
            </a:r>
            <a:r>
              <a:rPr lang="ru-RU" b="1" dirty="0" smtClean="0"/>
              <a:t>через самопознание, профессиональные </a:t>
            </a:r>
            <a:r>
              <a:rPr lang="ru-RU" b="1" dirty="0"/>
              <a:t>пробы и практики, творческие мастерские дополнительного </a:t>
            </a:r>
            <a:r>
              <a:rPr lang="ru-RU" b="1" dirty="0" smtClean="0"/>
              <a:t>образования</a:t>
            </a:r>
          </a:p>
          <a:p>
            <a:pPr marL="0" indent="0">
              <a:buNone/>
            </a:pPr>
            <a:r>
              <a:rPr lang="ru-RU" b="1" dirty="0" smtClean="0"/>
              <a:t>4. Развивать систему школьного самоуправления и детских общественных организаций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5. </a:t>
            </a:r>
            <a:r>
              <a:rPr lang="ru-RU" b="1" dirty="0" smtClean="0"/>
              <a:t>Развивать </a:t>
            </a:r>
            <a:r>
              <a:rPr lang="ru-RU" b="1" dirty="0"/>
              <a:t>открытое  образовательное пространство социального и сетевого </a:t>
            </a:r>
            <a:r>
              <a:rPr lang="ru-RU" b="1" dirty="0" smtClean="0"/>
              <a:t>партнерства системы  </a:t>
            </a:r>
            <a:r>
              <a:rPr lang="ru-RU" b="1" dirty="0"/>
              <a:t>«Школа – родители – общественность – субъекты </a:t>
            </a:r>
            <a:r>
              <a:rPr lang="ru-RU" b="1" dirty="0" smtClean="0"/>
              <a:t>профилактики – межведомственные учреждения»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0725" y="607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53211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929" y="320040"/>
            <a:ext cx="10016671" cy="6025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Затруднения при написании раздела 3 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79" y="1012371"/>
            <a:ext cx="10829110" cy="5459693"/>
          </a:xfrm>
        </p:spPr>
        <p:txBody>
          <a:bodyPr>
            <a:normAutofit fontScale="25000" lnSpcReduction="20000"/>
          </a:bodyPr>
          <a:lstStyle/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Соотнесение задач воспитания, которые заявляет школа в своей программе с модулями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Включение в свою рабочую программу воспитания всех предложенных вариативных модулей. Это необязательно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Школа не выделила в собственной рабочей программе свой собственный вариативный модуль, хотя особенности школы, описанные в первом разделе, прямо указывали на такую возможность 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Не оформился модуль школ ОВЗ, связанный с воспитательной деятельностью педагога-воспитателя в условиях школы полного дня. 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Описание инвариантных модулей «Классное руководство и наставничество», «Школьный урок», «Работа с родителями» и «Профориентация» носит формальный характер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В модуль «</a:t>
            </a:r>
            <a:r>
              <a:rPr lang="ru-RU" sz="9600" b="1" dirty="0" smtClean="0">
                <a:solidFill>
                  <a:srgbClr val="FF0000"/>
                </a:solidFill>
              </a:rPr>
              <a:t>Курсы</a:t>
            </a:r>
            <a:r>
              <a:rPr lang="ru-RU" sz="9600" b="1" dirty="0" smtClean="0"/>
              <a:t> внеурочной деятельности» включены все формы внеурочной</a:t>
            </a:r>
          </a:p>
          <a:p>
            <a:pPr marL="457200" lvl="0" indent="-457200">
              <a:buFont typeface="Wingdings 2"/>
              <a:buAutoNum type="arabicPeriod"/>
            </a:pPr>
            <a:r>
              <a:rPr lang="ru-RU" sz="9600" b="1" dirty="0" smtClean="0"/>
              <a:t>В модуле «Курсы внеурочной деятельности» не уточнены 5 направлений внеурочной деятельности</a:t>
            </a:r>
          </a:p>
          <a:p>
            <a:pPr marL="457200" lvl="0" indent="-457200">
              <a:buNone/>
            </a:pPr>
            <a:endParaRPr lang="ru-RU" sz="11200" b="1" dirty="0" smtClean="0"/>
          </a:p>
          <a:p>
            <a:pPr marL="457200" lvl="0" indent="-457200">
              <a:buFont typeface="Wingdings 2"/>
              <a:buAutoNum type="arabicPeriod"/>
            </a:pPr>
            <a:endParaRPr lang="ru-RU" sz="11200" b="1" dirty="0" smtClean="0"/>
          </a:p>
          <a:p>
            <a:pPr marL="457200" lvl="0" indent="-457200">
              <a:buFont typeface="Wingdings 2"/>
              <a:buAutoNum type="arabicPeriod"/>
            </a:pPr>
            <a:endParaRPr lang="ru-RU" sz="11200" b="1" dirty="0" smtClean="0"/>
          </a:p>
          <a:p>
            <a:pPr marL="457200" indent="-457200">
              <a:buAutoNum type="arabicPeriod"/>
            </a:pPr>
            <a:endParaRPr lang="ru-RU" sz="3600" b="1" i="1" dirty="0" smtClean="0"/>
          </a:p>
          <a:p>
            <a:pPr marL="457200" indent="-457200">
              <a:buAutoNum type="arabicPeriod"/>
            </a:pPr>
            <a:endParaRPr lang="ru-RU" sz="2400" b="1" i="1" dirty="0" smtClean="0"/>
          </a:p>
          <a:p>
            <a:pPr marL="0" indent="0">
              <a:buNone/>
            </a:pPr>
            <a:endParaRPr lang="ru-RU" sz="1800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11506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lidepedia.net/u/storage/ppt_5769/7a40-1393502728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636"/>
            <a:ext cx="10829109" cy="6867636"/>
          </a:xfrm>
          <a:prstGeom prst="rect">
            <a:avLst/>
          </a:prstGeom>
          <a:noFill/>
        </p:spPr>
      </p:pic>
      <p:pic>
        <p:nvPicPr>
          <p:cNvPr id="5" name="Picture 2" descr="http://moukornilovo.ucoz.ru/documents/fg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326" y="0"/>
            <a:ext cx="1610476" cy="905893"/>
          </a:xfrm>
          <a:prstGeom prst="rect">
            <a:avLst/>
          </a:prstGeom>
          <a:noFill/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8300" y="182880"/>
            <a:ext cx="1323703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85561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Основные вопросы 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2079" y="1358537"/>
            <a:ext cx="10618473" cy="499001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b="1" dirty="0" smtClean="0"/>
              <a:t>15.00 – 15.45 – Анализ типичных затруднений в написании текстов рабочих программ воспитания (на основе практических наблюдений, часто задаваемых вопросов и методических рекомендаций ФГБНУ «Институт стратегии развития образования РАО»)</a:t>
            </a:r>
          </a:p>
          <a:p>
            <a:pPr marL="0" indent="0">
              <a:buNone/>
            </a:pPr>
            <a:r>
              <a:rPr lang="ru-RU" b="1" dirty="0" smtClean="0"/>
              <a:t>   </a:t>
            </a:r>
          </a:p>
          <a:p>
            <a:pPr marL="514350" indent="-514350">
              <a:buNone/>
            </a:pPr>
            <a:r>
              <a:rPr lang="ru-RU" b="1" dirty="0" smtClean="0"/>
              <a:t>15.45 – 16.30 – </a:t>
            </a:r>
            <a:r>
              <a:rPr lang="ru-RU" b="1" dirty="0"/>
              <a:t>П</a:t>
            </a:r>
            <a:r>
              <a:rPr lang="ru-RU" b="1" dirty="0" smtClean="0"/>
              <a:t>риоритетные направления деятельности классного руководителя в условиях реализации рабочей программы воспитания и методических рекомендаций Министерства просвещения РФ по организации работы педагогических работников, осуществляющих функции классного руководителя в образовательной организации, от 14.05.2020 г. № ЛБ-С-070-12127 определить особенности плана классного рук-ля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556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Критерии оценивания специфики реализации воспитания в </a:t>
            </a:r>
            <a:r>
              <a:rPr lang="ru-RU" dirty="0" err="1" smtClean="0">
                <a:solidFill>
                  <a:schemeClr val="accent1"/>
                </a:solidFill>
              </a:rPr>
              <a:t>оо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11" y="1436914"/>
            <a:ext cx="10293531" cy="521208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Наличие вариативных модулей программы, выражающих специфику реализации программы воспитания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Совместная деятельность субъектов воспитания  (школьники, родители, педагоги)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Курсы внеурочной деятельности: направленность, формы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Особенности взаимодействия с родительской общественностью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err="1" smtClean="0"/>
              <a:t>Деятельностные</a:t>
            </a:r>
            <a:r>
              <a:rPr lang="ru-RU" b="1" dirty="0" smtClean="0"/>
              <a:t> формы освоения социокультурного пространства школы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Уникальные формы и содержание реализации самоуправления/общественных детских объединений</a:t>
            </a:r>
          </a:p>
          <a:p>
            <a:pPr lvl="0"/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60078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248847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Разработка </a:t>
            </a:r>
            <a:r>
              <a:rPr lang="ru-RU" sz="3600" b="1" dirty="0">
                <a:solidFill>
                  <a:schemeClr val="tx2"/>
                </a:solidFill>
              </a:rPr>
              <a:t>структуры планов классного руководителя в контексте методических рекомендаций Министерства просвещения </a:t>
            </a:r>
            <a:r>
              <a:rPr lang="ru-RU" sz="3600" b="1" dirty="0" smtClean="0">
                <a:solidFill>
                  <a:schemeClr val="tx2"/>
                </a:solidFill>
              </a:rPr>
              <a:t>Российской Федерации и рабочей программы Воспитания 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609600" y="3135086"/>
            <a:ext cx="9652000" cy="3320650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school108.ucoz.net/klassruk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44" y="3477842"/>
            <a:ext cx="3168352" cy="2631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5.infourok.ru/uploads/ex/125b/0007655a-502d06b5/hello_html_3d7a97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75978"/>
            <a:ext cx="5251269" cy="19877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sd.multiurok.ru/html/2018/02/07/s_5a7b55f9d9e57/img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710">
            <a:off x="8919841" y="3552848"/>
            <a:ext cx="2304256" cy="23033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7094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1813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Основные понятия 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1052736"/>
            <a:ext cx="10258617" cy="561662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i="1" dirty="0" smtClean="0"/>
              <a:t>Методические рекомендации </a:t>
            </a:r>
            <a:r>
              <a:rPr lang="ru-RU" dirty="0" smtClean="0"/>
              <a:t>- комплекс кратких и четко сформулированных предложений и указаний, способствующих внедрению в практику наиболее эффективных методов и форм обучения и воспитания.</a:t>
            </a:r>
          </a:p>
          <a:p>
            <a:pPr algn="just"/>
            <a:r>
              <a:rPr lang="ru-RU" b="1" i="1" dirty="0" smtClean="0"/>
              <a:t>Классное руководство </a:t>
            </a:r>
            <a:r>
              <a:rPr lang="ru-RU" dirty="0" smtClean="0"/>
              <a:t>– особый вид педагогической деятельности, направленный на решение задач воспитания и социализации обучающихся в классном коллективе.  </a:t>
            </a:r>
          </a:p>
          <a:p>
            <a:pPr algn="just"/>
            <a:r>
              <a:rPr lang="ru-RU" b="1" i="1" dirty="0" smtClean="0"/>
              <a:t>План классного руководителя </a:t>
            </a:r>
            <a:r>
              <a:rPr lang="ru-RU" dirty="0" smtClean="0"/>
              <a:t>- проект воспитательного процесса, в котором четко определены задачи и средства их достижения.</a:t>
            </a:r>
          </a:p>
          <a:p>
            <a:pPr algn="just"/>
            <a:r>
              <a:rPr lang="ru-RU" b="1" i="1" dirty="0" smtClean="0"/>
              <a:t>Инвариантная часть плана </a:t>
            </a:r>
            <a:r>
              <a:rPr lang="ru-RU" dirty="0" smtClean="0"/>
              <a:t>– минимально необходимый состав действий по решению базовых задач воспитания и социализации независимо от условий работы организации.</a:t>
            </a:r>
          </a:p>
          <a:p>
            <a:pPr algn="just"/>
            <a:r>
              <a:rPr lang="ru-RU" b="1" i="1" dirty="0" smtClean="0"/>
              <a:t>Вариативная часть плана </a:t>
            </a:r>
            <a:r>
              <a:rPr lang="ru-RU" dirty="0" smtClean="0"/>
              <a:t>– зависит от контекстных условий организации – региональные, социально-экономические, этнокультурные, особенности территории, контингента, образовательных программ и др.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Документ конкретизирует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единое правовое поле реализации воспитательной деятельности классным руководителем в общеобразовательных организациях Российской федерации;</a:t>
            </a:r>
          </a:p>
          <a:p>
            <a:r>
              <a:rPr lang="ru-RU" b="1" dirty="0" smtClean="0"/>
              <a:t> единые подходы к пониманию целей, задач, принципов, критериев оценивания эффективности деятельности;</a:t>
            </a:r>
          </a:p>
          <a:p>
            <a:r>
              <a:rPr lang="ru-RU" b="1" dirty="0" smtClean="0"/>
              <a:t>выделяет вариативные и инвариантные компоненты деятельности.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52592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Основа (принципы) воспитания работы классного руководителя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600200"/>
            <a:ext cx="9984377" cy="506916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Исторические и национально-культурные традиции РФ.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Открытое воспитательное пространство и сотрудничество институтов воспитания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Пример учителя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Взаимосвязь и </a:t>
            </a:r>
            <a:r>
              <a:rPr lang="ru-RU" b="1" dirty="0" err="1" smtClean="0"/>
              <a:t>интегративность</a:t>
            </a:r>
            <a:r>
              <a:rPr lang="ru-RU" b="1" dirty="0" smtClean="0"/>
              <a:t> (объединение) программ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Непрерывность, преемственность, единство воспитания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 Приоритетная роль семьи в сотрудничестве с субъектами воспитания РФ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Защита прав ребенка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0" y="274638"/>
            <a:ext cx="1041537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Чему самому важному, как классные руководители, мы учим ребят?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5360" y="1600201"/>
            <a:ext cx="1152128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Дружбе?  Общению?  Уважению?  ЗОЖ? Активной жизненной позиции? Лидерству?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1447">
            <a:off x="224820" y="2916838"/>
            <a:ext cx="4567542" cy="333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6146">
            <a:off x="7248776" y="2594047"/>
            <a:ext cx="3493789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5104" y="4481736"/>
            <a:ext cx="349800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0" y="0"/>
            <a:ext cx="10415371" cy="95358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Приоритеты классного руководителя 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12055928"/>
              </p:ext>
            </p:extLst>
          </p:nvPr>
        </p:nvGraphicFramePr>
        <p:xfrm>
          <a:off x="239349" y="1124744"/>
          <a:ext cx="10602822" cy="5739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3907"/>
                <a:gridCol w="6088915"/>
              </a:tblGrid>
              <a:tr h="38962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Задачи </a:t>
                      </a:r>
                      <a:endParaRPr lang="ru-RU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Механизмы решения </a:t>
                      </a:r>
                      <a:endParaRPr lang="ru-RU" sz="2000" dirty="0"/>
                    </a:p>
                  </a:txBody>
                  <a:tcPr marL="121920" marR="121920"/>
                </a:tc>
              </a:tr>
              <a:tr h="5343636">
                <a:tc>
                  <a:txBody>
                    <a:bodyPr/>
                    <a:lstStyle/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Доброжелательные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отношения в группе, команде, коллективе, общение, уважение.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Общечеловеческие ценности (добро, толерантность и др.).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 Внутренняя</a:t>
                      </a:r>
                      <a:r>
                        <a:rPr lang="ru-RU" sz="2400" b="1" baseline="0" dirty="0" smtClean="0"/>
                        <a:t> п</a:t>
                      </a:r>
                      <a:r>
                        <a:rPr lang="ru-RU" sz="2400" b="1" dirty="0" smtClean="0"/>
                        <a:t>озиция по отношению негативных явлений социального окружения.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Активная гражданская и жизненная позиция.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2400" b="1" dirty="0" smtClean="0"/>
                        <a:t>  Отбор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i="1" baseline="0" dirty="0" err="1" smtClean="0"/>
                        <a:t>деятельностных</a:t>
                      </a:r>
                      <a:r>
                        <a:rPr lang="ru-RU" sz="2400" b="1" i="1" baseline="0" dirty="0" smtClean="0"/>
                        <a:t> практик, активных и интерактивных методов.</a:t>
                      </a:r>
                      <a:r>
                        <a:rPr lang="ru-RU" sz="2400" b="1" baseline="0" dirty="0" smtClean="0"/>
                        <a:t>, в т.ч. самоуправление, </a:t>
                      </a:r>
                      <a:r>
                        <a:rPr lang="ru-RU" sz="2400" b="1" baseline="0" dirty="0" err="1" smtClean="0"/>
                        <a:t>волонтерство</a:t>
                      </a:r>
                      <a:r>
                        <a:rPr lang="ru-RU" sz="2400" b="1" baseline="0" dirty="0" smtClean="0"/>
                        <a:t> и добровольчество, проф. пробы и практики и </a:t>
                      </a:r>
                      <a:r>
                        <a:rPr lang="ru-RU" sz="2400" b="1" baseline="0" dirty="0" err="1" smtClean="0"/>
                        <a:t>др</a:t>
                      </a:r>
                      <a:r>
                        <a:rPr lang="ru-RU" sz="2400" b="1" baseline="0" dirty="0" smtClean="0"/>
                        <a:t>….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Социально-педагогическое партнерство.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Сотрудничество с родителями.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Взаимодействие с членами педагогического коллектива по соблюдению законных интересов ребенка.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Комплексная поддержка трудных жизненных ситуаций ребенка.</a:t>
                      </a:r>
                      <a:endParaRPr lang="ru-RU" sz="2400" b="1" dirty="0"/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Направления воспитательной деятельности (ФГОС ОО)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71399599"/>
              </p:ext>
            </p:extLst>
          </p:nvPr>
        </p:nvGraphicFramePr>
        <p:xfrm>
          <a:off x="239350" y="1600200"/>
          <a:ext cx="10145621" cy="518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0167"/>
                <a:gridCol w="540545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направления  воспитания по ФГОС </a:t>
                      </a:r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Модули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marL="121920" marR="121920"/>
                </a:tc>
              </a:tr>
              <a:tr h="89876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Гражданско-патриотическое воспитание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Социокультурное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медиакультурное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воспитание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гражданственности, патриотизма, уважения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правам, свободам и обязанностям человека </a:t>
                      </a:r>
                      <a:endParaRPr lang="ru-RU" sz="2000" dirty="0"/>
                    </a:p>
                  </a:txBody>
                  <a:tcPr marL="121920" marR="12192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225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Нравственное и духовное воспитание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семейных ценностей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коммуникативной культуры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Воспитание духовно-нравственное, семейных ценностей, формирование коммуникативной культуры</a:t>
                      </a:r>
                    </a:p>
                    <a:p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положительного отношения к труду и творчеству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Интеллектуальное воспитание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трудолюбия, творческого отношения к учению, труду, жизни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1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Здоровьесберегающее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Правовое воспитание и культура безопасности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Экологическое воспитание</a:t>
                      </a:r>
                      <a:endParaRPr lang="ru-RU" dirty="0"/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Здоровьесбережение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экологическое воспитание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культура безопасности</a:t>
                      </a:r>
                      <a:endParaRPr lang="ru-RU" sz="2000" dirty="0"/>
                    </a:p>
                  </a:txBody>
                  <a:tcPr marL="121920" marR="12192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Разделы плана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49" y="1124744"/>
            <a:ext cx="10184811" cy="561662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1800" b="1" dirty="0" smtClean="0"/>
              <a:t>Социальный паспорт класса/краткая характеристика классного коллектива (инвариантная часть)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Особенности реализации программы воспитания ОО на текущий учебный год: тема, направленность, подпрограммы, ключевые события, перечень социальных партнеров и др. (вариативная часть)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Расписание внеурочной деятельности и дополнительного образования обучающихся с персонифицированным списком </a:t>
            </a:r>
            <a:r>
              <a:rPr lang="ru-RU" sz="1800" b="1" dirty="0"/>
              <a:t>(инвариантная </a:t>
            </a:r>
            <a:r>
              <a:rPr lang="ru-RU" sz="1800" b="1" dirty="0" smtClean="0"/>
              <a:t> и вариативная части)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Календарный план-график мероприятий, событий с указанием формы, времени, места реализации </a:t>
            </a:r>
            <a:r>
              <a:rPr lang="ru-RU" sz="1800" b="1" dirty="0"/>
              <a:t>(инвариантная </a:t>
            </a:r>
            <a:r>
              <a:rPr lang="ru-RU" sz="1800" b="1" dirty="0" smtClean="0"/>
              <a:t>часть) 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Система </a:t>
            </a:r>
            <a:r>
              <a:rPr lang="ru-RU" sz="1800" b="1" dirty="0"/>
              <a:t>взаимодействия классного руководителя с родительской общественностью классного </a:t>
            </a:r>
            <a:r>
              <a:rPr lang="ru-RU" sz="1800" b="1" dirty="0" smtClean="0"/>
              <a:t>коллектива с указанием тематики и формы </a:t>
            </a:r>
            <a:r>
              <a:rPr lang="ru-RU" sz="1800" b="1" dirty="0"/>
              <a:t>проведения, </a:t>
            </a:r>
            <a:r>
              <a:rPr lang="ru-RU" sz="1800" b="1" dirty="0" smtClean="0"/>
              <a:t> общих 4-х родительских встреч, индивидуальные формы взаимодействия (инвариантная </a:t>
            </a:r>
            <a:r>
              <a:rPr lang="ru-RU" sz="1800" b="1" dirty="0"/>
              <a:t>часть</a:t>
            </a:r>
            <a:r>
              <a:rPr lang="ru-RU" sz="1800" b="1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Система работы взаимодействия с педагогическим коллективом: перечень групповых и индивидуальных консультаций и др. </a:t>
            </a:r>
            <a:r>
              <a:rPr lang="ru-RU" sz="1800" b="1" dirty="0"/>
              <a:t>(инвариантная часть</a:t>
            </a:r>
            <a:r>
              <a:rPr lang="ru-RU" sz="1800" b="1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800" b="1" dirty="0" smtClean="0"/>
              <a:t>Приложения: протоколы родительских собраний, малых педсоветов и др</a:t>
            </a:r>
            <a:r>
              <a:rPr lang="ru-RU" sz="1800" b="1" dirty="0"/>
              <a:t>. (вариативная часть)</a:t>
            </a:r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ru-RU" sz="1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54891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2949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Выводы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372" y="1580606"/>
            <a:ext cx="10097292" cy="49447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</a:t>
            </a:r>
            <a:r>
              <a:rPr lang="ru-RU" dirty="0" smtClean="0"/>
              <a:t>. </a:t>
            </a:r>
            <a:r>
              <a:rPr lang="ru-RU" b="1" dirty="0" smtClean="0"/>
              <a:t>Выбор формата плана - решение образовательной организации (</a:t>
            </a:r>
            <a:r>
              <a:rPr lang="en-US" b="1" dirty="0" smtClean="0"/>
              <a:t>word</a:t>
            </a:r>
            <a:r>
              <a:rPr lang="ru-RU" b="1" dirty="0"/>
              <a:t>,</a:t>
            </a:r>
            <a:r>
              <a:rPr lang="en-US" b="1" dirty="0" smtClean="0"/>
              <a:t> excel</a:t>
            </a:r>
            <a:r>
              <a:rPr lang="ru-RU" b="1" dirty="0" smtClean="0"/>
              <a:t>, </a:t>
            </a:r>
            <a:r>
              <a:rPr lang="ru-RU" b="1" dirty="0"/>
              <a:t>электронный </a:t>
            </a:r>
            <a:r>
              <a:rPr lang="ru-RU" b="1" dirty="0" smtClean="0"/>
              <a:t>вариант .., закрепленное в локальном акте);</a:t>
            </a:r>
          </a:p>
          <a:p>
            <a:pPr marL="0" indent="0">
              <a:buNone/>
            </a:pPr>
            <a:r>
              <a:rPr lang="ru-RU" b="1" dirty="0" smtClean="0"/>
              <a:t>2. План носит комплексный характер и охватывает всю инвариантную часть. </a:t>
            </a:r>
          </a:p>
          <a:p>
            <a:pPr marL="0" indent="0">
              <a:buNone/>
            </a:pPr>
            <a:r>
              <a:rPr lang="ru-RU" b="1" dirty="0" smtClean="0"/>
              <a:t>3. Содержание вариативной части плана на 100% определяет образовательная организация.</a:t>
            </a:r>
          </a:p>
          <a:p>
            <a:pPr marL="0" indent="0">
              <a:buNone/>
            </a:pPr>
            <a:r>
              <a:rPr lang="ru-RU" b="1" dirty="0" smtClean="0"/>
              <a:t>4. Форма документации классного руководителя – ПЛАН РАБОТЫ (раздел 4, инвариантная часть п.6)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8822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55" y="320041"/>
            <a:ext cx="10489474" cy="9339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Сущность рабочей программы воспитания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Примерная программа воспитания</a:t>
            </a:r>
            <a:r>
              <a:rPr lang="ru-RU" dirty="0" smtClean="0"/>
              <a:t> образовательной организации - </a:t>
            </a:r>
            <a:r>
              <a:rPr lang="ru-RU" b="1" i="1" dirty="0" smtClean="0">
                <a:solidFill>
                  <a:schemeClr val="accent1"/>
                </a:solidFill>
              </a:rPr>
              <a:t>учебно-методический документ, определяющий рекомендуемые цель и задачи воспитания, основные способы их достижения</a:t>
            </a:r>
            <a:r>
              <a:rPr lang="ru-RU" dirty="0" smtClean="0"/>
              <a:t> в различных сферах совместной деятельности педагогов и обучающихся, а также направления самоанализа воспитательной работы. </a:t>
            </a:r>
          </a:p>
          <a:p>
            <a:pPr>
              <a:buNone/>
            </a:pPr>
            <a:r>
              <a:rPr lang="ru-RU" b="1" i="1" dirty="0" smtClean="0"/>
              <a:t>Рабочая программа воспитания </a:t>
            </a:r>
            <a:r>
              <a:rPr lang="ru-RU" dirty="0" smtClean="0"/>
              <a:t>образовательной организации - </a:t>
            </a:r>
            <a:r>
              <a:rPr lang="ru-RU" b="1" i="1" dirty="0" smtClean="0">
                <a:solidFill>
                  <a:schemeClr val="accent1"/>
                </a:solidFill>
              </a:rPr>
              <a:t>комплекс основных характеристик осуществляемой в образовательной организации воспитательной работы </a:t>
            </a:r>
            <a:r>
              <a:rPr lang="ru-RU" dirty="0" smtClean="0"/>
              <a:t>(цель, задачи, представленные в соответствующих модулях основные сферы совместной воспитывающей деятельности педагогов и обучающихся, основные направления самоанализа воспитательной работы), структурируемый в соответствии с примерной программой воспитания.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Как поддержать свою профессиональную компетентность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9007" y="1609416"/>
            <a:ext cx="10489474" cy="503957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22-24 марта 2021 г. </a:t>
            </a:r>
            <a:r>
              <a:rPr lang="ru-RU" sz="2000" b="1" dirty="0" smtClean="0"/>
              <a:t>Краевая педагогическая мастерская «Активные воспитательные практики в работе классного руководителя» с возможностью и участвовать и предъявить свой опыт. Регистрация открыта.  </a:t>
            </a:r>
            <a:r>
              <a:rPr lang="en-US" sz="2000" b="1" dirty="0" smtClean="0">
                <a:hlinkClick r:id="rId2"/>
              </a:rPr>
              <a:t>http://educomm.iro.perm.ru/groups/sovremennoe-vospitanie/news/kraevaya-pedagogicheskaya-masterskaya-aktivnye-vospitatelnye-praktiki-v-rabote-klassnogo-rukovoditelya-news</a:t>
            </a:r>
            <a:r>
              <a:rPr lang="ru-RU" sz="2000" b="1" dirty="0" smtClean="0"/>
              <a:t>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16-18 марта 2021 г.</a:t>
            </a:r>
            <a:r>
              <a:rPr lang="ru-RU" sz="2000" b="1" dirty="0" smtClean="0"/>
              <a:t> в дистанционной форме с 14.00 до 18.00 пройдут 16 час. бюджетные курсы повышения квалификации «Комплексный подход к составлению плана и реализации деятельности классного руководителя». Набор в группу продолжается. Практико-ориентированные занятия ведут педагоги-практики, победители Всероссийского конкурса «Воспитать человека», краевого конкурса «Учитель года».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9480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Подводим итоги </a:t>
            </a:r>
            <a:r>
              <a:rPr lang="ru-RU" dirty="0" err="1" smtClean="0">
                <a:solidFill>
                  <a:schemeClr val="accent1"/>
                </a:solidFill>
              </a:rPr>
              <a:t>вебинара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9416"/>
            <a:ext cx="10023566" cy="4846320"/>
          </a:xfrm>
        </p:spPr>
        <p:txBody>
          <a:bodyPr/>
          <a:lstStyle/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Что для Вас на </a:t>
            </a:r>
            <a:r>
              <a:rPr lang="ru-RU" b="1" dirty="0" err="1" smtClean="0"/>
              <a:t>вебинаре</a:t>
            </a:r>
            <a:r>
              <a:rPr lang="ru-RU" b="1" dirty="0" smtClean="0"/>
              <a:t> было связано с положительными эмоциями? 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В каких вопросах удалось разобраться?</a:t>
            </a:r>
          </a:p>
          <a:p>
            <a:pPr marL="514350" indent="-514350">
              <a:buNone/>
            </a:pPr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moe-online.ru/media_new/8/8/2/9/8/5/nn490568/original_photo-thumb_7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3658" y="514802"/>
            <a:ext cx="2599509" cy="2599509"/>
          </a:xfrm>
          <a:prstGeom prst="rect">
            <a:avLst/>
          </a:prstGeom>
          <a:noFill/>
        </p:spPr>
      </p:pic>
      <p:pic>
        <p:nvPicPr>
          <p:cNvPr id="6148" name="Picture 4" descr="https://sun9-7.userapi.com/9dty2crl2wGiEyy6BlliJU3CPiBUPWQD0RwjAw/Dh-jzZyg-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26971"/>
            <a:ext cx="4367299" cy="2906713"/>
          </a:xfrm>
          <a:prstGeom prst="rect">
            <a:avLst/>
          </a:prstGeom>
          <a:noFill/>
        </p:spPr>
      </p:pic>
      <p:pic>
        <p:nvPicPr>
          <p:cNvPr id="6150" name="Picture 6" descr="https://le-cdn.website-editor.net/83eea1e758724025b187b0f57df6a650/dms3rep/multi/opt/0c9233209fa2bacb265eb9ad9c258c58d5e362b3dba955c9190874c544b92cb8-1920w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91609" y="3957145"/>
            <a:ext cx="3397402" cy="2548611"/>
          </a:xfrm>
          <a:prstGeom prst="rect">
            <a:avLst/>
          </a:prstGeom>
          <a:noFill/>
        </p:spPr>
      </p:pic>
      <p:pic>
        <p:nvPicPr>
          <p:cNvPr id="6152" name="Picture 8" descr="https://fs.znanio.ru/7ec5d2/1e/a7/da648f7d0b45ee6c833eb6cb3a45d516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85523" y="3452647"/>
            <a:ext cx="3536222" cy="2479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nnycards.ru/images/vesna/vesn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74432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20627197">
            <a:off x="323416" y="1557143"/>
            <a:ext cx="8578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66FF66"/>
                </a:solidFill>
              </a:rPr>
              <a:t>Спасибо за внимание</a:t>
            </a:r>
            <a:r>
              <a:rPr lang="ru-RU" sz="5400" dirty="0" smtClean="0">
                <a:solidFill>
                  <a:srgbClr val="66FF66"/>
                </a:solidFill>
              </a:rPr>
              <a:t>!</a:t>
            </a:r>
            <a:endParaRPr lang="ru-RU" sz="5400" dirty="0">
              <a:solidFill>
                <a:srgbClr val="66FF66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556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Основные положения научной школы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817" y="1267097"/>
            <a:ext cx="10763794" cy="5421086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Воспитание</a:t>
            </a:r>
            <a:r>
              <a:rPr lang="ru-RU" b="1" dirty="0" smtClean="0"/>
              <a:t> – управление процессом формирования и развития личности через </a:t>
            </a:r>
            <a:r>
              <a:rPr lang="ru-RU" b="1" dirty="0" smtClean="0">
                <a:solidFill>
                  <a:schemeClr val="accent1"/>
                </a:solidFill>
              </a:rPr>
              <a:t>создание благоприятных условий</a:t>
            </a:r>
          </a:p>
          <a:p>
            <a:pPr>
              <a:buNone/>
            </a:pPr>
            <a:r>
              <a:rPr lang="ru-RU" b="1" dirty="0" smtClean="0"/>
              <a:t>Развитие личности ребенка опосредовано детским коллективом </a:t>
            </a:r>
          </a:p>
          <a:p>
            <a:pPr>
              <a:buNone/>
            </a:pPr>
            <a:r>
              <a:rPr lang="ru-RU" b="1" i="1" dirty="0" smtClean="0"/>
              <a:t>Школьный коллектив </a:t>
            </a:r>
            <a:r>
              <a:rPr lang="ru-RU" b="1" dirty="0" smtClean="0"/>
              <a:t>– ядро воспитательной системы школы</a:t>
            </a:r>
          </a:p>
          <a:p>
            <a:pPr>
              <a:buNone/>
            </a:pPr>
            <a:r>
              <a:rPr lang="ru-RU" b="1" i="1" dirty="0" smtClean="0"/>
              <a:t>Воспитательная система </a:t>
            </a:r>
            <a:r>
              <a:rPr lang="ru-RU" b="1" dirty="0" smtClean="0"/>
              <a:t>– целостный социальный организм, обладающий характеристиками, как образ жизни коллектива и его психологический климат; представлена компонентами – цель, деятельность, отношения (общность), освоенная школой </a:t>
            </a:r>
            <a:r>
              <a:rPr lang="ru-RU" b="1" dirty="0" err="1" smtClean="0"/>
              <a:t>социокультурная</a:t>
            </a:r>
            <a:r>
              <a:rPr lang="ru-RU" b="1" dirty="0" smtClean="0"/>
              <a:t> среда  </a:t>
            </a:r>
          </a:p>
          <a:p>
            <a:pPr>
              <a:buNone/>
            </a:pPr>
            <a:r>
              <a:rPr lang="ru-RU" b="1" i="1" dirty="0" smtClean="0"/>
              <a:t>Воспитательное пространство </a:t>
            </a:r>
            <a:r>
              <a:rPr lang="ru-RU" b="1" dirty="0" smtClean="0"/>
              <a:t>– предельно открытая среда педагогических событий детей и взрослых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2" y="1"/>
            <a:ext cx="10506811" cy="16981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chemeClr val="accent1"/>
                </a:solidFill>
              </a:rPr>
              <a:t>Основные </a:t>
            </a:r>
            <a:r>
              <a:rPr lang="ru-RU" sz="3100" b="1" dirty="0">
                <a:solidFill>
                  <a:schemeClr val="accent1"/>
                </a:solidFill>
              </a:rPr>
              <a:t>механизмы-реализации </a:t>
            </a:r>
            <a:r>
              <a:rPr lang="ru-RU" sz="3100" b="1" dirty="0" smtClean="0">
                <a:solidFill>
                  <a:schemeClr val="accent1"/>
                </a:solidFill>
              </a:rPr>
              <a:t>воспитания – компоненты </a:t>
            </a:r>
            <a:r>
              <a:rPr lang="ru-RU" sz="3100" dirty="0" smtClean="0">
                <a:solidFill>
                  <a:schemeClr val="accent1"/>
                </a:solidFill>
              </a:rPr>
              <a:t>системного</a:t>
            </a:r>
            <a:r>
              <a:rPr lang="ru-RU" sz="3100" b="1" dirty="0" smtClean="0">
                <a:solidFill>
                  <a:schemeClr val="accent1"/>
                </a:solidFill>
              </a:rPr>
              <a:t> подхода 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135" y="1110345"/>
            <a:ext cx="10450284" cy="574765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sz="3800" b="1" dirty="0" smtClean="0"/>
              <a:t>выделение </a:t>
            </a:r>
            <a:r>
              <a:rPr lang="ru-RU" sz="3800" b="1" dirty="0"/>
              <a:t>доминирующей </a:t>
            </a:r>
            <a:r>
              <a:rPr lang="ru-RU" sz="3800" b="1" dirty="0">
                <a:solidFill>
                  <a:srgbClr val="FF0000"/>
                </a:solidFill>
              </a:rPr>
              <a:t>цели </a:t>
            </a:r>
            <a:r>
              <a:rPr lang="ru-RU" sz="3800" b="1" dirty="0"/>
              <a:t>коллектива, объединяющей педагогов и учащихся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определение </a:t>
            </a:r>
            <a:r>
              <a:rPr lang="ru-RU" sz="3800" b="1" dirty="0">
                <a:solidFill>
                  <a:srgbClr val="FF0000"/>
                </a:solidFill>
              </a:rPr>
              <a:t>ведущей деятельности</a:t>
            </a:r>
            <a:r>
              <a:rPr lang="ru-RU" sz="3800" b="1" dirty="0"/>
              <a:t>, являющейся значимой для всех членов коллектива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развитие </a:t>
            </a:r>
            <a:r>
              <a:rPr lang="ru-RU" sz="3800" b="1" dirty="0">
                <a:solidFill>
                  <a:srgbClr val="FF0000"/>
                </a:solidFill>
              </a:rPr>
              <a:t>детского самоуправления</a:t>
            </a:r>
            <a:r>
              <a:rPr lang="ru-RU" sz="3800" b="1" dirty="0"/>
              <a:t>, инициативы и самостоятельности детей и взрослых, создание разновозрастных </a:t>
            </a:r>
            <a:r>
              <a:rPr lang="ru-RU" sz="3800" b="1" dirty="0">
                <a:solidFill>
                  <a:srgbClr val="FF0000"/>
                </a:solidFill>
              </a:rPr>
              <a:t>детских объединений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формирование </a:t>
            </a:r>
            <a:r>
              <a:rPr lang="ru-RU" sz="3800" b="1" dirty="0"/>
              <a:t>позитивного отношения к </a:t>
            </a:r>
            <a:r>
              <a:rPr lang="ru-RU" sz="3800" b="1" dirty="0">
                <a:solidFill>
                  <a:srgbClr val="FF0000"/>
                </a:solidFill>
              </a:rPr>
              <a:t>творчеству</a:t>
            </a:r>
            <a:r>
              <a:rPr lang="ru-RU" sz="3800" b="1" dirty="0"/>
              <a:t> (воспитывающая среда должна быть </a:t>
            </a:r>
            <a:r>
              <a:rPr lang="ru-RU" sz="3800" b="1" dirty="0" smtClean="0"/>
              <a:t>событийной);</a:t>
            </a:r>
            <a:endParaRPr lang="ru-RU" sz="3800" b="1" dirty="0"/>
          </a:p>
          <a:p>
            <a:r>
              <a:rPr lang="ru-RU" sz="3800" b="1" dirty="0" smtClean="0">
                <a:solidFill>
                  <a:srgbClr val="FF0000"/>
                </a:solidFill>
              </a:rPr>
              <a:t>неповторимость, уникальность </a:t>
            </a:r>
            <a:r>
              <a:rPr lang="ru-RU" sz="3800" b="1" dirty="0"/>
              <a:t>учебного заведения (каждая школа должна иметь свое лицо</a:t>
            </a:r>
            <a:r>
              <a:rPr lang="ru-RU" sz="3800" b="1" dirty="0" smtClean="0"/>
              <a:t>);</a:t>
            </a:r>
            <a:endParaRPr lang="ru-RU" sz="3800" b="1" dirty="0"/>
          </a:p>
          <a:p>
            <a:r>
              <a:rPr lang="ru-RU" sz="3800" b="1" dirty="0" smtClean="0">
                <a:solidFill>
                  <a:srgbClr val="FF0000"/>
                </a:solidFill>
              </a:rPr>
              <a:t>наличие отношений </a:t>
            </a:r>
            <a:r>
              <a:rPr lang="ru-RU" sz="3800" b="1" dirty="0" smtClean="0"/>
              <a:t>(взаимоотношений) (</a:t>
            </a:r>
            <a:r>
              <a:rPr lang="ru-RU" sz="3800" b="1" dirty="0"/>
              <a:t>А.С. Макаренко) в среде педагогов, </a:t>
            </a:r>
            <a:r>
              <a:rPr lang="ru-RU" sz="3800" b="1" dirty="0" smtClean="0"/>
              <a:t>обучающихся </a:t>
            </a:r>
            <a:r>
              <a:rPr lang="ru-RU" sz="3800" b="1" dirty="0"/>
              <a:t>и их родителей.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263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9480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Регламенты федерации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609725"/>
          <a:ext cx="9652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29109" y="0"/>
            <a:ext cx="1362891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686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Затруднения при написании раздела 1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195" y="1371600"/>
            <a:ext cx="10411096" cy="532964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Вместе с характеристикой направлений анализа авторы размещают результаты анализа за предыдущие годы…. а динамика меняется ежегодно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Уделяют большое внимание этапам истории становления школы и процессам укрупнения организации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 Чрезмерная конкретизация характеристик </a:t>
            </a:r>
            <a:r>
              <a:rPr lang="ru-RU" b="1" dirty="0" err="1" smtClean="0"/>
              <a:t>социокультурной</a:t>
            </a:r>
            <a:r>
              <a:rPr lang="ru-RU" b="1" dirty="0" smtClean="0"/>
              <a:t> </a:t>
            </a:r>
            <a:r>
              <a:rPr lang="ru-RU" b="1" dirty="0" smtClean="0"/>
              <a:t>среды школы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Формальный подход в использовании текста примерной программы</a:t>
            </a:r>
          </a:p>
          <a:p>
            <a:pPr marL="514350" indent="-514350">
              <a:buAutoNum type="arabicPeriod"/>
            </a:pPr>
            <a:endParaRPr lang="ru-RU" b="1" dirty="0" smtClean="0"/>
          </a:p>
          <a:p>
            <a:pPr marL="514350" indent="-51435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Рефлексивный вопрос: Каков процент уникальности текста? 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9109" y="0"/>
            <a:ext cx="1362891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5"/>
                </a:solidFill>
              </a:rPr>
              <a:t>Раздел 1. «Особенности организуемого в школе воспитательного процесса»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3" y="1609416"/>
            <a:ext cx="10554789" cy="4846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Какие отличительные особенности нашей школы? Что хорошо в нашей школе, чем мы гордимся, что для нас важно?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специфика расположения школы,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особенности контингента обучающихся,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особенности социального окружения школы,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источники положительного или отрицательного влияния на детей,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ведущие направления воспитания (</a:t>
            </a:r>
            <a:r>
              <a:rPr lang="ru-RU" dirty="0" smtClean="0"/>
              <a:t>этнокультурный компонент, спорт, </a:t>
            </a:r>
            <a:r>
              <a:rPr lang="ru-RU" dirty="0" err="1" smtClean="0"/>
              <a:t>дух-нр</a:t>
            </a:r>
            <a:r>
              <a:rPr lang="ru-RU" dirty="0" smtClean="0"/>
              <a:t>. среда, </a:t>
            </a:r>
            <a:r>
              <a:rPr lang="ru-RU" dirty="0" err="1" smtClean="0"/>
              <a:t>общеинтеллектуальная</a:t>
            </a:r>
            <a:r>
              <a:rPr lang="ru-RU" dirty="0" smtClean="0"/>
              <a:t> направленность и </a:t>
            </a:r>
            <a:r>
              <a:rPr lang="ru-RU" dirty="0" err="1" smtClean="0"/>
              <a:t>др</a:t>
            </a:r>
            <a:r>
              <a:rPr lang="ru-R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значимые партнеры школы (общественные организации, выпускники, межведомственное взаимодействие, иное),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оригинальные воспитательные находки школы (кроме календарных праздников),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важные для школы принципы и традиции воспитания.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Принципы воспитания примерной программы (школа В.А. </a:t>
            </a:r>
            <a:r>
              <a:rPr lang="ru-RU" dirty="0" err="1" smtClean="0">
                <a:solidFill>
                  <a:schemeClr val="accent1"/>
                </a:solidFill>
              </a:rPr>
              <a:t>караковского</a:t>
            </a:r>
            <a:r>
              <a:rPr lang="ru-RU" dirty="0" smtClean="0">
                <a:solidFill>
                  <a:schemeClr val="accent1"/>
                </a:solidFill>
              </a:rPr>
              <a:t>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943" y="1609416"/>
            <a:ext cx="10528663" cy="4846320"/>
          </a:xfrm>
        </p:spPr>
        <p:txBody>
          <a:bodyPr>
            <a:normAutofit fontScale="85000" lnSpcReduction="20000"/>
          </a:bodyPr>
          <a:lstStyle/>
          <a:p>
            <a:pPr algn="just" latinLnBrk="1"/>
            <a:r>
              <a:rPr lang="ru-RU" b="1" dirty="0" smtClean="0"/>
              <a:t>неукоснительное соблюдение законности и прав семьи и ребенка,          соблюдения конфиденциальности информации о ребенке и семье,                приоритета безопасности ребенка при нахождении в образовательной  организации;</a:t>
            </a:r>
          </a:p>
          <a:p>
            <a:pPr algn="just" latinLnBrk="1"/>
            <a:r>
              <a:rPr lang="ru-RU" b="1" dirty="0" smtClean="0"/>
              <a:t>ориентир на создание в образовательной организации психологически  комфортной среды для каждого ребенка и взрослого, без которой           невозможно конструктивное взаимодействие школьников и педагогов; </a:t>
            </a:r>
          </a:p>
          <a:p>
            <a:pPr algn="just" latinLnBrk="1"/>
            <a:r>
              <a:rPr lang="ru-RU" b="1" dirty="0" smtClean="0"/>
              <a:t>реализация процесса воспитания главным образом через создание в        школе детско-взрослых общностей, которые бы объединяли детей и     педагогов яркими и содержательными событиями, общими позитивными эмоциями и доверительными отношениями друг к другу;</a:t>
            </a:r>
          </a:p>
          <a:p>
            <a:pPr algn="just" latinLnBrk="1"/>
            <a:r>
              <a:rPr lang="ru-RU" b="1" dirty="0" smtClean="0"/>
              <a:t>организация основных совместных дел школьников и педагогов как       предмета совместной заботы и взрослых, и детей;</a:t>
            </a:r>
          </a:p>
          <a:p>
            <a:pPr algn="just" latinLnBrk="1"/>
            <a:r>
              <a:rPr lang="ru-RU" b="1" dirty="0" smtClean="0"/>
              <a:t>системность, целесообразность и </a:t>
            </a:r>
            <a:r>
              <a:rPr lang="ru-RU" b="1" dirty="0" err="1" smtClean="0"/>
              <a:t>нешаблонность</a:t>
            </a:r>
            <a:r>
              <a:rPr lang="ru-RU" b="1" dirty="0" smtClean="0"/>
              <a:t> воспитания как           условия его эффективности.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10359</TotalTime>
  <Words>2668</Words>
  <Application>Microsoft Office PowerPoint</Application>
  <PresentationFormat>Произвольный</PresentationFormat>
  <Paragraphs>224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Изящная</vt:lpstr>
      <vt:lpstr>Рефлексивная практика  рабочая программа воспитания: как отразить специфику и уникальность школы  </vt:lpstr>
      <vt:lpstr>Основные вопросы </vt:lpstr>
      <vt:lpstr>Сущность рабочей программы воспитания </vt:lpstr>
      <vt:lpstr>Основные положения научной школы </vt:lpstr>
      <vt:lpstr>            Основные механизмы-реализации воспитания – компоненты системного подхода  </vt:lpstr>
      <vt:lpstr>Регламенты федерации </vt:lpstr>
      <vt:lpstr>Затруднения при написании раздела 1 </vt:lpstr>
      <vt:lpstr>Раздел 1. «Особенности организуемого в школе воспитательного процесса»</vt:lpstr>
      <vt:lpstr>Принципы воспитания примерной программы (школа В.А. караковского)</vt:lpstr>
      <vt:lpstr>Затруднения при написании раздела 2 </vt:lpstr>
      <vt:lpstr>Основа Целеполагания воспитания – компоненты личностного развития/ личностных результатов    </vt:lpstr>
      <vt:lpstr>Осознаем цели воспитания через ответы на вопросы</vt:lpstr>
      <vt:lpstr>Проводим сравнительный анализ </vt:lpstr>
      <vt:lpstr>формулируем цель в одном предложении (на примере НОО)</vt:lpstr>
      <vt:lpstr>Единство целей воспитания обеспечивает позитивную динамику развития личности </vt:lpstr>
      <vt:lpstr>Как мы поймем, что сформулировали цель воспитания?              Критерии</vt:lpstr>
      <vt:lpstr>Кейс: задачи воспитания </vt:lpstr>
      <vt:lpstr>Затруднения при написании раздела 3 </vt:lpstr>
      <vt:lpstr>Слайд 19</vt:lpstr>
      <vt:lpstr>Критерии оценивания специфики реализации воспитания в оо </vt:lpstr>
      <vt:lpstr> Разработка структуры планов классного руководителя в контексте методических рекомендаций Министерства просвещения Российской Федерации и рабочей программы Воспитания </vt:lpstr>
      <vt:lpstr>Основные понятия </vt:lpstr>
      <vt:lpstr>Документ конкретизирует</vt:lpstr>
      <vt:lpstr>Основа (принципы) воспитания работы классного руководителя</vt:lpstr>
      <vt:lpstr>Чему самому важному, как классные руководители, мы учим ребят?</vt:lpstr>
      <vt:lpstr>Приоритеты классного руководителя </vt:lpstr>
      <vt:lpstr>Направления воспитательной деятельности (ФГОС ОО)</vt:lpstr>
      <vt:lpstr>Разделы плана </vt:lpstr>
      <vt:lpstr>Выводы  </vt:lpstr>
      <vt:lpstr>Как поддержать свою профессиональную компетентность</vt:lpstr>
      <vt:lpstr>Подводим итоги вебинара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детей на основе технического конструирования</dc:title>
  <dc:creator>Голубцов Алексей Валерьевич</dc:creator>
  <cp:lastModifiedBy>Инга</cp:lastModifiedBy>
  <cp:revision>981</cp:revision>
  <cp:lastPrinted>2019-08-16T09:58:51Z</cp:lastPrinted>
  <dcterms:created xsi:type="dcterms:W3CDTF">2017-06-28T07:28:35Z</dcterms:created>
  <dcterms:modified xsi:type="dcterms:W3CDTF">2021-03-01T18:15:02Z</dcterms:modified>
</cp:coreProperties>
</file>