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notesMasterIdLst>
    <p:notesMasterId r:id="rId20"/>
  </p:notesMasterIdLst>
  <p:sldIdLst>
    <p:sldId id="992" r:id="rId2"/>
    <p:sldId id="993" r:id="rId3"/>
    <p:sldId id="994" r:id="rId4"/>
    <p:sldId id="995" r:id="rId5"/>
    <p:sldId id="996" r:id="rId6"/>
    <p:sldId id="997" r:id="rId7"/>
    <p:sldId id="998" r:id="rId8"/>
    <p:sldId id="999" r:id="rId9"/>
    <p:sldId id="1000" r:id="rId10"/>
    <p:sldId id="1001" r:id="rId11"/>
    <p:sldId id="1002" r:id="rId12"/>
    <p:sldId id="951" r:id="rId13"/>
    <p:sldId id="952" r:id="rId14"/>
    <p:sldId id="953" r:id="rId15"/>
    <p:sldId id="947" r:id="rId16"/>
    <p:sldId id="948" r:id="rId17"/>
    <p:sldId id="987" r:id="rId18"/>
    <p:sldId id="988" r:id="rId19"/>
  </p:sldIdLst>
  <p:sldSz cx="12192000" cy="6858000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ksey Golubtsov" initials="AG" lastIdx="1" clrIdx="0">
    <p:extLst/>
  </p:cmAuthor>
  <p:cmAuthor id="2" name="Блинова Александра Юрьевна" initials="БАЮ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99"/>
    <a:srgbClr val="99FF99"/>
    <a:srgbClr val="66FF66"/>
    <a:srgbClr val="FFFFFF"/>
    <a:srgbClr val="FFCCFF"/>
    <a:srgbClr val="008CC1"/>
    <a:srgbClr val="05AECD"/>
    <a:srgbClr val="64BDFF"/>
    <a:srgbClr val="4D88C7"/>
    <a:srgbClr val="CCFF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194" autoAdjust="0"/>
  </p:normalViewPr>
  <p:slideViewPr>
    <p:cSldViewPr snapToGrid="0">
      <p:cViewPr>
        <p:scale>
          <a:sx n="70" d="100"/>
          <a:sy n="70" d="100"/>
        </p:scale>
        <p:origin x="-702" y="-168"/>
      </p:cViewPr>
      <p:guideLst>
        <p:guide orient="horz" pos="2160"/>
        <p:guide pos="3840"/>
      </p:guideLst>
    </p:cSldViewPr>
  </p:slid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-838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4A167A-E83A-467E-AFDE-B11D1F968042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" y="746125"/>
            <a:ext cx="662940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22DDA5-EA88-4845-90A8-6412E0783A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11943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3556000" y="0"/>
            <a:ext cx="8636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127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4489157" y="533400"/>
            <a:ext cx="68072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4472588" y="3539864"/>
            <a:ext cx="6819705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7828299" y="6557946"/>
            <a:ext cx="2669952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3759201" y="6557946"/>
            <a:ext cx="3903628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0507845" y="6556248"/>
            <a:ext cx="784448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37600" y="274958"/>
            <a:ext cx="2032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5"/>
            <a:ext cx="8026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657088" y="6557946"/>
            <a:ext cx="2669952" cy="226902"/>
          </a:xfrm>
        </p:spPr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9600" y="6556248"/>
            <a:ext cx="4876800" cy="228600"/>
          </a:xfrm>
        </p:spPr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39328" y="6553200"/>
            <a:ext cx="784448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558560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6483839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763631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765714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729047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5FE361-74A6-49EC-8106-0A7314D8EFD3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0A18B2-E51A-49A6-958A-3DDF6AF47E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F0FEDE5E-C35E-40AC-892C-1FCF350A33D1}"/>
              </a:ext>
            </a:extLst>
          </p:cNvPr>
          <p:cNvSpPr txBox="1"/>
          <p:nvPr userDrawn="1"/>
        </p:nvSpPr>
        <p:spPr>
          <a:xfrm>
            <a:off x="11484572" y="6471277"/>
            <a:ext cx="7074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0A15F720-E54B-473A-B671-02B4A2D0721C}" type="slidenum">
              <a:rPr lang="ru-RU" sz="1400" smtClean="0">
                <a:solidFill>
                  <a:prstClr val="black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pPr algn="ctr"/>
              <a:t>‹#›</a:t>
            </a:fld>
            <a:endParaRPr lang="ru-RU" sz="1400" dirty="0">
              <a:solidFill>
                <a:prstClr val="black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" descr="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5201" y="377261"/>
            <a:ext cx="707433" cy="5305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2400" y="2821840"/>
            <a:ext cx="8340651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2400" y="1905001"/>
            <a:ext cx="8340651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298985" y="6556810"/>
            <a:ext cx="2669952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13812" y="6556810"/>
            <a:ext cx="38608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978603" y="6555112"/>
            <a:ext cx="784448" cy="228600"/>
          </a:xfrm>
        </p:spPr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71744" y="1600203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571744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571744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CD5B068-9541-4FC7-9739-791808957D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90A65A-0714-461E-A293-55CAFC76E4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86384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497416"/>
            <a:ext cx="786384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600" y="2133600"/>
            <a:ext cx="9652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797295" y="1004669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795611" y="998819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85463" y="1143000"/>
            <a:ext cx="4572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85463" y="3283634"/>
            <a:ext cx="4572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884908" y="1041002"/>
            <a:ext cx="560832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10871200" y="0"/>
            <a:ext cx="1320800" cy="6858000"/>
          </a:xfrm>
          <a:prstGeom prst="rect">
            <a:avLst/>
          </a:prstGeom>
          <a:blipFill>
            <a:blip r:embed="rId18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609600" y="1609416"/>
            <a:ext cx="9652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5661248" y="6557946"/>
            <a:ext cx="2669952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609600" y="6557946"/>
            <a:ext cx="48768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8335264" y="6556248"/>
            <a:ext cx="784448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691" r:id="rId12"/>
    <p:sldLayoutId id="2147483697" r:id="rId13"/>
    <p:sldLayoutId id="2147483700" r:id="rId14"/>
    <p:sldLayoutId id="2147483694" r:id="rId15"/>
    <p:sldLayoutId id="2147483676" r:id="rId16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7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7381" y="260648"/>
            <a:ext cx="10131910" cy="86409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/>
              <a:t>Исследуем ценности воспитания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1"/>
            <a:ext cx="8304245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Вспомните тех людей, которые внесли позитивный вклад в развитие вашей личности </a:t>
            </a:r>
            <a:endParaRPr lang="ru-RU" b="1" dirty="0"/>
          </a:p>
        </p:txBody>
      </p:sp>
      <p:pic>
        <p:nvPicPr>
          <p:cNvPr id="34818" name="Picture 2" descr="https://im0-tub-ru.yandex.net/i?id=8bc704996292fc6159f0b8377a87e392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17845" y="3985308"/>
            <a:ext cx="2472522" cy="2327921"/>
          </a:xfrm>
          <a:prstGeom prst="rect">
            <a:avLst/>
          </a:prstGeom>
          <a:noFill/>
        </p:spPr>
      </p:pic>
      <p:pic>
        <p:nvPicPr>
          <p:cNvPr id="34820" name="Picture 4" descr="https://www.nutrinerve.com/wp-content/uploads/2020/03/Untitled-design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1371" y="2847703"/>
            <a:ext cx="4949884" cy="2669529"/>
          </a:xfrm>
          <a:prstGeom prst="rect">
            <a:avLst/>
          </a:prstGeom>
          <a:noFill/>
        </p:spPr>
      </p:pic>
      <p:pic>
        <p:nvPicPr>
          <p:cNvPr id="34822" name="Picture 6" descr="https://structure.mil.ru/images/upload/2018/RUS_334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71797" y="4221089"/>
            <a:ext cx="3866363" cy="2636912"/>
          </a:xfrm>
          <a:prstGeom prst="rect">
            <a:avLst/>
          </a:prstGeom>
          <a:noFill/>
        </p:spPr>
      </p:pic>
      <p:pic>
        <p:nvPicPr>
          <p:cNvPr id="34824" name="Picture 8" descr="https://www.graycell.ru/picture/big/varavv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04247" y="1340768"/>
            <a:ext cx="2851434" cy="2520280"/>
          </a:xfrm>
          <a:prstGeom prst="rect">
            <a:avLst/>
          </a:prstGeom>
          <a:noFill/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16843" y="0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360" y="274638"/>
            <a:ext cx="10350837" cy="114300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Приоритеты в деятельности: чему самому важному, как классные руководители, мы учим ребят?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35360" y="1412777"/>
            <a:ext cx="6720747" cy="471338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Дружбе/братству?  Общению?  Уважению?  ЗОЖ? Активной жизненной позиции? Лидерству? Дисциплине? Взаимопомощи?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9222" name="Picture 6" descr="https://ksvu.mil.ru/upload/site19/document_images/pl6Ho4prk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73971" y="1252772"/>
            <a:ext cx="3752920" cy="2400267"/>
          </a:xfrm>
          <a:prstGeom prst="rect">
            <a:avLst/>
          </a:prstGeom>
          <a:noFill/>
        </p:spPr>
      </p:pic>
      <p:pic>
        <p:nvPicPr>
          <p:cNvPr id="99330" name="Picture 2" descr="https://kirov-portal.ru/upload/original/news/0a3/0a32b20894756fdea4fc8580eaf659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30054"/>
            <a:ext cx="4088586" cy="2934270"/>
          </a:xfrm>
          <a:prstGeom prst="rect">
            <a:avLst/>
          </a:prstGeom>
          <a:noFill/>
        </p:spPr>
      </p:pic>
      <p:pic>
        <p:nvPicPr>
          <p:cNvPr id="99332" name="Picture 4" descr="https://www.culture.ru/storage/images/25cfe135e49788b396d28c7bc7944fe2/54cf63e513c53d70dfe4db22a996026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8253" y="3841845"/>
            <a:ext cx="4021540" cy="3016155"/>
          </a:xfrm>
          <a:prstGeom prst="rect">
            <a:avLst/>
          </a:prstGeom>
          <a:noFill/>
        </p:spPr>
      </p:pic>
      <p:pic>
        <p:nvPicPr>
          <p:cNvPr id="99334" name="Picture 6" descr="https://avatars.mds.yandex.net/get-zen_doc/985972/pub_5cac4ea37c62d600af7ca820_5cac4ff836857c00b077614b/scale_12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05344" y="3737468"/>
            <a:ext cx="4686656" cy="3120532"/>
          </a:xfrm>
          <a:prstGeom prst="rect">
            <a:avLst/>
          </a:prstGeom>
          <a:noFill/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553070" y="191068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360" y="0"/>
            <a:ext cx="11247040" cy="92804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Приоритеты классного руководителя </a:t>
            </a:r>
            <a:endParaRPr lang="ru-RU" b="1" dirty="0">
              <a:solidFill>
                <a:schemeClr val="tx2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512055928"/>
              </p:ext>
            </p:extLst>
          </p:nvPr>
        </p:nvGraphicFramePr>
        <p:xfrm>
          <a:off x="239349" y="1124745"/>
          <a:ext cx="10378609" cy="560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18453"/>
                <a:gridCol w="5960156"/>
              </a:tblGrid>
              <a:tr h="384447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Задачи </a:t>
                      </a:r>
                      <a:endParaRPr lang="ru-RU" sz="200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Механизмы решения </a:t>
                      </a:r>
                      <a:endParaRPr lang="ru-RU" sz="2000" dirty="0"/>
                    </a:p>
                  </a:txBody>
                  <a:tcPr marL="121920" marR="121920"/>
                </a:tc>
              </a:tr>
              <a:tr h="5178211">
                <a:tc>
                  <a:txBody>
                    <a:bodyPr/>
                    <a:lstStyle/>
                    <a:p>
                      <a:pPr marL="514350" indent="-514350">
                        <a:buNone/>
                      </a:pPr>
                      <a:r>
                        <a:rPr lang="ru-RU" sz="2400" b="1" dirty="0" smtClean="0"/>
                        <a:t>- Доброжелательные</a:t>
                      </a:r>
                      <a:r>
                        <a:rPr lang="ru-RU" sz="2400" b="1" baseline="0" dirty="0" smtClean="0"/>
                        <a:t> </a:t>
                      </a:r>
                      <a:r>
                        <a:rPr lang="ru-RU" sz="2400" b="1" dirty="0" smtClean="0"/>
                        <a:t>отношения в группе, команде, коллективе, общение, уважение.</a:t>
                      </a:r>
                    </a:p>
                    <a:p>
                      <a:pPr marL="514350" indent="-514350">
                        <a:buNone/>
                      </a:pPr>
                      <a:r>
                        <a:rPr lang="ru-RU" sz="2400" b="1" dirty="0" smtClean="0"/>
                        <a:t>- Общечеловеческие ценности (добро, толерантность и др.).</a:t>
                      </a:r>
                    </a:p>
                    <a:p>
                      <a:pPr marL="514350" indent="-514350">
                        <a:buNone/>
                      </a:pPr>
                      <a:r>
                        <a:rPr lang="ru-RU" sz="2400" b="1" dirty="0" smtClean="0"/>
                        <a:t>-  Внутренняя</a:t>
                      </a:r>
                      <a:r>
                        <a:rPr lang="ru-RU" sz="2400" b="1" baseline="0" dirty="0" smtClean="0"/>
                        <a:t> п</a:t>
                      </a:r>
                      <a:r>
                        <a:rPr lang="ru-RU" sz="2400" b="1" dirty="0" smtClean="0"/>
                        <a:t>озиция по отношению негативных явлений социального окружения.</a:t>
                      </a:r>
                    </a:p>
                    <a:p>
                      <a:pPr marL="514350" indent="-514350">
                        <a:buNone/>
                      </a:pPr>
                      <a:r>
                        <a:rPr lang="ru-RU" sz="2400" b="1" dirty="0" smtClean="0"/>
                        <a:t>- Активная гражданская и жизненная позиция.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sz="2400" b="1" dirty="0" smtClean="0"/>
                        <a:t>  Отбор</a:t>
                      </a:r>
                      <a:r>
                        <a:rPr lang="ru-RU" sz="2400" b="1" baseline="0" dirty="0" smtClean="0"/>
                        <a:t> </a:t>
                      </a:r>
                      <a:r>
                        <a:rPr lang="ru-RU" sz="2400" b="1" i="1" baseline="0" dirty="0" err="1" smtClean="0">
                          <a:solidFill>
                            <a:srgbClr val="FF0000"/>
                          </a:solidFill>
                        </a:rPr>
                        <a:t>деятельностных</a:t>
                      </a:r>
                      <a:r>
                        <a:rPr lang="ru-RU" sz="2400" b="1" i="1" baseline="0" dirty="0" smtClean="0">
                          <a:solidFill>
                            <a:srgbClr val="FF0000"/>
                          </a:solidFill>
                        </a:rPr>
                        <a:t> практик, активных и интерактивных методов.</a:t>
                      </a:r>
                      <a:r>
                        <a:rPr lang="ru-RU" sz="2400" b="1" baseline="0" dirty="0" smtClean="0">
                          <a:solidFill>
                            <a:srgbClr val="FF0000"/>
                          </a:solidFill>
                        </a:rPr>
                        <a:t>, </a:t>
                      </a:r>
                      <a:r>
                        <a:rPr lang="ru-RU" sz="2400" b="1" baseline="0" dirty="0" smtClean="0"/>
                        <a:t>в т.ч. самоуправление, </a:t>
                      </a:r>
                      <a:r>
                        <a:rPr lang="ru-RU" sz="2400" b="1" baseline="0" dirty="0" err="1" smtClean="0"/>
                        <a:t>волонтерство</a:t>
                      </a:r>
                      <a:r>
                        <a:rPr lang="ru-RU" sz="2400" b="1" baseline="0" dirty="0" smtClean="0"/>
                        <a:t> и добровольчество, проф. пробы и практики и </a:t>
                      </a:r>
                      <a:r>
                        <a:rPr lang="ru-RU" sz="2400" b="1" baseline="0" dirty="0" err="1" smtClean="0"/>
                        <a:t>др</a:t>
                      </a:r>
                      <a:r>
                        <a:rPr lang="ru-RU" sz="2400" b="1" baseline="0" dirty="0" smtClean="0"/>
                        <a:t>….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2400" b="1" baseline="0" dirty="0" smtClean="0"/>
                        <a:t>  Социально-педагогическое партнерство.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2400" b="1" baseline="0" dirty="0" smtClean="0"/>
                        <a:t>  Сотрудничество с родителями.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2400" b="1" baseline="0" dirty="0" smtClean="0"/>
                        <a:t>  Взаимодействие с членами педагогического коллектива по соблюдению законных интересов ребенка.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2400" b="1" baseline="0" dirty="0" smtClean="0"/>
                        <a:t>  Комплексная поддержка трудных жизненных ситуаций ребенка.</a:t>
                      </a:r>
                      <a:endParaRPr lang="ru-RU" sz="2400" b="1" dirty="0"/>
                    </a:p>
                  </a:txBody>
                  <a:tcPr marL="121920" marR="121920"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53070" y="191068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697" y="320040"/>
            <a:ext cx="10306593" cy="1090749"/>
          </a:xfrm>
        </p:spPr>
        <p:txBody>
          <a:bodyPr>
            <a:normAutofit/>
          </a:bodyPr>
          <a:lstStyle/>
          <a:p>
            <a:pPr algn="ctr"/>
            <a:r>
              <a:rPr lang="ru-RU" sz="4000" dirty="0" err="1" smtClean="0">
                <a:solidFill>
                  <a:schemeClr val="accent1"/>
                </a:solidFill>
              </a:rPr>
              <a:t>ВОСПИТывать</a:t>
            </a:r>
            <a:r>
              <a:rPr lang="ru-RU" sz="4000" dirty="0" smtClean="0">
                <a:solidFill>
                  <a:schemeClr val="accent1"/>
                </a:solidFill>
              </a:rPr>
              <a:t> </a:t>
            </a:r>
            <a:br>
              <a:rPr lang="ru-RU" sz="4000" dirty="0" smtClean="0">
                <a:solidFill>
                  <a:schemeClr val="accent1"/>
                </a:solidFill>
              </a:rPr>
            </a:br>
            <a:r>
              <a:rPr lang="ru-RU" sz="2400" dirty="0" smtClean="0">
                <a:solidFill>
                  <a:schemeClr val="accent1"/>
                </a:solidFill>
              </a:rPr>
              <a:t>От смыслов воспитания к нормам и правилам</a:t>
            </a:r>
            <a:endParaRPr lang="ru-RU" sz="2400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6571" y="1609416"/>
            <a:ext cx="10345783" cy="4846320"/>
          </a:xfrm>
        </p:spPr>
        <p:txBody>
          <a:bodyPr/>
          <a:lstStyle/>
          <a:p>
            <a:pPr>
              <a:buNone/>
            </a:pPr>
            <a:r>
              <a:rPr lang="ru-RU" sz="2800" b="1" i="1" dirty="0" smtClean="0">
                <a:solidFill>
                  <a:schemeClr val="tx2"/>
                </a:solidFill>
              </a:rPr>
              <a:t>Думать, сотрудничать, лидировать, общаться, творить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FF0000"/>
                </a:solidFill>
              </a:rPr>
              <a:t>Команда, событие, проект, взаимодействие, радость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00B050"/>
                </a:solidFill>
              </a:rPr>
              <a:t>Легкое, полезное, продуктивное, коллективное</a:t>
            </a:r>
          </a:p>
          <a:p>
            <a:pPr>
              <a:buNone/>
            </a:pPr>
            <a:endParaRPr lang="ru-RU" sz="2800" b="1" i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</a:rPr>
              <a:t> 1. 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Творческая команда </a:t>
            </a: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</a:rPr>
              <a:t>единомышленников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продуктивно и полезно сотрудничает.</a:t>
            </a:r>
          </a:p>
          <a:p>
            <a:pPr>
              <a:buNone/>
            </a:pPr>
            <a:endParaRPr lang="ru-RU" sz="2800" b="1" i="1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2. Для полезного события </a:t>
            </a: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</a:rPr>
              <a:t>дети и родители 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с радостью </a:t>
            </a: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</a:rPr>
              <a:t>объединяют в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проектную команду</a:t>
            </a: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</a:rPr>
              <a:t>. 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0" y="0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91886"/>
            <a:ext cx="9652000" cy="914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>Метод «Облако смыслов»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9634" y="1600200"/>
            <a:ext cx="10319657" cy="4997152"/>
          </a:xfrm>
        </p:spPr>
        <p:txBody>
          <a:bodyPr>
            <a:normAutofit fontScale="85000" lnSpcReduction="20000"/>
          </a:bodyPr>
          <a:lstStyle/>
          <a:p>
            <a:pPr fontAlgn="base"/>
            <a:r>
              <a:rPr lang="ru-RU" sz="3400" b="1" dirty="0" smtClean="0"/>
              <a:t>В нашем сознании каждое слово и событие имеет свою собственную коннотацию, или иными словами – оттенок значения. Этот индивидуальный оттенок значения способен изменить не только наше психологическое восприятие сказанного, но и весь смысл высказывания. </a:t>
            </a:r>
          </a:p>
          <a:p>
            <a:pPr fontAlgn="base"/>
            <a:r>
              <a:rPr lang="ru-RU" sz="3400" b="1" dirty="0" smtClean="0"/>
              <a:t>Коннотация помогает нам в обыденной жизни не только выразить точное эмоциональное и оценочное значение нашего высказывания, но и определить в образовательной практике направление будущей деятельности/событий. </a:t>
            </a:r>
          </a:p>
          <a:p>
            <a:pPr fontAlgn="base"/>
            <a:r>
              <a:rPr lang="ru-RU" sz="3400" b="1" dirty="0" smtClean="0"/>
              <a:t>При помощи метода различные решения сложного явления можно найти уже на этапе проектирования. </a:t>
            </a:r>
          </a:p>
          <a:p>
            <a:pPr fontAlgn="base">
              <a:buNone/>
            </a:pPr>
            <a:endParaRPr lang="ru-RU" sz="3400" b="1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0" y="0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9788434" cy="75188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accent1"/>
                </a:solidFill>
              </a:rPr>
              <a:t>Технология применения</a:t>
            </a:r>
            <a:endParaRPr lang="ru-RU" sz="3200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052736"/>
            <a:ext cx="9540240" cy="5616624"/>
          </a:xfrm>
        </p:spPr>
        <p:txBody>
          <a:bodyPr>
            <a:normAutofit fontScale="92500" lnSpcReduction="20000"/>
          </a:bodyPr>
          <a:lstStyle/>
          <a:p>
            <a:pPr marL="514350" lvl="0" indent="-514350" fontAlgn="base">
              <a:buFont typeface="+mj-lt"/>
              <a:buAutoNum type="arabicPeriod"/>
            </a:pPr>
            <a:r>
              <a:rPr lang="ru-RU" b="1" dirty="0" smtClean="0"/>
              <a:t>Выберите предмет (процесс), с которым вы будете работать и точно сформулируйте. </a:t>
            </a:r>
          </a:p>
          <a:p>
            <a:pPr marL="514350" lvl="0" indent="-514350" fontAlgn="base">
              <a:buFont typeface="+mj-lt"/>
              <a:buAutoNum type="arabicPeriod"/>
            </a:pPr>
            <a:r>
              <a:rPr lang="ru-RU" b="1" dirty="0" smtClean="0"/>
              <a:t>Задайте вопрос «С какими образами (существительное), качеством (прилагательное), действием (глагол) у вас ассоциируется выбранный предмет (процесс)? Выпишите как можно больше ассоциаций на цветных самоклеящихся листах» </a:t>
            </a:r>
          </a:p>
          <a:p>
            <a:pPr marL="514350" lvl="0" indent="-514350" fontAlgn="base">
              <a:buFont typeface="+mj-lt"/>
              <a:buAutoNum type="arabicPeriod"/>
            </a:pPr>
            <a:r>
              <a:rPr lang="ru-RU" b="1" dirty="0" smtClean="0"/>
              <a:t>Распределите проектную группу на три команды.  </a:t>
            </a:r>
          </a:p>
          <a:p>
            <a:pPr marL="514350" lvl="0" indent="-514350" fontAlgn="base">
              <a:buFont typeface="+mj-lt"/>
              <a:buAutoNum type="arabicPeriod"/>
            </a:pPr>
            <a:r>
              <a:rPr lang="ru-RU" b="1" dirty="0" smtClean="0"/>
              <a:t>Каждая команда выбирает один из видов ассоциаций и фиксирует ответы на листе определенного цвета. </a:t>
            </a:r>
          </a:p>
          <a:p>
            <a:pPr marL="514350" lvl="0" indent="-514350" fontAlgn="base">
              <a:buFont typeface="+mj-lt"/>
              <a:buAutoNum type="arabicPeriod"/>
            </a:pPr>
            <a:r>
              <a:rPr lang="ru-RU" b="1" dirty="0" smtClean="0"/>
              <a:t>Все ответы размещаются (наклеиваются) на </a:t>
            </a:r>
            <a:r>
              <a:rPr lang="ru-RU" b="1" dirty="0" err="1" smtClean="0"/>
              <a:t>флипчарт</a:t>
            </a:r>
            <a:r>
              <a:rPr lang="ru-RU" b="1" dirty="0" smtClean="0"/>
              <a:t>. </a:t>
            </a:r>
          </a:p>
          <a:p>
            <a:pPr marL="514350" lvl="0" indent="-514350" fontAlgn="base">
              <a:buFont typeface="+mj-lt"/>
              <a:buAutoNum type="arabicPeriod"/>
            </a:pPr>
            <a:r>
              <a:rPr lang="ru-RU" b="1" dirty="0" smtClean="0"/>
              <a:t>Ведущий зачитывает ассоциации, параллельно выделяя совпадения. </a:t>
            </a:r>
          </a:p>
          <a:p>
            <a:pPr marL="514350" lvl="0" indent="-514350" fontAlgn="base">
              <a:buFont typeface="+mj-lt"/>
              <a:buAutoNum type="arabicPeriod"/>
            </a:pPr>
            <a:r>
              <a:rPr lang="ru-RU" b="1" dirty="0" smtClean="0"/>
              <a:t>Участникам предлагается сконструировать предложения с любыми словами и представить команде, выделяя новые варианты решений.  </a:t>
            </a:r>
          </a:p>
          <a:p>
            <a:pPr marL="514350" lvl="0" indent="-514350" fontAlgn="base">
              <a:buFont typeface="+mj-lt"/>
              <a:buAutoNum type="arabicPeriod"/>
            </a:pPr>
            <a:r>
              <a:rPr lang="ru-RU" b="1" dirty="0" smtClean="0"/>
              <a:t>Добавлять ассоциативные слова можно, убирать нельзя. 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0" y="0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2"/>
            <a:ext cx="9652000" cy="920931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От мероприятий к значимым событиям</a:t>
            </a:r>
            <a:endParaRPr lang="ru-RU" dirty="0">
              <a:solidFill>
                <a:schemeClr val="accent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371600"/>
          <a:ext cx="10646230" cy="52904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04900"/>
                <a:gridCol w="6041330"/>
              </a:tblGrid>
              <a:tr h="640080">
                <a:tc>
                  <a:txBody>
                    <a:bodyPr/>
                    <a:lstStyle/>
                    <a:p>
                      <a:r>
                        <a:rPr lang="ru-RU" sz="1800" dirty="0" err="1" smtClean="0"/>
                        <a:t>Мероприятийность</a:t>
                      </a:r>
                      <a:r>
                        <a:rPr lang="ru-RU" sz="1800" baseline="0" dirty="0" smtClean="0"/>
                        <a:t>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Событийность </a:t>
                      </a:r>
                      <a:endParaRPr lang="ru-RU" sz="1800" dirty="0"/>
                    </a:p>
                  </a:txBody>
                  <a:tcPr/>
                </a:tc>
              </a:tr>
              <a:tr h="966651">
                <a:tc>
                  <a:txBody>
                    <a:bodyPr/>
                    <a:lstStyle/>
                    <a:p>
                      <a:pPr algn="l"/>
                      <a:r>
                        <a:rPr lang="ru-RU" sz="1800" b="1" i="1" dirty="0" smtClean="0"/>
                        <a:t>Традиционная</a:t>
                      </a:r>
                      <a:r>
                        <a:rPr lang="ru-RU" sz="1800" b="1" i="1" baseline="0" dirty="0" smtClean="0"/>
                        <a:t> концепция :</a:t>
                      </a:r>
                    </a:p>
                    <a:p>
                      <a:r>
                        <a:rPr lang="ru-RU" sz="1800" dirty="0" smtClean="0"/>
                        <a:t>Объявление, строчка в плане, обязательность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b="1" i="1" dirty="0" smtClean="0"/>
                        <a:t>Оригинальная/уникальная</a:t>
                      </a:r>
                      <a:r>
                        <a:rPr lang="ru-RU" sz="1800" b="1" i="1" baseline="0" dirty="0" smtClean="0"/>
                        <a:t> концепция:</a:t>
                      </a:r>
                    </a:p>
                    <a:p>
                      <a:pPr algn="l"/>
                      <a:r>
                        <a:rPr lang="ru-RU" sz="1800" b="1" i="1" baseline="0" dirty="0" smtClean="0"/>
                        <a:t>Неподдельный интерес,  яркий эмоциональный фон при подготовке, интрига, </a:t>
                      </a:r>
                      <a:r>
                        <a:rPr lang="ru-RU" sz="1800" b="1" i="1" baseline="0" dirty="0" err="1" smtClean="0"/>
                        <a:t>ожидаемость</a:t>
                      </a:r>
                      <a:endParaRPr lang="ru-RU" sz="1800" b="1" i="1" dirty="0"/>
                    </a:p>
                  </a:txBody>
                  <a:tcPr/>
                </a:tc>
              </a:tr>
              <a:tr h="940526">
                <a:tc>
                  <a:txBody>
                    <a:bodyPr/>
                    <a:lstStyle/>
                    <a:p>
                      <a:r>
                        <a:rPr lang="ru-RU" i="1" dirty="0" smtClean="0"/>
                        <a:t>Слабый эмоциональный фон </a:t>
                      </a:r>
                    </a:p>
                    <a:p>
                      <a:r>
                        <a:rPr lang="ru-RU" sz="1800" dirty="0" smtClean="0"/>
                        <a:t>Рождает стереотипы. Посетитель лишен предвкушения.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/>
                        <a:t>Сильный эмоциональный фон </a:t>
                      </a:r>
                    </a:p>
                    <a:p>
                      <a:r>
                        <a:rPr lang="ru-RU" sz="1800" dirty="0" smtClean="0"/>
                        <a:t>Необычность рождает бурю эмоций у участников  и тех, кто не может присутствовать</a:t>
                      </a:r>
                      <a:endParaRPr lang="ru-RU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i="1" dirty="0" smtClean="0"/>
                        <a:t>Небольшое количество контактов </a:t>
                      </a:r>
                    </a:p>
                    <a:p>
                      <a:r>
                        <a:rPr lang="ru-RU" sz="1800" dirty="0" smtClean="0"/>
                        <a:t>О мероприятии не рассказывают, состав участников</a:t>
                      </a:r>
                      <a:r>
                        <a:rPr lang="ru-RU" sz="1800" baseline="0" dirty="0" smtClean="0"/>
                        <a:t> один и тот же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i="1" dirty="0" smtClean="0"/>
                        <a:t>Огромное количество контактов</a:t>
                      </a:r>
                    </a:p>
                    <a:p>
                      <a:r>
                        <a:rPr lang="ru-RU" sz="1800" dirty="0" smtClean="0"/>
                        <a:t>«Сарафанное радио»,</a:t>
                      </a:r>
                      <a:r>
                        <a:rPr lang="ru-RU" sz="1800" baseline="0" dirty="0" smtClean="0"/>
                        <a:t> обмен информацией со знакомыми, в социальных сетях растет интерес к школе</a:t>
                      </a:r>
                      <a:endParaRPr lang="ru-RU" sz="18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Закрытость аудитории</a:t>
                      </a:r>
                    </a:p>
                    <a:p>
                      <a:r>
                        <a:rPr lang="ru-RU" sz="1800" dirty="0" smtClean="0"/>
                        <a:t>Отсутствие</a:t>
                      </a:r>
                      <a:r>
                        <a:rPr lang="ru-RU" sz="1800" baseline="0" dirty="0" smtClean="0"/>
                        <a:t> информации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i="1" dirty="0" smtClean="0"/>
                        <a:t>Открытость аудитории</a:t>
                      </a:r>
                    </a:p>
                    <a:p>
                      <a:r>
                        <a:rPr lang="ru-RU" sz="1800" dirty="0" smtClean="0"/>
                        <a:t>Событие проживается неформально, информация усваивается и «разлетается» моментально </a:t>
                      </a:r>
                      <a:endParaRPr lang="ru-RU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i="1" dirty="0" smtClean="0"/>
                        <a:t>Краткосрочный эффект</a:t>
                      </a:r>
                    </a:p>
                    <a:p>
                      <a:r>
                        <a:rPr lang="ru-RU" sz="1800" dirty="0" smtClean="0"/>
                        <a:t>Быстро забывается, «не уму, не</a:t>
                      </a:r>
                      <a:r>
                        <a:rPr lang="ru-RU" sz="1800" baseline="0" dirty="0" smtClean="0"/>
                        <a:t> сердцу»</a:t>
                      </a:r>
                      <a:r>
                        <a:rPr lang="ru-RU" sz="1800" dirty="0" smtClean="0"/>
                        <a:t>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i="1" dirty="0" smtClean="0"/>
                        <a:t>Долгосрочный эффект</a:t>
                      </a:r>
                    </a:p>
                    <a:p>
                      <a:r>
                        <a:rPr lang="ru-RU" sz="1800" dirty="0" smtClean="0"/>
                        <a:t>До следующего события, мотивирует к деятельности</a:t>
                      </a:r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9601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Рефлексивные вопросы для организации совместного события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b="1" dirty="0" smtClean="0"/>
              <a:t>Значимое ли это действие для каждого участника? 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Творческое ли это действие для каждого?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Смысл происходящего открывается для каждого?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Действие развивает?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Действие развивается?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Создается ли вместе с участниками?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Понимается ли при этом индивидуально? (наполнено личными смыслами: мне это важно)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Соответствует образу жизни каждого?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Уникальное ли это событие? 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894806"/>
          </a:xfrm>
        </p:spPr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Подводим итоги </a:t>
            </a:r>
            <a:r>
              <a:rPr lang="ru-RU" dirty="0" smtClean="0">
                <a:solidFill>
                  <a:schemeClr val="accent1"/>
                </a:solidFill>
              </a:rPr>
              <a:t>работы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609416"/>
            <a:ext cx="10023566" cy="4846320"/>
          </a:xfrm>
        </p:spPr>
        <p:txBody>
          <a:bodyPr/>
          <a:lstStyle/>
          <a:p>
            <a:pPr marL="514350" indent="-514350">
              <a:buFont typeface="Wingdings 2"/>
              <a:buAutoNum type="arabicPeriod"/>
            </a:pPr>
            <a:r>
              <a:rPr lang="ru-RU" b="1" dirty="0" smtClean="0"/>
              <a:t>Что для Вас на </a:t>
            </a:r>
            <a:r>
              <a:rPr lang="ru-RU" b="1" dirty="0" err="1" smtClean="0"/>
              <a:t>вебинаре</a:t>
            </a:r>
            <a:r>
              <a:rPr lang="ru-RU" b="1" dirty="0" smtClean="0"/>
              <a:t> было связано с положительными эмоциями? </a:t>
            </a:r>
          </a:p>
          <a:p>
            <a:pPr marL="514350" indent="-514350">
              <a:buFont typeface="Wingdings 2"/>
              <a:buAutoNum type="arabicPeriod"/>
            </a:pPr>
            <a:r>
              <a:rPr lang="ru-RU" b="1" dirty="0" smtClean="0"/>
              <a:t>В каких вопросах удалось разобраться?</a:t>
            </a:r>
          </a:p>
          <a:p>
            <a:pPr marL="514350" indent="-514350">
              <a:buNone/>
            </a:pPr>
            <a:endParaRPr lang="ru-RU" b="1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55237" y="235132"/>
            <a:ext cx="1336766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https://moe-online.ru/media_new/8/8/2/9/8/5/nn490568/original_photo-thumb_7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33658" y="514802"/>
            <a:ext cx="2599509" cy="2599509"/>
          </a:xfrm>
          <a:prstGeom prst="rect">
            <a:avLst/>
          </a:prstGeom>
          <a:noFill/>
        </p:spPr>
      </p:pic>
      <p:pic>
        <p:nvPicPr>
          <p:cNvPr id="6148" name="Picture 4" descr="https://sun9-7.userapi.com/9dty2crl2wGiEyy6BlliJU3CPiBUPWQD0RwjAw/Dh-jzZyg-4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526971"/>
            <a:ext cx="4367299" cy="2906713"/>
          </a:xfrm>
          <a:prstGeom prst="rect">
            <a:avLst/>
          </a:prstGeom>
          <a:noFill/>
        </p:spPr>
      </p:pic>
      <p:pic>
        <p:nvPicPr>
          <p:cNvPr id="6150" name="Picture 6" descr="https://le-cdn.website-editor.net/83eea1e758724025b187b0f57df6a650/dms3rep/multi/opt/0c9233209fa2bacb265eb9ad9c258c58d5e362b3dba955c9190874c544b92cb8-1920w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91609" y="3957145"/>
            <a:ext cx="3397402" cy="2548611"/>
          </a:xfrm>
          <a:prstGeom prst="rect">
            <a:avLst/>
          </a:prstGeom>
          <a:noFill/>
        </p:spPr>
      </p:pic>
      <p:pic>
        <p:nvPicPr>
          <p:cNvPr id="6152" name="Picture 8" descr="https://fs.znanio.ru/7ec5d2/1e/a7/da648f7d0b45ee6c833eb6cb3a45d516e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85523" y="3452647"/>
            <a:ext cx="3536222" cy="24797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bonnycards.ru/images/vesna/vesna0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674432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 rot="20627197">
            <a:off x="323416" y="1557143"/>
            <a:ext cx="85789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rgbClr val="66FF66"/>
                </a:solidFill>
              </a:rPr>
              <a:t>Спасибо за внимание</a:t>
            </a:r>
            <a:r>
              <a:rPr lang="ru-RU" sz="5400" dirty="0" smtClean="0">
                <a:solidFill>
                  <a:srgbClr val="66FF66"/>
                </a:solidFill>
              </a:rPr>
              <a:t>!</a:t>
            </a:r>
            <a:endParaRPr lang="ru-RU" sz="5400" dirty="0">
              <a:solidFill>
                <a:srgbClr val="66FF66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55237" y="235132"/>
            <a:ext cx="1336766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920931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Исследуем ценности воспитания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925144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1. Что они проявляли по отношению к Вам? </a:t>
            </a:r>
          </a:p>
          <a:p>
            <a:pPr>
              <a:buNone/>
            </a:pPr>
            <a:r>
              <a:rPr lang="ru-RU" b="1" dirty="0" smtClean="0"/>
              <a:t>(3 слова – личная формула мудрости)</a:t>
            </a:r>
          </a:p>
          <a:p>
            <a:pPr>
              <a:buNone/>
            </a:pPr>
            <a:endParaRPr lang="ru-RU" b="1" dirty="0"/>
          </a:p>
        </p:txBody>
      </p:sp>
      <p:pic>
        <p:nvPicPr>
          <p:cNvPr id="40966" name="Picture 6" descr="https://tgraph.io/file/c86879348372dbe352e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371" y="4497419"/>
            <a:ext cx="4128459" cy="2196469"/>
          </a:xfrm>
          <a:prstGeom prst="rect">
            <a:avLst/>
          </a:prstGeom>
          <a:noFill/>
        </p:spPr>
      </p:pic>
      <p:pic>
        <p:nvPicPr>
          <p:cNvPr id="40970" name="Picture 10" descr="https://telegra.ph/file/fbe7766bd018016622fe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99723" y="2708920"/>
            <a:ext cx="5952659" cy="1785798"/>
          </a:xfrm>
          <a:prstGeom prst="rect">
            <a:avLst/>
          </a:prstGeom>
          <a:noFill/>
        </p:spPr>
      </p:pic>
      <p:pic>
        <p:nvPicPr>
          <p:cNvPr id="40972" name="Picture 12" descr="https://avatars.mds.yandex.net/get-ynews/1871189/5f1434922cc75fe3d49fedd4a7763137/563x30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14036" y="2068840"/>
            <a:ext cx="3407701" cy="1752256"/>
          </a:xfrm>
          <a:prstGeom prst="rect">
            <a:avLst/>
          </a:prstGeom>
          <a:noFill/>
        </p:spPr>
      </p:pic>
      <p:pic>
        <p:nvPicPr>
          <p:cNvPr id="40974" name="Picture 14" descr="https://adizes.by/p_support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63818" y="4402183"/>
            <a:ext cx="7008779" cy="2229267"/>
          </a:xfrm>
          <a:prstGeom prst="rect">
            <a:avLst/>
          </a:prstGeom>
          <a:noFill/>
        </p:spPr>
      </p:pic>
      <p:pic>
        <p:nvPicPr>
          <p:cNvPr id="9" name="Picture 7" descr="C:\Users\Инга\Desktop\imag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1371" y="2780928"/>
            <a:ext cx="4032448" cy="1868728"/>
          </a:xfrm>
          <a:prstGeom prst="rect">
            <a:avLst/>
          </a:prstGeom>
          <a:noFill/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716843" y="0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>Люди, которые сделали позитивный вклад в мое развитие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9971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/>
              <a:t>Относились ко мне, как …..</a:t>
            </a:r>
          </a:p>
          <a:p>
            <a:pPr>
              <a:buNone/>
            </a:pPr>
            <a:r>
              <a:rPr lang="ru-RU" b="1" i="1" dirty="0" smtClean="0"/>
              <a:t>Уделяли мне свое ….</a:t>
            </a:r>
          </a:p>
          <a:p>
            <a:pPr>
              <a:buNone/>
            </a:pPr>
            <a:r>
              <a:rPr lang="ru-RU" b="1" i="1" dirty="0" smtClean="0"/>
              <a:t>Слушали…..</a:t>
            </a:r>
          </a:p>
          <a:p>
            <a:pPr>
              <a:buNone/>
            </a:pPr>
            <a:r>
              <a:rPr lang="ru-RU" b="1" i="1" dirty="0" smtClean="0"/>
              <a:t>Верили, что…..</a:t>
            </a:r>
          </a:p>
          <a:p>
            <a:pPr>
              <a:buNone/>
            </a:pPr>
            <a:r>
              <a:rPr lang="ru-RU" b="1" i="1" dirty="0" smtClean="0"/>
              <a:t>Бросали мне….</a:t>
            </a:r>
          </a:p>
          <a:p>
            <a:pPr>
              <a:buNone/>
            </a:pPr>
            <a:r>
              <a:rPr lang="ru-RU" b="1" i="1" dirty="0" smtClean="0"/>
              <a:t>Давали…</a:t>
            </a:r>
          </a:p>
          <a:p>
            <a:pPr>
              <a:buNone/>
            </a:pPr>
            <a:r>
              <a:rPr lang="ru-RU" b="1" i="1" dirty="0" smtClean="0"/>
              <a:t>Делились…</a:t>
            </a:r>
          </a:p>
          <a:p>
            <a:pPr>
              <a:buNone/>
            </a:pPr>
            <a:r>
              <a:rPr lang="ru-RU" b="1" i="1" dirty="0" smtClean="0"/>
              <a:t>Наделяли….</a:t>
            </a:r>
          </a:p>
          <a:p>
            <a:pPr>
              <a:buNone/>
            </a:pPr>
            <a:r>
              <a:rPr lang="ru-RU" b="1" i="1" dirty="0" smtClean="0"/>
              <a:t>Дарили ….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39938" name="Picture 2" descr="https://avatars.mds.yandex.net/get-zen_doc/1895332/pub_6013d9e05f624a023d3daeb8_6013de127fd0a5390fd89baf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69026" y="2612571"/>
            <a:ext cx="5902883" cy="3883171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6843" y="0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>Люди, которые сделали позитивный вклад в мое развитие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5360" y="1600200"/>
            <a:ext cx="10062674" cy="49971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Относились ко мне, как к равному…</a:t>
            </a:r>
          </a:p>
          <a:p>
            <a:pPr>
              <a:buNone/>
            </a:pPr>
            <a:r>
              <a:rPr lang="ru-RU" b="1" dirty="0" smtClean="0"/>
              <a:t>Уделяли мне свое время и внимание…</a:t>
            </a:r>
          </a:p>
          <a:p>
            <a:pPr>
              <a:buNone/>
            </a:pPr>
            <a:r>
              <a:rPr lang="ru-RU" b="1" dirty="0" smtClean="0"/>
              <a:t>Слушали мою точку зрения….</a:t>
            </a:r>
          </a:p>
          <a:p>
            <a:pPr>
              <a:buNone/>
            </a:pPr>
            <a:r>
              <a:rPr lang="ru-RU" b="1" dirty="0" smtClean="0"/>
              <a:t>Верили, что у меня получится…</a:t>
            </a:r>
          </a:p>
          <a:p>
            <a:pPr>
              <a:buNone/>
            </a:pPr>
            <a:r>
              <a:rPr lang="ru-RU" b="1" dirty="0" smtClean="0"/>
              <a:t>Бросали мне вызов..</a:t>
            </a:r>
          </a:p>
          <a:p>
            <a:pPr>
              <a:buNone/>
            </a:pPr>
            <a:r>
              <a:rPr lang="ru-RU" b="1" dirty="0" smtClean="0"/>
              <a:t>Давали надежду на будущее..</a:t>
            </a:r>
          </a:p>
          <a:p>
            <a:pPr>
              <a:buNone/>
            </a:pPr>
            <a:r>
              <a:rPr lang="ru-RU" b="1" dirty="0" smtClean="0"/>
              <a:t>Делились опытом….</a:t>
            </a:r>
          </a:p>
          <a:p>
            <a:pPr>
              <a:buNone/>
            </a:pPr>
            <a:r>
              <a:rPr lang="ru-RU" b="1" dirty="0" smtClean="0"/>
              <a:t>Наделяли уважением, доверием, принятием…</a:t>
            </a:r>
          </a:p>
          <a:p>
            <a:pPr>
              <a:buNone/>
            </a:pPr>
            <a:r>
              <a:rPr lang="ru-RU" b="1" dirty="0" smtClean="0"/>
              <a:t>Дарили радость…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93186" name="Picture 2" descr="https://demotivation.ru/wp-content/uploads/2020/01/genogr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86212" y="1621184"/>
            <a:ext cx="4582976" cy="3055317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6843" y="0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Исследуем ценности воспитания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9349" y="1600200"/>
            <a:ext cx="10250125" cy="4925144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2. Какими Вы себя чувствовали рядом с такими людьми? </a:t>
            </a:r>
            <a:r>
              <a:rPr lang="ru-RU" sz="2400" b="1" dirty="0" smtClean="0"/>
              <a:t>(ваша личная внутренняя точка опоры)</a:t>
            </a:r>
          </a:p>
          <a:p>
            <a:pPr>
              <a:buNone/>
            </a:pPr>
            <a:r>
              <a:rPr lang="ru-RU" b="1" dirty="0" smtClean="0"/>
              <a:t>3. Что нам становится возможным рядом с такими людьми? </a:t>
            </a:r>
            <a:r>
              <a:rPr lang="ru-RU" sz="2400" b="1" dirty="0" smtClean="0"/>
              <a:t>(личная формула уверенности/ лидерства..)</a:t>
            </a:r>
            <a:endParaRPr lang="ru-RU" sz="2400" b="1" dirty="0"/>
          </a:p>
        </p:txBody>
      </p:sp>
      <p:pic>
        <p:nvPicPr>
          <p:cNvPr id="37896" name="Picture 8" descr="https://pbs.twimg.com/media/CldE6ziUkAApQl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7382" y="3762103"/>
            <a:ext cx="4606321" cy="2879873"/>
          </a:xfrm>
          <a:prstGeom prst="rect">
            <a:avLst/>
          </a:prstGeom>
          <a:noFill/>
        </p:spPr>
      </p:pic>
      <p:pic>
        <p:nvPicPr>
          <p:cNvPr id="37898" name="Picture 10" descr="https://psvu.mil.ru/upload/site62/document_images/_27A4780-12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99989" y="3717032"/>
            <a:ext cx="4175977" cy="2852936"/>
          </a:xfrm>
          <a:prstGeom prst="rect">
            <a:avLst/>
          </a:prstGeom>
          <a:noFill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6843" y="0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Задача взрослых-воспитателей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b="1" dirty="0" smtClean="0"/>
              <a:t>Помочь ребенку найти свою внутреннюю точку опоры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Научить выбирать наилучшее для себя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Сообщать ребенку, что он может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Научить обращаться за помощью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Научиться предлагать помощь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Научиться отдавать 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Уважать чужое мнение</a:t>
            </a:r>
          </a:p>
          <a:p>
            <a:pPr marL="514350" indent="-514350">
              <a:buNone/>
            </a:pPr>
            <a:r>
              <a:rPr lang="ru-RU" b="1" dirty="0" smtClean="0"/>
              <a:t>?????</a:t>
            </a:r>
          </a:p>
        </p:txBody>
      </p:sp>
      <p:pic>
        <p:nvPicPr>
          <p:cNvPr id="97282" name="Picture 2" descr="https://skorohod-nn.ru/wp-content/uploads/a/9/9/a9959af9d395f0569ecffbfa5426d3ac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294" y="3277450"/>
            <a:ext cx="4668253" cy="3210983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6843" y="0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350" y="274637"/>
            <a:ext cx="10788042" cy="953661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tx2"/>
                </a:solidFill>
              </a:rPr>
              <a:t>Особенности современных детей и задачи подросткового возраста</a:t>
            </a:r>
            <a:endParaRPr lang="ru-RU" sz="3600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39349" y="1196752"/>
            <a:ext cx="5752018" cy="5661248"/>
          </a:xfrm>
        </p:spPr>
        <p:txBody>
          <a:bodyPr>
            <a:noAutofit/>
          </a:bodyPr>
          <a:lstStyle/>
          <a:p>
            <a:r>
              <a:rPr lang="ru-RU" sz="2100" b="1" dirty="0" smtClean="0"/>
              <a:t>Не знают чего хотят, пока это не попробуют</a:t>
            </a:r>
          </a:p>
          <a:p>
            <a:r>
              <a:rPr lang="ru-RU" sz="2100" b="1" dirty="0" smtClean="0"/>
              <a:t>Привыкают к снисходительным, завышенным оценкам в свой адрес</a:t>
            </a:r>
          </a:p>
          <a:p>
            <a:r>
              <a:rPr lang="ru-RU" sz="2100" b="1" dirty="0" smtClean="0"/>
              <a:t>Ожидают опеки и попечительства</a:t>
            </a:r>
          </a:p>
          <a:p>
            <a:r>
              <a:rPr lang="ru-RU" sz="2100" b="1" dirty="0" smtClean="0"/>
              <a:t>Готовы неспешно и скрупулезно вникать в заинтересовавший их вопрос</a:t>
            </a:r>
          </a:p>
          <a:p>
            <a:r>
              <a:rPr lang="ru-RU" sz="2100" b="1" dirty="0" smtClean="0"/>
              <a:t> С удовольствием становятся наставниками для других в актуальных для них сферах. </a:t>
            </a:r>
          </a:p>
          <a:p>
            <a:r>
              <a:rPr lang="ru-RU" sz="2100" b="1" dirty="0" smtClean="0"/>
              <a:t>Чаще  выгорают и требуют новых разнообразных стимулов для поддержки интереса </a:t>
            </a:r>
            <a:endParaRPr lang="ru-RU" sz="21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91367" y="1196752"/>
            <a:ext cx="5104264" cy="5400600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sz="3000" dirty="0" smtClean="0"/>
              <a:t>Научиться </a:t>
            </a:r>
            <a:r>
              <a:rPr lang="ru-RU" sz="3000" b="1" dirty="0" smtClean="0"/>
              <a:t>самостоятельно</a:t>
            </a:r>
            <a:r>
              <a:rPr lang="ru-RU" sz="3000" dirty="0" smtClean="0"/>
              <a:t> планировать свое участие в разных видах совместной деятельности</a:t>
            </a:r>
          </a:p>
          <a:p>
            <a:r>
              <a:rPr lang="ru-RU" sz="3000" b="1" dirty="0" smtClean="0"/>
              <a:t>Оценивать</a:t>
            </a:r>
            <a:r>
              <a:rPr lang="ru-RU" sz="3000" dirty="0" smtClean="0"/>
              <a:t> собственное участие  в деятельности</a:t>
            </a:r>
          </a:p>
          <a:p>
            <a:pPr lvl="0"/>
            <a:r>
              <a:rPr lang="ru-RU" sz="3000" dirty="0" smtClean="0"/>
              <a:t>Освоить разные </a:t>
            </a:r>
            <a:r>
              <a:rPr lang="ru-RU" sz="3000" b="1" dirty="0" smtClean="0"/>
              <a:t>способы представления результатов </a:t>
            </a:r>
            <a:r>
              <a:rPr lang="ru-RU" sz="3000" dirty="0" smtClean="0"/>
              <a:t>своей деятельности</a:t>
            </a:r>
          </a:p>
          <a:p>
            <a:pPr lvl="0"/>
            <a:r>
              <a:rPr lang="ru-RU" sz="3000" dirty="0" smtClean="0"/>
              <a:t>Научиться </a:t>
            </a:r>
            <a:r>
              <a:rPr lang="ru-RU" sz="3000" b="1" dirty="0" smtClean="0"/>
              <a:t>действовать по собственному замыслу</a:t>
            </a:r>
            <a:r>
              <a:rPr lang="ru-RU" sz="3000" dirty="0" smtClean="0"/>
              <a:t>, целям, способам реализации</a:t>
            </a:r>
          </a:p>
          <a:p>
            <a:pPr lvl="0"/>
            <a:r>
              <a:rPr lang="ru-RU" sz="3000" dirty="0" smtClean="0"/>
              <a:t>Научиться </a:t>
            </a:r>
            <a:r>
              <a:rPr lang="ru-RU" sz="3000" b="1" dirty="0" smtClean="0"/>
              <a:t>адекватно выражать и воспринимать себя</a:t>
            </a:r>
          </a:p>
          <a:p>
            <a:pPr lvl="0"/>
            <a:r>
              <a:rPr lang="ru-RU" sz="3000" dirty="0" smtClean="0"/>
              <a:t>Эффективно </a:t>
            </a:r>
            <a:r>
              <a:rPr lang="ru-RU" sz="3000" b="1" dirty="0" smtClean="0"/>
              <a:t>взаимодействовать со сверстниками, взрослыми, младшими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6843" y="0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236057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99412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ЗАДАЧИ </a:t>
            </a:r>
            <a:r>
              <a:rPr lang="ru-RU" b="1" dirty="0" smtClean="0">
                <a:solidFill>
                  <a:srgbClr val="FF0000"/>
                </a:solidFill>
              </a:rPr>
              <a:t>ПЕДАГОГА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1371" y="908720"/>
            <a:ext cx="9968223" cy="5544616"/>
          </a:xfrm>
        </p:spPr>
        <p:txBody>
          <a:bodyPr>
            <a:normAutofit lnSpcReduction="1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Реализовать внеурочную деятельность в </a:t>
            </a:r>
            <a:r>
              <a:rPr lang="ru-RU" b="1" dirty="0"/>
              <a:t>разнообразных </a:t>
            </a:r>
            <a:r>
              <a:rPr lang="ru-RU" dirty="0"/>
              <a:t>организационно-учебных формах (одно- и разновозрастные уроки, проекты, конференции, выезды, сессии) с расширением </a:t>
            </a:r>
            <a:r>
              <a:rPr lang="ru-RU" b="1" dirty="0"/>
              <a:t>возможности осуществить выбор уровня. </a:t>
            </a:r>
            <a:r>
              <a:rPr lang="ru-RU" dirty="0"/>
              <a:t>Учение  - это для подростка место встречи замыслов с их реализацией, </a:t>
            </a:r>
            <a:r>
              <a:rPr lang="ru-RU" b="1" dirty="0"/>
              <a:t>место социального экспериментирования.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Подготовить к выбору и реализации </a:t>
            </a:r>
            <a:r>
              <a:rPr lang="ru-RU" b="1" dirty="0" smtClean="0"/>
              <a:t>индивидуальной  образовательной траектории</a:t>
            </a:r>
            <a:r>
              <a:rPr lang="ru-RU" dirty="0" smtClean="0"/>
              <a:t> </a:t>
            </a:r>
            <a:r>
              <a:rPr lang="ru-RU" dirty="0"/>
              <a:t>в заданной области самостоятельности.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 </a:t>
            </a:r>
            <a:r>
              <a:rPr lang="ru-RU" dirty="0" smtClean="0"/>
              <a:t>Организовать </a:t>
            </a:r>
            <a:r>
              <a:rPr lang="ru-RU" b="1" dirty="0"/>
              <a:t>систему проектирования социальных событий</a:t>
            </a:r>
            <a:r>
              <a:rPr lang="ru-RU" dirty="0"/>
              <a:t> и жизнедеятельности в </a:t>
            </a:r>
            <a:r>
              <a:rPr lang="ru-RU" b="1" dirty="0"/>
              <a:t>группах сверстников</a:t>
            </a:r>
            <a:r>
              <a:rPr lang="ru-RU" dirty="0"/>
              <a:t> и </a:t>
            </a:r>
            <a:r>
              <a:rPr lang="ru-RU" dirty="0" smtClean="0"/>
              <a:t>разновозрастных группах.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Создать пространство для </a:t>
            </a:r>
            <a:r>
              <a:rPr lang="ru-RU" b="1" dirty="0"/>
              <a:t>творческих замыслов</a:t>
            </a:r>
            <a:r>
              <a:rPr lang="ru-RU" dirty="0"/>
              <a:t>, </a:t>
            </a:r>
            <a:r>
              <a:rPr lang="ru-RU" b="1" dirty="0"/>
              <a:t>проявление инициативы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6843" y="232012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747511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339" y="188640"/>
            <a:ext cx="11617291" cy="284116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/>
            </a:r>
            <a:br>
              <a:rPr lang="ru-RU" b="1" dirty="0" smtClean="0">
                <a:solidFill>
                  <a:schemeClr val="tx2"/>
                </a:solidFill>
              </a:rPr>
            </a:br>
            <a:r>
              <a:rPr lang="ru-RU" sz="3200" b="1" dirty="0" smtClean="0"/>
              <a:t>Методические рекомендации </a:t>
            </a:r>
            <a:r>
              <a:rPr lang="ru-RU" sz="3200" b="1" dirty="0"/>
              <a:t>Министерства просвещения </a:t>
            </a:r>
            <a:r>
              <a:rPr lang="ru-RU" sz="3200" b="1" dirty="0" smtClean="0"/>
              <a:t>Российской Федерации по организации работы педагогических работников, осуществляющих функции классного руководителя в образовательной организации, от 14.05.2020 г. № ЛБ-С-070-12127  - правовая основа деятельности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5805264"/>
            <a:ext cx="8534400" cy="648072"/>
          </a:xfrm>
        </p:spPr>
        <p:txBody>
          <a:bodyPr>
            <a:normAutofit/>
          </a:bodyPr>
          <a:lstStyle/>
          <a:p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school108.ucoz.net/klassruk/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6603" y="3265227"/>
            <a:ext cx="2449976" cy="263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ds05.infourok.ru/uploads/ex/125b/0007655a-502d06b5/hello_html_3d7a97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54468" y="4390971"/>
            <a:ext cx="5793747" cy="198772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pic>
        <p:nvPicPr>
          <p:cNvPr id="1030" name="Picture 6" descr="https://fsd.multiurok.ru/html/2018/02/07/s_5a7b55f9d9e57/img1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16710">
            <a:off x="9094923" y="3126257"/>
            <a:ext cx="2304256" cy="2303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7094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9762</TotalTime>
  <Words>857</Words>
  <Application>Microsoft Office PowerPoint</Application>
  <PresentationFormat>Произвольный</PresentationFormat>
  <Paragraphs>128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Изящная</vt:lpstr>
      <vt:lpstr>Исследуем ценности воспитания</vt:lpstr>
      <vt:lpstr>Исследуем ценности воспитания</vt:lpstr>
      <vt:lpstr>Люди, которые сделали позитивный вклад в мое развитие</vt:lpstr>
      <vt:lpstr>Люди, которые сделали позитивный вклад в мое развитие</vt:lpstr>
      <vt:lpstr>Исследуем ценности воспитания</vt:lpstr>
      <vt:lpstr>Задача взрослых-воспитателей </vt:lpstr>
      <vt:lpstr>Особенности современных детей и задачи подросткового возраста</vt:lpstr>
      <vt:lpstr>ЗАДАЧИ ПЕДАГОГА </vt:lpstr>
      <vt:lpstr> Методические рекомендации Министерства просвещения Российской Федерации по организации работы педагогических работников, осуществляющих функции классного руководителя в образовательной организации, от 14.05.2020 г. № ЛБ-С-070-12127  - правовая основа деятельности</vt:lpstr>
      <vt:lpstr>Приоритеты в деятельности: чему самому важному, как классные руководители, мы учим ребят?</vt:lpstr>
      <vt:lpstr>Приоритеты классного руководителя </vt:lpstr>
      <vt:lpstr>ВОСПИТывать  От смыслов воспитания к нормам и правилам</vt:lpstr>
      <vt:lpstr>Метод «Облако смыслов»</vt:lpstr>
      <vt:lpstr>Технология применения</vt:lpstr>
      <vt:lpstr>От мероприятий к значимым событиям</vt:lpstr>
      <vt:lpstr>Рефлексивные вопросы для организации совместного события</vt:lpstr>
      <vt:lpstr>Подводим итоги работы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Познавательное развитие детей на основе технического конструирования</dc:title>
  <dc:creator>Голубцов Алексей Валерьевич</dc:creator>
  <cp:lastModifiedBy>Инга</cp:lastModifiedBy>
  <cp:revision>926</cp:revision>
  <cp:lastPrinted>2019-08-16T09:58:51Z</cp:lastPrinted>
  <dcterms:created xsi:type="dcterms:W3CDTF">2017-06-28T07:28:35Z</dcterms:created>
  <dcterms:modified xsi:type="dcterms:W3CDTF">2021-03-22T18:51:34Z</dcterms:modified>
</cp:coreProperties>
</file>