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24"/>
  </p:notesMasterIdLst>
  <p:sldIdLst>
    <p:sldId id="889" r:id="rId2"/>
    <p:sldId id="910" r:id="rId3"/>
    <p:sldId id="901" r:id="rId4"/>
    <p:sldId id="943" r:id="rId5"/>
    <p:sldId id="950" r:id="rId6"/>
    <p:sldId id="941" r:id="rId7"/>
    <p:sldId id="947" r:id="rId8"/>
    <p:sldId id="948" r:id="rId9"/>
    <p:sldId id="942" r:id="rId10"/>
    <p:sldId id="944" r:id="rId11"/>
    <p:sldId id="945" r:id="rId12"/>
    <p:sldId id="946" r:id="rId13"/>
    <p:sldId id="930" r:id="rId14"/>
    <p:sldId id="933" r:id="rId15"/>
    <p:sldId id="934" r:id="rId16"/>
    <p:sldId id="935" r:id="rId17"/>
    <p:sldId id="936" r:id="rId18"/>
    <p:sldId id="937" r:id="rId19"/>
    <p:sldId id="931" r:id="rId20"/>
    <p:sldId id="949" r:id="rId21"/>
    <p:sldId id="932" r:id="rId22"/>
    <p:sldId id="940" r:id="rId23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ey Golubtsov" initials="AG" lastIdx="1" clrIdx="0">
    <p:extLst/>
  </p:cmAuthor>
  <p:cmAuthor id="2" name="Блинова Александра Юрьевна" initials="БАЮ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99"/>
    <a:srgbClr val="99FF99"/>
    <a:srgbClr val="66FF66"/>
    <a:srgbClr val="FFFFFF"/>
    <a:srgbClr val="FFCCFF"/>
    <a:srgbClr val="008CC1"/>
    <a:srgbClr val="05AECD"/>
    <a:srgbClr val="64BDFF"/>
    <a:srgbClr val="4D88C7"/>
    <a:srgbClr val="CC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194" autoAdjust="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83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228FE4-E68E-4D90-BE87-8DD6C9F1A60A}" type="doc">
      <dgm:prSet loTypeId="urn:microsoft.com/office/officeart/2005/8/layout/arrow2" loCatId="process" qsTypeId="urn:microsoft.com/office/officeart/2005/8/quickstyle/3d1" qsCatId="3D" csTypeId="urn:microsoft.com/office/officeart/2005/8/colors/accent1_2" csCatId="accent1" phldr="1"/>
      <dgm:spPr/>
    </dgm:pt>
    <dgm:pt modelId="{BB492CBF-DCE0-4907-874E-B13E91432B86}">
      <dgm:prSet phldrT="[Текст]"/>
      <dgm:spPr/>
      <dgm:t>
        <a:bodyPr/>
        <a:lstStyle/>
        <a:p>
          <a:r>
            <a:rPr lang="ru-RU" dirty="0" smtClean="0"/>
            <a:t>Должен </a:t>
          </a:r>
          <a:endParaRPr lang="ru-RU" dirty="0"/>
        </a:p>
      </dgm:t>
    </dgm:pt>
    <dgm:pt modelId="{FA28D53A-E362-478A-8608-C014478F167C}" type="parTrans" cxnId="{CE6349BC-E07B-4DFC-A0A8-0FCB7C7C0E6F}">
      <dgm:prSet/>
      <dgm:spPr/>
      <dgm:t>
        <a:bodyPr/>
        <a:lstStyle/>
        <a:p>
          <a:endParaRPr lang="ru-RU"/>
        </a:p>
      </dgm:t>
    </dgm:pt>
    <dgm:pt modelId="{DECB3480-0E93-4045-BCD1-E130BB3BD942}" type="sibTrans" cxnId="{CE6349BC-E07B-4DFC-A0A8-0FCB7C7C0E6F}">
      <dgm:prSet/>
      <dgm:spPr/>
      <dgm:t>
        <a:bodyPr/>
        <a:lstStyle/>
        <a:p>
          <a:endParaRPr lang="ru-RU"/>
        </a:p>
      </dgm:t>
    </dgm:pt>
    <dgm:pt modelId="{A6891DD8-6857-4BC2-B691-7D3F5D885BA5}">
      <dgm:prSet phldrT="[Текст]"/>
      <dgm:spPr/>
      <dgm:t>
        <a:bodyPr/>
        <a:lstStyle/>
        <a:p>
          <a:r>
            <a:rPr lang="ru-RU" dirty="0" smtClean="0"/>
            <a:t>Надо </a:t>
          </a:r>
          <a:endParaRPr lang="ru-RU" dirty="0"/>
        </a:p>
      </dgm:t>
    </dgm:pt>
    <dgm:pt modelId="{66D37867-E65C-4231-AF93-E5822416933E}" type="parTrans" cxnId="{7B5CFD1F-AC51-4463-B374-9C43DBAAEDF5}">
      <dgm:prSet/>
      <dgm:spPr/>
      <dgm:t>
        <a:bodyPr/>
        <a:lstStyle/>
        <a:p>
          <a:endParaRPr lang="ru-RU"/>
        </a:p>
      </dgm:t>
    </dgm:pt>
    <dgm:pt modelId="{96BEB816-3224-44E9-8846-1FCCB4F38A25}" type="sibTrans" cxnId="{7B5CFD1F-AC51-4463-B374-9C43DBAAEDF5}">
      <dgm:prSet/>
      <dgm:spPr/>
      <dgm:t>
        <a:bodyPr/>
        <a:lstStyle/>
        <a:p>
          <a:endParaRPr lang="ru-RU"/>
        </a:p>
      </dgm:t>
    </dgm:pt>
    <dgm:pt modelId="{B29F6F09-F920-4497-B246-9A20BA608CE9}">
      <dgm:prSet phldrT="[Текст]"/>
      <dgm:spPr/>
      <dgm:t>
        <a:bodyPr/>
        <a:lstStyle/>
        <a:p>
          <a:pPr algn="l"/>
          <a:r>
            <a:rPr lang="ru-RU" dirty="0" smtClean="0"/>
            <a:t>Могу </a:t>
          </a:r>
          <a:endParaRPr lang="ru-RU" dirty="0"/>
        </a:p>
      </dgm:t>
    </dgm:pt>
    <dgm:pt modelId="{3085FC2E-C555-49B7-9EA7-FD64AB8EEF96}" type="parTrans" cxnId="{C39CE5F0-2BB1-4F77-A9E6-62BCD005DE65}">
      <dgm:prSet/>
      <dgm:spPr/>
      <dgm:t>
        <a:bodyPr/>
        <a:lstStyle/>
        <a:p>
          <a:endParaRPr lang="ru-RU"/>
        </a:p>
      </dgm:t>
    </dgm:pt>
    <dgm:pt modelId="{C7753F32-269F-4338-9E11-774C7463B804}" type="sibTrans" cxnId="{C39CE5F0-2BB1-4F77-A9E6-62BCD005DE65}">
      <dgm:prSet/>
      <dgm:spPr/>
      <dgm:t>
        <a:bodyPr/>
        <a:lstStyle/>
        <a:p>
          <a:endParaRPr lang="ru-RU"/>
        </a:p>
      </dgm:t>
    </dgm:pt>
    <dgm:pt modelId="{D22F8F0D-B9AA-4AD8-A435-15388F8B1319}">
      <dgm:prSet phldrT="[Текст]"/>
      <dgm:spPr/>
      <dgm:t>
        <a:bodyPr/>
        <a:lstStyle/>
        <a:p>
          <a:r>
            <a:rPr lang="ru-RU" dirty="0" smtClean="0"/>
            <a:t>         </a:t>
          </a:r>
          <a:r>
            <a:rPr lang="ru-RU" b="0" dirty="0" smtClean="0"/>
            <a:t>Лечу</a:t>
          </a:r>
          <a:r>
            <a:rPr lang="ru-RU" dirty="0" smtClean="0"/>
            <a:t> </a:t>
          </a:r>
          <a:endParaRPr lang="ru-RU" dirty="0"/>
        </a:p>
      </dgm:t>
    </dgm:pt>
    <dgm:pt modelId="{C93CA98C-8A87-4305-BD2F-AEFD59415C25}" type="parTrans" cxnId="{32E1B677-6253-444E-AB91-843FB26EAA96}">
      <dgm:prSet/>
      <dgm:spPr/>
      <dgm:t>
        <a:bodyPr/>
        <a:lstStyle/>
        <a:p>
          <a:endParaRPr lang="ru-RU"/>
        </a:p>
      </dgm:t>
    </dgm:pt>
    <dgm:pt modelId="{DD7323E4-9242-478E-8CA2-E5377E7803F9}" type="sibTrans" cxnId="{32E1B677-6253-444E-AB91-843FB26EAA96}">
      <dgm:prSet/>
      <dgm:spPr/>
      <dgm:t>
        <a:bodyPr/>
        <a:lstStyle/>
        <a:p>
          <a:endParaRPr lang="ru-RU"/>
        </a:p>
      </dgm:t>
    </dgm:pt>
    <dgm:pt modelId="{0C246B2B-468F-4FDB-B8A4-A3A02B2B0887}" type="pres">
      <dgm:prSet presAssocID="{E9228FE4-E68E-4D90-BE87-8DD6C9F1A60A}" presName="arrowDiagram" presStyleCnt="0">
        <dgm:presLayoutVars>
          <dgm:chMax val="5"/>
          <dgm:dir/>
          <dgm:resizeHandles val="exact"/>
        </dgm:presLayoutVars>
      </dgm:prSet>
      <dgm:spPr/>
    </dgm:pt>
    <dgm:pt modelId="{C3AB519F-D3B4-46DF-8DD7-A14B3136D8C5}" type="pres">
      <dgm:prSet presAssocID="{E9228FE4-E68E-4D90-BE87-8DD6C9F1A60A}" presName="arrow" presStyleLbl="bgShp" presStyleIdx="0" presStyleCnt="1" custLinFactNeighborX="3079" custLinFactNeighborY="-25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B838686-481E-4DD4-BF60-56BA611CC288}" type="pres">
      <dgm:prSet presAssocID="{E9228FE4-E68E-4D90-BE87-8DD6C9F1A60A}" presName="arrowDiagram4" presStyleCnt="0"/>
      <dgm:spPr/>
    </dgm:pt>
    <dgm:pt modelId="{A0011EA1-C68D-4243-8F27-07F74EF34B23}" type="pres">
      <dgm:prSet presAssocID="{BB492CBF-DCE0-4907-874E-B13E91432B86}" presName="bullet4a" presStyleLbl="node1" presStyleIdx="0" presStyleCnt="4"/>
      <dgm:spPr/>
    </dgm:pt>
    <dgm:pt modelId="{7B438EC8-5B58-4633-BF26-A5B0FDF8B39D}" type="pres">
      <dgm:prSet presAssocID="{BB492CBF-DCE0-4907-874E-B13E91432B86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ADD5BE-6B93-4393-8CDE-B1396E383F74}" type="pres">
      <dgm:prSet presAssocID="{A6891DD8-6857-4BC2-B691-7D3F5D885BA5}" presName="bullet4b" presStyleLbl="node1" presStyleIdx="1" presStyleCnt="4" custLinFactX="70132" custLinFactNeighborX="100000" custLinFactNeighborY="-52660"/>
      <dgm:spPr/>
    </dgm:pt>
    <dgm:pt modelId="{37C409DF-BF62-4228-AC19-34E1EA5156CC}" type="pres">
      <dgm:prSet presAssocID="{A6891DD8-6857-4BC2-B691-7D3F5D885BA5}" presName="textBox4b" presStyleLbl="revTx" presStyleIdx="1" presStyleCnt="4" custScaleY="928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C16FE-5072-4C62-B144-D749166B7BDB}" type="pres">
      <dgm:prSet presAssocID="{B29F6F09-F920-4497-B246-9A20BA608CE9}" presName="bullet4c" presStyleLbl="node1" presStyleIdx="2" presStyleCnt="4" custLinFactNeighborX="70316" custLinFactNeighborY="-12229"/>
      <dgm:spPr/>
    </dgm:pt>
    <dgm:pt modelId="{AA3ADE85-9860-4149-A0A8-F308E407510D}" type="pres">
      <dgm:prSet presAssocID="{B29F6F09-F920-4497-B246-9A20BA608CE9}" presName="textBox4c" presStyleLbl="revTx" presStyleIdx="2" presStyleCnt="4" custScaleX="93449" custScaleY="870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857E49-AB96-43FB-A214-1262DE9903C9}" type="pres">
      <dgm:prSet presAssocID="{D22F8F0D-B9AA-4AD8-A435-15388F8B1319}" presName="bullet4d" presStyleLbl="node1" presStyleIdx="3" presStyleCnt="4" custLinFactNeighborX="-18257" custLinFactNeighborY="-4564"/>
      <dgm:spPr/>
    </dgm:pt>
    <dgm:pt modelId="{C0D8F352-BC89-457B-B697-96764D6350F0}" type="pres">
      <dgm:prSet presAssocID="{D22F8F0D-B9AA-4AD8-A435-15388F8B1319}" presName="textBox4d" presStyleLbl="revTx" presStyleIdx="3" presStyleCnt="4" custFlipHor="1" custScaleX="120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C81F29-2ACC-44B0-990B-D09C93A94BD5}" type="presOf" srcId="{BB492CBF-DCE0-4907-874E-B13E91432B86}" destId="{7B438EC8-5B58-4633-BF26-A5B0FDF8B39D}" srcOrd="0" destOrd="0" presId="urn:microsoft.com/office/officeart/2005/8/layout/arrow2"/>
    <dgm:cxn modelId="{5CF678BD-A4A2-4B87-A905-CEA6EA3B57C9}" type="presOf" srcId="{A6891DD8-6857-4BC2-B691-7D3F5D885BA5}" destId="{37C409DF-BF62-4228-AC19-34E1EA5156CC}" srcOrd="0" destOrd="0" presId="urn:microsoft.com/office/officeart/2005/8/layout/arrow2"/>
    <dgm:cxn modelId="{C0AB4A49-D264-4DA4-A3B1-AB20088F46FD}" type="presOf" srcId="{B29F6F09-F920-4497-B246-9A20BA608CE9}" destId="{AA3ADE85-9860-4149-A0A8-F308E407510D}" srcOrd="0" destOrd="0" presId="urn:microsoft.com/office/officeart/2005/8/layout/arrow2"/>
    <dgm:cxn modelId="{CE6349BC-E07B-4DFC-A0A8-0FCB7C7C0E6F}" srcId="{E9228FE4-E68E-4D90-BE87-8DD6C9F1A60A}" destId="{BB492CBF-DCE0-4907-874E-B13E91432B86}" srcOrd="0" destOrd="0" parTransId="{FA28D53A-E362-478A-8608-C014478F167C}" sibTransId="{DECB3480-0E93-4045-BCD1-E130BB3BD942}"/>
    <dgm:cxn modelId="{C39CE5F0-2BB1-4F77-A9E6-62BCD005DE65}" srcId="{E9228FE4-E68E-4D90-BE87-8DD6C9F1A60A}" destId="{B29F6F09-F920-4497-B246-9A20BA608CE9}" srcOrd="2" destOrd="0" parTransId="{3085FC2E-C555-49B7-9EA7-FD64AB8EEF96}" sibTransId="{C7753F32-269F-4338-9E11-774C7463B804}"/>
    <dgm:cxn modelId="{AA5B1329-4E70-4078-BBF7-EAACD30C3ADE}" type="presOf" srcId="{E9228FE4-E68E-4D90-BE87-8DD6C9F1A60A}" destId="{0C246B2B-468F-4FDB-B8A4-A3A02B2B0887}" srcOrd="0" destOrd="0" presId="urn:microsoft.com/office/officeart/2005/8/layout/arrow2"/>
    <dgm:cxn modelId="{7FCC999C-337E-47B8-A6F9-CBE84441DB8C}" type="presOf" srcId="{D22F8F0D-B9AA-4AD8-A435-15388F8B1319}" destId="{C0D8F352-BC89-457B-B697-96764D6350F0}" srcOrd="0" destOrd="0" presId="urn:microsoft.com/office/officeart/2005/8/layout/arrow2"/>
    <dgm:cxn modelId="{32E1B677-6253-444E-AB91-843FB26EAA96}" srcId="{E9228FE4-E68E-4D90-BE87-8DD6C9F1A60A}" destId="{D22F8F0D-B9AA-4AD8-A435-15388F8B1319}" srcOrd="3" destOrd="0" parTransId="{C93CA98C-8A87-4305-BD2F-AEFD59415C25}" sibTransId="{DD7323E4-9242-478E-8CA2-E5377E7803F9}"/>
    <dgm:cxn modelId="{7B5CFD1F-AC51-4463-B374-9C43DBAAEDF5}" srcId="{E9228FE4-E68E-4D90-BE87-8DD6C9F1A60A}" destId="{A6891DD8-6857-4BC2-B691-7D3F5D885BA5}" srcOrd="1" destOrd="0" parTransId="{66D37867-E65C-4231-AF93-E5822416933E}" sibTransId="{96BEB816-3224-44E9-8846-1FCCB4F38A25}"/>
    <dgm:cxn modelId="{5F55AC22-F588-4765-8438-4D6DB2A4278C}" type="presParOf" srcId="{0C246B2B-468F-4FDB-B8A4-A3A02B2B0887}" destId="{C3AB519F-D3B4-46DF-8DD7-A14B3136D8C5}" srcOrd="0" destOrd="0" presId="urn:microsoft.com/office/officeart/2005/8/layout/arrow2"/>
    <dgm:cxn modelId="{539EA9B7-2475-4D8D-85F5-88678DFED614}" type="presParOf" srcId="{0C246B2B-468F-4FDB-B8A4-A3A02B2B0887}" destId="{4B838686-481E-4DD4-BF60-56BA611CC288}" srcOrd="1" destOrd="0" presId="urn:microsoft.com/office/officeart/2005/8/layout/arrow2"/>
    <dgm:cxn modelId="{2CDC8CAC-0DF9-48C4-B6FE-74837CE0A409}" type="presParOf" srcId="{4B838686-481E-4DD4-BF60-56BA611CC288}" destId="{A0011EA1-C68D-4243-8F27-07F74EF34B23}" srcOrd="0" destOrd="0" presId="urn:microsoft.com/office/officeart/2005/8/layout/arrow2"/>
    <dgm:cxn modelId="{6E0CE28B-2255-489D-A337-B62B39FD2D8A}" type="presParOf" srcId="{4B838686-481E-4DD4-BF60-56BA611CC288}" destId="{7B438EC8-5B58-4633-BF26-A5B0FDF8B39D}" srcOrd="1" destOrd="0" presId="urn:microsoft.com/office/officeart/2005/8/layout/arrow2"/>
    <dgm:cxn modelId="{626C92A2-D38C-45CE-9B0D-6703D9713CF6}" type="presParOf" srcId="{4B838686-481E-4DD4-BF60-56BA611CC288}" destId="{A6ADD5BE-6B93-4393-8CDE-B1396E383F74}" srcOrd="2" destOrd="0" presId="urn:microsoft.com/office/officeart/2005/8/layout/arrow2"/>
    <dgm:cxn modelId="{3422F4E6-07D3-4F9F-A851-3441EBD21762}" type="presParOf" srcId="{4B838686-481E-4DD4-BF60-56BA611CC288}" destId="{37C409DF-BF62-4228-AC19-34E1EA5156CC}" srcOrd="3" destOrd="0" presId="urn:microsoft.com/office/officeart/2005/8/layout/arrow2"/>
    <dgm:cxn modelId="{358A3173-7459-46D9-942C-2CBB17395F26}" type="presParOf" srcId="{4B838686-481E-4DD4-BF60-56BA611CC288}" destId="{693C16FE-5072-4C62-B144-D749166B7BDB}" srcOrd="4" destOrd="0" presId="urn:microsoft.com/office/officeart/2005/8/layout/arrow2"/>
    <dgm:cxn modelId="{1FFC86D7-14FB-4BA4-B33F-70E27B59A656}" type="presParOf" srcId="{4B838686-481E-4DD4-BF60-56BA611CC288}" destId="{AA3ADE85-9860-4149-A0A8-F308E407510D}" srcOrd="5" destOrd="0" presId="urn:microsoft.com/office/officeart/2005/8/layout/arrow2"/>
    <dgm:cxn modelId="{5FE6ECD6-4155-4414-AF21-C5BF6CCB15FE}" type="presParOf" srcId="{4B838686-481E-4DD4-BF60-56BA611CC288}" destId="{46857E49-AB96-43FB-A214-1262DE9903C9}" srcOrd="6" destOrd="0" presId="urn:microsoft.com/office/officeart/2005/8/layout/arrow2"/>
    <dgm:cxn modelId="{2464B0C8-0BBD-4E50-87F2-8957AE0A4743}" type="presParOf" srcId="{4B838686-481E-4DD4-BF60-56BA611CC288}" destId="{C0D8F352-BC89-457B-B697-96764D6350F0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AB519F-D3B4-46DF-8DD7-A14B3136D8C5}">
      <dsp:nvSpPr>
        <dsp:cNvPr id="0" name=""/>
        <dsp:cNvSpPr/>
      </dsp:nvSpPr>
      <dsp:spPr>
        <a:xfrm>
          <a:off x="1479810" y="0"/>
          <a:ext cx="8061960" cy="5038725"/>
        </a:xfrm>
        <a:prstGeom prst="swooshArrow">
          <a:avLst>
            <a:gd name="adj1" fmla="val 25000"/>
            <a:gd name="adj2" fmla="val 25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0011EA1-C68D-4243-8F27-07F74EF34B23}">
      <dsp:nvSpPr>
        <dsp:cNvPr id="0" name=""/>
        <dsp:cNvSpPr/>
      </dsp:nvSpPr>
      <dsp:spPr>
        <a:xfrm>
          <a:off x="2025685" y="3746795"/>
          <a:ext cx="185425" cy="18542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438EC8-5B58-4633-BF26-A5B0FDF8B39D}">
      <dsp:nvSpPr>
        <dsp:cNvPr id="0" name=""/>
        <dsp:cNvSpPr/>
      </dsp:nvSpPr>
      <dsp:spPr>
        <a:xfrm>
          <a:off x="2118398" y="3839508"/>
          <a:ext cx="1378595" cy="1199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253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Должен </a:t>
          </a:r>
          <a:endParaRPr lang="ru-RU" sz="2700" kern="1200" dirty="0"/>
        </a:p>
      </dsp:txBody>
      <dsp:txXfrm>
        <a:off x="2118398" y="3839508"/>
        <a:ext cx="1378595" cy="1199216"/>
      </dsp:txXfrm>
    </dsp:sp>
    <dsp:sp modelId="{A6ADD5BE-6B93-4393-8CDE-B1396E383F74}">
      <dsp:nvSpPr>
        <dsp:cNvPr id="0" name=""/>
        <dsp:cNvSpPr/>
      </dsp:nvSpPr>
      <dsp:spPr>
        <a:xfrm>
          <a:off x="3884393" y="2404971"/>
          <a:ext cx="322478" cy="32247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C409DF-BF62-4228-AC19-34E1EA5156CC}">
      <dsp:nvSpPr>
        <dsp:cNvPr id="0" name=""/>
        <dsp:cNvSpPr/>
      </dsp:nvSpPr>
      <dsp:spPr>
        <a:xfrm>
          <a:off x="3496993" y="2818590"/>
          <a:ext cx="1693011" cy="2137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875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Надо </a:t>
          </a:r>
          <a:endParaRPr lang="ru-RU" sz="2700" kern="1200" dirty="0"/>
        </a:p>
      </dsp:txBody>
      <dsp:txXfrm>
        <a:off x="3496993" y="2818590"/>
        <a:ext cx="1693011" cy="2137570"/>
      </dsp:txXfrm>
    </dsp:sp>
    <dsp:sp modelId="{693C16FE-5072-4C62-B144-D749166B7BDB}">
      <dsp:nvSpPr>
        <dsp:cNvPr id="0" name=""/>
        <dsp:cNvSpPr/>
      </dsp:nvSpPr>
      <dsp:spPr>
        <a:xfrm>
          <a:off x="5309059" y="1658898"/>
          <a:ext cx="427283" cy="42728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A3ADE85-9860-4149-A0A8-F308E407510D}">
      <dsp:nvSpPr>
        <dsp:cNvPr id="0" name=""/>
        <dsp:cNvSpPr/>
      </dsp:nvSpPr>
      <dsp:spPr>
        <a:xfrm>
          <a:off x="5277707" y="2126248"/>
          <a:ext cx="1582102" cy="2711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6409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Могу </a:t>
          </a:r>
          <a:endParaRPr lang="ru-RU" sz="2700" kern="1200" dirty="0"/>
        </a:p>
      </dsp:txBody>
      <dsp:txXfrm>
        <a:off x="5277707" y="2126248"/>
        <a:ext cx="1582102" cy="2711020"/>
      </dsp:txXfrm>
    </dsp:sp>
    <dsp:sp modelId="{46857E49-AB96-43FB-A214-1262DE9903C9}">
      <dsp:nvSpPr>
        <dsp:cNvPr id="0" name=""/>
        <dsp:cNvSpPr/>
      </dsp:nvSpPr>
      <dsp:spPr>
        <a:xfrm>
          <a:off x="6726110" y="1113635"/>
          <a:ext cx="572399" cy="57239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D8F352-BC89-457B-B697-96764D6350F0}">
      <dsp:nvSpPr>
        <dsp:cNvPr id="0" name=""/>
        <dsp:cNvSpPr/>
      </dsp:nvSpPr>
      <dsp:spPr>
        <a:xfrm flipH="1">
          <a:off x="6939072" y="1425959"/>
          <a:ext cx="2048493" cy="36127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3302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         </a:t>
          </a:r>
          <a:r>
            <a:rPr lang="ru-RU" sz="2700" b="0" kern="1200" dirty="0" smtClean="0"/>
            <a:t>Лечу</a:t>
          </a:r>
          <a:r>
            <a:rPr lang="ru-RU" sz="2700" kern="1200" dirty="0" smtClean="0"/>
            <a:t> </a:t>
          </a:r>
          <a:endParaRPr lang="ru-RU" sz="2700" kern="1200" dirty="0"/>
        </a:p>
      </dsp:txBody>
      <dsp:txXfrm flipH="1">
        <a:off x="6939072" y="1425959"/>
        <a:ext cx="2048493" cy="36127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A167A-E83A-467E-AFDE-B11D1F968042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2DDA5-EA88-4845-90A8-6412E0783A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194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" y="746125"/>
            <a:ext cx="66294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5F7727-7222-4D77-939E-EF3548BF8766}" type="slidenum">
              <a:rPr lang="ru-RU" alt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altLang="ru-RU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3524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8" y="3539864"/>
            <a:ext cx="6819705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1" y="6557946"/>
            <a:ext cx="3903628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8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58560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48383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63631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6571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2904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FE361-74A6-49EC-8106-0A7314D8EFD3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0A18B2-E51A-49A6-958A-3DDF6AF47E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0FEDE5E-C35E-40AC-892C-1FCF350A33D1}"/>
              </a:ext>
            </a:extLst>
          </p:cNvPr>
          <p:cNvSpPr txBox="1"/>
          <p:nvPr userDrawn="1"/>
        </p:nvSpPr>
        <p:spPr>
          <a:xfrm>
            <a:off x="11484572" y="6471277"/>
            <a:ext cx="707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0A15F720-E54B-473A-B671-02B4A2D0721C}" type="slidenum">
              <a:rPr lang="ru-RU" sz="1400" smtClean="0">
                <a:solidFill>
                  <a:prstClr val="black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sz="1400" dirty="0">
              <a:solidFill>
                <a:prstClr val="black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65201" y="377261"/>
            <a:ext cx="707433" cy="53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40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5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2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3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D5B068-9541-4FC7-9739-791808957D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90A65A-0714-461E-A293-55CAFC76E4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5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11" y="99881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3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3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8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8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59874BF-70B1-4619-8E83-A885DAEB3A6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DF261BA-3E61-43A2-AE08-91F29E6C07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691" r:id="rId12"/>
    <p:sldLayoutId id="2147483697" r:id="rId13"/>
    <p:sldLayoutId id="2147483700" r:id="rId14"/>
    <p:sldLayoutId id="2147483694" r:id="rId15"/>
    <p:sldLayoutId id="2147483676" r:id="rId16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dryominasc80@yandex.ru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4320" y="1632859"/>
            <a:ext cx="11495314" cy="2508069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</a:rPr>
              <a:t>Конструирование рабочей программы воспитания: от отдельных мероприятий к воспитывающей среде</a:t>
            </a:r>
            <a:r>
              <a:rPr lang="ru-RU" sz="4000" b="1" dirty="0">
                <a:solidFill>
                  <a:schemeClr val="accent1"/>
                </a:solidFill>
              </a:rPr>
              <a:t/>
            </a:r>
            <a:br>
              <a:rPr lang="ru-RU" sz="4000" b="1" dirty="0">
                <a:solidFill>
                  <a:schemeClr val="accent1"/>
                </a:solidFill>
              </a:rPr>
            </a:b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535" y="3840480"/>
            <a:ext cx="10608590" cy="2810426"/>
          </a:xfrm>
        </p:spPr>
        <p:txBody>
          <a:bodyPr>
            <a:normAutofit fontScale="92500" lnSpcReduction="10000"/>
          </a:bodyPr>
          <a:lstStyle/>
          <a:p>
            <a:pPr lvl="0" algn="ctr"/>
            <a:r>
              <a:rPr lang="ru-RU" sz="3000" b="1" dirty="0" smtClean="0">
                <a:solidFill>
                  <a:schemeClr val="tx1"/>
                </a:solidFill>
              </a:rPr>
              <a:t>Материалы курса повышения квалификации</a:t>
            </a:r>
          </a:p>
          <a:p>
            <a:pPr lvl="0" algn="l"/>
            <a:endParaRPr lang="ru-RU" sz="2000" dirty="0" smtClean="0">
              <a:solidFill>
                <a:prstClr val="black"/>
              </a:solidFill>
            </a:endParaRPr>
          </a:p>
          <a:p>
            <a:pPr lvl="0" algn="l"/>
            <a:endParaRPr lang="ru-RU" sz="2000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</a:rPr>
              <a:t>Ведущий: Дремина Инга Анатольевна,  ст. научный сотрудник отдела воспитания и социализации ГАУ ДПО «Институт развития образования Пермского края»  </a:t>
            </a:r>
          </a:p>
          <a:p>
            <a:pPr lvl="0"/>
            <a:endParaRPr lang="ru-RU" sz="2000" b="1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2000" b="1" dirty="0" smtClean="0">
                <a:solidFill>
                  <a:prstClr val="black"/>
                </a:solidFill>
              </a:rPr>
              <a:t>25 января 2021 г. </a:t>
            </a:r>
          </a:p>
          <a:p>
            <a:pPr lvl="0"/>
            <a:r>
              <a:rPr lang="ru-RU" sz="2000" b="1" dirty="0" smtClean="0">
                <a:solidFill>
                  <a:prstClr val="black"/>
                </a:solidFill>
              </a:rPr>
              <a:t>  </a:t>
            </a:r>
            <a:r>
              <a:rPr lang="ru-RU" sz="2000" dirty="0">
                <a:solidFill>
                  <a:prstClr val="black"/>
                </a:solidFill>
              </a:rPr>
              <a:t>								</a:t>
            </a:r>
            <a:endParaRPr lang="ru-RU" sz="3600" dirty="0"/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3520" y="18288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3176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1"/>
            <a:ext cx="9652000" cy="150876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/>
                </a:solidFill>
              </a:rPr>
              <a:t>Насколько от 1 до 10 Вам важно</a:t>
            </a:r>
            <a:r>
              <a:rPr lang="ru-RU" dirty="0" smtClean="0">
                <a:solidFill>
                  <a:schemeClr val="accent5"/>
                </a:solidFill>
              </a:rPr>
              <a:t>:</a:t>
            </a:r>
            <a:r>
              <a:rPr lang="ru-RU" b="1" dirty="0" smtClean="0">
                <a:solidFill>
                  <a:schemeClr val="accent5"/>
                </a:solidFill>
              </a:rPr>
              <a:t/>
            </a:r>
            <a:br>
              <a:rPr lang="ru-RU" b="1" dirty="0" smtClean="0">
                <a:solidFill>
                  <a:schemeClr val="accent5"/>
                </a:solidFill>
              </a:rPr>
            </a:br>
            <a:r>
              <a:rPr lang="ru-RU" dirty="0" smtClean="0"/>
              <a:t>семья, труд, отечество, природа, мир, знания, культура, здоровье, человек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360" y="1841864"/>
            <a:ext cx="10493749" cy="4683480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ru-RU" sz="2400" b="1" dirty="0" smtClean="0"/>
              <a:t>Любовь к Родине, своему краю, своему народу</a:t>
            </a:r>
          </a:p>
          <a:p>
            <a:pPr marL="457200" indent="-457200">
              <a:buNone/>
            </a:pPr>
            <a:r>
              <a:rPr lang="ru-RU" sz="2400" b="1" dirty="0" smtClean="0"/>
              <a:t>Долг перед Отечеством, правовое государство</a:t>
            </a:r>
          </a:p>
          <a:p>
            <a:pPr marL="457200" indent="-457200">
              <a:buNone/>
            </a:pPr>
            <a:r>
              <a:rPr lang="ru-RU" sz="2400" b="1" dirty="0" smtClean="0"/>
              <a:t>Вера, духовность, толерантность</a:t>
            </a:r>
          </a:p>
          <a:p>
            <a:pPr marL="457200" indent="-457200">
              <a:buNone/>
            </a:pPr>
            <a:r>
              <a:rPr lang="ru-RU" sz="2400" b="1" dirty="0" smtClean="0"/>
              <a:t>Справедливость, равноправие, милосердие, честь, достоинство</a:t>
            </a:r>
          </a:p>
          <a:p>
            <a:pPr marL="457200" indent="-457200">
              <a:buNone/>
            </a:pPr>
            <a:r>
              <a:rPr lang="ru-RU" sz="2400" b="1" dirty="0" smtClean="0"/>
              <a:t>Мир во всем мире, многообразие и уважение культур и народов</a:t>
            </a:r>
          </a:p>
          <a:p>
            <a:pPr marL="457200" indent="-457200">
              <a:buNone/>
            </a:pPr>
            <a:r>
              <a:rPr lang="ru-RU" sz="2400" b="1" dirty="0" smtClean="0"/>
              <a:t>Способность к личностному и нравственному выбору</a:t>
            </a:r>
          </a:p>
          <a:p>
            <a:pPr marL="457200" indent="-457200">
              <a:buNone/>
            </a:pPr>
            <a:r>
              <a:rPr lang="ru-RU" sz="2400" b="1" dirty="0" smtClean="0"/>
              <a:t>Забота, помощь и поддержка, равноправие, здоровье, достаток, уважение к родителям</a:t>
            </a:r>
          </a:p>
          <a:p>
            <a:pPr marL="457200" indent="-457200">
              <a:buNone/>
            </a:pPr>
            <a:r>
              <a:rPr lang="ru-RU" sz="2400" b="1" dirty="0" smtClean="0"/>
              <a:t>Целеустремленность и настойчивость</a:t>
            </a:r>
          </a:p>
          <a:p>
            <a:pPr marL="457200" indent="-457200">
              <a:buNone/>
            </a:pPr>
            <a:r>
              <a:rPr lang="ru-RU" sz="2400" b="1" dirty="0" smtClean="0"/>
              <a:t>Ценность знания</a:t>
            </a:r>
          </a:p>
          <a:p>
            <a:pPr marL="457200" indent="-457200">
              <a:buNone/>
            </a:pPr>
            <a:r>
              <a:rPr lang="ru-RU" sz="2400" b="1" dirty="0" smtClean="0"/>
              <a:t>Духовный мир человека, нравственный выбор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39"/>
            <a:ext cx="9652000" cy="14565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Основа </a:t>
            </a:r>
            <a:r>
              <a:rPr lang="ru-RU" dirty="0" err="1" smtClean="0">
                <a:solidFill>
                  <a:schemeClr val="accent1"/>
                </a:solidFill>
              </a:rPr>
              <a:t>Целеполагания</a:t>
            </a:r>
            <a:r>
              <a:rPr lang="ru-RU" dirty="0" smtClean="0">
                <a:solidFill>
                  <a:schemeClr val="accent1"/>
                </a:solidFill>
              </a:rPr>
              <a:t> воспитания – компоненты личностного развития/ личностных результатов    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6755" y="1828801"/>
          <a:ext cx="10476412" cy="4928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2808"/>
                <a:gridCol w="3321467"/>
                <a:gridCol w="3492137"/>
              </a:tblGrid>
              <a:tr h="37808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Когнитивный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Ценностный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Деятельностный</a:t>
                      </a:r>
                      <a:r>
                        <a:rPr lang="ru-RU" sz="1800" dirty="0" smtClean="0"/>
                        <a:t>  </a:t>
                      </a:r>
                      <a:endParaRPr lang="ru-RU" sz="1800" dirty="0"/>
                    </a:p>
                  </a:txBody>
                  <a:tcPr/>
                </a:tc>
              </a:tr>
              <a:tr h="1395482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Я ЗНАЮ: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усвоение  знаний основных норм, которые общество выработало на основе этих ценностей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МНЕ ЦЕННО</a:t>
                      </a:r>
                      <a:r>
                        <a:rPr kumimoji="0" lang="ru-RU" sz="18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ВАЖНО</a:t>
                      </a:r>
                      <a:r>
                        <a:rPr kumimoji="0"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 позитивных и социально значимых отношений к этим общественным ценностям 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Я УМЕЮ И ДЕЛАЮ</a:t>
                      </a:r>
                      <a:r>
                        <a:rPr lang="ru-RU" sz="1800" dirty="0" smtClean="0"/>
                        <a:t>: приобретение опыта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осуществления социально значимых дел</a:t>
                      </a:r>
                      <a:endParaRPr lang="ru-RU" sz="1800" dirty="0"/>
                    </a:p>
                  </a:txBody>
                  <a:tcPr/>
                </a:tc>
              </a:tr>
              <a:tr h="1657134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НОО:</a:t>
                      </a:r>
                      <a:r>
                        <a:rPr lang="ru-RU" sz="1800" b="1" baseline="0" dirty="0" smtClean="0"/>
                        <a:t> </a:t>
                      </a:r>
                      <a:r>
                        <a:rPr lang="ru-RU" sz="1800" dirty="0" smtClean="0"/>
                        <a:t>приобретение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>
                          <a:latin typeface="Trebuchet MS" pitchFamily="34" charset="0"/>
                          <a:cs typeface="Traditional Arabic" pitchFamily="18" charset="-78"/>
                        </a:rPr>
                        <a:t>об общественных нормах,</a:t>
                      </a:r>
                      <a:r>
                        <a:rPr lang="ru-RU" sz="1800" baseline="0" dirty="0" smtClean="0">
                          <a:latin typeface="Trebuchet MS" pitchFamily="34" charset="0"/>
                          <a:cs typeface="Traditional Arabic" pitchFamily="18" charset="-78"/>
                        </a:rPr>
                        <a:t> </a:t>
                      </a:r>
                      <a:r>
                        <a:rPr lang="ru-RU" sz="1800" dirty="0" smtClean="0">
                          <a:latin typeface="Trebuchet MS" pitchFamily="34" charset="0"/>
                          <a:cs typeface="Traditional Arabic" pitchFamily="18" charset="-78"/>
                        </a:rPr>
                        <a:t>об устройстве общества, о социально одобряемых и неодобряемых формах поведения в обществе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ООО: </a:t>
                      </a:r>
                      <a:r>
                        <a:rPr lang="ru-RU" sz="1800" dirty="0" smtClean="0">
                          <a:latin typeface="Trebuchet MS" pitchFamily="34" charset="0"/>
                        </a:rPr>
                        <a:t>получение школьником опыта переживания и  позитивного отношения к базовым ценностям общества </a:t>
                      </a:r>
                      <a:endParaRPr lang="ru-RU" sz="1800" b="1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Результат СОО :</a:t>
                      </a:r>
                      <a:r>
                        <a:rPr lang="ru-RU" sz="1800" dirty="0" smtClean="0">
                          <a:latin typeface="Trebuchet MS" pitchFamily="34" charset="0"/>
                        </a:rPr>
                        <a:t>получение школьником опыта самостоятельного общественного действия</a:t>
                      </a:r>
                      <a:endParaRPr lang="ru-RU" sz="1800" b="1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1350304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Взаимодействие с</a:t>
                      </a:r>
                      <a:r>
                        <a:rPr lang="ru-RU" sz="1800" b="1" baseline="0" dirty="0" smtClean="0"/>
                        <a:t> педагогом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Взаимодействие в коллективе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i="0" dirty="0" smtClean="0">
                          <a:latin typeface="Trebuchet MS" pitchFamily="34" charset="0"/>
                        </a:rPr>
                        <a:t>Взаимодействие с </a:t>
                      </a:r>
                    </a:p>
                    <a:p>
                      <a:pPr algn="r"/>
                      <a:r>
                        <a:rPr lang="ru-RU" sz="1800" b="1" i="0" dirty="0" smtClean="0">
                          <a:latin typeface="Trebuchet MS" pitchFamily="34" charset="0"/>
                        </a:rPr>
                        <a:t>социальными субъектами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0" y="320040"/>
            <a:ext cx="10332720" cy="96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Единство целей воспитания обеспечивает позитивную динамику развития личности 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74320" y="1609725"/>
          <a:ext cx="10528662" cy="504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9554"/>
                <a:gridCol w="3509554"/>
                <a:gridCol w="3509554"/>
              </a:tblGrid>
              <a:tr h="35152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НОО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ООО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Цель СОО </a:t>
                      </a:r>
                      <a:endParaRPr lang="ru-RU" sz="1800" dirty="0"/>
                    </a:p>
                  </a:txBody>
                  <a:tcPr/>
                </a:tc>
              </a:tr>
              <a:tr h="467467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для усвоения младшими школьниками  базовых школьных норм и традиций, бережного отношения к природе, школьному имуществу, родителям, одноклассникам через … систему ключевых общешкольных событий, взаимодействия с родителями, образовательных путешествий по малой родине ….. 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для укрепления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значимых</a:t>
                      </a:r>
                      <a:r>
                        <a:rPr kumimoji="0" lang="en-US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отношений</a:t>
                      </a:r>
                      <a:r>
                        <a:rPr kumimoji="0" lang="en-US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подростковых коллективах и ценностного отношения к своей личности, интересам и способностям, отношениям с одноклассниками, семьей, социумом, уважения к истории малой родины и Отечества, природе через проектную, волонтерскую </a:t>
                      </a:r>
                      <a:r>
                        <a:rPr kumimoji="0" lang="ru-RU" sz="1800" i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д-ть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школьное самоуправление ….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Создание комплекса педагогических /благоприятных/эффективных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условий</a:t>
                      </a:r>
                      <a:r>
                        <a:rPr lang="ru-RU" sz="1800" baseline="0" dirty="0" smtClean="0"/>
                        <a:t> для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приобретения</a:t>
                      </a:r>
                      <a:r>
                        <a:rPr kumimoji="0" lang="en-US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школьниками</a:t>
                      </a:r>
                      <a:r>
                        <a:rPr kumimoji="0" lang="en-US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опыта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реализации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</a:t>
                      </a:r>
                      <a:r>
                        <a:rPr kumimoji="0" lang="en-US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значимых</a:t>
                      </a:r>
                      <a:r>
                        <a:rPr kumimoji="0" lang="en-US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дел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участия в гражданских инициативах 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жизненно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профессионального</a:t>
                      </a:r>
                      <a:r>
                        <a:rPr kumimoji="0" lang="en-US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самоопределени</a:t>
                      </a:r>
                      <a:r>
                        <a:rPr kumimoji="0"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</a:t>
                      </a:r>
                      <a:r>
                        <a:rPr kumimoji="0" lang="ru-RU" sz="180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через участие в волонтерском движении, профессиональных  практиках  и пробах, социальных проектах ….. 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Как вовлечь педагогический коллектив в проектирование программы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82566" y="1609727"/>
          <a:ext cx="10525125" cy="5038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Овал 5"/>
          <p:cNvSpPr/>
          <p:nvPr/>
        </p:nvSpPr>
        <p:spPr>
          <a:xfrm>
            <a:off x="8381244" y="2259875"/>
            <a:ext cx="788882" cy="67349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6766560" y="3370218"/>
            <a:ext cx="1240971" cy="51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 smtClean="0"/>
              <a:t>Хочу </a:t>
            </a:r>
            <a:endParaRPr lang="ru-RU" sz="2700" dirty="0"/>
          </a:p>
        </p:txBody>
      </p:sp>
      <p:sp>
        <p:nvSpPr>
          <p:cNvPr id="9" name="TextBox 8"/>
          <p:cNvSpPr txBox="1"/>
          <p:nvPr/>
        </p:nvSpPr>
        <p:spPr>
          <a:xfrm>
            <a:off x="561706" y="1789610"/>
            <a:ext cx="4624251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Памятка эффективного диалога:</a:t>
            </a:r>
          </a:p>
          <a:p>
            <a:pPr marL="342900" indent="-342900">
              <a:buAutoNum type="arabicPeriod"/>
            </a:pPr>
            <a:r>
              <a:rPr lang="ru-RU" dirty="0" smtClean="0"/>
              <a:t>Я тебя уважаю.</a:t>
            </a:r>
          </a:p>
          <a:p>
            <a:pPr marL="342900" indent="-342900">
              <a:buAutoNum type="arabicPeriod"/>
            </a:pPr>
            <a:r>
              <a:rPr lang="ru-RU" dirty="0" smtClean="0"/>
              <a:t>Мы вместе делаем одно дело.</a:t>
            </a:r>
          </a:p>
          <a:p>
            <a:pPr marL="342900" indent="-342900">
              <a:buAutoNum type="arabicPeriod"/>
            </a:pPr>
            <a:r>
              <a:rPr lang="ru-RU" dirty="0" smtClean="0"/>
              <a:t>Мне важно твое мнение.</a:t>
            </a:r>
          </a:p>
          <a:p>
            <a:pPr marL="342900" indent="-342900">
              <a:buAutoNum type="arabicPeriod"/>
            </a:pPr>
            <a:r>
              <a:rPr lang="ru-RU" dirty="0" smtClean="0"/>
              <a:t>Ты участвуешь в принятии решений.</a:t>
            </a:r>
          </a:p>
          <a:p>
            <a:pPr marL="342900" indent="-342900">
              <a:buAutoNum type="arabicPeriod"/>
            </a:pPr>
            <a:r>
              <a:rPr lang="ru-RU" dirty="0" smtClean="0"/>
              <a:t>Делая выбор, ты развиваешься.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77840" y="4585065"/>
            <a:ext cx="4924697" cy="20313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err="1" smtClean="0"/>
              <a:t>Деятельностные</a:t>
            </a:r>
            <a:r>
              <a:rPr lang="ru-RU" b="1" dirty="0" smtClean="0"/>
              <a:t> практики неформального образования:</a:t>
            </a:r>
          </a:p>
          <a:p>
            <a:pPr marL="342900" indent="-342900">
              <a:buAutoNum type="arabicPeriod"/>
            </a:pPr>
            <a:r>
              <a:rPr lang="ru-RU" dirty="0" err="1" smtClean="0"/>
              <a:t>Форсайт-сессии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Проектные мастерские</a:t>
            </a:r>
          </a:p>
          <a:p>
            <a:pPr marL="342900" indent="-342900">
              <a:buAutoNum type="arabicPeriod"/>
            </a:pPr>
            <a:r>
              <a:rPr lang="ru-RU" dirty="0" smtClean="0"/>
              <a:t>Трехпозиционное планирование по методу Уолта Диснея</a:t>
            </a:r>
          </a:p>
          <a:p>
            <a:pPr marL="342900" indent="-342900">
              <a:buAutoNum type="arabicPeriod"/>
            </a:pPr>
            <a:r>
              <a:rPr lang="ru-RU" dirty="0" smtClean="0"/>
              <a:t>Командный </a:t>
            </a:r>
            <a:r>
              <a:rPr lang="ru-RU" dirty="0" err="1" smtClean="0"/>
              <a:t>коучинг</a:t>
            </a:r>
            <a:endParaRPr lang="ru-RU" dirty="0" smtClean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61" y="274638"/>
            <a:ext cx="1034908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ВОСПИТАНИЕ. </a:t>
            </a:r>
            <a:r>
              <a:rPr lang="ru-RU" sz="3200" b="1" dirty="0"/>
              <a:t>С </a:t>
            </a:r>
            <a:r>
              <a:rPr lang="ru-RU" sz="3200" b="1" dirty="0" smtClean="0"/>
              <a:t>каким действием ассоциируется понятие? Выразите глаголом неопределенной формы </a:t>
            </a:r>
            <a:r>
              <a:rPr lang="ru-RU" sz="3200" b="1" dirty="0" smtClean="0">
                <a:solidFill>
                  <a:srgbClr val="FF0000"/>
                </a:solidFill>
              </a:rPr>
              <a:t>ЧТО ДЕЛАТЬ? </a:t>
            </a:r>
            <a:endParaRPr lang="ru-RU" sz="31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338" y="1857340"/>
            <a:ext cx="10052452" cy="50006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26" name="AutoShape 2" descr="https://ds02.infourok.ru/uploads/ex/01c4/0003d253-418d2282/hello_html_m740d09e9.jpg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ds02.infourok.ru/uploads/ex/01c4/0003d253-418d2282/hello_html_m740d09e9.jpg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belokuriha-gorod.ru/_nw/23/88904080.jpg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C:\Users\Инга\Desktop\68_00a1676f41eb254a14cdebdd660213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8610" y="4604375"/>
            <a:ext cx="5598005" cy="1976175"/>
          </a:xfrm>
          <a:prstGeom prst="rect">
            <a:avLst/>
          </a:prstGeom>
          <a:noFill/>
        </p:spPr>
      </p:pic>
      <p:pic>
        <p:nvPicPr>
          <p:cNvPr id="4" name="Picture 2" descr="https://detkino.ru/files/node_images/2fb1ece8b0527945f0f3679072b448f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92615">
            <a:off x="5931372" y="1494814"/>
            <a:ext cx="4530354" cy="271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enfant-magazine.ru/wp-content/uploads/2016/09/CRAZY-Schoo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98553">
            <a:off x="1426517" y="1651004"/>
            <a:ext cx="3887646" cy="2230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mama.tomsk.ru/foto/albums/userpics/11111/normal_IMG_178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72808">
            <a:off x="1118523" y="4132778"/>
            <a:ext cx="3818164" cy="2277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3447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653142"/>
            <a:ext cx="4249783" cy="76449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b="1" i="1" dirty="0" smtClean="0">
                <a:solidFill>
                  <a:srgbClr val="FF0000"/>
                </a:solidFill>
              </a:rPr>
              <a:t>ВОСПИТЫВАТЬ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b="1" dirty="0" smtClean="0"/>
              <a:t>Играть             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любить</a:t>
            </a:r>
          </a:p>
          <a:p>
            <a:pPr>
              <a:buNone/>
            </a:pPr>
            <a:r>
              <a:rPr lang="ru-RU" sz="3600" dirty="0" smtClean="0"/>
              <a:t>   </a:t>
            </a:r>
            <a:r>
              <a:rPr lang="ru-RU" sz="3600" dirty="0" smtClean="0">
                <a:solidFill>
                  <a:srgbClr val="92D050"/>
                </a:solidFill>
                <a:latin typeface="Arial Black" pitchFamily="34" charset="0"/>
              </a:rPr>
              <a:t>общаться  </a:t>
            </a:r>
            <a:r>
              <a:rPr lang="ru-RU" sz="3600" dirty="0" smtClean="0"/>
              <a:t>                         </a:t>
            </a:r>
            <a:r>
              <a:rPr lang="ru-RU" sz="4800" b="1" dirty="0" smtClean="0">
                <a:solidFill>
                  <a:srgbClr val="00B050"/>
                </a:solidFill>
              </a:rPr>
              <a:t>спорить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Candara" pitchFamily="34" charset="0"/>
              </a:rPr>
              <a:t>Творить  </a:t>
            </a:r>
            <a:r>
              <a:rPr lang="ru-RU" sz="3600" dirty="0" smtClean="0"/>
              <a:t>                                       </a:t>
            </a:r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дружить</a:t>
            </a:r>
          </a:p>
          <a:p>
            <a:pPr>
              <a:buNone/>
            </a:pPr>
            <a:r>
              <a:rPr lang="ru-RU" sz="3000" b="1" i="1" dirty="0" smtClean="0">
                <a:solidFill>
                  <a:schemeClr val="accent2">
                    <a:lumMod val="50000"/>
                  </a:schemeClr>
                </a:solidFill>
              </a:rPr>
              <a:t>путешествова</a:t>
            </a:r>
            <a:r>
              <a:rPr lang="ru-RU" sz="3500" b="1" i="1" dirty="0" smtClean="0">
                <a:solidFill>
                  <a:schemeClr val="accent2">
                    <a:lumMod val="50000"/>
                  </a:schemeClr>
                </a:solidFill>
              </a:rPr>
              <a:t>ть</a:t>
            </a:r>
          </a:p>
          <a:p>
            <a:pPr>
              <a:buNone/>
            </a:pPr>
            <a:r>
              <a:rPr lang="ru-RU" sz="3600" dirty="0" smtClean="0"/>
              <a:t> </a:t>
            </a:r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</a:rPr>
              <a:t>отдыхать  </a:t>
            </a:r>
            <a:r>
              <a:rPr lang="ru-RU" sz="3600" dirty="0" smtClean="0"/>
              <a:t>                  </a:t>
            </a:r>
            <a:r>
              <a:rPr lang="ru-RU" sz="3600" b="1" i="1" dirty="0" smtClean="0">
                <a:solidFill>
                  <a:schemeClr val="accent2"/>
                </a:solidFill>
              </a:rPr>
              <a:t>помогать</a:t>
            </a:r>
            <a:r>
              <a:rPr lang="ru-RU" sz="3600" dirty="0" smtClean="0"/>
              <a:t> </a:t>
            </a:r>
          </a:p>
          <a:p>
            <a:pPr>
              <a:buNone/>
            </a:pPr>
            <a:r>
              <a:rPr lang="ru-RU" sz="3600" dirty="0" smtClean="0"/>
              <a:t>                </a:t>
            </a:r>
            <a:r>
              <a:rPr lang="ru-RU" sz="6000" dirty="0" smtClean="0">
                <a:solidFill>
                  <a:srgbClr val="0070C0"/>
                </a:solidFill>
                <a:latin typeface="Arial Black" pitchFamily="34" charset="0"/>
              </a:rPr>
              <a:t>соревноваться </a:t>
            </a:r>
            <a:endParaRPr lang="ru-RU" sz="60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8470" y="267017"/>
            <a:ext cx="3701819" cy="211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2399" y="3082837"/>
            <a:ext cx="2955934" cy="172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349" y="587829"/>
            <a:ext cx="11343051" cy="11756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>
                <a:solidFill>
                  <a:schemeClr val="accent1"/>
                </a:solidFill>
              </a:rPr>
              <a:t>Технология </a:t>
            </a:r>
            <a:r>
              <a:rPr lang="ru-RU" sz="2700" b="1" dirty="0" err="1" smtClean="0">
                <a:solidFill>
                  <a:schemeClr val="accent1"/>
                </a:solidFill>
              </a:rPr>
              <a:t>форсайт-сессии</a:t>
            </a:r>
            <a:r>
              <a:rPr lang="ru-RU" sz="2700" b="1" dirty="0" smtClean="0">
                <a:solidFill>
                  <a:schemeClr val="accent1"/>
                </a:solidFill>
              </a:rPr>
              <a:t> «Соборный текст» </a:t>
            </a:r>
            <a:br>
              <a:rPr lang="ru-RU" sz="2700" b="1" dirty="0" smtClean="0">
                <a:solidFill>
                  <a:schemeClr val="accent1"/>
                </a:solidFill>
              </a:rPr>
            </a:br>
            <a:r>
              <a:rPr lang="ru-RU" sz="2700" b="1" dirty="0" smtClean="0">
                <a:solidFill>
                  <a:schemeClr val="accent1"/>
                </a:solidFill>
              </a:rPr>
              <a:t>выпишем все перечисленные глаголы.</a:t>
            </a:r>
            <a:br>
              <a:rPr lang="ru-RU" sz="2700" b="1" dirty="0" smtClean="0">
                <a:solidFill>
                  <a:schemeClr val="accent1"/>
                </a:solidFill>
              </a:rPr>
            </a:br>
            <a:r>
              <a:rPr lang="ru-RU" sz="2700" b="1" dirty="0" smtClean="0">
                <a:solidFill>
                  <a:schemeClr val="accent1"/>
                </a:solidFill>
              </a:rPr>
              <a:t> Главное – БЕЗ повторов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3" y="1600201"/>
            <a:ext cx="4615543" cy="326896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Общаться 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Путешествовать</a:t>
            </a:r>
          </a:p>
          <a:p>
            <a:pPr>
              <a:buNone/>
            </a:pPr>
            <a:endParaRPr lang="ru-RU" sz="3600" b="1" dirty="0" smtClean="0"/>
          </a:p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Дружить </a:t>
            </a:r>
          </a:p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Помогать 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408026" y="1600201"/>
            <a:ext cx="5042263" cy="319695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Общаться в путешествии 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Дружба в помощи  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371" y="5157195"/>
            <a:ext cx="10358549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Дружба и общение  - лучшие помощники в путешествии!</a:t>
            </a:r>
          </a:p>
          <a:p>
            <a:pPr algn="ctr"/>
            <a:r>
              <a:rPr lang="ru-RU" sz="2400" b="1" dirty="0" smtClean="0"/>
              <a:t>Принцип сотрудничества: </a:t>
            </a:r>
            <a:endParaRPr lang="ru-RU" sz="2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98926" y="235132"/>
            <a:ext cx="1193074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349" y="457200"/>
            <a:ext cx="10589760" cy="960438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3600" dirty="0" smtClean="0"/>
              <a:t> </a:t>
            </a: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100" dirty="0" smtClean="0"/>
              <a:t>инструкция </a:t>
            </a:r>
            <a:br>
              <a:rPr lang="ru-RU" sz="3100" dirty="0" smtClean="0"/>
            </a:br>
            <a:r>
              <a:rPr lang="ru-RU" sz="3100" dirty="0" smtClean="0"/>
              <a:t>по проведению </a:t>
            </a:r>
            <a:r>
              <a:rPr lang="ru-RU" sz="3100" dirty="0" err="1" smtClean="0"/>
              <a:t>форсайт</a:t>
            </a:r>
            <a:r>
              <a:rPr lang="ru-RU" sz="3100" dirty="0" smtClean="0"/>
              <a:t>-сессии «Соборный текст»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3" y="1123406"/>
            <a:ext cx="10115006" cy="5545954"/>
          </a:xfrm>
        </p:spPr>
        <p:txBody>
          <a:bodyPr>
            <a:normAutofit fontScale="85000" lnSpcReduction="10000"/>
          </a:bodyPr>
          <a:lstStyle/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Ведущий (команда) определяет предмет исследования (воспитание, проект, какое-либо событие и т.д.), фиксирует их на доске.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Ведущий задает вопрос участникам </a:t>
            </a:r>
            <a:r>
              <a:rPr lang="ru-RU" b="1" dirty="0" err="1" smtClean="0"/>
              <a:t>форсайт-сессии</a:t>
            </a:r>
            <a:r>
              <a:rPr lang="ru-RU" b="1" dirty="0" smtClean="0"/>
              <a:t>: «С каким действием у вас ассоциируется (называет предмет исследования)? Выразите это действие глаголом неопределенной формы (Ч</a:t>
            </a:r>
            <a:r>
              <a:rPr lang="ru-RU" b="1" i="1" dirty="0" smtClean="0"/>
              <a:t>то делать</a:t>
            </a:r>
            <a:r>
              <a:rPr lang="ru-RU" b="1" dirty="0" smtClean="0"/>
              <a:t>?)».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Ведущий предлагает группе образовать круг (важно видеть всю команду), затем каждый участник по очереди, не повторяясь, называет свой глагол. При этом важно запомнить свой вариант. 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Ведущий предлагает участникам образовать пары и из двух глаголов составить словосочетание. При этом можно добавлять предлоги, трансформировать глаголы в другие части речи. Например: «учить» – «учеба, учебный, ученик». 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b="1" dirty="0" smtClean="0"/>
              <a:t>Участники по очереди представляют словосочетания. Ведущий предлагает остальным участникам поддержать ответы аплодисментами</a:t>
            </a:r>
            <a:r>
              <a:rPr lang="ru-RU" dirty="0" smtClean="0"/>
              <a:t>. </a:t>
            </a:r>
            <a:r>
              <a:rPr lang="ru-RU" b="1" dirty="0" smtClean="0"/>
              <a:t>Важно запомнить свой ответ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07489" y="235132"/>
            <a:ext cx="1284514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320040"/>
            <a:ext cx="10062754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инструкция</a:t>
            </a:r>
            <a:br>
              <a:rPr lang="ru-RU" sz="2800" dirty="0" smtClean="0"/>
            </a:br>
            <a:r>
              <a:rPr lang="ru-RU" sz="2800" dirty="0" smtClean="0"/>
              <a:t>по проведению </a:t>
            </a:r>
            <a:r>
              <a:rPr lang="ru-RU" sz="2800" dirty="0" err="1" smtClean="0"/>
              <a:t>форсайт</a:t>
            </a:r>
            <a:r>
              <a:rPr lang="ru-RU" sz="2800" dirty="0" smtClean="0"/>
              <a:t>-сессии «Соборный текст»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363" y="1724298"/>
            <a:ext cx="10350057" cy="4873055"/>
          </a:xfrm>
        </p:spPr>
        <p:txBody>
          <a:bodyPr>
            <a:normAutofit fontScale="70000" lnSpcReduction="20000"/>
          </a:bodyPr>
          <a:lstStyle/>
          <a:p>
            <a:pPr marL="514350" lvl="0" indent="-514350" fontAlgn="base">
              <a:buNone/>
            </a:pPr>
            <a:r>
              <a:rPr lang="ru-RU" dirty="0" smtClean="0"/>
              <a:t>6. </a:t>
            </a:r>
            <a:r>
              <a:rPr lang="ru-RU" b="1" dirty="0" smtClean="0"/>
              <a:t>Ведущий предлагает участникам образовать четверки (шестерки, восьмерки) и из словосочетаний сконструировать предложения, которые затем записать маркером на листе А4.Важно: добавлять другие слова можно, убирать свои нельзя.  </a:t>
            </a:r>
          </a:p>
          <a:p>
            <a:pPr marL="514350" lvl="0" indent="-514350" fontAlgn="base">
              <a:buNone/>
            </a:pPr>
            <a:r>
              <a:rPr lang="ru-RU" b="1" dirty="0" smtClean="0"/>
              <a:t>7. Каждая группа зачитывает свои предложения. Ведущий предлагает остальным участникам поддержать ответы аплодисментами. </a:t>
            </a:r>
          </a:p>
          <a:p>
            <a:pPr marL="514350" lvl="0" indent="-514350" fontAlgn="base">
              <a:buNone/>
            </a:pPr>
            <a:r>
              <a:rPr lang="ru-RU" b="1" dirty="0" smtClean="0"/>
              <a:t>8. После этого зачитывается общий (соборный) текст. </a:t>
            </a:r>
          </a:p>
          <a:p>
            <a:pPr marL="514350" lvl="0" indent="-514350" fontAlgn="base">
              <a:buNone/>
            </a:pPr>
            <a:r>
              <a:rPr lang="ru-RU" b="1" dirty="0" smtClean="0"/>
              <a:t>9. Ведущий организует обсуждение результата. Например, по вопросам: По каким правилам (принципам) мы будем действовать? Какие задачи решать? Какое содержание деятельности мы увидели?  </a:t>
            </a:r>
          </a:p>
          <a:p>
            <a:pPr marL="514350" lvl="0" indent="-514350" fontAlgn="base">
              <a:buNone/>
            </a:pPr>
            <a:endParaRPr lang="ru-RU" b="1" dirty="0" smtClean="0"/>
          </a:p>
          <a:p>
            <a:pPr marL="514350" indent="-514350" fontAlgn="base">
              <a:buNone/>
            </a:pPr>
            <a:r>
              <a:rPr lang="ru-RU" b="1" dirty="0" smtClean="0"/>
              <a:t>В ходе работы инновационные изменения поняты и приняты всей группой; ощущение значимости собственного вклада значительно повышает  мотивацию к реализации запланированного, улучшает общий климат. </a:t>
            </a:r>
          </a:p>
          <a:p>
            <a:pPr marL="514350" indent="-514350" algn="ctr" fontAlgn="base">
              <a:buNone/>
            </a:pPr>
            <a:r>
              <a:rPr lang="ru-RU" b="1" dirty="0" smtClean="0"/>
              <a:t>Используемая литература </a:t>
            </a:r>
          </a:p>
          <a:p>
            <a:pPr marL="514350" indent="-514350" fontAlgn="base">
              <a:buNone/>
            </a:pPr>
            <a:r>
              <a:rPr lang="ru-RU" b="1" dirty="0" err="1" smtClean="0"/>
              <a:t>Тетерский</a:t>
            </a:r>
            <a:r>
              <a:rPr lang="ru-RU" b="1" dirty="0" smtClean="0"/>
              <a:t> С.В. Время созидателя.: 100+ упражнений воспитания кадров современной России: Рабочая тетрадь.- М., Екатеринбург: Банк культурной информации, 2017. – 184 с. </a:t>
            </a:r>
          </a:p>
          <a:p>
            <a:pPr marL="514350" indent="-514350" fontAlgn="base"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42174" y="235132"/>
            <a:ext cx="1349829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95944"/>
            <a:ext cx="9930492" cy="39188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Методическая помощь </a:t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>1.консультирование в режиме ВКС (по согласованию)</a:t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/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>2. </a:t>
            </a:r>
            <a:r>
              <a:rPr lang="ru-RU" sz="1800" dirty="0">
                <a:solidFill>
                  <a:schemeClr val="accent2"/>
                </a:solidFill>
              </a:rPr>
              <a:t>бюджетные КПК:</a:t>
            </a:r>
            <a:br>
              <a:rPr lang="ru-RU" sz="1800" dirty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>«Конструирование </a:t>
            </a:r>
            <a:r>
              <a:rPr lang="ru-RU" sz="1800" dirty="0" err="1">
                <a:solidFill>
                  <a:schemeClr val="accent2"/>
                </a:solidFill>
              </a:rPr>
              <a:t>инновационно</a:t>
            </a:r>
            <a:r>
              <a:rPr lang="ru-RU" sz="1800" dirty="0">
                <a:solidFill>
                  <a:schemeClr val="accent2"/>
                </a:solidFill>
              </a:rPr>
              <a:t>-образовательных моделей внеурочной деятельности основной школы» 6-8 сентября </a:t>
            </a:r>
            <a:r>
              <a:rPr lang="ru-RU" sz="1800" dirty="0" smtClean="0">
                <a:solidFill>
                  <a:schemeClr val="accent2"/>
                </a:solidFill>
              </a:rPr>
              <a:t> 2021 г. </a:t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>
                <a:solidFill>
                  <a:schemeClr val="accent2"/>
                </a:solidFill>
              </a:rPr>
              <a:t/>
            </a:r>
            <a:br>
              <a:rPr lang="ru-RU" sz="1800" dirty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>«Комплексный </a:t>
            </a:r>
            <a:r>
              <a:rPr lang="ru-RU" sz="1800" dirty="0">
                <a:solidFill>
                  <a:schemeClr val="accent2"/>
                </a:solidFill>
              </a:rPr>
              <a:t>подход к составлению плана и реализации деятельности классного руководителя»</a:t>
            </a:r>
            <a:br>
              <a:rPr lang="ru-RU" sz="1800" dirty="0">
                <a:solidFill>
                  <a:schemeClr val="accent2"/>
                </a:solidFill>
              </a:rPr>
            </a:br>
            <a:r>
              <a:rPr lang="ru-RU" sz="1800" dirty="0">
                <a:solidFill>
                  <a:schemeClr val="accent2"/>
                </a:solidFill>
              </a:rPr>
              <a:t> 16-18 марта 20201 г, </a:t>
            </a:r>
            <a:r>
              <a:rPr lang="ru-RU" sz="1800" dirty="0" smtClean="0">
                <a:solidFill>
                  <a:schemeClr val="accent2"/>
                </a:solidFill>
              </a:rPr>
              <a:t>                         12-14 </a:t>
            </a:r>
            <a:r>
              <a:rPr lang="ru-RU" sz="1800" dirty="0">
                <a:solidFill>
                  <a:schemeClr val="accent2"/>
                </a:solidFill>
              </a:rPr>
              <a:t>октября </a:t>
            </a:r>
            <a:r>
              <a:rPr lang="ru-RU" sz="1800" dirty="0" smtClean="0">
                <a:solidFill>
                  <a:schemeClr val="accent2"/>
                </a:solidFill>
              </a:rPr>
              <a:t>2021 г. </a:t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>
                <a:solidFill>
                  <a:schemeClr val="accent2"/>
                </a:solidFill>
              </a:rPr>
              <a:t/>
            </a:r>
            <a:br>
              <a:rPr lang="ru-RU" sz="1800" dirty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>«Активные </a:t>
            </a:r>
            <a:r>
              <a:rPr lang="ru-RU" sz="1800" dirty="0">
                <a:solidFill>
                  <a:schemeClr val="accent2"/>
                </a:solidFill>
              </a:rPr>
              <a:t>и интерактивные образовательные практики в реализации Стратегии развития воспитания образовательной организации» </a:t>
            </a:r>
            <a:r>
              <a:rPr lang="ru-RU" sz="1800" dirty="0" smtClean="0">
                <a:solidFill>
                  <a:schemeClr val="accent2"/>
                </a:solidFill>
              </a:rPr>
              <a:t>         15-26 ноября 2021 г.     </a:t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546" y="4753133"/>
            <a:ext cx="3086100" cy="1867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6843" y="235132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4192" y="4729606"/>
            <a:ext cx="3495246" cy="1966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62873" y="4506686"/>
            <a:ext cx="3891548" cy="2188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2"/>
            <a:ext cx="9652000" cy="85561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Основные вопросы 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3" y="1358537"/>
            <a:ext cx="10310949" cy="499001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ru-RU" b="1" dirty="0" smtClean="0"/>
              <a:t>14.00 – 14.45 Воспитательная деятельность общеобразовательной организации в условия реализации Федеральных и краевых нормативов.</a:t>
            </a:r>
          </a:p>
          <a:p>
            <a:pPr marL="514350" indent="-514350">
              <a:buNone/>
            </a:pPr>
            <a:r>
              <a:rPr lang="ru-RU" b="1" dirty="0" smtClean="0"/>
              <a:t>14.45 – 15.30 От отдельных мероприятий к воспитывающей среде. Выделение </a:t>
            </a:r>
            <a:r>
              <a:rPr lang="ru-RU" b="1" dirty="0" err="1" smtClean="0"/>
              <a:t>системообразующих</a:t>
            </a:r>
            <a:r>
              <a:rPr lang="ru-RU" b="1" dirty="0" smtClean="0"/>
              <a:t> механизмов реализации и особенностей воспитательной деятельности с позиции средового подхода в воспитании. Особенности примерной программы.</a:t>
            </a:r>
            <a:r>
              <a:rPr lang="ru-RU" dirty="0" smtClean="0"/>
              <a:t> </a:t>
            </a:r>
            <a:endParaRPr lang="ru-RU" b="1" dirty="0" smtClean="0"/>
          </a:p>
          <a:p>
            <a:pPr marL="514350" indent="-514350">
              <a:buNone/>
            </a:pPr>
            <a:r>
              <a:rPr lang="ru-RU" b="1" dirty="0" smtClean="0"/>
              <a:t>15.45 – 16.30</a:t>
            </a:r>
            <a:r>
              <a:rPr lang="ru-RU" dirty="0" smtClean="0"/>
              <a:t> </a:t>
            </a:r>
            <a:r>
              <a:rPr lang="ru-RU" b="1" dirty="0" smtClean="0"/>
              <a:t>Конструирование единых целей воспитания на основе базовых общественных ценностей. </a:t>
            </a:r>
          </a:p>
          <a:p>
            <a:pPr marL="514350" indent="-514350">
              <a:buNone/>
            </a:pPr>
            <a:r>
              <a:rPr lang="ru-RU" b="1" dirty="0" smtClean="0"/>
              <a:t>16.30 – 17.15 Модули воспитания: от программы к событийности и активным действиям. Вовлечение в процесс проектирования программы педагогического коллектива как возможность профессионального роста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843" y="0"/>
            <a:ext cx="1475157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5561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Задание на заочный период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11" y="1436914"/>
            <a:ext cx="10293531" cy="521208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До 03 февраля </a:t>
            </a:r>
            <a:r>
              <a:rPr lang="ru-RU" dirty="0" smtClean="0"/>
              <a:t>оформленные разделы программ на </a:t>
            </a:r>
            <a:r>
              <a:rPr lang="en-US" dirty="0" smtClean="0"/>
              <a:t>mail</a:t>
            </a:r>
            <a:r>
              <a:rPr lang="ru-RU" dirty="0" smtClean="0"/>
              <a:t>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hlinkClick r:id="rId2"/>
              </a:rPr>
              <a:t>dryominasc80@yandex.ru</a:t>
            </a:r>
            <a:r>
              <a:rPr lang="en-US" dirty="0" smtClean="0"/>
              <a:t>  89523150691</a:t>
            </a:r>
            <a:r>
              <a:rPr lang="ru-RU" dirty="0" smtClean="0"/>
              <a:t>, 89566768603 (</a:t>
            </a:r>
            <a:r>
              <a:rPr lang="ru-RU" dirty="0" err="1" smtClean="0"/>
              <a:t>вайбер</a:t>
            </a:r>
            <a:r>
              <a:rPr lang="ru-RU" dirty="0" smtClean="0"/>
              <a:t>)</a:t>
            </a:r>
          </a:p>
          <a:p>
            <a:pPr lvl="0">
              <a:buNone/>
            </a:pPr>
            <a:r>
              <a:rPr lang="ru-RU" dirty="0" smtClean="0"/>
              <a:t>- Наличие вариативных модулей программы, выражающих специфику реализации программы воспитания</a:t>
            </a:r>
          </a:p>
          <a:p>
            <a:pPr lvl="0">
              <a:buNone/>
            </a:pPr>
            <a:r>
              <a:rPr lang="ru-RU" dirty="0" smtClean="0"/>
              <a:t>- Совместная деятельность субъектов воспитания  (школьники, родители, педагоги)</a:t>
            </a:r>
          </a:p>
          <a:p>
            <a:pPr lvl="0">
              <a:buNone/>
            </a:pPr>
            <a:r>
              <a:rPr lang="ru-RU" dirty="0" smtClean="0"/>
              <a:t>- Курсы внеурочной деятельности: направленность, формы</a:t>
            </a:r>
          </a:p>
          <a:p>
            <a:pPr lvl="0">
              <a:buNone/>
            </a:pPr>
            <a:r>
              <a:rPr lang="ru-RU" dirty="0" smtClean="0"/>
              <a:t>- Особенности взаимодействия с родительской общественностью</a:t>
            </a:r>
          </a:p>
          <a:p>
            <a:pPr lvl="0">
              <a:buNone/>
            </a:pPr>
            <a:r>
              <a:rPr lang="ru-RU" dirty="0" smtClean="0"/>
              <a:t>- </a:t>
            </a:r>
            <a:r>
              <a:rPr lang="ru-RU" dirty="0" err="1" smtClean="0"/>
              <a:t>Деятельностные</a:t>
            </a:r>
            <a:r>
              <a:rPr lang="ru-RU" dirty="0" smtClean="0"/>
              <a:t> формы освоения </a:t>
            </a:r>
            <a:r>
              <a:rPr lang="ru-RU" dirty="0" err="1" smtClean="0"/>
              <a:t>социокультурного</a:t>
            </a:r>
            <a:r>
              <a:rPr lang="ru-RU" dirty="0" smtClean="0"/>
              <a:t> пространства школы</a:t>
            </a:r>
          </a:p>
          <a:p>
            <a:pPr lvl="0">
              <a:buNone/>
            </a:pPr>
            <a:r>
              <a:rPr lang="ru-RU" dirty="0" smtClean="0"/>
              <a:t>- Уникальные формы и содержание реализации самоуправления/общественных детских объединений</a:t>
            </a:r>
          </a:p>
          <a:p>
            <a:pPr lvl="0"/>
            <a:endParaRPr lang="ru-RU" dirty="0" smtClean="0"/>
          </a:p>
          <a:p>
            <a:r>
              <a:rPr lang="ru-RU" dirty="0" smtClean="0"/>
              <a:t>Одна организация – одна программа</a:t>
            </a:r>
          </a:p>
          <a:p>
            <a:r>
              <a:rPr lang="ru-RU" dirty="0" smtClean="0"/>
              <a:t>У каждого будет возможность публикации материалов на сетевом портале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89480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Подводим итоги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вебинара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9416"/>
            <a:ext cx="10023566" cy="4846320"/>
          </a:xfrm>
        </p:spPr>
        <p:txBody>
          <a:bodyPr/>
          <a:lstStyle/>
          <a:p>
            <a:pPr marL="514350" indent="-514350">
              <a:buFont typeface="Wingdings 2"/>
              <a:buAutoNum type="arabicPeriod"/>
            </a:pPr>
            <a:r>
              <a:rPr lang="ru-RU" b="1" dirty="0" smtClean="0"/>
              <a:t>Что для Вас на </a:t>
            </a:r>
            <a:r>
              <a:rPr lang="ru-RU" b="1" dirty="0" err="1" smtClean="0"/>
              <a:t>вебинаре</a:t>
            </a:r>
            <a:r>
              <a:rPr lang="ru-RU" b="1" dirty="0" smtClean="0"/>
              <a:t> было связано с положительными эмоциями и высокой мотивацией? </a:t>
            </a:r>
          </a:p>
          <a:p>
            <a:pPr marL="514350" indent="-514350">
              <a:buFont typeface="Wingdings 2"/>
              <a:buAutoNum type="arabicPeriod"/>
            </a:pPr>
            <a:endParaRPr lang="ru-RU" b="1" dirty="0" smtClean="0"/>
          </a:p>
          <a:p>
            <a:pPr marL="514350" indent="-514350">
              <a:buFont typeface="Wingdings 2"/>
              <a:buAutoNum type="arabicPeriod"/>
            </a:pPr>
            <a:r>
              <a:rPr lang="ru-RU" b="1" dirty="0" smtClean="0"/>
              <a:t>Насколько по шкале от 1 до 10 вы продвинулись во внутренней мотивации и желании писать текст программы?</a:t>
            </a:r>
          </a:p>
          <a:p>
            <a:pPr marL="514350" indent="-514350">
              <a:buNone/>
            </a:pPr>
            <a:r>
              <a:rPr lang="ru-RU" b="1" dirty="0" smtClean="0"/>
              <a:t>     1__2__3__4__5__6__7__8__9__10 </a:t>
            </a:r>
          </a:p>
          <a:p>
            <a:pPr marL="514350" indent="-514350">
              <a:buAutoNum type="arabicPeriod"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5237" y="235132"/>
            <a:ext cx="1336766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95384">
            <a:off x="-570706" y="492908"/>
            <a:ext cx="8624889" cy="1014924"/>
          </a:xfrm>
        </p:spPr>
        <p:txBody>
          <a:bodyPr>
            <a:noAutofit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0070C0"/>
                </a:solidFill>
              </a:rPr>
              <a:t>Спасибо за внимание!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2560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3150" b="16496"/>
          <a:stretch>
            <a:fillRect/>
          </a:stretch>
        </p:blipFill>
        <p:spPr bwMode="auto">
          <a:xfrm>
            <a:off x="324197" y="2166882"/>
            <a:ext cx="10266219" cy="314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Box 9"/>
          <p:cNvSpPr txBox="1">
            <a:spLocks noChangeArrowheads="1"/>
          </p:cNvSpPr>
          <p:nvPr/>
        </p:nvSpPr>
        <p:spPr bwMode="auto">
          <a:xfrm>
            <a:off x="0" y="5530850"/>
            <a:ext cx="1170622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charset="0"/>
              <a:buChar char="•"/>
              <a:defRPr sz="2000"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charset="0"/>
              <a:buChar char="•"/>
              <a:defRPr sz="2800"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charset="0"/>
              <a:buChar char="•"/>
              <a:defRPr sz="1600"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charset="0"/>
              <a:buChar char="•"/>
              <a:defRPr sz="1400"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4400">
                <a:solidFill>
                  <a:schemeClr val="bg1"/>
                </a:solidFill>
              </a:rPr>
              <a:t>#smp_perm #</a:t>
            </a:r>
            <a:r>
              <a:rPr lang="ru-RU" altLang="ru-RU" sz="4400">
                <a:solidFill>
                  <a:schemeClr val="bg1"/>
                </a:solidFill>
              </a:rPr>
              <a:t>молодежь59 </a:t>
            </a:r>
            <a:r>
              <a:rPr lang="en-US" altLang="ru-RU" sz="4400">
                <a:solidFill>
                  <a:schemeClr val="bg1"/>
                </a:solidFill>
              </a:rPr>
              <a:t>#</a:t>
            </a:r>
            <a:r>
              <a:rPr lang="ru-RU" altLang="ru-RU" sz="4400">
                <a:solidFill>
                  <a:schemeClr val="bg1"/>
                </a:solidFill>
              </a:rPr>
              <a:t>вместевбудущее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55237" y="235132"/>
            <a:ext cx="1336766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4838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Заголовок 1"/>
          <p:cNvSpPr>
            <a:spLocks noGrp="1"/>
          </p:cNvSpPr>
          <p:nvPr>
            <p:ph type="title"/>
          </p:nvPr>
        </p:nvSpPr>
        <p:spPr>
          <a:xfrm>
            <a:off x="5" y="340752"/>
            <a:ext cx="12191998" cy="426638"/>
          </a:xfrm>
        </p:spPr>
        <p:txBody>
          <a:bodyPr rtlCol="0"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Апробация и внедрение программы </a:t>
            </a:r>
            <a:r>
              <a:rPr lang="ru-RU" sz="3600" b="1" dirty="0">
                <a:solidFill>
                  <a:srgbClr val="FF0000"/>
                </a:solidFill>
              </a:rPr>
              <a:t>воспитания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198317" y="2310332"/>
            <a:ext cx="3354780" cy="2666114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/>
              <a:t>ВСЕГО на начало 2020-21 </a:t>
            </a:r>
            <a:r>
              <a:rPr lang="ru-RU" sz="1200" b="1" dirty="0" err="1"/>
              <a:t>уч.г</a:t>
            </a:r>
            <a:r>
              <a:rPr lang="ru-RU" sz="1200" b="1" dirty="0"/>
              <a:t>.:</a:t>
            </a:r>
            <a:r>
              <a:rPr lang="ru-RU" sz="1200" dirty="0"/>
              <a:t>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300" b="1" dirty="0" smtClean="0">
                <a:solidFill>
                  <a:srgbClr val="C00000"/>
                </a:solidFill>
              </a:rPr>
              <a:t>19 </a:t>
            </a:r>
            <a:r>
              <a:rPr lang="ru-RU" sz="1300" b="1" dirty="0" err="1">
                <a:solidFill>
                  <a:srgbClr val="C00000"/>
                </a:solidFill>
              </a:rPr>
              <a:t>апробационных</a:t>
            </a:r>
            <a:r>
              <a:rPr lang="ru-RU" sz="1300" b="1" dirty="0">
                <a:solidFill>
                  <a:srgbClr val="C00000"/>
                </a:solidFill>
              </a:rPr>
              <a:t> площадок: </a:t>
            </a:r>
          </a:p>
          <a:p>
            <a:r>
              <a:rPr lang="ru-RU" sz="1050" b="1" dirty="0"/>
              <a:t>г. Пермь: </a:t>
            </a:r>
            <a:r>
              <a:rPr lang="ru-RU" sz="1050" b="1" dirty="0" smtClean="0"/>
              <a:t>«</a:t>
            </a:r>
            <a:r>
              <a:rPr lang="ru-RU" sz="1050" b="1" dirty="0"/>
              <a:t>Лицей №2», </a:t>
            </a:r>
            <a:r>
              <a:rPr lang="ru-RU" sz="1050" b="1" dirty="0" smtClean="0"/>
              <a:t>«</a:t>
            </a:r>
            <a:r>
              <a:rPr lang="ru-RU" sz="1050" b="1" dirty="0"/>
              <a:t>Лицей №8»,</a:t>
            </a:r>
            <a:br>
              <a:rPr lang="ru-RU" sz="1050" b="1" dirty="0"/>
            </a:br>
            <a:r>
              <a:rPr lang="ru-RU" sz="1050" b="1" dirty="0" smtClean="0"/>
              <a:t>«</a:t>
            </a:r>
            <a:r>
              <a:rPr lang="ru-RU" sz="1050" b="1" dirty="0"/>
              <a:t>Лицей №9», </a:t>
            </a:r>
            <a:r>
              <a:rPr lang="ru-RU" sz="1050" b="1" dirty="0" smtClean="0"/>
              <a:t>«Школа </a:t>
            </a:r>
            <a:r>
              <a:rPr lang="ru-RU" sz="1050" b="1" dirty="0"/>
              <a:t>№16», </a:t>
            </a:r>
            <a:r>
              <a:rPr lang="ru-RU" sz="1050" b="1" dirty="0" smtClean="0"/>
              <a:t>«Школа </a:t>
            </a:r>
            <a:r>
              <a:rPr lang="ru-RU" sz="1050" b="1" dirty="0"/>
              <a:t>№77», </a:t>
            </a:r>
            <a:br>
              <a:rPr lang="ru-RU" sz="1050" b="1" dirty="0"/>
            </a:br>
            <a:r>
              <a:rPr lang="ru-RU" sz="1050" b="1" dirty="0" smtClean="0"/>
              <a:t>«Школа </a:t>
            </a:r>
            <a:r>
              <a:rPr lang="ru-RU" sz="1050" b="1" dirty="0"/>
              <a:t>№116», </a:t>
            </a:r>
            <a:r>
              <a:rPr lang="ru-RU" sz="1050" b="1" dirty="0" smtClean="0"/>
              <a:t>«Школа </a:t>
            </a:r>
            <a:r>
              <a:rPr lang="ru-RU" sz="1050" b="1" dirty="0"/>
              <a:t>№101», </a:t>
            </a:r>
            <a:r>
              <a:rPr lang="ru-RU" sz="1050" b="1" dirty="0" smtClean="0"/>
              <a:t>«Гимназия№</a:t>
            </a:r>
            <a:r>
              <a:rPr lang="ru-RU" sz="1050" b="1" dirty="0"/>
              <a:t>3»,</a:t>
            </a:r>
            <a:br>
              <a:rPr lang="ru-RU" sz="1050" b="1" dirty="0"/>
            </a:br>
            <a:r>
              <a:rPr lang="ru-RU" sz="1050" b="1" dirty="0" smtClean="0"/>
              <a:t>«Пермская кадетская школа </a:t>
            </a:r>
            <a:r>
              <a:rPr lang="ru-RU" sz="1050" b="1" dirty="0"/>
              <a:t>№1»</a:t>
            </a:r>
          </a:p>
          <a:p>
            <a:r>
              <a:rPr lang="ru-RU" sz="1050" b="1" dirty="0" smtClean="0"/>
              <a:t>Пермский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/>
              <a:t>Кондратовская </a:t>
            </a:r>
            <a:r>
              <a:rPr lang="ru-RU" sz="1050" b="1" dirty="0" smtClean="0"/>
              <a:t>школа», «</a:t>
            </a:r>
            <a:r>
              <a:rPr lang="ru-RU" sz="1050" b="1" dirty="0" err="1"/>
              <a:t>Сылвенская</a:t>
            </a:r>
            <a:r>
              <a:rPr lang="ru-RU" sz="1050" b="1" dirty="0"/>
              <a:t> </a:t>
            </a:r>
            <a:r>
              <a:rPr lang="ru-RU" sz="1050" b="1" dirty="0" smtClean="0"/>
              <a:t>школа»</a:t>
            </a:r>
            <a:endParaRPr lang="ru-RU" sz="1050" b="1" dirty="0"/>
          </a:p>
          <a:p>
            <a:r>
              <a:rPr lang="ru-RU" sz="1050" b="1" dirty="0" smtClean="0"/>
              <a:t>Кунгурский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 err="1"/>
              <a:t>Голдыревская</a:t>
            </a:r>
            <a:r>
              <a:rPr lang="ru-RU" sz="1050" b="1" dirty="0"/>
              <a:t> </a:t>
            </a:r>
            <a:r>
              <a:rPr lang="ru-RU" sz="1050" b="1" dirty="0" smtClean="0"/>
              <a:t>школа», «</a:t>
            </a:r>
            <a:r>
              <a:rPr lang="ru-RU" sz="1050" b="1" dirty="0" err="1"/>
              <a:t>Троельжанская</a:t>
            </a:r>
            <a:r>
              <a:rPr lang="ru-RU" sz="1050" b="1" dirty="0"/>
              <a:t> школа»</a:t>
            </a:r>
          </a:p>
          <a:p>
            <a:r>
              <a:rPr lang="ru-RU" sz="1050" b="1" dirty="0" smtClean="0"/>
              <a:t>г</a:t>
            </a:r>
            <a:r>
              <a:rPr lang="ru-RU" sz="1050" b="1" dirty="0"/>
              <a:t>. Соликамск: </a:t>
            </a:r>
            <a:r>
              <a:rPr lang="ru-RU" sz="1050" b="1" dirty="0" smtClean="0"/>
              <a:t>«</a:t>
            </a:r>
            <a:r>
              <a:rPr lang="ru-RU" sz="1050" b="1" dirty="0"/>
              <a:t>Гимназия </a:t>
            </a:r>
            <a:r>
              <a:rPr lang="ru-RU" sz="1050" b="1" dirty="0" smtClean="0"/>
              <a:t>1</a:t>
            </a:r>
            <a:r>
              <a:rPr lang="ru-RU" sz="1050" b="1" dirty="0"/>
              <a:t>», </a:t>
            </a:r>
            <a:r>
              <a:rPr lang="ru-RU" sz="1050" b="1" dirty="0" smtClean="0"/>
              <a:t>«</a:t>
            </a:r>
            <a:r>
              <a:rPr lang="ru-RU" sz="1050" b="1" dirty="0"/>
              <a:t>Гимназия </a:t>
            </a:r>
            <a:r>
              <a:rPr lang="ru-RU" sz="1050" b="1" dirty="0" smtClean="0"/>
              <a:t>2</a:t>
            </a:r>
            <a:r>
              <a:rPr lang="ru-RU" sz="1050" b="1" dirty="0"/>
              <a:t>»</a:t>
            </a:r>
          </a:p>
          <a:p>
            <a:r>
              <a:rPr lang="ru-RU" sz="1050" b="1" dirty="0" err="1" smtClean="0"/>
              <a:t>Бардымский</a:t>
            </a:r>
            <a:r>
              <a:rPr lang="ru-RU" sz="1050" b="1" dirty="0" smtClean="0"/>
              <a:t>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 err="1"/>
              <a:t>Бардымская</a:t>
            </a:r>
            <a:r>
              <a:rPr lang="ru-RU" sz="1050" b="1" dirty="0"/>
              <a:t> школа №2»</a:t>
            </a:r>
          </a:p>
          <a:p>
            <a:r>
              <a:rPr lang="ru-RU" sz="1050" b="1" dirty="0" err="1" smtClean="0"/>
              <a:t>Ординский</a:t>
            </a:r>
            <a:r>
              <a:rPr lang="ru-RU" sz="1050" b="1" dirty="0" smtClean="0"/>
              <a:t>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 err="1" smtClean="0"/>
              <a:t>Карьевская</a:t>
            </a:r>
            <a:r>
              <a:rPr lang="ru-RU" sz="1050" b="1" dirty="0" smtClean="0"/>
              <a:t> СОШ»</a:t>
            </a:r>
            <a:endParaRPr lang="ru-RU" sz="1050" b="1" dirty="0"/>
          </a:p>
          <a:p>
            <a:r>
              <a:rPr lang="ru-RU" sz="1050" b="1" dirty="0" smtClean="0"/>
              <a:t>Октябрьский </a:t>
            </a:r>
            <a:r>
              <a:rPr lang="ru-RU" sz="1050" b="1" dirty="0"/>
              <a:t>р-н: </a:t>
            </a:r>
            <a:r>
              <a:rPr lang="ru-RU" sz="1050" b="1" dirty="0" smtClean="0"/>
              <a:t>«</a:t>
            </a:r>
            <a:r>
              <a:rPr lang="ru-RU" sz="1050" b="1" dirty="0"/>
              <a:t>Октябрьская школа №2»</a:t>
            </a:r>
          </a:p>
          <a:p>
            <a:r>
              <a:rPr lang="ru-RU" sz="1050" b="1" dirty="0" err="1" smtClean="0"/>
              <a:t>Очерский</a:t>
            </a:r>
            <a:r>
              <a:rPr lang="ru-RU" sz="1050" b="1" dirty="0" smtClean="0"/>
              <a:t> </a:t>
            </a:r>
            <a:r>
              <a:rPr lang="ru-RU" sz="1050" b="1" dirty="0"/>
              <a:t>р-н: МБОУ «Очерская школа №3»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84489" y="5438091"/>
            <a:ext cx="7795556" cy="1200329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2020-21 уч. год: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</a:rPr>
              <a:t>К </a:t>
            </a:r>
            <a:r>
              <a:rPr lang="ru-RU" sz="1600" b="1" dirty="0" smtClean="0">
                <a:solidFill>
                  <a:srgbClr val="C00000"/>
                </a:solidFill>
              </a:rPr>
              <a:t>1.09.2021 г. </a:t>
            </a:r>
            <a:r>
              <a:rPr lang="ru-RU" sz="1600" b="1" dirty="0">
                <a:solidFill>
                  <a:srgbClr val="C00000"/>
                </a:solidFill>
              </a:rPr>
              <a:t>во всех школах </a:t>
            </a:r>
            <a:r>
              <a:rPr lang="ru-RU" sz="1600" b="1" dirty="0" smtClean="0">
                <a:solidFill>
                  <a:srgbClr val="C00000"/>
                </a:solidFill>
              </a:rPr>
              <a:t>будет внедрена </a:t>
            </a:r>
            <a:r>
              <a:rPr lang="ru-RU" sz="1600" b="1" dirty="0">
                <a:solidFill>
                  <a:srgbClr val="C00000"/>
                </a:solidFill>
              </a:rPr>
              <a:t>программа воспитания </a:t>
            </a:r>
            <a:endParaRPr lang="ru-RU" sz="1600" dirty="0" smtClean="0">
              <a:solidFill>
                <a:srgbClr val="C00000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Приказ Министерства образования и науки Пермского края от 16 декабря №26-01-06-651 «О внедрение в образовательных организациях, расположенных на территории Пермского края рабочих программ обучающихся»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32350" y="1362639"/>
            <a:ext cx="32476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/>
              <a:t>Программа-конструктор</a:t>
            </a:r>
            <a:br>
              <a:rPr lang="ru-RU" sz="1200" b="1" dirty="0"/>
            </a:br>
            <a:r>
              <a:rPr lang="ru-RU" sz="1200" b="1" dirty="0"/>
              <a:t>(упрощает процесс разработки школами своих программ</a:t>
            </a:r>
            <a:r>
              <a:rPr lang="ru-RU" sz="1200" b="1" dirty="0" smtClean="0"/>
              <a:t>)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/>
              <a:t>Одна школа –одна программа</a:t>
            </a:r>
            <a:br>
              <a:rPr lang="ru-RU" sz="1200" b="1" dirty="0"/>
            </a:br>
            <a:r>
              <a:rPr lang="ru-RU" sz="1200" b="1" dirty="0"/>
              <a:t>(сокращает объем и количество обязательной школьной документации</a:t>
            </a:r>
            <a:r>
              <a:rPr lang="ru-RU" sz="1200" b="1" dirty="0" smtClean="0"/>
              <a:t>)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/>
              <a:t>Единство цели воспитания</a:t>
            </a:r>
            <a:br>
              <a:rPr lang="ru-RU" sz="1200" b="1" dirty="0"/>
            </a:br>
            <a:r>
              <a:rPr lang="ru-RU" sz="1200" b="1" dirty="0"/>
              <a:t>(формулируется на основе базовых ценностей, объединяющих наше общество</a:t>
            </a:r>
            <a:r>
              <a:rPr lang="ru-RU" sz="1200" b="1" dirty="0" smtClean="0"/>
              <a:t>)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 err="1"/>
              <a:t>Деятельностный</a:t>
            </a:r>
            <a:r>
              <a:rPr lang="ru-RU" sz="1200" b="1" dirty="0"/>
              <a:t> характер программы</a:t>
            </a:r>
            <a:br>
              <a:rPr lang="ru-RU" sz="1200" b="1" dirty="0"/>
            </a:br>
            <a:r>
              <a:rPr lang="ru-RU" sz="1200" b="1" dirty="0"/>
              <a:t>(позволяет преодолеть </a:t>
            </a:r>
            <a:r>
              <a:rPr lang="ru-RU" sz="1200" b="1" dirty="0" err="1"/>
              <a:t>мероприятийность</a:t>
            </a:r>
            <a:r>
              <a:rPr lang="ru-RU" sz="1200" b="1" dirty="0"/>
              <a:t> воспитания</a:t>
            </a:r>
            <a:r>
              <a:rPr lang="ru-RU" sz="1200" b="1" dirty="0" smtClean="0"/>
              <a:t>)</a:t>
            </a:r>
          </a:p>
          <a:p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b="1" dirty="0"/>
              <a:t>Модульный принцип построения </a:t>
            </a:r>
            <a:r>
              <a:rPr lang="ru-RU" sz="1200" b="1" dirty="0" smtClean="0"/>
              <a:t>программы (</a:t>
            </a:r>
            <a:r>
              <a:rPr lang="ru-RU" sz="1200" b="1" dirty="0"/>
              <a:t>делает её гибкой и вариативной</a:t>
            </a:r>
            <a:r>
              <a:rPr lang="ru-RU" sz="1200" b="1" dirty="0" smtClean="0"/>
              <a:t>)</a:t>
            </a:r>
            <a:endParaRPr lang="ru-RU" sz="1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9821" y="1508991"/>
            <a:ext cx="419100" cy="40821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6010" y="2117317"/>
            <a:ext cx="659195" cy="65919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5954" y="3121528"/>
            <a:ext cx="646834" cy="48512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31012" y="4128219"/>
            <a:ext cx="457908" cy="3915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8470" y="4781696"/>
            <a:ext cx="601804" cy="601805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3825473" y="836025"/>
            <a:ext cx="4054572" cy="461665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/>
              <a:t>ОСОБЕННОСТИ ПРИМЕРНОЙ ПРОГРАММЫ ВОСПИТАНИЯ:</a:t>
            </a:r>
            <a:endParaRPr lang="ru-RU" sz="1200" dirty="0"/>
          </a:p>
        </p:txBody>
      </p:sp>
      <p:sp>
        <p:nvSpPr>
          <p:cNvPr id="25" name="Прямоугольник 24">
            <a:extLst>
              <a:ext uri="{FF2B5EF4-FFF2-40B4-BE49-F238E27FC236}">
                <a16:creationId xmlns=""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8186921" y="862151"/>
            <a:ext cx="3558276" cy="461665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 smtClean="0"/>
              <a:t>ВИДЫ И ФОРМЫ СОДЕРЖАНИЯ ДЕЯТЕЛЬНОСТИ:</a:t>
            </a:r>
            <a:endParaRPr lang="ru-RU" sz="1200" b="1" dirty="0"/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8724900" y="1728639"/>
            <a:ext cx="2781300" cy="1904367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Инвариантные модули:</a:t>
            </a:r>
          </a:p>
          <a:p>
            <a:r>
              <a:rPr lang="ru-RU" sz="1400" dirty="0"/>
              <a:t>«Классное руководство»,</a:t>
            </a:r>
          </a:p>
          <a:p>
            <a:r>
              <a:rPr lang="ru-RU" sz="1400" dirty="0"/>
              <a:t>«Школьный урок»</a:t>
            </a:r>
          </a:p>
          <a:p>
            <a:r>
              <a:rPr lang="ru-RU" sz="1400" dirty="0"/>
              <a:t>«Курсы внеурочной деятельности»</a:t>
            </a:r>
          </a:p>
          <a:p>
            <a:r>
              <a:rPr lang="ru-RU" sz="1400" dirty="0"/>
              <a:t>«Работа с родителями»</a:t>
            </a:r>
          </a:p>
          <a:p>
            <a:r>
              <a:rPr lang="ru-RU" sz="1400" dirty="0"/>
              <a:t>«Самоуправление» *</a:t>
            </a:r>
          </a:p>
          <a:p>
            <a:r>
              <a:rPr lang="ru-RU" sz="1400" dirty="0"/>
              <a:t>«Профориентация»*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=""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8724900" y="4118342"/>
            <a:ext cx="2781300" cy="2492990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Вариативные модули:</a:t>
            </a:r>
          </a:p>
          <a:p>
            <a:r>
              <a:rPr lang="ru-RU" sz="1400" dirty="0"/>
              <a:t>«Ключевые общешкольные дела»</a:t>
            </a:r>
          </a:p>
          <a:p>
            <a:r>
              <a:rPr lang="ru-RU" sz="1400" dirty="0"/>
              <a:t>«Детские общественные объединения»</a:t>
            </a:r>
          </a:p>
          <a:p>
            <a:r>
              <a:rPr lang="ru-RU" sz="1400" dirty="0"/>
              <a:t>«Школьные медиа»</a:t>
            </a:r>
          </a:p>
          <a:p>
            <a:r>
              <a:rPr lang="ru-RU" sz="1400" dirty="0"/>
              <a:t>«Экскурсии, экспедиции, походы»</a:t>
            </a:r>
          </a:p>
          <a:p>
            <a:r>
              <a:rPr lang="ru-RU" sz="1400" dirty="0"/>
              <a:t>«Организация </a:t>
            </a:r>
            <a:r>
              <a:rPr lang="ru-RU" sz="1400" dirty="0" smtClean="0"/>
              <a:t>предметно-эстетической среды»</a:t>
            </a:r>
          </a:p>
          <a:p>
            <a:r>
              <a:rPr lang="ru-RU" sz="1400" dirty="0" smtClean="0"/>
              <a:t>«Музейное дело»</a:t>
            </a:r>
            <a:endParaRPr lang="ru-RU" sz="1400" dirty="0"/>
          </a:p>
        </p:txBody>
      </p:sp>
      <p:sp>
        <p:nvSpPr>
          <p:cNvPr id="33" name="Прямоугольник 32">
            <a:extLst>
              <a:ext uri="{FF2B5EF4-FFF2-40B4-BE49-F238E27FC236}">
                <a16:creationId xmlns="" xmlns:a16="http://schemas.microsoft.com/office/drawing/2014/main" id="{0003108B-388C-4302-A140-BC9D174004F7}"/>
              </a:ext>
            </a:extLst>
          </p:cNvPr>
          <p:cNvSpPr/>
          <p:nvPr/>
        </p:nvSpPr>
        <p:spPr>
          <a:xfrm>
            <a:off x="209976" y="992914"/>
            <a:ext cx="3308620" cy="1015663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 smtClean="0"/>
              <a:t>ПЕРМСКИЙ КРАЙ </a:t>
            </a:r>
            <a:r>
              <a:rPr lang="ru-RU" sz="1200" dirty="0" smtClean="0"/>
              <a:t>– </a:t>
            </a:r>
            <a:r>
              <a:rPr lang="ru-RU" sz="1200" b="1" dirty="0"/>
              <a:t>один из пилотных регионов, с 2019 г. апробирующий примерную программу воспитания. </a:t>
            </a:r>
            <a:r>
              <a:rPr lang="ru-RU" sz="1200" b="1" dirty="0" smtClean="0"/>
              <a:t>Федеральный </a:t>
            </a:r>
            <a:r>
              <a:rPr lang="ru-RU" sz="1200" b="1" dirty="0"/>
              <a:t>эксперт от Пермского края – </a:t>
            </a:r>
            <a:r>
              <a:rPr lang="ru-RU" sz="1200" b="1" dirty="0" err="1" smtClean="0"/>
              <a:t>Густокашина</a:t>
            </a:r>
            <a:r>
              <a:rPr lang="ru-RU" sz="1200" b="1" dirty="0" smtClean="0"/>
              <a:t> Л.А., АНО ДПО ОИПО</a:t>
            </a:r>
            <a:endParaRPr lang="ru-RU" sz="1200" b="1" dirty="0"/>
          </a:p>
        </p:txBody>
      </p:sp>
      <p:cxnSp>
        <p:nvCxnSpPr>
          <p:cNvPr id="5" name="Прямая соединительная линия 4"/>
          <p:cNvCxnSpPr>
            <a:stCxn id="26" idx="2"/>
            <a:endCxn id="27" idx="0"/>
          </p:cNvCxnSpPr>
          <p:nvPr/>
        </p:nvCxnSpPr>
        <p:spPr>
          <a:xfrm>
            <a:off x="10115550" y="3633006"/>
            <a:ext cx="0" cy="48533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9203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754" y="320042"/>
            <a:ext cx="10104846" cy="51598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Принципы воспитания = нормы и правила  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6" y="1045030"/>
          <a:ext cx="12030896" cy="5605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4680"/>
                <a:gridCol w="5656216"/>
              </a:tblGrid>
              <a:tr h="35108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Региональный</a:t>
                      </a:r>
                      <a:r>
                        <a:rPr lang="ru-RU" sz="1800" baseline="0" dirty="0" smtClean="0"/>
                        <a:t> компонент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Институциональный компонент</a:t>
                      </a:r>
                      <a:endParaRPr lang="ru-RU" sz="1800" dirty="0"/>
                    </a:p>
                  </a:txBody>
                  <a:tcPr/>
                </a:tc>
              </a:tr>
              <a:tr h="5239819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гуманистической направленности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обеспечивающий отношение педагога к воспитанникам как к ответственным субъектам собственного развития, устанавливающий равноправное партнёрство;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</a:t>
                      </a:r>
                      <a:r>
                        <a:rPr kumimoji="0" lang="ru-RU" sz="14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социосообразности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нацеленность воспитания на социальные установки, необходимые для успешной социализации человека в современном мире;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личностно-значимой деятельности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предполагающий участие детей в различных формах деятельности в соответствии с личностными смыслами и жизненными установками;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коллективного воспитания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проявляющийся </a:t>
                      </a:r>
                      <a:b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взаимодействии детей и взрослых в процессе совместного решения задач;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дифференциации воспитания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учёта групповых  и индивидуальных особенностей детей, создания дополнительных условий для социализации детей с ОВЗ;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целостности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обеспечивающий системность, преемственность воспитания, взаимосвязанность всех его компонентов;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государственно-общественной организации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воспитания, предполагающий разделение полномочий и консолидацию усилий органов государственной и муниципальной власти и общественных институтов 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воспитании;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принцип результативности…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Средового подхода:</a:t>
                      </a: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воспитывающая и мотивирующая к обновлению и развитию образовательная среда специализированного учреждения изменяет личность воспитанника к лучшему;</a:t>
                      </a:r>
                    </a:p>
                    <a:p>
                      <a:pPr lvl="0"/>
                      <a:r>
                        <a:rPr kumimoji="0" lang="ru-RU" sz="16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Деятельности: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активное командное взаимодействие и сотрудничество в спортивных и гражданско-патриотических событиях и социальных практиках  помогает в раскрытии индивидуальности каждого воспитанника;</a:t>
                      </a:r>
                    </a:p>
                    <a:p>
                      <a:pPr lvl="0"/>
                      <a:r>
                        <a:rPr kumimoji="0" lang="ru-RU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Полипрофессионализации</a:t>
                      </a:r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обучения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система профессиональных проб и практик запускает процесс позитивных личностных изменений в выборе будущей профессии;</a:t>
                      </a:r>
                    </a:p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Синергии и сотрудничества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обновление процесса обучения и воспитания объединяет педагогический коллектив в выборе неформального образования и общения с воспитанниками;</a:t>
                      </a:r>
                    </a:p>
                    <a:p>
                      <a:pPr lvl="0"/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Взаимодействия:</a:t>
                      </a: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реализация творческих социальных проектов в сотрудничестве с семьями обучающихся учит преобразовывать окружающий мир и свою жизнь.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Принципы воспитания примерной программы (школа В.А. </a:t>
            </a:r>
            <a:r>
              <a:rPr lang="ru-RU" dirty="0" err="1" smtClean="0">
                <a:solidFill>
                  <a:schemeClr val="accent1"/>
                </a:solidFill>
              </a:rPr>
              <a:t>караковского</a:t>
            </a:r>
            <a:r>
              <a:rPr lang="ru-RU" dirty="0" smtClean="0">
                <a:solidFill>
                  <a:schemeClr val="accent1"/>
                </a:solidFill>
              </a:rPr>
              <a:t>)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5943" y="1609416"/>
            <a:ext cx="10528663" cy="4846320"/>
          </a:xfrm>
        </p:spPr>
        <p:txBody>
          <a:bodyPr>
            <a:normAutofit fontScale="85000" lnSpcReduction="20000"/>
          </a:bodyPr>
          <a:lstStyle/>
          <a:p>
            <a:pPr algn="just" latinLnBrk="1"/>
            <a:r>
              <a:rPr lang="ru-RU" b="1" dirty="0" smtClean="0"/>
              <a:t>неукоснительное соблюдение законности и прав семьи и ребенка,          соблюдения конфиденциальности информации о ребенке и семье,                приоритета безопасности ребенка при нахождении в образовательной  организации;</a:t>
            </a:r>
          </a:p>
          <a:p>
            <a:pPr algn="just" latinLnBrk="1"/>
            <a:r>
              <a:rPr lang="ru-RU" b="1" dirty="0" smtClean="0"/>
              <a:t>ориентир на создание в образовательной организации психологически  комфортной среды для каждого ребенка и взрослого, без которой           невозможно конструктивное взаимодействие школьников и педагогов; </a:t>
            </a:r>
          </a:p>
          <a:p>
            <a:pPr algn="just" latinLnBrk="1"/>
            <a:r>
              <a:rPr lang="ru-RU" b="1" dirty="0" smtClean="0"/>
              <a:t>реализация процесса воспитания главным образом через создание в        школе детско-взрослых общностей, которые бы объединяли детей и     педагогов яркими и содержательными событиями, общими позитивными эмоциями и доверительными отношениями друг к другу;</a:t>
            </a:r>
          </a:p>
          <a:p>
            <a:pPr algn="just" latinLnBrk="1"/>
            <a:r>
              <a:rPr lang="ru-RU" b="1" dirty="0" smtClean="0"/>
              <a:t>организация основных совместных дел школьников и педагогов как       предмета совместной заботы и взрослых, и детей;</a:t>
            </a:r>
          </a:p>
          <a:p>
            <a:pPr algn="just" latinLnBrk="1"/>
            <a:r>
              <a:rPr lang="ru-RU" b="1" dirty="0" smtClean="0"/>
              <a:t>системность, целесообразность и </a:t>
            </a:r>
            <a:r>
              <a:rPr lang="ru-RU" b="1" dirty="0" err="1" smtClean="0"/>
              <a:t>нешаблонность</a:t>
            </a:r>
            <a:r>
              <a:rPr lang="ru-RU" b="1" dirty="0" smtClean="0"/>
              <a:t> воспитания как           условия его эффективности.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0" y="0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140" y="320040"/>
            <a:ext cx="9817463" cy="14173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3. Модульный принцип закладывает основы выделения механизмов реализации программы воспитания   </a:t>
            </a:r>
            <a:endParaRPr lang="ru-RU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2425" y="1868489"/>
          <a:ext cx="10672626" cy="4686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3266"/>
                <a:gridCol w="6309360"/>
              </a:tblGrid>
              <a:tr h="455837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Инвариантный</a:t>
                      </a:r>
                      <a:r>
                        <a:rPr lang="ru-RU" sz="2800" baseline="0" dirty="0" smtClean="0"/>
                        <a:t> модуль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Вариативный модуль </a:t>
                      </a:r>
                      <a:endParaRPr lang="ru-RU" sz="2800" dirty="0"/>
                    </a:p>
                  </a:txBody>
                  <a:tcPr/>
                </a:tc>
              </a:tr>
              <a:tr h="416791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«</a:t>
                      </a:r>
                      <a:r>
                        <a:rPr lang="ru-RU" sz="2800" b="1" dirty="0" smtClean="0"/>
                        <a:t>Классное руководство»</a:t>
                      </a:r>
                    </a:p>
                    <a:p>
                      <a:r>
                        <a:rPr lang="ru-RU" sz="2800" b="1" dirty="0" smtClean="0"/>
                        <a:t>«Школьный урок»</a:t>
                      </a:r>
                    </a:p>
                    <a:p>
                      <a:r>
                        <a:rPr lang="ru-RU" sz="2800" b="1" dirty="0" smtClean="0"/>
                        <a:t>«Курсы внеурочной деятельности»</a:t>
                      </a:r>
                    </a:p>
                    <a:p>
                      <a:r>
                        <a:rPr lang="ru-RU" sz="2800" b="1" dirty="0" smtClean="0"/>
                        <a:t>«Работа с родителями»</a:t>
                      </a:r>
                    </a:p>
                    <a:p>
                      <a:r>
                        <a:rPr lang="ru-RU" sz="2800" b="1" dirty="0" smtClean="0"/>
                        <a:t>«Самоуправление» *</a:t>
                      </a:r>
                    </a:p>
                    <a:p>
                      <a:r>
                        <a:rPr lang="ru-RU" sz="2800" b="1" dirty="0" smtClean="0"/>
                        <a:t>«Профориентация»*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«</a:t>
                      </a:r>
                      <a:r>
                        <a:rPr lang="ru-RU" sz="2800" b="1" dirty="0" smtClean="0"/>
                        <a:t>Ключевые общешкольные дела»</a:t>
                      </a:r>
                    </a:p>
                    <a:p>
                      <a:r>
                        <a:rPr lang="ru-RU" sz="2800" b="1" dirty="0" smtClean="0"/>
                        <a:t>«Детские общественные объединения»</a:t>
                      </a:r>
                    </a:p>
                    <a:p>
                      <a:r>
                        <a:rPr lang="ru-RU" sz="2800" b="1" dirty="0" smtClean="0"/>
                        <a:t>«Школьные </a:t>
                      </a:r>
                      <a:r>
                        <a:rPr lang="ru-RU" sz="2800" b="1" dirty="0" err="1" smtClean="0"/>
                        <a:t>медиа</a:t>
                      </a:r>
                      <a:r>
                        <a:rPr lang="ru-RU" sz="2800" b="1" dirty="0" smtClean="0"/>
                        <a:t>»</a:t>
                      </a:r>
                    </a:p>
                    <a:p>
                      <a:r>
                        <a:rPr lang="ru-RU" sz="2800" b="1" dirty="0" smtClean="0"/>
                        <a:t>«Экскурсии, экспедиции, походы»</a:t>
                      </a:r>
                    </a:p>
                    <a:p>
                      <a:r>
                        <a:rPr lang="ru-RU" sz="2800" b="1" dirty="0" smtClean="0"/>
                        <a:t>«Организация предметно-эстетической среды»</a:t>
                      </a:r>
                    </a:p>
                    <a:p>
                      <a:r>
                        <a:rPr lang="ru-RU" sz="2800" b="1" dirty="0" smtClean="0"/>
                        <a:t>«Музейное дело»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2"/>
            <a:ext cx="9652000" cy="92093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От мероприятий </a:t>
            </a:r>
            <a:r>
              <a:rPr lang="ru-RU" smtClean="0">
                <a:solidFill>
                  <a:schemeClr val="accent1"/>
                </a:solidFill>
              </a:rPr>
              <a:t>к 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71600"/>
          <a:ext cx="10646230" cy="5290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4900"/>
                <a:gridCol w="6041330"/>
              </a:tblGrid>
              <a:tr h="640080"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Мероприятийность</a:t>
                      </a:r>
                      <a:r>
                        <a:rPr lang="ru-RU" sz="1800" baseline="0" dirty="0" smtClean="0"/>
                        <a:t>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Событийность </a:t>
                      </a:r>
                      <a:endParaRPr lang="ru-RU" sz="1800" dirty="0"/>
                    </a:p>
                  </a:txBody>
                  <a:tcPr/>
                </a:tc>
              </a:tr>
              <a:tr h="966651">
                <a:tc>
                  <a:txBody>
                    <a:bodyPr/>
                    <a:lstStyle/>
                    <a:p>
                      <a:pPr algn="l"/>
                      <a:r>
                        <a:rPr lang="ru-RU" sz="1800" b="1" i="1" dirty="0" smtClean="0"/>
                        <a:t>Традиционная</a:t>
                      </a:r>
                      <a:r>
                        <a:rPr lang="ru-RU" sz="1800" b="1" i="1" baseline="0" dirty="0" smtClean="0"/>
                        <a:t> концепция :</a:t>
                      </a:r>
                    </a:p>
                    <a:p>
                      <a:r>
                        <a:rPr lang="ru-RU" sz="1800" dirty="0" smtClean="0"/>
                        <a:t>Объявление, строчка в плане, обязательность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i="1" dirty="0" smtClean="0"/>
                        <a:t>Оригинальная/уникальная</a:t>
                      </a:r>
                      <a:r>
                        <a:rPr lang="ru-RU" sz="1800" b="1" i="1" baseline="0" dirty="0" smtClean="0"/>
                        <a:t> концепция:</a:t>
                      </a:r>
                    </a:p>
                    <a:p>
                      <a:pPr algn="l"/>
                      <a:r>
                        <a:rPr lang="ru-RU" sz="1800" b="1" i="1" baseline="0" dirty="0" smtClean="0"/>
                        <a:t>Неподдельный интерес,  яркий эмоциональный фон при подготовке, интрига, </a:t>
                      </a:r>
                      <a:r>
                        <a:rPr lang="ru-RU" sz="1800" b="1" i="1" baseline="0" dirty="0" err="1" smtClean="0"/>
                        <a:t>ожидаемость</a:t>
                      </a:r>
                      <a:endParaRPr lang="ru-RU" sz="1800" b="1" i="1" dirty="0"/>
                    </a:p>
                  </a:txBody>
                  <a:tcPr/>
                </a:tc>
              </a:tr>
              <a:tr h="940526">
                <a:tc>
                  <a:txBody>
                    <a:bodyPr/>
                    <a:lstStyle/>
                    <a:p>
                      <a:r>
                        <a:rPr lang="ru-RU" i="1" dirty="0" smtClean="0"/>
                        <a:t>Слабый эмоциональный фон </a:t>
                      </a:r>
                    </a:p>
                    <a:p>
                      <a:r>
                        <a:rPr lang="ru-RU" sz="1800" dirty="0" smtClean="0"/>
                        <a:t>Рождает стереотипы. Посетитель лишен предвкушения.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Сильный эмоциональный фон </a:t>
                      </a:r>
                    </a:p>
                    <a:p>
                      <a:r>
                        <a:rPr lang="ru-RU" sz="1800" dirty="0" smtClean="0"/>
                        <a:t>Необычность рождает бурю эмоций у участников  и тех, кто не может присутствовать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Небольшое количество контактов </a:t>
                      </a:r>
                    </a:p>
                    <a:p>
                      <a:r>
                        <a:rPr lang="ru-RU" sz="1800" dirty="0" smtClean="0"/>
                        <a:t>О мероприятии не рассказывают, состав участников</a:t>
                      </a:r>
                      <a:r>
                        <a:rPr lang="ru-RU" sz="1800" baseline="0" dirty="0" smtClean="0"/>
                        <a:t> один и тот же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Огромное количество контактов</a:t>
                      </a:r>
                    </a:p>
                    <a:p>
                      <a:r>
                        <a:rPr lang="ru-RU" sz="1800" dirty="0" smtClean="0"/>
                        <a:t>«Сарафанное радио»,</a:t>
                      </a:r>
                      <a:r>
                        <a:rPr lang="ru-RU" sz="1800" baseline="0" dirty="0" smtClean="0"/>
                        <a:t> обмен информацией со знакомыми, в социальных сетях растет интерес к школе</a:t>
                      </a:r>
                      <a:endParaRPr lang="ru-RU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Закрытость аудитории</a:t>
                      </a:r>
                    </a:p>
                    <a:p>
                      <a:r>
                        <a:rPr lang="ru-RU" sz="1800" dirty="0" smtClean="0"/>
                        <a:t>Отсутствие</a:t>
                      </a:r>
                      <a:r>
                        <a:rPr lang="ru-RU" sz="1800" baseline="0" dirty="0" smtClean="0"/>
                        <a:t> информации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Открытость аудитории</a:t>
                      </a:r>
                    </a:p>
                    <a:p>
                      <a:r>
                        <a:rPr lang="ru-RU" sz="1800" dirty="0" smtClean="0"/>
                        <a:t>Событие проживается неформально, информация усваивается и «разлетается» моментально 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Краткосрочный эффект</a:t>
                      </a:r>
                    </a:p>
                    <a:p>
                      <a:r>
                        <a:rPr lang="ru-RU" sz="1800" dirty="0" smtClean="0"/>
                        <a:t>Быстро забывается, «не уму, не</a:t>
                      </a:r>
                      <a:r>
                        <a:rPr lang="ru-RU" sz="1800" baseline="0" dirty="0" smtClean="0"/>
                        <a:t> сердцу»</a:t>
                      </a:r>
                      <a:r>
                        <a:rPr lang="ru-RU" sz="1800" dirty="0" smtClean="0"/>
                        <a:t>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Долгосрочный эффект</a:t>
                      </a:r>
                    </a:p>
                    <a:p>
                      <a:r>
                        <a:rPr lang="ru-RU" sz="1800" dirty="0" smtClean="0"/>
                        <a:t>До следующего события, мотивирует к деятельности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96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Рефлексивные вопросы для организации совместного события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Значимое ли это действие для каждого участника? 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Творческое ли это действие для каждого?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Смысл происходящего открывается для каждого?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Действие развивает?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Действие развивается?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Создается ли вместе с участниками?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Понимается ли при этом индивидуально? (наполнено личными смыслами: мне это важно)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Соответствует образу жизни каждого?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Уникальное ли это событие?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10933611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5"/>
                </a:solidFill>
              </a:rPr>
              <a:t>2</a:t>
            </a:r>
            <a:r>
              <a:rPr lang="ru-RU" sz="3200" dirty="0" smtClean="0"/>
              <a:t>. </a:t>
            </a:r>
            <a:r>
              <a:rPr lang="ru-RU" sz="3200" dirty="0" smtClean="0">
                <a:solidFill>
                  <a:schemeClr val="accent5"/>
                </a:solidFill>
              </a:rPr>
              <a:t>Конструирование единых целей воспитания на основе базовых общественных ценностей</a:t>
            </a:r>
            <a:endParaRPr lang="ru-RU" sz="3200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2069" y="1609417"/>
            <a:ext cx="10424160" cy="5078767"/>
          </a:xfrm>
        </p:spPr>
        <p:txBody>
          <a:bodyPr/>
          <a:lstStyle/>
          <a:p>
            <a:pPr>
              <a:buNone/>
            </a:pPr>
            <a:r>
              <a:rPr lang="ru-RU" altLang="ru-RU" b="1" dirty="0" smtClean="0"/>
              <a:t>С какими ценностными качествами мы хотели бы видеть наших детей (внуков) на выходе из школы?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1363" y="235132"/>
            <a:ext cx="1310640" cy="94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www.gosnews.ru/userfiles/kampu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999" y="2667000"/>
            <a:ext cx="4883332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http://tubebeam.com/m/tube.php?u=Oi8vaW1hZ2VzLmFwcGxlLmNvbS9ldXJvL3JldGFpbC9sZWFybi9vbmUtdG8tb25lL2ltYWdlcy9yZXRhaWxfbGVhcm5fbGVhcm5feW91cl93YXkuanBn&amp;b=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1608" y="2690949"/>
            <a:ext cx="4953001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9653</TotalTime>
  <Words>1472</Words>
  <Application>Microsoft Office PowerPoint</Application>
  <PresentationFormat>Произвольный</PresentationFormat>
  <Paragraphs>224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Изящная</vt:lpstr>
      <vt:lpstr>Конструирование рабочей программы воспитания: от отдельных мероприятий к воспитывающей среде </vt:lpstr>
      <vt:lpstr>Основные вопросы </vt:lpstr>
      <vt:lpstr>Апробация и внедрение программы воспитания</vt:lpstr>
      <vt:lpstr>Принципы воспитания = нормы и правила  </vt:lpstr>
      <vt:lpstr>Принципы воспитания примерной программы (школа В.А. караковского)</vt:lpstr>
      <vt:lpstr>3. Модульный принцип закладывает основы выделения механизмов реализации программы воспитания   </vt:lpstr>
      <vt:lpstr>От мероприятий к </vt:lpstr>
      <vt:lpstr>Рефлексивные вопросы для организации совместного события</vt:lpstr>
      <vt:lpstr>2. Конструирование единых целей воспитания на основе базовых общественных ценностей</vt:lpstr>
      <vt:lpstr>Насколько от 1 до 10 Вам важно: семья, труд, отечество, природа, мир, знания, культура, здоровье, человек</vt:lpstr>
      <vt:lpstr>Основа Целеполагания воспитания – компоненты личностного развития/ личностных результатов    </vt:lpstr>
      <vt:lpstr>Единство целей воспитания обеспечивает позитивную динамику развития личности </vt:lpstr>
      <vt:lpstr>Как вовлечь педагогический коллектив в проектирование программы</vt:lpstr>
      <vt:lpstr>ВОСПИТАНИЕ. С каким действием ассоциируется понятие? Выразите глаголом неопределенной формы ЧТО ДЕЛАТЬ? </vt:lpstr>
      <vt:lpstr>ВОСПИТЫВАТЬ </vt:lpstr>
      <vt:lpstr>     Технология форсайт-сессии «Соборный текст»  выпишем все перечисленные глаголы.  Главное – БЕЗ повторов </vt:lpstr>
      <vt:lpstr>                   инструкция  по проведению форсайт-сессии «Соборный текст»  </vt:lpstr>
      <vt:lpstr>инструкция по проведению форсайт-сессии «Соборный текст»</vt:lpstr>
      <vt:lpstr>Методическая помощь  1.консультирование в режиме ВКС (по согласованию)  2. бюджетные КПК: «Конструирование инновационно-образовательных моделей внеурочной деятельности основной школы» 6-8 сентября  2021 г.   «Комплексный подход к составлению плана и реализации деятельности классного руководителя»  16-18 марта 20201 г,                          12-14 октября 2021 г.   «Активные и интерактивные образовательные практики в реализации Стратегии развития воспитания образовательной организации»          15-26 ноября 2021 г.       </vt:lpstr>
      <vt:lpstr>Задание на заочный период </vt:lpstr>
      <vt:lpstr>Подводим итоги вебинара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Познавательное развитие детей на основе технического конструирования</dc:title>
  <dc:creator>Голубцов Алексей Валерьевич</dc:creator>
  <cp:lastModifiedBy>Инга</cp:lastModifiedBy>
  <cp:revision>913</cp:revision>
  <cp:lastPrinted>2019-08-16T09:58:51Z</cp:lastPrinted>
  <dcterms:created xsi:type="dcterms:W3CDTF">2017-06-28T07:28:35Z</dcterms:created>
  <dcterms:modified xsi:type="dcterms:W3CDTF">2021-03-02T17:47:20Z</dcterms:modified>
</cp:coreProperties>
</file>