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5"/>
  </p:notesMasterIdLst>
  <p:sldIdLst>
    <p:sldId id="889" r:id="rId2"/>
    <p:sldId id="910" r:id="rId3"/>
    <p:sldId id="923" r:id="rId4"/>
    <p:sldId id="926" r:id="rId5"/>
    <p:sldId id="929" r:id="rId6"/>
    <p:sldId id="943" r:id="rId7"/>
    <p:sldId id="952" r:id="rId8"/>
    <p:sldId id="953" r:id="rId9"/>
    <p:sldId id="954" r:id="rId10"/>
    <p:sldId id="955" r:id="rId11"/>
    <p:sldId id="942" r:id="rId12"/>
    <p:sldId id="944" r:id="rId13"/>
    <p:sldId id="950" r:id="rId14"/>
    <p:sldId id="945" r:id="rId15"/>
    <p:sldId id="946" r:id="rId16"/>
    <p:sldId id="958" r:id="rId17"/>
    <p:sldId id="951" r:id="rId18"/>
    <p:sldId id="956" r:id="rId19"/>
    <p:sldId id="959" r:id="rId20"/>
    <p:sldId id="960" r:id="rId21"/>
    <p:sldId id="961" r:id="rId22"/>
    <p:sldId id="957" r:id="rId23"/>
    <p:sldId id="940" r:id="rId24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94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21BC29-5EE4-48B1-A196-885634BAD82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CCC05F-BCB7-4C3A-ADAD-B1C552520463}">
      <dgm:prSet phldrT="[Текст]"/>
      <dgm:spPr/>
      <dgm:t>
        <a:bodyPr/>
        <a:lstStyle/>
        <a:p>
          <a:r>
            <a:rPr lang="ru-RU" dirty="0" smtClean="0"/>
            <a:t>1 уровень </a:t>
          </a:r>
          <a:endParaRPr lang="ru-RU" dirty="0"/>
        </a:p>
      </dgm:t>
    </dgm:pt>
    <dgm:pt modelId="{D9ACD3D7-B9B7-4558-9062-EB509BCC745E}" type="parTrans" cxnId="{BD636712-5B87-4CA9-A22E-5AC1956DE717}">
      <dgm:prSet/>
      <dgm:spPr/>
      <dgm:t>
        <a:bodyPr/>
        <a:lstStyle/>
        <a:p>
          <a:endParaRPr lang="ru-RU"/>
        </a:p>
      </dgm:t>
    </dgm:pt>
    <dgm:pt modelId="{004DBD8E-6B9A-45B7-BBBF-DE32443E5B0B}" type="sibTrans" cxnId="{BD636712-5B87-4CA9-A22E-5AC1956DE717}">
      <dgm:prSet/>
      <dgm:spPr/>
      <dgm:t>
        <a:bodyPr/>
        <a:lstStyle/>
        <a:p>
          <a:endParaRPr lang="ru-RU"/>
        </a:p>
      </dgm:t>
    </dgm:pt>
    <dgm:pt modelId="{4300A42B-6B2B-47EF-9465-697CF5C1A9B5}">
      <dgm:prSet phldrT="[Текст]"/>
      <dgm:spPr/>
      <dgm:t>
        <a:bodyPr/>
        <a:lstStyle/>
        <a:p>
          <a:r>
            <a:rPr lang="ru-RU" b="1" dirty="0" smtClean="0"/>
            <a:t>Государственные </a:t>
          </a:r>
          <a:r>
            <a:rPr lang="ru-RU" b="1" dirty="0" err="1" smtClean="0"/>
            <a:t>цели=ценности</a:t>
          </a:r>
          <a:r>
            <a:rPr lang="ru-RU" b="1" dirty="0" smtClean="0"/>
            <a:t>, общественный заказ: </a:t>
          </a:r>
          <a:r>
            <a:rPr lang="ru-RU" b="1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обучающихся”, </a:t>
          </a:r>
          <a:r>
            <a:rPr lang="ru-RU" b="1" dirty="0" smtClean="0"/>
            <a:t>Стратегия развития воспитания в Российской Федерации на период 2015-2025 </a:t>
          </a:r>
          <a:r>
            <a:rPr lang="ru-RU" b="1" dirty="0" err="1" smtClean="0"/>
            <a:t>гг</a:t>
          </a:r>
          <a:endParaRPr lang="ru-RU" dirty="0"/>
        </a:p>
      </dgm:t>
    </dgm:pt>
    <dgm:pt modelId="{BE130059-4B6B-458A-8DD0-69019E5F763C}" type="parTrans" cxnId="{1F8A7A36-CBC7-4532-BFD4-94A07C3417A5}">
      <dgm:prSet/>
      <dgm:spPr/>
      <dgm:t>
        <a:bodyPr/>
        <a:lstStyle/>
        <a:p>
          <a:endParaRPr lang="ru-RU"/>
        </a:p>
      </dgm:t>
    </dgm:pt>
    <dgm:pt modelId="{EAAFBA56-78EB-424C-A661-E82DB1A769F3}" type="sibTrans" cxnId="{1F8A7A36-CBC7-4532-BFD4-94A07C3417A5}">
      <dgm:prSet/>
      <dgm:spPr/>
      <dgm:t>
        <a:bodyPr/>
        <a:lstStyle/>
        <a:p>
          <a:endParaRPr lang="ru-RU"/>
        </a:p>
      </dgm:t>
    </dgm:pt>
    <dgm:pt modelId="{E66367DF-622A-4D43-BE19-FF16F191C98A}">
      <dgm:prSet phldrT="[Текст]"/>
      <dgm:spPr/>
      <dgm:t>
        <a:bodyPr/>
        <a:lstStyle/>
        <a:p>
          <a:r>
            <a:rPr lang="ru-RU" dirty="0" smtClean="0"/>
            <a:t>2 уровень </a:t>
          </a:r>
          <a:endParaRPr lang="ru-RU" dirty="0"/>
        </a:p>
      </dgm:t>
    </dgm:pt>
    <dgm:pt modelId="{D9D5CC6C-87B9-44DD-BC42-E39F8C0F6ADF}" type="parTrans" cxnId="{8D230019-C2B4-4E20-966C-0ADB6C65213B}">
      <dgm:prSet/>
      <dgm:spPr/>
      <dgm:t>
        <a:bodyPr/>
        <a:lstStyle/>
        <a:p>
          <a:endParaRPr lang="ru-RU"/>
        </a:p>
      </dgm:t>
    </dgm:pt>
    <dgm:pt modelId="{2732B97D-1A1A-4485-B029-8AE5CBE2BAB6}" type="sibTrans" cxnId="{8D230019-C2B4-4E20-966C-0ADB6C65213B}">
      <dgm:prSet/>
      <dgm:spPr/>
      <dgm:t>
        <a:bodyPr/>
        <a:lstStyle/>
        <a:p>
          <a:endParaRPr lang="ru-RU"/>
        </a:p>
      </dgm:t>
    </dgm:pt>
    <dgm:pt modelId="{C9F69A4C-6C23-48EF-827F-C7737E17666A}">
      <dgm:prSet phldrT="[Текст]"/>
      <dgm:spPr/>
      <dgm:t>
        <a:bodyPr/>
        <a:lstStyle/>
        <a:p>
          <a:r>
            <a:rPr lang="ru-RU" b="1" dirty="0" smtClean="0"/>
            <a:t>Цели –стандарты: программа духовно-нравственного развития и воспитания, программа воспитания и социализации </a:t>
          </a:r>
          <a:endParaRPr lang="ru-RU" b="1" dirty="0"/>
        </a:p>
      </dgm:t>
    </dgm:pt>
    <dgm:pt modelId="{4FF28773-FC57-41AD-8A21-749A7CBA2E09}" type="parTrans" cxnId="{2E1F55BC-B252-47F4-9CB9-6ADF78FD8FF3}">
      <dgm:prSet/>
      <dgm:spPr/>
      <dgm:t>
        <a:bodyPr/>
        <a:lstStyle/>
        <a:p>
          <a:endParaRPr lang="ru-RU"/>
        </a:p>
      </dgm:t>
    </dgm:pt>
    <dgm:pt modelId="{5CCB5293-577B-475C-AED2-6AC17FD20A03}" type="sibTrans" cxnId="{2E1F55BC-B252-47F4-9CB9-6ADF78FD8FF3}">
      <dgm:prSet/>
      <dgm:spPr/>
      <dgm:t>
        <a:bodyPr/>
        <a:lstStyle/>
        <a:p>
          <a:endParaRPr lang="ru-RU"/>
        </a:p>
      </dgm:t>
    </dgm:pt>
    <dgm:pt modelId="{86E51BFB-998B-4185-896B-04E83333969E}">
      <dgm:prSet phldrT="[Текст]"/>
      <dgm:spPr/>
      <dgm:t>
        <a:bodyPr/>
        <a:lstStyle/>
        <a:p>
          <a:r>
            <a:rPr lang="ru-RU" b="1" dirty="0" smtClean="0"/>
            <a:t>Цели отдельных образовательных систем: рабочая программа воспитания, основная образовательная программа, урок, дополнительное образование и др.</a:t>
          </a:r>
          <a:endParaRPr lang="ru-RU" b="1" dirty="0"/>
        </a:p>
      </dgm:t>
    </dgm:pt>
    <dgm:pt modelId="{190C9AB7-A3A2-49E5-B102-A57B5BAD7C62}" type="parTrans" cxnId="{161158FE-F6EF-4B51-A594-BA148B294169}">
      <dgm:prSet/>
      <dgm:spPr/>
      <dgm:t>
        <a:bodyPr/>
        <a:lstStyle/>
        <a:p>
          <a:endParaRPr lang="ru-RU"/>
        </a:p>
      </dgm:t>
    </dgm:pt>
    <dgm:pt modelId="{BBD0C78C-3B71-4B08-AEDD-611EB4A85829}" type="sibTrans" cxnId="{161158FE-F6EF-4B51-A594-BA148B294169}">
      <dgm:prSet/>
      <dgm:spPr/>
      <dgm:t>
        <a:bodyPr/>
        <a:lstStyle/>
        <a:p>
          <a:endParaRPr lang="ru-RU"/>
        </a:p>
      </dgm:t>
    </dgm:pt>
    <dgm:pt modelId="{ECBABADB-779B-4BCA-B11D-6BF7B181A784}">
      <dgm:prSet phldrT="[Текст]"/>
      <dgm:spPr/>
      <dgm:t>
        <a:bodyPr/>
        <a:lstStyle/>
        <a:p>
          <a:r>
            <a:rPr lang="ru-RU" dirty="0" smtClean="0"/>
            <a:t>3 уровень </a:t>
          </a:r>
          <a:endParaRPr lang="ru-RU" dirty="0"/>
        </a:p>
      </dgm:t>
    </dgm:pt>
    <dgm:pt modelId="{E228AE21-A6A2-443F-80C5-677F05189FE3}" type="parTrans" cxnId="{C317F7E2-FEA2-4899-ADF1-5525D793493D}">
      <dgm:prSet/>
      <dgm:spPr/>
      <dgm:t>
        <a:bodyPr/>
        <a:lstStyle/>
        <a:p>
          <a:endParaRPr lang="ru-RU"/>
        </a:p>
      </dgm:t>
    </dgm:pt>
    <dgm:pt modelId="{A787EE61-9B55-4EFC-A901-BE597880CB3F}" type="sibTrans" cxnId="{C317F7E2-FEA2-4899-ADF1-5525D793493D}">
      <dgm:prSet/>
      <dgm:spPr/>
      <dgm:t>
        <a:bodyPr/>
        <a:lstStyle/>
        <a:p>
          <a:endParaRPr lang="ru-RU"/>
        </a:p>
      </dgm:t>
    </dgm:pt>
    <dgm:pt modelId="{5BA7FE21-7A9C-42FF-A187-CF37B456C8C6}">
      <dgm:prSet phldrT="[Текст]"/>
      <dgm:spPr/>
      <dgm:t>
        <a:bodyPr/>
        <a:lstStyle/>
        <a:p>
          <a:r>
            <a:rPr lang="ru-RU" b="1" dirty="0" smtClean="0"/>
            <a:t>Цели воспитания людей определенного возраста: дошкольники, подростки, старшеклассники и др. (пример: план классного </a:t>
          </a:r>
          <a:r>
            <a:rPr lang="ru-RU" b="1" dirty="0" err="1" smtClean="0"/>
            <a:t>руоводителя</a:t>
          </a:r>
          <a:r>
            <a:rPr lang="ru-RU" b="1" dirty="0" smtClean="0"/>
            <a:t>)</a:t>
          </a:r>
          <a:endParaRPr lang="ru-RU" b="1" dirty="0"/>
        </a:p>
      </dgm:t>
    </dgm:pt>
    <dgm:pt modelId="{132D93E0-3D64-460B-8E40-4BD5FD605FB0}" type="parTrans" cxnId="{4998B2DB-409D-413A-BBEE-A6C6453E8F71}">
      <dgm:prSet/>
      <dgm:spPr/>
      <dgm:t>
        <a:bodyPr/>
        <a:lstStyle/>
        <a:p>
          <a:endParaRPr lang="ru-RU"/>
        </a:p>
      </dgm:t>
    </dgm:pt>
    <dgm:pt modelId="{D36C95FF-D020-4C9B-9284-029610E7327E}" type="sibTrans" cxnId="{4998B2DB-409D-413A-BBEE-A6C6453E8F71}">
      <dgm:prSet/>
      <dgm:spPr/>
      <dgm:t>
        <a:bodyPr/>
        <a:lstStyle/>
        <a:p>
          <a:endParaRPr lang="ru-RU"/>
        </a:p>
      </dgm:t>
    </dgm:pt>
    <dgm:pt modelId="{DEFCB782-6F58-4B2B-8686-8EE60B08B3E3}" type="pres">
      <dgm:prSet presAssocID="{6521BC29-5EE4-48B1-A196-885634BAD8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4FD50F-1C2E-4659-BA51-C2C43606D410}" type="pres">
      <dgm:prSet presAssocID="{F5CCC05F-BCB7-4C3A-ADAD-B1C552520463}" presName="composite" presStyleCnt="0"/>
      <dgm:spPr/>
    </dgm:pt>
    <dgm:pt modelId="{F310743D-D686-424A-839A-2849948B8F6C}" type="pres">
      <dgm:prSet presAssocID="{F5CCC05F-BCB7-4C3A-ADAD-B1C55252046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507BA-3C74-4B6E-A529-708F979927F2}" type="pres">
      <dgm:prSet presAssocID="{F5CCC05F-BCB7-4C3A-ADAD-B1C55252046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5C96F-9D22-4580-9642-0F9FCA7F85CC}" type="pres">
      <dgm:prSet presAssocID="{004DBD8E-6B9A-45B7-BBBF-DE32443E5B0B}" presName="sp" presStyleCnt="0"/>
      <dgm:spPr/>
    </dgm:pt>
    <dgm:pt modelId="{669458ED-CA21-42B6-A7EA-1754B8A14240}" type="pres">
      <dgm:prSet presAssocID="{E66367DF-622A-4D43-BE19-FF16F191C98A}" presName="composite" presStyleCnt="0"/>
      <dgm:spPr/>
    </dgm:pt>
    <dgm:pt modelId="{1443D6CC-F2B3-4EE7-9288-41D3BB51CE43}" type="pres">
      <dgm:prSet presAssocID="{E66367DF-622A-4D43-BE19-FF16F191C98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C4D92-C919-4C26-A9AF-A29CFBBEB523}" type="pres">
      <dgm:prSet presAssocID="{E66367DF-622A-4D43-BE19-FF16F191C98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452B1-3BC0-45CB-A5CB-B88CE3A988BA}" type="pres">
      <dgm:prSet presAssocID="{2732B97D-1A1A-4485-B029-8AE5CBE2BAB6}" presName="sp" presStyleCnt="0"/>
      <dgm:spPr/>
    </dgm:pt>
    <dgm:pt modelId="{E38A1EF7-893D-44E6-9FEF-73281F4CCD49}" type="pres">
      <dgm:prSet presAssocID="{ECBABADB-779B-4BCA-B11D-6BF7B181A784}" presName="composite" presStyleCnt="0"/>
      <dgm:spPr/>
    </dgm:pt>
    <dgm:pt modelId="{7FFA8291-999F-48C2-BDA3-F9A1AD1F3905}" type="pres">
      <dgm:prSet presAssocID="{ECBABADB-779B-4BCA-B11D-6BF7B181A78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19FE13-A3F3-4F28-BD79-0492B1078F90}" type="pres">
      <dgm:prSet presAssocID="{ECBABADB-779B-4BCA-B11D-6BF7B181A78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230019-C2B4-4E20-966C-0ADB6C65213B}" srcId="{6521BC29-5EE4-48B1-A196-885634BAD828}" destId="{E66367DF-622A-4D43-BE19-FF16F191C98A}" srcOrd="1" destOrd="0" parTransId="{D9D5CC6C-87B9-44DD-BC42-E39F8C0F6ADF}" sibTransId="{2732B97D-1A1A-4485-B029-8AE5CBE2BAB6}"/>
    <dgm:cxn modelId="{850105E2-5CCD-4913-88AE-CD992B9911B7}" type="presOf" srcId="{86E51BFB-998B-4185-896B-04E83333969E}" destId="{A8DC4D92-C919-4C26-A9AF-A29CFBBEB523}" srcOrd="0" destOrd="1" presId="urn:microsoft.com/office/officeart/2005/8/layout/chevron2"/>
    <dgm:cxn modelId="{7C1BA04C-17C5-439C-9767-D10A96467E7F}" type="presOf" srcId="{6521BC29-5EE4-48B1-A196-885634BAD828}" destId="{DEFCB782-6F58-4B2B-8686-8EE60B08B3E3}" srcOrd="0" destOrd="0" presId="urn:microsoft.com/office/officeart/2005/8/layout/chevron2"/>
    <dgm:cxn modelId="{D16E1AD0-C2FB-41F9-8EB4-5D79BAC2789A}" type="presOf" srcId="{4300A42B-6B2B-47EF-9465-697CF5C1A9B5}" destId="{5B9507BA-3C74-4B6E-A529-708F979927F2}" srcOrd="0" destOrd="0" presId="urn:microsoft.com/office/officeart/2005/8/layout/chevron2"/>
    <dgm:cxn modelId="{63D50FBB-79FF-4F89-9194-A2CC80FCFA44}" type="presOf" srcId="{C9F69A4C-6C23-48EF-827F-C7737E17666A}" destId="{A8DC4D92-C919-4C26-A9AF-A29CFBBEB523}" srcOrd="0" destOrd="0" presId="urn:microsoft.com/office/officeart/2005/8/layout/chevron2"/>
    <dgm:cxn modelId="{7C59D45F-3E30-4DD1-B0D5-6CC09B51C396}" type="presOf" srcId="{F5CCC05F-BCB7-4C3A-ADAD-B1C552520463}" destId="{F310743D-D686-424A-839A-2849948B8F6C}" srcOrd="0" destOrd="0" presId="urn:microsoft.com/office/officeart/2005/8/layout/chevron2"/>
    <dgm:cxn modelId="{F2D9D0FD-827E-40CB-8897-B322877FD698}" type="presOf" srcId="{ECBABADB-779B-4BCA-B11D-6BF7B181A784}" destId="{7FFA8291-999F-48C2-BDA3-F9A1AD1F3905}" srcOrd="0" destOrd="0" presId="urn:microsoft.com/office/officeart/2005/8/layout/chevron2"/>
    <dgm:cxn modelId="{161158FE-F6EF-4B51-A594-BA148B294169}" srcId="{E66367DF-622A-4D43-BE19-FF16F191C98A}" destId="{86E51BFB-998B-4185-896B-04E83333969E}" srcOrd="1" destOrd="0" parTransId="{190C9AB7-A3A2-49E5-B102-A57B5BAD7C62}" sibTransId="{BBD0C78C-3B71-4B08-AEDD-611EB4A85829}"/>
    <dgm:cxn modelId="{7C67F74E-015B-46AF-AD48-4ECC3DD4A061}" type="presOf" srcId="{E66367DF-622A-4D43-BE19-FF16F191C98A}" destId="{1443D6CC-F2B3-4EE7-9288-41D3BB51CE43}" srcOrd="0" destOrd="0" presId="urn:microsoft.com/office/officeart/2005/8/layout/chevron2"/>
    <dgm:cxn modelId="{1F8A7A36-CBC7-4532-BFD4-94A07C3417A5}" srcId="{F5CCC05F-BCB7-4C3A-ADAD-B1C552520463}" destId="{4300A42B-6B2B-47EF-9465-697CF5C1A9B5}" srcOrd="0" destOrd="0" parTransId="{BE130059-4B6B-458A-8DD0-69019E5F763C}" sibTransId="{EAAFBA56-78EB-424C-A661-E82DB1A769F3}"/>
    <dgm:cxn modelId="{B2A55D08-9A48-4998-8E6B-0A807B13CFC8}" type="presOf" srcId="{5BA7FE21-7A9C-42FF-A187-CF37B456C8C6}" destId="{BC19FE13-A3F3-4F28-BD79-0492B1078F90}" srcOrd="0" destOrd="0" presId="urn:microsoft.com/office/officeart/2005/8/layout/chevron2"/>
    <dgm:cxn modelId="{BD636712-5B87-4CA9-A22E-5AC1956DE717}" srcId="{6521BC29-5EE4-48B1-A196-885634BAD828}" destId="{F5CCC05F-BCB7-4C3A-ADAD-B1C552520463}" srcOrd="0" destOrd="0" parTransId="{D9ACD3D7-B9B7-4558-9062-EB509BCC745E}" sibTransId="{004DBD8E-6B9A-45B7-BBBF-DE32443E5B0B}"/>
    <dgm:cxn modelId="{2E1F55BC-B252-47F4-9CB9-6ADF78FD8FF3}" srcId="{E66367DF-622A-4D43-BE19-FF16F191C98A}" destId="{C9F69A4C-6C23-48EF-827F-C7737E17666A}" srcOrd="0" destOrd="0" parTransId="{4FF28773-FC57-41AD-8A21-749A7CBA2E09}" sibTransId="{5CCB5293-577B-475C-AED2-6AC17FD20A03}"/>
    <dgm:cxn modelId="{C317F7E2-FEA2-4899-ADF1-5525D793493D}" srcId="{6521BC29-5EE4-48B1-A196-885634BAD828}" destId="{ECBABADB-779B-4BCA-B11D-6BF7B181A784}" srcOrd="2" destOrd="0" parTransId="{E228AE21-A6A2-443F-80C5-677F05189FE3}" sibTransId="{A787EE61-9B55-4EFC-A901-BE597880CB3F}"/>
    <dgm:cxn modelId="{4998B2DB-409D-413A-BBEE-A6C6453E8F71}" srcId="{ECBABADB-779B-4BCA-B11D-6BF7B181A784}" destId="{5BA7FE21-7A9C-42FF-A187-CF37B456C8C6}" srcOrd="0" destOrd="0" parTransId="{132D93E0-3D64-460B-8E40-4BD5FD605FB0}" sibTransId="{D36C95FF-D020-4C9B-9284-029610E7327E}"/>
    <dgm:cxn modelId="{C5CB48DB-2405-4A5E-B70A-96BDD1E110A9}" type="presParOf" srcId="{DEFCB782-6F58-4B2B-8686-8EE60B08B3E3}" destId="{F84FD50F-1C2E-4659-BA51-C2C43606D410}" srcOrd="0" destOrd="0" presId="urn:microsoft.com/office/officeart/2005/8/layout/chevron2"/>
    <dgm:cxn modelId="{9D581F75-343A-4C23-BAE7-4ECA5F3D1AB2}" type="presParOf" srcId="{F84FD50F-1C2E-4659-BA51-C2C43606D410}" destId="{F310743D-D686-424A-839A-2849948B8F6C}" srcOrd="0" destOrd="0" presId="urn:microsoft.com/office/officeart/2005/8/layout/chevron2"/>
    <dgm:cxn modelId="{FD6840E9-3A08-469E-B38B-B79838B93BC0}" type="presParOf" srcId="{F84FD50F-1C2E-4659-BA51-C2C43606D410}" destId="{5B9507BA-3C74-4B6E-A529-708F979927F2}" srcOrd="1" destOrd="0" presId="urn:microsoft.com/office/officeart/2005/8/layout/chevron2"/>
    <dgm:cxn modelId="{69A51606-E32F-4C13-A1F5-98066787AFA5}" type="presParOf" srcId="{DEFCB782-6F58-4B2B-8686-8EE60B08B3E3}" destId="{92F5C96F-9D22-4580-9642-0F9FCA7F85CC}" srcOrd="1" destOrd="0" presId="urn:microsoft.com/office/officeart/2005/8/layout/chevron2"/>
    <dgm:cxn modelId="{7A5862D9-30C5-49FD-97D7-A4C2B33D0751}" type="presParOf" srcId="{DEFCB782-6F58-4B2B-8686-8EE60B08B3E3}" destId="{669458ED-CA21-42B6-A7EA-1754B8A14240}" srcOrd="2" destOrd="0" presId="urn:microsoft.com/office/officeart/2005/8/layout/chevron2"/>
    <dgm:cxn modelId="{7E0A6870-F7DC-427D-AA73-FD0F1AF00975}" type="presParOf" srcId="{669458ED-CA21-42B6-A7EA-1754B8A14240}" destId="{1443D6CC-F2B3-4EE7-9288-41D3BB51CE43}" srcOrd="0" destOrd="0" presId="urn:microsoft.com/office/officeart/2005/8/layout/chevron2"/>
    <dgm:cxn modelId="{3D685ED2-523A-494C-8DA0-D207B1534980}" type="presParOf" srcId="{669458ED-CA21-42B6-A7EA-1754B8A14240}" destId="{A8DC4D92-C919-4C26-A9AF-A29CFBBEB523}" srcOrd="1" destOrd="0" presId="urn:microsoft.com/office/officeart/2005/8/layout/chevron2"/>
    <dgm:cxn modelId="{937CB7D6-4189-4332-8750-0C108CC5C483}" type="presParOf" srcId="{DEFCB782-6F58-4B2B-8686-8EE60B08B3E3}" destId="{D0F452B1-3BC0-45CB-A5CB-B88CE3A988BA}" srcOrd="3" destOrd="0" presId="urn:microsoft.com/office/officeart/2005/8/layout/chevron2"/>
    <dgm:cxn modelId="{65CC0FD9-39D3-478B-854F-56DCC3901D8C}" type="presParOf" srcId="{DEFCB782-6F58-4B2B-8686-8EE60B08B3E3}" destId="{E38A1EF7-893D-44E6-9FEF-73281F4CCD49}" srcOrd="4" destOrd="0" presId="urn:microsoft.com/office/officeart/2005/8/layout/chevron2"/>
    <dgm:cxn modelId="{57CD85BA-3182-4464-B76D-4B8DF9C878E7}" type="presParOf" srcId="{E38A1EF7-893D-44E6-9FEF-73281F4CCD49}" destId="{7FFA8291-999F-48C2-BDA3-F9A1AD1F3905}" srcOrd="0" destOrd="0" presId="urn:microsoft.com/office/officeart/2005/8/layout/chevron2"/>
    <dgm:cxn modelId="{C92534E5-5DBE-4BC6-AE95-C882C7E540C4}" type="presParOf" srcId="{E38A1EF7-893D-44E6-9FEF-73281F4CCD49}" destId="{BC19FE13-A3F3-4F28-BD79-0492B1078F9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10743D-D686-424A-839A-2849948B8F6C}">
      <dsp:nvSpPr>
        <dsp:cNvPr id="0" name=""/>
        <dsp:cNvSpPr/>
      </dsp:nvSpPr>
      <dsp:spPr>
        <a:xfrm rot="5400000">
          <a:off x="-261264" y="26445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 уровень </a:t>
          </a:r>
          <a:endParaRPr lang="ru-RU" sz="2000" kern="1200" dirty="0"/>
        </a:p>
      </dsp:txBody>
      <dsp:txXfrm rot="5400000">
        <a:off x="-261264" y="264452"/>
        <a:ext cx="1741760" cy="1219232"/>
      </dsp:txXfrm>
    </dsp:sp>
    <dsp:sp modelId="{5B9507BA-3C74-4B6E-A529-708F979927F2}">
      <dsp:nvSpPr>
        <dsp:cNvPr id="0" name=""/>
        <dsp:cNvSpPr/>
      </dsp:nvSpPr>
      <dsp:spPr>
        <a:xfrm rot="5400000">
          <a:off x="5114019" y="-3891598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Государственные </a:t>
          </a:r>
          <a:r>
            <a:rPr lang="ru-RU" sz="1600" b="1" kern="1200" dirty="0" err="1" smtClean="0"/>
            <a:t>цели=ценности</a:t>
          </a:r>
          <a:r>
            <a:rPr lang="ru-RU" sz="1600" b="1" kern="1200" dirty="0" smtClean="0"/>
            <a:t>, общественный заказ: </a:t>
          </a:r>
          <a:r>
            <a:rPr lang="ru-RU" sz="1600" b="1" kern="1200" dirty="0" smtClean="0">
              <a:solidFill>
                <a:schemeClr val="tx1"/>
              </a:solidFill>
            </a:rPr>
            <a:t>Федеральный закон от 31 июля 2020 г. № 304-ФЗ “О внесении изменений в Федеральный закон «Об образовании в Российской Федерации» по вопросам воспитания обучающихся”, </a:t>
          </a:r>
          <a:r>
            <a:rPr lang="ru-RU" sz="1600" b="1" kern="1200" dirty="0" smtClean="0"/>
            <a:t>Стратегия развития воспитания в Российской Федерации на период 2015-2025 </a:t>
          </a:r>
          <a:r>
            <a:rPr lang="ru-RU" sz="1600" b="1" kern="1200" dirty="0" err="1" smtClean="0"/>
            <a:t>гг</a:t>
          </a:r>
          <a:endParaRPr lang="ru-RU" sz="1600" kern="1200" dirty="0"/>
        </a:p>
      </dsp:txBody>
      <dsp:txXfrm rot="5400000">
        <a:off x="5114019" y="-3891598"/>
        <a:ext cx="1132144" cy="8921717"/>
      </dsp:txXfrm>
    </dsp:sp>
    <dsp:sp modelId="{1443D6CC-F2B3-4EE7-9288-41D3BB51CE43}">
      <dsp:nvSpPr>
        <dsp:cNvPr id="0" name=""/>
        <dsp:cNvSpPr/>
      </dsp:nvSpPr>
      <dsp:spPr>
        <a:xfrm rot="5400000">
          <a:off x="-261264" y="181370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 уровень </a:t>
          </a:r>
          <a:endParaRPr lang="ru-RU" sz="2000" kern="1200" dirty="0"/>
        </a:p>
      </dsp:txBody>
      <dsp:txXfrm rot="5400000">
        <a:off x="-261264" y="1813702"/>
        <a:ext cx="1741760" cy="1219232"/>
      </dsp:txXfrm>
    </dsp:sp>
    <dsp:sp modelId="{A8DC4D92-C919-4C26-A9AF-A29CFBBEB523}">
      <dsp:nvSpPr>
        <dsp:cNvPr id="0" name=""/>
        <dsp:cNvSpPr/>
      </dsp:nvSpPr>
      <dsp:spPr>
        <a:xfrm rot="5400000">
          <a:off x="5114019" y="-2342347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–стандарты: программа духовно-нравственного развития и воспитания, программа воспитания и социализации 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отдельных образовательных систем: рабочая программа воспитания, основная образовательная программа, урок, дополнительное образование и др.</a:t>
          </a:r>
          <a:endParaRPr lang="ru-RU" sz="1600" b="1" kern="1200" dirty="0"/>
        </a:p>
      </dsp:txBody>
      <dsp:txXfrm rot="5400000">
        <a:off x="5114019" y="-2342347"/>
        <a:ext cx="1132144" cy="8921717"/>
      </dsp:txXfrm>
    </dsp:sp>
    <dsp:sp modelId="{7FFA8291-999F-48C2-BDA3-F9A1AD1F3905}">
      <dsp:nvSpPr>
        <dsp:cNvPr id="0" name=""/>
        <dsp:cNvSpPr/>
      </dsp:nvSpPr>
      <dsp:spPr>
        <a:xfrm rot="5400000">
          <a:off x="-261264" y="3362953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 уровень </a:t>
          </a:r>
          <a:endParaRPr lang="ru-RU" sz="2000" kern="1200" dirty="0"/>
        </a:p>
      </dsp:txBody>
      <dsp:txXfrm rot="5400000">
        <a:off x="-261264" y="3362953"/>
        <a:ext cx="1741760" cy="1219232"/>
      </dsp:txXfrm>
    </dsp:sp>
    <dsp:sp modelId="{BC19FE13-A3F3-4F28-BD79-0492B1078F90}">
      <dsp:nvSpPr>
        <dsp:cNvPr id="0" name=""/>
        <dsp:cNvSpPr/>
      </dsp:nvSpPr>
      <dsp:spPr>
        <a:xfrm rot="5400000">
          <a:off x="5114019" y="-793097"/>
          <a:ext cx="1132144" cy="8921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Цели воспитания людей определенного возраста: дошкольники, подростки, старшеклассники и др. (пример: план классного </a:t>
          </a:r>
          <a:r>
            <a:rPr lang="ru-RU" sz="1600" b="1" kern="1200" dirty="0" err="1" smtClean="0"/>
            <a:t>руоводителя</a:t>
          </a:r>
          <a:r>
            <a:rPr lang="ru-RU" sz="1600" b="1" kern="1200" dirty="0" smtClean="0"/>
            <a:t>)</a:t>
          </a:r>
          <a:endParaRPr lang="ru-RU" sz="1600" b="1" kern="1200" dirty="0"/>
        </a:p>
      </dsp:txBody>
      <dsp:txXfrm rot="5400000">
        <a:off x="5114019" y="-793097"/>
        <a:ext cx="1132144" cy="89217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58A6C-E59C-4016-BAC8-E3D53A0232A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79" y="1632859"/>
            <a:ext cx="12025991" cy="2508069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 smtClean="0">
                <a:solidFill>
                  <a:schemeClr val="accent1"/>
                </a:solidFill>
              </a:rPr>
              <a:t>Рефлексивная сессия. </a:t>
            </a:r>
            <a:br>
              <a:rPr lang="ru-RU" sz="3800" b="1" dirty="0" smtClean="0">
                <a:solidFill>
                  <a:schemeClr val="accent1"/>
                </a:solidFill>
              </a:rPr>
            </a:br>
            <a:r>
              <a:rPr lang="ru-RU" sz="3800" b="1" dirty="0" smtClean="0">
                <a:solidFill>
                  <a:schemeClr val="accent1"/>
                </a:solidFill>
              </a:rPr>
              <a:t>рабочая </a:t>
            </a:r>
            <a:r>
              <a:rPr lang="ru-RU" sz="3800" dirty="0" smtClean="0">
                <a:solidFill>
                  <a:schemeClr val="accent1"/>
                </a:solidFill>
              </a:rPr>
              <a:t>программа воспитания: как отразить свою специфику и уникальность </a:t>
            </a:r>
            <a:r>
              <a:rPr lang="ru-RU" sz="3800" b="1" dirty="0">
                <a:solidFill>
                  <a:schemeClr val="accent1"/>
                </a:solidFill>
              </a:rPr>
              <a:t/>
            </a:r>
            <a:br>
              <a:rPr lang="ru-RU" sz="3800" b="1" dirty="0">
                <a:solidFill>
                  <a:schemeClr val="accent1"/>
                </a:solidFill>
              </a:rPr>
            </a:br>
            <a:endParaRPr lang="ru-RU" sz="38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535" y="3840480"/>
            <a:ext cx="10608590" cy="2810426"/>
          </a:xfrm>
        </p:spPr>
        <p:txBody>
          <a:bodyPr>
            <a:normAutofit/>
          </a:bodyPr>
          <a:lstStyle/>
          <a:p>
            <a:pPr lvl="0" algn="ctr"/>
            <a:r>
              <a:rPr lang="ru-RU" sz="3000" b="1" dirty="0" smtClean="0">
                <a:solidFill>
                  <a:schemeClr val="tx1"/>
                </a:solidFill>
              </a:rPr>
              <a:t> </a:t>
            </a:r>
            <a:r>
              <a:rPr lang="ru-RU" sz="3000" b="1" dirty="0" err="1" smtClean="0">
                <a:solidFill>
                  <a:schemeClr val="tx1"/>
                </a:solidFill>
              </a:rPr>
              <a:t>Вебинар</a:t>
            </a:r>
            <a:endParaRPr lang="ru-RU" sz="2000" dirty="0" smtClean="0">
              <a:solidFill>
                <a:prstClr val="black"/>
              </a:solidFill>
            </a:endParaRP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Ведущий: Дремина Инга Анатольевна,  ст. научный сотрудник отдела воспитания и социализации ГАУ ДПО «Институт развития образования Пермского края»  </a:t>
            </a:r>
          </a:p>
          <a:p>
            <a:pPr lvl="0"/>
            <a:endParaRPr lang="ru-RU" sz="20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05 февраля 2021 г. 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  </a:t>
            </a:r>
            <a:r>
              <a:rPr lang="ru-RU" sz="2000" dirty="0">
                <a:solidFill>
                  <a:prstClr val="black"/>
                </a:solidFill>
              </a:rPr>
              <a:t>								</a:t>
            </a:r>
            <a:endParaRPr lang="ru-RU" sz="36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520" y="18288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317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9788434" cy="648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Технология применения</a:t>
            </a: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52736"/>
            <a:ext cx="9540240" cy="5616624"/>
          </a:xfrm>
        </p:spPr>
        <p:txBody>
          <a:bodyPr>
            <a:normAutofit fontScale="92500" lnSpcReduction="2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Выберите предмет (процесс), с которым вы будете работать и точно сформулируйте.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Задайте вопрос «С какими образами (существительное), качеством (прилагательное), действием (глагол) у вас ассоциируется выбранный предмет (процесс)? Выпишите как можно больше ассоциаций на цветных самоклеящихся листах»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Распределите проектную группу на три команды.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Каждая команда выбирает один из видов ассоциаций и фиксирует ответы на листе определенного цвета.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Все ответы размещаются (наклеиваются) на </a:t>
            </a:r>
            <a:r>
              <a:rPr lang="ru-RU" b="1" dirty="0" err="1" smtClean="0"/>
              <a:t>флипчарт</a:t>
            </a:r>
            <a:r>
              <a:rPr lang="ru-RU" b="1" dirty="0" smtClean="0"/>
              <a:t>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зачитывает ассоциации, параллельно выделяя совпадения.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Участникам предлагается сконструировать предложения с любыми словами и представить команде, выделяя новые варианты решений.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Добавлять ассоциативные слова можно, убирать нельзя.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10933611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5"/>
                </a:solidFill>
              </a:rPr>
              <a:t>2</a:t>
            </a:r>
            <a:r>
              <a:rPr lang="ru-RU" sz="3200" dirty="0" smtClean="0"/>
              <a:t>. </a:t>
            </a:r>
            <a:r>
              <a:rPr lang="ru-RU" sz="3200" dirty="0" smtClean="0">
                <a:solidFill>
                  <a:schemeClr val="accent5"/>
                </a:solidFill>
              </a:rPr>
              <a:t>Конструирование единых целей воспитания на основе базовых общественных ценностей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069" y="1609417"/>
            <a:ext cx="10424160" cy="5078767"/>
          </a:xfrm>
        </p:spPr>
        <p:txBody>
          <a:bodyPr/>
          <a:lstStyle/>
          <a:p>
            <a:pPr>
              <a:buNone/>
            </a:pPr>
            <a:r>
              <a:rPr lang="ru-RU" altLang="ru-RU" b="1" dirty="0" smtClean="0"/>
              <a:t>С какими ценностными качествами мы хотели бы видеть наших детей (внуков) на выходе из школы?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gosnews.ru/userfiles/kamp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999" y="2667000"/>
            <a:ext cx="4883332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tubebeam.com/m/tube.php?u=Oi8vaW1hZ2VzLmFwcGxlLmNvbS9ldXJvL3JldGFpbC9sZWFybi9vbmUtdG8tb25lL2ltYWdlcy9yZXRhaWxfbGVhcm5fbGVhcm5feW91cl93YXkuanBn&amp;b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1608" y="2690949"/>
            <a:ext cx="495300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1"/>
            <a:ext cx="9652000" cy="15087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Насколько от 1 до 10 Вам важно</a:t>
            </a:r>
            <a:r>
              <a:rPr lang="ru-RU" dirty="0" smtClean="0">
                <a:solidFill>
                  <a:schemeClr val="accent5"/>
                </a:solidFill>
              </a:rPr>
              <a:t>: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dirty="0" smtClean="0"/>
              <a:t>семья, труд, отечество, природа, мир, знания, культура, здоровье, человек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841864"/>
            <a:ext cx="10493749" cy="4683480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400" b="1" dirty="0" smtClean="0"/>
              <a:t>Любовь к Родине, своему краю, своему народу</a:t>
            </a:r>
          </a:p>
          <a:p>
            <a:pPr marL="457200" indent="-457200">
              <a:buNone/>
            </a:pPr>
            <a:r>
              <a:rPr lang="ru-RU" sz="2400" b="1" dirty="0" smtClean="0"/>
              <a:t>Долг перед Отечеством, правовое государство</a:t>
            </a:r>
          </a:p>
          <a:p>
            <a:pPr marL="457200" indent="-457200">
              <a:buNone/>
            </a:pPr>
            <a:r>
              <a:rPr lang="ru-RU" sz="2400" b="1" dirty="0" smtClean="0"/>
              <a:t>Вера, духовность, толерантность</a:t>
            </a:r>
          </a:p>
          <a:p>
            <a:pPr marL="457200" indent="-457200">
              <a:buNone/>
            </a:pPr>
            <a:r>
              <a:rPr lang="ru-RU" sz="2400" b="1" dirty="0" smtClean="0"/>
              <a:t>Справедливость, равноправие, милосердие, честь, достоинство</a:t>
            </a:r>
          </a:p>
          <a:p>
            <a:pPr marL="457200" indent="-457200">
              <a:buNone/>
            </a:pPr>
            <a:r>
              <a:rPr lang="ru-RU" sz="2400" b="1" dirty="0" smtClean="0"/>
              <a:t>Мир во всем мире, многообразие и уважение культур и народов</a:t>
            </a:r>
          </a:p>
          <a:p>
            <a:pPr marL="457200" indent="-457200">
              <a:buNone/>
            </a:pPr>
            <a:r>
              <a:rPr lang="ru-RU" sz="2400" b="1" dirty="0" smtClean="0"/>
              <a:t>Способность к личностному и нравственному выбору</a:t>
            </a:r>
          </a:p>
          <a:p>
            <a:pPr marL="457200" indent="-457200">
              <a:buNone/>
            </a:pPr>
            <a:r>
              <a:rPr lang="ru-RU" sz="2400" b="1" dirty="0" smtClean="0"/>
              <a:t>Забота, помощь и поддержка, равноправие, здоровье, достаток, уважение к родителям</a:t>
            </a:r>
          </a:p>
          <a:p>
            <a:pPr marL="457200" indent="-457200">
              <a:buNone/>
            </a:pPr>
            <a:r>
              <a:rPr lang="ru-RU" sz="2400" b="1" dirty="0" smtClean="0"/>
              <a:t>Целеустремленность и настойчивость</a:t>
            </a:r>
          </a:p>
          <a:p>
            <a:pPr marL="457200" indent="-457200">
              <a:buNone/>
            </a:pPr>
            <a:r>
              <a:rPr lang="ru-RU" sz="2400" b="1" dirty="0" smtClean="0"/>
              <a:t>Ценность знания</a:t>
            </a:r>
          </a:p>
          <a:p>
            <a:pPr marL="457200" indent="-457200">
              <a:buNone/>
            </a:pPr>
            <a:r>
              <a:rPr lang="ru-RU" sz="2400" b="1" dirty="0" smtClean="0"/>
              <a:t>Духовный мир человека, нравственный выбор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320040"/>
            <a:ext cx="10476412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solidFill>
                  <a:schemeClr val="tx2"/>
                </a:solidFill>
              </a:rPr>
              <a:t>Целеполагание</a:t>
            </a:r>
            <a:r>
              <a:rPr lang="ru-RU" sz="3200" dirty="0" smtClean="0">
                <a:solidFill>
                  <a:schemeClr val="tx2"/>
                </a:solidFill>
              </a:rPr>
              <a:t> – важный элемент воспитательной технологии, мысленное представление о результате   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609725"/>
          <a:ext cx="1014095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81805" y="2860766"/>
            <a:ext cx="1015663" cy="3711484"/>
          </a:xfrm>
          <a:prstGeom prst="rect">
            <a:avLst/>
          </a:prstGeom>
          <a:solidFill>
            <a:schemeClr val="bg1"/>
          </a:solidFill>
          <a:ln cmpd="sng">
            <a:solidFill>
              <a:schemeClr val="tx1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Формулируются в терминах поведения и действий школьников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07882" y="19801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4565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Основа </a:t>
            </a:r>
            <a:r>
              <a:rPr lang="ru-RU" dirty="0" err="1" smtClean="0">
                <a:solidFill>
                  <a:schemeClr val="accent1"/>
                </a:solidFill>
              </a:rPr>
              <a:t>Целеполагания</a:t>
            </a:r>
            <a:r>
              <a:rPr lang="ru-RU" dirty="0" smtClean="0">
                <a:solidFill>
                  <a:schemeClr val="accent1"/>
                </a:solidFill>
              </a:rPr>
              <a:t> воспитания – компоненты личностного развития/ личностных результатов   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828801"/>
          <a:ext cx="10476412" cy="4928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808"/>
                <a:gridCol w="3321467"/>
                <a:gridCol w="3492137"/>
              </a:tblGrid>
              <a:tr h="37808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Когнитивный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Ценностный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Деятельностный</a:t>
                      </a:r>
                      <a:r>
                        <a:rPr lang="ru-RU" sz="1800" dirty="0" smtClean="0"/>
                        <a:t>  </a:t>
                      </a:r>
                      <a:endParaRPr lang="ru-RU" sz="1800" dirty="0"/>
                    </a:p>
                  </a:txBody>
                  <a:tcPr/>
                </a:tc>
              </a:tr>
              <a:tr h="1395482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ЗНАЮ: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усвоение  знаний основных норм, которые общество выработало на основе этих ценностей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МНЕ ЦЕННО</a:t>
                      </a:r>
                      <a:r>
                        <a:rPr kumimoji="0" lang="ru-RU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ВАЖНО</a:t>
                      </a: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 позитивных и социально значимых отношений к этим общественным ценностям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УМЕЮ И ДЕЛАЮ</a:t>
                      </a:r>
                      <a:r>
                        <a:rPr lang="ru-RU" sz="1800" dirty="0" smtClean="0"/>
                        <a:t>: приобретение опыта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осуществления социально значимых дел</a:t>
                      </a:r>
                      <a:endParaRPr lang="ru-RU" sz="1800" dirty="0"/>
                    </a:p>
                  </a:txBody>
                  <a:tcPr/>
                </a:tc>
              </a:tr>
              <a:tr h="165713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НОО: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dirty="0" smtClean="0"/>
                        <a:t>приобретение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общественных нормах,</a:t>
                      </a:r>
                      <a:r>
                        <a:rPr lang="ru-RU" sz="1800" baseline="0" dirty="0" smtClean="0">
                          <a:latin typeface="Trebuchet MS" pitchFamily="34" charset="0"/>
                          <a:cs typeface="Traditional Arabic" pitchFamily="18" charset="-78"/>
                        </a:rPr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устройстве общества, о социально одобряемых и неодобряемых формах поведения в обществе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ООО: 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переживания и  позитивного отношения к базовым ценностям общества 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СОО :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самостоятельного общественного действия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135030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с</a:t>
                      </a:r>
                      <a:r>
                        <a:rPr lang="ru-RU" sz="1800" b="1" baseline="0" dirty="0" smtClean="0"/>
                        <a:t> педагогом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в коллективе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Взаимодействие с </a:t>
                      </a:r>
                    </a:p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социальными субъектами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0" y="320040"/>
            <a:ext cx="1033272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Единство целей воспитания обеспечивает позитивную динамику развития личности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320" y="1609725"/>
          <a:ext cx="10528662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9554"/>
                <a:gridCol w="3509554"/>
                <a:gridCol w="3509554"/>
              </a:tblGrid>
              <a:tr h="3515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НОО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ООО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СОО </a:t>
                      </a:r>
                      <a:endParaRPr lang="ru-RU" sz="1800" dirty="0"/>
                    </a:p>
                  </a:txBody>
                  <a:tcPr/>
                </a:tc>
              </a:tr>
              <a:tr h="467467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lang="ru-RU" sz="1800" i="1" baseline="0" dirty="0" smtClean="0"/>
                        <a:t>усвоения младшими школьниками  </a:t>
                      </a:r>
                      <a:r>
                        <a:rPr lang="ru-RU" sz="1800" baseline="0" dirty="0" smtClean="0"/>
                        <a:t>базовых школьных норм и традиций, бережного отношения к природе, школьному имуществу, родителям, одноклассникам через … систему ключевых общешкольных /классных событий, взаимодействие с родителями, образовательные путешествия по малой родине ….. 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укрепления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подростковых коллективах и ценностного отношения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 своей личности, интересам и способностям, отношениям с одноклассниками, семьей, социумом, уважения к истории малой родины и Отечества, природе через проектную, волонтерскую </a:t>
                      </a:r>
                      <a:r>
                        <a:rPr kumimoji="0" lang="ru-RU" sz="18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д-ть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ученическое самоуправление ….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i="1" baseline="0" dirty="0" smtClean="0"/>
                        <a:t>для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приобретения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школьниками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опыта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реализации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</a:t>
                      </a:r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участия в гражданских инициативах,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жизненно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го/ личностного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профессионального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самоопределени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через участие в волонтерском движении, профессиональных  практиках  и пробах, социальных проектах …..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68416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Кейсы: Примеры  целей  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01107777"/>
              </p:ext>
            </p:extLst>
          </p:nvPr>
        </p:nvGraphicFramePr>
        <p:xfrm>
          <a:off x="212267" y="1038225"/>
          <a:ext cx="11560632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4954"/>
                <a:gridCol w="62456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Системный подход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Формальный</a:t>
                      </a:r>
                      <a:r>
                        <a:rPr lang="ru-RU" baseline="0" dirty="0" smtClean="0"/>
                        <a:t> подход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Цель воспитания воспитанников основного общего образования:</a:t>
                      </a:r>
                    </a:p>
                    <a:p>
                      <a:r>
                        <a:rPr lang="ru-RU" sz="1600" dirty="0" smtClean="0"/>
                        <a:t>Создание условий для успешной </a:t>
                      </a:r>
                      <a:r>
                        <a:rPr lang="ru-RU" sz="1600" dirty="0" err="1" smtClean="0"/>
                        <a:t>ресоциализации</a:t>
                      </a:r>
                      <a:r>
                        <a:rPr lang="ru-RU" sz="1600" dirty="0" smtClean="0"/>
                        <a:t> воспитанников учебно-воспитательного учреждения закрытого типа в укреплении социально - значимых отношений в подростковом коллективе, ценностного отношения к своему здоровью, поведению, социальному окружению, уважения к истории Отечества на основе принципов индивидуализации, </a:t>
                      </a:r>
                      <a:r>
                        <a:rPr lang="ru-RU" sz="1600" dirty="0" err="1" smtClean="0"/>
                        <a:t>полипрофессионального</a:t>
                      </a:r>
                      <a:r>
                        <a:rPr lang="ru-RU" sz="1600" dirty="0" smtClean="0"/>
                        <a:t> образования.</a:t>
                      </a:r>
                    </a:p>
                    <a:p>
                      <a:r>
                        <a:rPr lang="ru-RU" sz="1600" b="1" dirty="0" smtClean="0"/>
                        <a:t>Цель воспитания воспитанников среднего общего образования:</a:t>
                      </a:r>
                    </a:p>
                    <a:p>
                      <a:r>
                        <a:rPr lang="ru-RU" sz="1600" dirty="0" smtClean="0"/>
                        <a:t>Создание условий для успешной </a:t>
                      </a:r>
                      <a:r>
                        <a:rPr lang="ru-RU" sz="1600" dirty="0" err="1" smtClean="0"/>
                        <a:t>ресоциализации</a:t>
                      </a:r>
                      <a:r>
                        <a:rPr lang="ru-RU" sz="1600" dirty="0" smtClean="0"/>
                        <a:t> воспитанников учебно-воспитательного учреждения закрытого типа в приобретении старшеклассниками опыта реализации социально значимых  дел, гражданских инициатив, профессионального самоопределения на основе принципов индивидуализации, </a:t>
                      </a:r>
                      <a:r>
                        <a:rPr lang="ru-RU" sz="1600" dirty="0" err="1" smtClean="0"/>
                        <a:t>полипрофессионального</a:t>
                      </a:r>
                      <a:r>
                        <a:rPr lang="ru-RU" sz="1600" dirty="0" smtClean="0"/>
                        <a:t> образования.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 В воспитании </a:t>
                      </a:r>
                      <a:r>
                        <a:rPr lang="ru-RU" sz="1200" b="1" dirty="0" smtClean="0"/>
                        <a:t>детей подросткового возраста (уровень основного общего образования) </a:t>
                      </a:r>
                      <a:r>
                        <a:rPr lang="ru-RU" sz="1200" dirty="0" smtClean="0"/>
                        <a:t>таким приоритетом является создание благоприятных условий для развития социально значимых отношений школьников, и, прежде всего, ценностных отношений:</a:t>
                      </a:r>
                    </a:p>
                    <a:p>
                      <a:r>
                        <a:rPr lang="ru-RU" sz="1200" dirty="0" smtClean="0"/>
                        <a:t>- к семье как главной опоре в жизни человека и источнику его счастья;</a:t>
                      </a:r>
                    </a:p>
                    <a:p>
                      <a:r>
                        <a:rPr lang="ru-RU" sz="1200" dirty="0" smtClean="0"/>
                        <a:t>- к труду как основному способу достижения жизненного благополучия человека, залогу его успешного профессионального самоопределения и ощущения уверенности в завтрашнем дне; </a:t>
                      </a:r>
                    </a:p>
                    <a:p>
                      <a:r>
                        <a:rPr lang="ru-RU" sz="1200" dirty="0" smtClean="0"/>
                        <a:t>- к своему отечеству, своей малой и большой Родине как месту, в котором человек вырос и познал первые радости и неудачи, которая завещана ему предками и которую нужно оберегать; </a:t>
                      </a:r>
                    </a:p>
                    <a:p>
                      <a:r>
                        <a:rPr lang="ru-RU" sz="1200" dirty="0" smtClean="0"/>
                        <a:t>- к природе как источнику жизни на Земле, основе самого ее существования, нуждающейся в защите и постоянном внимании со стороны человека; </a:t>
                      </a:r>
                    </a:p>
                    <a:p>
                      <a:r>
                        <a:rPr lang="ru-RU" sz="1200" dirty="0" smtClean="0"/>
                        <a:t>- к миру как главному принципу человеческого общежития, условию крепкой дружбы, налаживания отношений с коллегами по работе в будущем и создания благоприятного микроклимата в своей собственной семье;</a:t>
                      </a:r>
                    </a:p>
                    <a:p>
                      <a:r>
                        <a:rPr lang="ru-RU" sz="1200" dirty="0" smtClean="0"/>
                        <a:t>- к знаниям как интеллектуальному ресурсу, обеспечивающему будущее человека, как результату кропотливого, но увлекательного учебного труда; </a:t>
                      </a:r>
                    </a:p>
                    <a:p>
                      <a:r>
                        <a:rPr lang="ru-RU" sz="1200" dirty="0" smtClean="0"/>
                        <a:t>- к культуре как духовному богатству общества и важному условию ощущения человеком полноты проживаемой жизни, которое дают ему чтение, музыка, искусство, театр, творческое самовыражение;</a:t>
                      </a:r>
                    </a:p>
                    <a:p>
                      <a:r>
                        <a:rPr lang="ru-RU" sz="1200" dirty="0" smtClean="0"/>
                        <a:t>- к здоровью как залогу долгой и активной жизни человека, его хорошего настроения и оптимистичного взгляда на мир;</a:t>
                      </a:r>
                    </a:p>
                    <a:p>
                      <a:r>
                        <a:rPr lang="ru-RU" sz="1200" dirty="0" smtClean="0"/>
                        <a:t>- к окружающим людям как безусловной и абсолютной ценности, как равноправным социальным партнерам, с которыми необходимо выстраивать доброжелательные и </a:t>
                      </a:r>
                      <a:r>
                        <a:rPr lang="ru-RU" sz="1200" dirty="0" err="1" smtClean="0"/>
                        <a:t>взаимоподдерживающие</a:t>
                      </a:r>
                      <a:r>
                        <a:rPr lang="ru-RU" sz="1200" dirty="0" smtClean="0"/>
                        <a:t> отношения, дающие человеку радость общения и позволяющие избегать чувства одиночества;</a:t>
                      </a:r>
                    </a:p>
                    <a:p>
                      <a:r>
                        <a:rPr lang="ru-RU" sz="1200" dirty="0" smtClean="0"/>
                        <a:t>- к самим себе как хозяевам своей судьбы, самоопределяющимся и </a:t>
                      </a:r>
                      <a:r>
                        <a:rPr lang="ru-RU" sz="1200" dirty="0" err="1" smtClean="0"/>
                        <a:t>самореализующимся</a:t>
                      </a:r>
                      <a:r>
                        <a:rPr lang="ru-RU" sz="1200" dirty="0" smtClean="0"/>
                        <a:t> личностям, отвечающим за свое собственное будущее.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07885" y="44523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11708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100888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Как мы поймем, что сформулировали цель воспитания</a:t>
            </a:r>
            <a:r>
              <a:rPr lang="ru-RU" smtClean="0">
                <a:solidFill>
                  <a:schemeClr val="tx2"/>
                </a:solidFill>
              </a:rPr>
              <a:t>?              </a:t>
            </a:r>
            <a:r>
              <a:rPr lang="ru-RU" dirty="0" smtClean="0">
                <a:solidFill>
                  <a:schemeClr val="tx2"/>
                </a:solidFill>
              </a:rPr>
              <a:t>Критерии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Определяет результат деятельности или намечает направление движения?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Воспитательная деятельность направлена на изменения в ребенке, а не на направленность (экологическая, спортивная).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Учитывается ли особенности развития ребенка?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Предполагается ли в постановке цели временной промежуток и средства для ее достижения?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248195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81743"/>
          </a:xfrm>
        </p:spPr>
        <p:txBody>
          <a:bodyPr/>
          <a:lstStyle/>
          <a:p>
            <a:r>
              <a:rPr lang="ru-RU" dirty="0" smtClean="0"/>
              <a:t>Отбор задач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40971"/>
            <a:ext cx="9652000" cy="5355771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реализовывать воспитательные возможности общешкольных ключевых дел, поддерживать традиции их коллективного планирования, организации, проведения и анализа в школьном сообществе;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реализовывать потенциал классного руководства в воспитании школьников, поддерживать активное участие классных сообществ в жизни школы;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вовлекать школьников в кружки, секции, клубы, студии и иные объединения, работающие по школьным программам внеурочной деятельности, реализовывать их воспитательные возможности;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использовать в воспитании детей возможности школьного урока, поддерживать использование на уроках интерактивных форм занятий с учащимися;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инициировать и поддерживать ученическое самоуправление – как на уровне школы, так и на уровне классных сообществ;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поддерживать деятельность функционирующих на базе школы детских общественных объединений и организаций;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организовывать для школьников экскурсии, экспедиции, походы и реализовывать их воспитательный потенциал;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организовывать </a:t>
            </a:r>
            <a:r>
              <a:rPr lang="ru-RU" b="1" dirty="0" err="1" smtClean="0"/>
              <a:t>профориентационную</a:t>
            </a:r>
            <a:r>
              <a:rPr lang="ru-RU" b="1" dirty="0" smtClean="0"/>
              <a:t> работу со школьниками;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организовать работу школьных </a:t>
            </a:r>
            <a:r>
              <a:rPr lang="ru-RU" b="1" dirty="0" err="1" smtClean="0"/>
              <a:t>медиа</a:t>
            </a:r>
            <a:r>
              <a:rPr lang="ru-RU" b="1" dirty="0" smtClean="0"/>
              <a:t>, реализовывать их воспитательный потенциал;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развивать предметно-эстетическую среду школы и реализовывать ее воспитательные возможности;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организовать работу с семьями школьников, их родителями или законными представителями, направленную на совместное решение проблем личностного развития детей.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Кейс: задачи воспитания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Расширять </a:t>
            </a:r>
            <a:r>
              <a:rPr lang="ru-RU" b="1" dirty="0"/>
              <a:t>возможности внеурочной деятельности </a:t>
            </a:r>
            <a:r>
              <a:rPr lang="ru-RU" b="1" dirty="0" smtClean="0"/>
              <a:t>через реализацию </a:t>
            </a:r>
            <a:r>
              <a:rPr lang="ru-RU" b="1" dirty="0"/>
              <a:t>краткосрочных курсов, проектов социальной и гражданско-патриотической направленности, </a:t>
            </a:r>
            <a:r>
              <a:rPr lang="ru-RU" b="1" dirty="0" err="1"/>
              <a:t>метапредметного</a:t>
            </a:r>
            <a:r>
              <a:rPr lang="ru-RU" b="1" dirty="0"/>
              <a:t> лагеря, активных воспитательных практик.</a:t>
            </a:r>
          </a:p>
          <a:p>
            <a:pPr marL="0" indent="0">
              <a:buNone/>
            </a:pPr>
            <a:r>
              <a:rPr lang="ru-RU" b="1" dirty="0" smtClean="0"/>
              <a:t>2. Поддерживать </a:t>
            </a:r>
            <a:r>
              <a:rPr lang="ru-RU" b="1" dirty="0"/>
              <a:t>и развить школьные традиции, как среду формирования духовной ориентации </a:t>
            </a:r>
            <a:r>
              <a:rPr lang="ru-RU" b="1" dirty="0" smtClean="0"/>
              <a:t>подростков, основанные </a:t>
            </a:r>
            <a:r>
              <a:rPr lang="ru-RU" b="1" dirty="0"/>
              <a:t>на принципах нравственных и поведенческих ценностей, вовлекая воспитанников в новые коммуникативно-</a:t>
            </a:r>
            <a:r>
              <a:rPr lang="ru-RU" b="1" dirty="0" err="1"/>
              <a:t>деятельностные</a:t>
            </a:r>
            <a:r>
              <a:rPr lang="ru-RU" b="1" dirty="0"/>
              <a:t> пробы и практики</a:t>
            </a:r>
          </a:p>
          <a:p>
            <a:pPr marL="0" indent="0">
              <a:buNone/>
            </a:pPr>
            <a:r>
              <a:rPr lang="ru-RU" b="1" dirty="0" smtClean="0"/>
              <a:t>3. Расширять </a:t>
            </a:r>
            <a:r>
              <a:rPr lang="ru-RU" b="1" dirty="0"/>
              <a:t>возможности профессионального самоопределения обучающихся через профессиональное обучение, пробы и практики, творческие мастерские дополнительного образования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4. Развивать систему школьного </a:t>
            </a:r>
            <a:r>
              <a:rPr lang="ru-RU" b="1" dirty="0" err="1" smtClean="0"/>
              <a:t>соуправления</a:t>
            </a:r>
            <a:r>
              <a:rPr lang="ru-RU" b="1" dirty="0" smtClean="0"/>
              <a:t>.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5. </a:t>
            </a:r>
            <a:r>
              <a:rPr lang="ru-RU" b="1" dirty="0" smtClean="0"/>
              <a:t>Развивать </a:t>
            </a:r>
            <a:r>
              <a:rPr lang="ru-RU" b="1" dirty="0"/>
              <a:t>открытое  образовательное пространство социального и сетевого партнерства  «Школа – родители – общественность – субъекты профилактики».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80725" y="607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3211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Основные вопросы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2079" y="1358537"/>
            <a:ext cx="10618473" cy="499001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smtClean="0"/>
              <a:t>10.00 – 11.30 -  Подводим итоги и работаем над ошибками проектов программ:</a:t>
            </a:r>
          </a:p>
          <a:p>
            <a:pPr>
              <a:buFontTx/>
              <a:buChar char="-"/>
            </a:pPr>
            <a:r>
              <a:rPr lang="ru-RU" b="1" dirty="0" smtClean="0"/>
              <a:t>Анализ деятельности</a:t>
            </a:r>
          </a:p>
          <a:p>
            <a:pPr>
              <a:buFontTx/>
              <a:buChar char="-"/>
            </a:pPr>
            <a:r>
              <a:rPr lang="ru-RU" b="1" dirty="0" smtClean="0"/>
              <a:t>Целеполагание</a:t>
            </a:r>
          </a:p>
          <a:p>
            <a:pPr>
              <a:buFontTx/>
              <a:buChar char="-"/>
            </a:pPr>
            <a:r>
              <a:rPr lang="ru-RU" b="1" dirty="0"/>
              <a:t>О</a:t>
            </a:r>
            <a:r>
              <a:rPr lang="ru-RU" b="1" dirty="0" smtClean="0"/>
              <a:t>писание модулей воспитания, выделение вариативной части</a:t>
            </a:r>
          </a:p>
          <a:p>
            <a:pPr marL="0" indent="0">
              <a:buNone/>
            </a:pPr>
            <a:r>
              <a:rPr lang="ru-RU" b="1" dirty="0" smtClean="0"/>
              <a:t>   </a:t>
            </a:r>
          </a:p>
          <a:p>
            <a:pPr marL="514350" indent="-514350">
              <a:buNone/>
            </a:pPr>
            <a:r>
              <a:rPr lang="ru-RU" b="1" dirty="0" smtClean="0"/>
              <a:t>11.45 – 13.15 – </a:t>
            </a:r>
            <a:r>
              <a:rPr lang="ru-RU" b="1" dirty="0"/>
              <a:t>П</a:t>
            </a:r>
            <a:r>
              <a:rPr lang="ru-RU" b="1" dirty="0" smtClean="0"/>
              <a:t>риоритетные направления деятельности классного руководителя в условиях реализации рабочей программы </a:t>
            </a:r>
            <a:r>
              <a:rPr lang="ru-RU" b="1" dirty="0" err="1" smtClean="0"/>
              <a:t>воспи</a:t>
            </a:r>
            <a:r>
              <a:rPr lang="ru-RU" b="1" dirty="0" smtClean="0"/>
              <a:t> 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29" y="320040"/>
            <a:ext cx="10016671" cy="6025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Модуль: курсы внеурочной деятельности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764" y="1012371"/>
            <a:ext cx="9652000" cy="545969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500" b="1" dirty="0" smtClean="0"/>
              <a:t>Основа – 5 направлений развития личности:</a:t>
            </a:r>
          </a:p>
          <a:p>
            <a:pPr marL="0" indent="0">
              <a:buNone/>
            </a:pPr>
            <a:r>
              <a:rPr lang="ru-RU" sz="3200" b="1" dirty="0" smtClean="0"/>
              <a:t>В проектах программ: </a:t>
            </a:r>
          </a:p>
          <a:p>
            <a:pPr marL="0" indent="0">
              <a:buNone/>
            </a:pPr>
            <a:r>
              <a:rPr lang="ru-RU" sz="3200" i="1" dirty="0"/>
              <a:t>Познавательная </a:t>
            </a:r>
            <a:r>
              <a:rPr lang="ru-RU" sz="3200" i="1" dirty="0" smtClean="0"/>
              <a:t>деятельность    Художественное творчество</a:t>
            </a:r>
          </a:p>
          <a:p>
            <a:pPr marL="0" indent="0">
              <a:buNone/>
            </a:pPr>
            <a:r>
              <a:rPr lang="ru-RU" sz="3200" i="1" dirty="0"/>
              <a:t>Туристско-краеведческая деятельность Игровая </a:t>
            </a:r>
            <a:r>
              <a:rPr lang="ru-RU" sz="3200" i="1" dirty="0" smtClean="0"/>
              <a:t>деятельность</a:t>
            </a:r>
          </a:p>
          <a:p>
            <a:pPr marL="0" indent="0">
              <a:buNone/>
            </a:pPr>
            <a:r>
              <a:rPr lang="ru-RU" sz="3200" i="1" dirty="0"/>
              <a:t>Спортивно-оздоровительная </a:t>
            </a:r>
            <a:r>
              <a:rPr lang="ru-RU" sz="3200" i="1" dirty="0" smtClean="0"/>
              <a:t>деятельность</a:t>
            </a:r>
          </a:p>
          <a:p>
            <a:pPr marL="0" indent="0">
              <a:buNone/>
            </a:pPr>
            <a:endParaRPr lang="ru-RU" sz="3200" b="1" i="1" dirty="0" smtClean="0"/>
          </a:p>
          <a:p>
            <a:pPr marL="0" indent="0">
              <a:buNone/>
            </a:pPr>
            <a:endParaRPr lang="ru-RU" sz="3200" b="1" i="1" dirty="0" smtClean="0"/>
          </a:p>
          <a:p>
            <a:pPr marL="0" indent="0">
              <a:buNone/>
            </a:pPr>
            <a:r>
              <a:rPr lang="ru-RU" sz="4400" b="1" i="1" dirty="0" smtClean="0"/>
              <a:t>Задача:</a:t>
            </a:r>
          </a:p>
          <a:p>
            <a:pPr marL="457200" indent="-457200">
              <a:buAutoNum type="arabicPeriod"/>
            </a:pPr>
            <a:r>
              <a:rPr lang="ru-RU" sz="3600" b="1" i="1" dirty="0" smtClean="0"/>
              <a:t>Выделить формы курсов внеурочной деятельности</a:t>
            </a:r>
          </a:p>
          <a:p>
            <a:pPr marL="457200" indent="-457200">
              <a:buAutoNum type="arabicPeriod"/>
            </a:pPr>
            <a:r>
              <a:rPr lang="ru-RU" sz="3600" b="1" i="1" dirty="0" smtClean="0"/>
              <a:t>Определить подход к реализации курсов: по направлениям внеурочной деятельности или по уровням образования или комплексный подход</a:t>
            </a:r>
          </a:p>
          <a:p>
            <a:pPr marL="457200" indent="-457200">
              <a:buAutoNum type="arabicPeriod"/>
            </a:pPr>
            <a:r>
              <a:rPr lang="ru-RU" sz="3600" b="1" i="1" dirty="0"/>
              <a:t>Выделить названия курсов </a:t>
            </a:r>
          </a:p>
          <a:p>
            <a:pPr marL="457200" indent="-457200">
              <a:buAutoNum type="arabicPeriod"/>
            </a:pPr>
            <a:endParaRPr lang="ru-RU" sz="3600" b="1" i="1" dirty="0" smtClean="0"/>
          </a:p>
          <a:p>
            <a:pPr marL="457200" indent="-457200">
              <a:buAutoNum type="arabicPeriod"/>
            </a:pPr>
            <a:endParaRPr lang="ru-RU" sz="2400" b="1" i="1" dirty="0" smtClean="0"/>
          </a:p>
          <a:p>
            <a:pPr marL="0" indent="0">
              <a:buNone/>
            </a:pPr>
            <a:endParaRPr lang="ru-RU" sz="1800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5394" y="1051151"/>
            <a:ext cx="2996292" cy="224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2710" y="80278"/>
            <a:ext cx="13112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1506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Критерии оценивания </a:t>
            </a:r>
            <a:r>
              <a:rPr lang="ru-RU" dirty="0" smtClean="0">
                <a:solidFill>
                  <a:schemeClr val="accent1"/>
                </a:solidFill>
              </a:rPr>
              <a:t>специфики </a:t>
            </a:r>
            <a:r>
              <a:rPr lang="ru-RU" dirty="0" smtClean="0">
                <a:solidFill>
                  <a:schemeClr val="accent1"/>
                </a:solidFill>
              </a:rPr>
              <a:t>реализации воспитания в </a:t>
            </a:r>
            <a:r>
              <a:rPr lang="ru-RU" dirty="0" err="1" smtClean="0">
                <a:solidFill>
                  <a:schemeClr val="accent1"/>
                </a:solidFill>
              </a:rPr>
              <a:t>оо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11" y="1436914"/>
            <a:ext cx="10293531" cy="521208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Наличие вариативных модулей программы, выражающих специфику реализации программы воспитания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Совместная деятельность субъектов воспитания  (школьники, родители, педагоги)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Курсы внеурочной деятельности: направленность, формы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Особенности взаимодействия с родительской общественностью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err="1" smtClean="0"/>
              <a:t>Деятельностные</a:t>
            </a:r>
            <a:r>
              <a:rPr lang="ru-RU" b="1" dirty="0" smtClean="0"/>
              <a:t> формы освоения социокультурного пространства школы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Уникальные формы и содержание реализации самоуправления/общественных детских объединений</a:t>
            </a:r>
          </a:p>
          <a:p>
            <a:pPr lvl="0"/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У каждого будет возможность публикации материалов на сетевом портале 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60078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3400" b="1" dirty="0" smtClean="0">
                <a:solidFill>
                  <a:srgbClr val="FF0000"/>
                </a:solidFill>
              </a:rPr>
              <a:t>Выскажитесь одним предложением о своей работе, выбирая начало фразы </a:t>
            </a:r>
            <a:endParaRPr lang="ru-RU" altLang="ru-RU" sz="34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сегодня я узнал…               было интересно…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было трудно…                     я научился…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выполнял задания…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понял, что…                     теперь я могу…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почувствовал, что…        я приобрел…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у меня получилось …         я смог…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я попробую…                      меня удивило…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3200" b="1" dirty="0" smtClean="0"/>
              <a:t>мне захочется…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250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95384">
            <a:off x="-570706" y="492908"/>
            <a:ext cx="8624889" cy="1014924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2560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150" b="16496"/>
          <a:stretch>
            <a:fillRect/>
          </a:stretch>
        </p:blipFill>
        <p:spPr bwMode="auto">
          <a:xfrm>
            <a:off x="324197" y="2166882"/>
            <a:ext cx="10266219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838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Воспитывающая </a:t>
            </a:r>
            <a:r>
              <a:rPr lang="ru-RU" b="1" dirty="0" err="1" smtClean="0">
                <a:solidFill>
                  <a:schemeClr val="tx2"/>
                </a:solidFill>
              </a:rPr>
              <a:t>социокультурная</a:t>
            </a:r>
            <a:r>
              <a:rPr lang="ru-RU" b="1" dirty="0" smtClean="0">
                <a:solidFill>
                  <a:schemeClr val="tx2"/>
                </a:solidFill>
              </a:rPr>
              <a:t> среда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28800"/>
            <a:ext cx="9958251" cy="4672034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по мнению Л. И. Новиковой и Н. Л. Селивановой, это часть воспитательной системы, </a:t>
            </a:r>
            <a:r>
              <a:rPr lang="ru-RU" sz="2800" b="1" dirty="0" smtClean="0"/>
              <a:t>часть окружающей среды</a:t>
            </a:r>
            <a:r>
              <a:rPr lang="ru-RU" sz="2800" dirty="0" smtClean="0"/>
              <a:t>, которая </a:t>
            </a:r>
            <a:r>
              <a:rPr lang="ru-RU" sz="2800" b="1" dirty="0" smtClean="0"/>
              <a:t>освоена школой </a:t>
            </a:r>
            <a:r>
              <a:rPr lang="ru-RU" sz="2800" dirty="0" smtClean="0"/>
              <a:t>для реализации принятых целей </a:t>
            </a:r>
          </a:p>
          <a:p>
            <a:r>
              <a:rPr lang="ru-RU" sz="2800" b="1" dirty="0" smtClean="0"/>
              <a:t>создает теоретические предпосылки к </a:t>
            </a:r>
            <a:r>
              <a:rPr lang="ru-RU" sz="2800" b="1" dirty="0" smtClean="0">
                <a:solidFill>
                  <a:srgbClr val="FF0000"/>
                </a:solidFill>
              </a:rPr>
              <a:t>упорядочиванию </a:t>
            </a:r>
            <a:r>
              <a:rPr lang="ru-RU" sz="2800" b="1" dirty="0" smtClean="0"/>
              <a:t>всех ее элементов относительно нового компонента, к </a:t>
            </a:r>
            <a:r>
              <a:rPr lang="ru-RU" sz="2800" b="1" dirty="0" smtClean="0">
                <a:solidFill>
                  <a:srgbClr val="FF0000"/>
                </a:solidFill>
              </a:rPr>
              <a:t>созданию системы воспитания и конструированию рабочей программы воспитания в 2021 году. </a:t>
            </a:r>
          </a:p>
          <a:p>
            <a:pPr>
              <a:buNone/>
            </a:pPr>
            <a:r>
              <a:rPr lang="ru-RU" sz="2800" b="1" dirty="0" smtClean="0"/>
              <a:t>Е.В. </a:t>
            </a:r>
            <a:r>
              <a:rPr lang="ru-RU" sz="2800" b="1" dirty="0" err="1" smtClean="0"/>
              <a:t>Бондаревская</a:t>
            </a:r>
            <a:r>
              <a:rPr lang="ru-RU" sz="2800" b="1" dirty="0" smtClean="0"/>
              <a:t>, В.П. Захарченко, И.А. Колесникова, Ю.С. Мануйлов, А.В. Мудрик, В.А. Орлов, Н.Е. </a:t>
            </a:r>
            <a:r>
              <a:rPr lang="ru-RU" sz="2800" b="1" dirty="0" err="1" smtClean="0"/>
              <a:t>Щуркова</a:t>
            </a:r>
            <a:r>
              <a:rPr lang="ru-RU" sz="2800" b="1" dirty="0" smtClean="0"/>
              <a:t>, П. В. Степанов и др.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5347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2" y="1"/>
            <a:ext cx="10506811" cy="16981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chemeClr val="accent1"/>
                </a:solidFill>
              </a:rPr>
              <a:t>Основные </a:t>
            </a:r>
            <a:r>
              <a:rPr lang="ru-RU" sz="3100" b="1" dirty="0">
                <a:solidFill>
                  <a:schemeClr val="accent1"/>
                </a:solidFill>
              </a:rPr>
              <a:t>механизмы-реализации </a:t>
            </a:r>
            <a:r>
              <a:rPr lang="ru-RU" sz="3100" b="1" dirty="0" smtClean="0">
                <a:solidFill>
                  <a:schemeClr val="accent1"/>
                </a:solidFill>
              </a:rPr>
              <a:t>воспитания – компоненты средового подхода в  воспитании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5" y="1110345"/>
            <a:ext cx="10450284" cy="574765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sz="3800" b="1" dirty="0" smtClean="0"/>
              <a:t>выделение </a:t>
            </a:r>
            <a:r>
              <a:rPr lang="ru-RU" sz="3800" b="1" dirty="0"/>
              <a:t>доминирующей </a:t>
            </a:r>
            <a:r>
              <a:rPr lang="ru-RU" sz="3800" b="1" dirty="0">
                <a:solidFill>
                  <a:srgbClr val="FF0000"/>
                </a:solidFill>
              </a:rPr>
              <a:t>цели </a:t>
            </a:r>
            <a:r>
              <a:rPr lang="ru-RU" sz="3800" b="1" dirty="0"/>
              <a:t>коллектива, объединяющей педагогов и учащихся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определение </a:t>
            </a:r>
            <a:r>
              <a:rPr lang="ru-RU" sz="3800" b="1" dirty="0">
                <a:solidFill>
                  <a:srgbClr val="FF0000"/>
                </a:solidFill>
              </a:rPr>
              <a:t>ведущей деятельности</a:t>
            </a:r>
            <a:r>
              <a:rPr lang="ru-RU" sz="3800" b="1" dirty="0"/>
              <a:t>, являющейся значимой для всех членов коллектива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развитие </a:t>
            </a:r>
            <a:r>
              <a:rPr lang="ru-RU" sz="3800" b="1" dirty="0">
                <a:solidFill>
                  <a:srgbClr val="FF0000"/>
                </a:solidFill>
              </a:rPr>
              <a:t>детского самоуправления</a:t>
            </a:r>
            <a:r>
              <a:rPr lang="ru-RU" sz="3800" b="1" dirty="0"/>
              <a:t>, инициативы и самостоятельности детей и взрослых, создание разновозрастных </a:t>
            </a:r>
            <a:r>
              <a:rPr lang="ru-RU" sz="3800" b="1" dirty="0">
                <a:solidFill>
                  <a:srgbClr val="FF0000"/>
                </a:solidFill>
              </a:rPr>
              <a:t>детских объединений</a:t>
            </a:r>
            <a:r>
              <a:rPr lang="ru-RU" sz="3800" b="1" dirty="0" smtClean="0"/>
              <a:t>;</a:t>
            </a:r>
            <a:endParaRPr lang="ru-RU" sz="3800" b="1" dirty="0"/>
          </a:p>
          <a:p>
            <a:r>
              <a:rPr lang="ru-RU" sz="3800" b="1" dirty="0" smtClean="0"/>
              <a:t>формирование </a:t>
            </a:r>
            <a:r>
              <a:rPr lang="ru-RU" sz="3800" b="1" dirty="0"/>
              <a:t>позитивного отношения к </a:t>
            </a:r>
            <a:r>
              <a:rPr lang="ru-RU" sz="3800" b="1" dirty="0">
                <a:solidFill>
                  <a:srgbClr val="FF0000"/>
                </a:solidFill>
              </a:rPr>
              <a:t>творчеству</a:t>
            </a:r>
            <a:r>
              <a:rPr lang="ru-RU" sz="3800" b="1" dirty="0"/>
              <a:t> (воспитывающая среда должна быть эвристической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неповторимость, уникальность </a:t>
            </a:r>
            <a:r>
              <a:rPr lang="ru-RU" sz="3800" b="1" dirty="0"/>
              <a:t>учебного заведения (каждая школа должна иметь свое лицо</a:t>
            </a:r>
            <a:r>
              <a:rPr lang="ru-RU" sz="3800" b="1" dirty="0" smtClean="0"/>
              <a:t>);</a:t>
            </a:r>
            <a:endParaRPr lang="ru-RU" sz="3800" b="1" dirty="0"/>
          </a:p>
          <a:p>
            <a:r>
              <a:rPr lang="ru-RU" sz="3800" b="1" dirty="0" smtClean="0">
                <a:solidFill>
                  <a:srgbClr val="FF0000"/>
                </a:solidFill>
              </a:rPr>
              <a:t>наличие отношений </a:t>
            </a:r>
            <a:r>
              <a:rPr lang="ru-RU" sz="3800" b="1" dirty="0" smtClean="0"/>
              <a:t>(взаимоотношений) (</a:t>
            </a:r>
            <a:r>
              <a:rPr lang="ru-RU" sz="3800" b="1" dirty="0"/>
              <a:t>А.С. Макаренко) в среде педагогов, </a:t>
            </a:r>
            <a:r>
              <a:rPr lang="ru-RU" sz="3800" b="1" dirty="0" smtClean="0"/>
              <a:t>обучающихся </a:t>
            </a:r>
            <a:r>
              <a:rPr lang="ru-RU" sz="3800" b="1" dirty="0"/>
              <a:t>и их родителей.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263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/>
                </a:solidFill>
              </a:rPr>
              <a:t>Раздел 1. «Особенности организуемого в школе воспитательного процесса»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3" y="1609416"/>
            <a:ext cx="10554789" cy="484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Какие отличительные особенности нашей школы? Что хорошо в нашей школе, чем мы гордимся, что для нас важно?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специфика расположения школы,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особенности контингента обучающихся,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особенности социального окружения школы,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источники положительного или отрицательного влияния на детей,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ведущие направления воспитания (</a:t>
            </a:r>
            <a:r>
              <a:rPr lang="ru-RU" dirty="0" smtClean="0"/>
              <a:t>этнокультурный компонент, спорт, </a:t>
            </a:r>
            <a:r>
              <a:rPr lang="ru-RU" dirty="0" err="1" smtClean="0"/>
              <a:t>дух-нр</a:t>
            </a:r>
            <a:r>
              <a:rPr lang="ru-RU" dirty="0" smtClean="0"/>
              <a:t>. среда, </a:t>
            </a:r>
            <a:r>
              <a:rPr lang="ru-RU" dirty="0" err="1" smtClean="0"/>
              <a:t>общеинтеллектуальная</a:t>
            </a:r>
            <a:r>
              <a:rPr lang="ru-RU" dirty="0" smtClean="0"/>
              <a:t> направленность и </a:t>
            </a:r>
            <a:r>
              <a:rPr lang="ru-RU" dirty="0" err="1" smtClean="0"/>
              <a:t>др</a:t>
            </a:r>
            <a:r>
              <a:rPr lang="ru-R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значимые партнеры школы (общественные организации, выпускники, межведомственное взаимодействие, иное),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оригинальные воспитательные находки школы (кроме календарных праздников),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важные для школы принципы и традиции воспитания.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4" y="320042"/>
            <a:ext cx="10104846" cy="5159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Принципы воспитания = нормы и правила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6" y="1045030"/>
          <a:ext cx="12030896" cy="5605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4680"/>
                <a:gridCol w="5656216"/>
              </a:tblGrid>
              <a:tr h="3510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Региональный</a:t>
                      </a:r>
                      <a:r>
                        <a:rPr lang="ru-RU" sz="1800" baseline="0" dirty="0" smtClean="0"/>
                        <a:t> компонент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Институциональный компонент</a:t>
                      </a:r>
                      <a:endParaRPr lang="ru-RU" sz="1800" dirty="0"/>
                    </a:p>
                  </a:txBody>
                  <a:tcPr/>
                </a:tc>
              </a:tr>
              <a:tr h="523981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гуманистической направленности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отношение педагога к воспитанникам как к ответственным субъектам собственного развития, устанавливающий равноправное партнёрство;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</a:t>
                      </a:r>
                      <a:r>
                        <a:rPr kumimoji="0" lang="ru-RU" sz="1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социосообразности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нацеленность воспитания на социальные установки, необходимые для успешной социализации человека в современном мире;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личностно-значимой деятельности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предполагающий участие детей в различных формах деятельности в соответствии с личностными смыслами и жизненными установками;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коллективного воспитания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проявляющийся </a:t>
                      </a:r>
                      <a:b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взаимодействии детей и взрослых в процессе совместного решения задач;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дифференциации воспитания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учёта групповых  и индивидуальных особенностей детей, создания дополнительных условий для социализации детей с ОВЗ;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целостности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системность, преемственность воспитания, взаимосвязанность всех его компонентов;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государственно-общественной организации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воспитания, предполагающий разделение полномочий и консолидацию усилий органов государственной и муниципальной власти и общественных институтов 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воспитании;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результативности…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Средового подхода: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воспитывающая и мотивирующая к обновлению и развитию образовательная среда специализированного учреждения изменяет личность воспитанника к лучшему;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Результативности: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активное командное взаимодействие и сотрудничество в спортивных и гражданско-патриотических событиях и социальных практиках  помогает в раскрытии индивидуальности каждого воспитанника;</a:t>
                      </a:r>
                    </a:p>
                    <a:p>
                      <a:pPr lvl="0"/>
                      <a:r>
                        <a:rPr kumimoji="0" lang="ru-RU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Полипрофессионализации</a:t>
                      </a:r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обучения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 профессиональных проб и практик запускает процесс позитивных личностных изменений в выборе будущей профессии;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Синергии и сотрудничества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обновление процесса обучения и воспитания объединяет педагогический коллектив в выборе неформального образования и общения с воспитанниками;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Взаимодействия: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творческих социальных проектов в сотрудничестве с семьями обучающихся учит преобразовывать окружающий мир и свою жизнь.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Принципы воспитания примерной программы (школа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943" y="1609416"/>
            <a:ext cx="10528663" cy="4846320"/>
          </a:xfrm>
        </p:spPr>
        <p:txBody>
          <a:bodyPr>
            <a:normAutofit fontScale="85000" lnSpcReduction="20000"/>
          </a:bodyPr>
          <a:lstStyle/>
          <a:p>
            <a:pPr algn="just" latinLnBrk="1"/>
            <a:r>
              <a:rPr lang="ru-RU" b="1" dirty="0" smtClean="0"/>
              <a:t>неукоснительное соблюдение законности и прав семьи и ребенка,          соблюдения конфиденциальности информации о ребенке и семье,                приоритета безопасности ребенка при нахождении в образовательной  организации;</a:t>
            </a:r>
          </a:p>
          <a:p>
            <a:pPr algn="just" latinLnBrk="1"/>
            <a:r>
              <a:rPr lang="ru-RU" b="1" dirty="0" smtClean="0"/>
              <a:t>ориентир на создание в образовательной организации психологически  комфортной среды для каждого ребенка и взрослого, без которой           невозможно конструктивное взаимодействие школьников и педагогов; </a:t>
            </a:r>
          </a:p>
          <a:p>
            <a:pPr algn="just" latinLnBrk="1"/>
            <a:r>
              <a:rPr lang="ru-RU" b="1" dirty="0" smtClean="0"/>
              <a:t>реализация процесса воспитания главным образом через создание в        школе детско-взрослых общностей, которые бы объединяли детей и     педагогов яркими и содержательными событиями, общими позитивными эмоциями и доверительными отношениями друг к другу;</a:t>
            </a:r>
          </a:p>
          <a:p>
            <a:pPr algn="just" latinLnBrk="1"/>
            <a:r>
              <a:rPr lang="ru-RU" b="1" dirty="0" smtClean="0"/>
              <a:t>организация основных совместных дел школьников и педагогов как       предмета совместной заботы и взрослых, и детей;</a:t>
            </a:r>
          </a:p>
          <a:p>
            <a:pPr algn="just" latinLnBrk="1"/>
            <a:r>
              <a:rPr lang="ru-RU" b="1" dirty="0" smtClean="0"/>
              <a:t>системность, целесообразность и </a:t>
            </a:r>
            <a:r>
              <a:rPr lang="ru-RU" b="1" dirty="0" err="1" smtClean="0"/>
              <a:t>нешаблонность</a:t>
            </a:r>
            <a:r>
              <a:rPr lang="ru-RU" b="1" dirty="0" smtClean="0"/>
              <a:t> воспитания как           условия его эффективности.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97" y="320040"/>
            <a:ext cx="10306593" cy="10907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1"/>
                </a:solidFill>
              </a:rPr>
              <a:t>Определяем смыслы  принципов воспитания 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6571" y="1609416"/>
            <a:ext cx="10345783" cy="4846320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Думать, сотрудничать, лидировать, общаться, творить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Команда, событие, проект, взаимодействие, радость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B050"/>
                </a:solidFill>
              </a:rPr>
              <a:t>Легкое, полезное, продуктивное, коллективное</a:t>
            </a:r>
          </a:p>
          <a:p>
            <a:pPr>
              <a:buNone/>
            </a:pPr>
            <a:endParaRPr lang="ru-RU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 1.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Творческая команда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единомышленников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продуктивно и полезно сотрудничает.</a:t>
            </a:r>
          </a:p>
          <a:p>
            <a:pPr>
              <a:buNone/>
            </a:pP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2. Для полезного события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дети и родители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с радостью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объединяют в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проектную команду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. 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91886"/>
            <a:ext cx="9652000" cy="914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Метод «Облако смыслов»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9634" y="1600200"/>
            <a:ext cx="10319657" cy="499715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3400" b="1" dirty="0" smtClean="0"/>
              <a:t>В нашем сознании каждое слово и событие имеет свою собственную коннотацию, или иными словами – оттенок значения. Этот индивидуальный оттенок значения способен изменить не только наше психологическое восприятие сказанного, но и весь смысл высказывания. </a:t>
            </a:r>
          </a:p>
          <a:p>
            <a:pPr fontAlgn="base"/>
            <a:r>
              <a:rPr lang="ru-RU" sz="3400" b="1" dirty="0" smtClean="0"/>
              <a:t>Коннотация помогает нам в обыденной жизни не только выразить точное эмоциональное и оценочное значение нашего высказывания, но и определить в образовательной практике направление будущей деятельности/событий. </a:t>
            </a:r>
          </a:p>
          <a:p>
            <a:pPr fontAlgn="base"/>
            <a:r>
              <a:rPr lang="ru-RU" sz="3400" b="1" dirty="0" smtClean="0"/>
              <a:t>При помощи метода различные решения сложного явления можно найти уже на этапе проектирования. </a:t>
            </a:r>
          </a:p>
          <a:p>
            <a:pPr fontAlgn="base">
              <a:buNone/>
            </a:pPr>
            <a:endParaRPr lang="ru-RU" sz="3400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9958</TotalTime>
  <Words>2061</Words>
  <Application>Microsoft Office PowerPoint</Application>
  <PresentationFormat>Произвольный</PresentationFormat>
  <Paragraphs>202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Рефлексивная сессия.  рабочая программа воспитания: как отразить свою специфику и уникальность  </vt:lpstr>
      <vt:lpstr>Основные вопросы </vt:lpstr>
      <vt:lpstr>Воспитывающая социокультурная среда </vt:lpstr>
      <vt:lpstr>            Основные механизмы-реализации воспитания – компоненты средового подхода в  воспитании </vt:lpstr>
      <vt:lpstr>Раздел 1. «Особенности организуемого в школе воспитательного процесса»</vt:lpstr>
      <vt:lpstr>Принципы воспитания = нормы и правила  </vt:lpstr>
      <vt:lpstr>Принципы воспитания примерной программы (школа В.А. караковского)</vt:lpstr>
      <vt:lpstr>Определяем смыслы  принципов воспитания </vt:lpstr>
      <vt:lpstr>Метод «Облако смыслов»</vt:lpstr>
      <vt:lpstr>Технология применения</vt:lpstr>
      <vt:lpstr>2. Конструирование единых целей воспитания на основе базовых общественных ценностей</vt:lpstr>
      <vt:lpstr>Насколько от 1 до 10 Вам важно: семья, труд, отечество, природа, мир, знания, культура, здоровье, человек</vt:lpstr>
      <vt:lpstr>Целеполагание – важный элемент воспитательной технологии, мысленное представление о результате   </vt:lpstr>
      <vt:lpstr>Основа Целеполагания воспитания – компоненты личностного развития/ личностных результатов    </vt:lpstr>
      <vt:lpstr>Единство целей воспитания обеспечивает позитивную динамику развития личности </vt:lpstr>
      <vt:lpstr>Кейсы: Примеры  целей  </vt:lpstr>
      <vt:lpstr>Как мы поймем, что сформулировали цель воспитания?              Критерии</vt:lpstr>
      <vt:lpstr>Отбор задач </vt:lpstr>
      <vt:lpstr>Кейс: задачи воспитания </vt:lpstr>
      <vt:lpstr>Модуль: курсы внеурочной деятельности</vt:lpstr>
      <vt:lpstr>Критерии оценивания специфики реализации воспитания в оо </vt:lpstr>
      <vt:lpstr>Выскажитесь одним предложением о своей работе, выбирая начало фразы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939</cp:revision>
  <cp:lastPrinted>2019-08-16T09:58:51Z</cp:lastPrinted>
  <dcterms:created xsi:type="dcterms:W3CDTF">2017-06-28T07:28:35Z</dcterms:created>
  <dcterms:modified xsi:type="dcterms:W3CDTF">2021-02-24T17:25:11Z</dcterms:modified>
</cp:coreProperties>
</file>