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commentAuthors.xml" ContentType="application/vnd.openxmlformats-officedocument.presentationml.commentAuthor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55"/>
  </p:notesMasterIdLst>
  <p:sldIdLst>
    <p:sldId id="889" r:id="rId2"/>
    <p:sldId id="910" r:id="rId3"/>
    <p:sldId id="928" r:id="rId4"/>
    <p:sldId id="950" r:id="rId5"/>
    <p:sldId id="911" r:id="rId6"/>
    <p:sldId id="917" r:id="rId7"/>
    <p:sldId id="919" r:id="rId8"/>
    <p:sldId id="914" r:id="rId9"/>
    <p:sldId id="916" r:id="rId10"/>
    <p:sldId id="918" r:id="rId11"/>
    <p:sldId id="912" r:id="rId12"/>
    <p:sldId id="913" r:id="rId13"/>
    <p:sldId id="902" r:id="rId14"/>
    <p:sldId id="901" r:id="rId15"/>
    <p:sldId id="924" r:id="rId16"/>
    <p:sldId id="921" r:id="rId17"/>
    <p:sldId id="922" r:id="rId18"/>
    <p:sldId id="923" r:id="rId19"/>
    <p:sldId id="939" r:id="rId20"/>
    <p:sldId id="925" r:id="rId21"/>
    <p:sldId id="926" r:id="rId22"/>
    <p:sldId id="929" r:id="rId23"/>
    <p:sldId id="955" r:id="rId24"/>
    <p:sldId id="956" r:id="rId25"/>
    <p:sldId id="951" r:id="rId26"/>
    <p:sldId id="952" r:id="rId27"/>
    <p:sldId id="953" r:id="rId28"/>
    <p:sldId id="942" r:id="rId29"/>
    <p:sldId id="944" r:id="rId30"/>
    <p:sldId id="967" r:id="rId31"/>
    <p:sldId id="945" r:id="rId32"/>
    <p:sldId id="958" r:id="rId33"/>
    <p:sldId id="959" r:id="rId34"/>
    <p:sldId id="960" r:id="rId35"/>
    <p:sldId id="957" r:id="rId36"/>
    <p:sldId id="961" r:id="rId37"/>
    <p:sldId id="962" r:id="rId38"/>
    <p:sldId id="963" r:id="rId39"/>
    <p:sldId id="964" r:id="rId40"/>
    <p:sldId id="965" r:id="rId41"/>
    <p:sldId id="966" r:id="rId42"/>
    <p:sldId id="947" r:id="rId43"/>
    <p:sldId id="948" r:id="rId44"/>
    <p:sldId id="930" r:id="rId45"/>
    <p:sldId id="933" r:id="rId46"/>
    <p:sldId id="934" r:id="rId47"/>
    <p:sldId id="935" r:id="rId48"/>
    <p:sldId id="936" r:id="rId49"/>
    <p:sldId id="937" r:id="rId50"/>
    <p:sldId id="931" r:id="rId51"/>
    <p:sldId id="949" r:id="rId52"/>
    <p:sldId id="932" r:id="rId53"/>
    <p:sldId id="940" r:id="rId54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ey Golubtsov" initials="AG" lastIdx="1" clrIdx="0">
    <p:extLst/>
  </p:cmAuthor>
  <p:cmAuthor id="2" name="Блинова Александра Юрьевна" initials="БАЮ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99"/>
    <a:srgbClr val="99FF99"/>
    <a:srgbClr val="66FF66"/>
    <a:srgbClr val="FFFFFF"/>
    <a:srgbClr val="FFCCFF"/>
    <a:srgbClr val="008CC1"/>
    <a:srgbClr val="05AECD"/>
    <a:srgbClr val="64BDFF"/>
    <a:srgbClr val="4D88C7"/>
    <a:srgbClr val="CC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194" autoAdjust="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-838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03EAE7-5194-4E85-996B-4FB5984C655D}" type="doc">
      <dgm:prSet loTypeId="urn:microsoft.com/office/officeart/2005/8/layout/vList5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3867025F-308E-4C4C-9206-1E60761527F1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ФГОС  общего образования</a:t>
          </a:r>
          <a:endParaRPr lang="ru-RU" sz="2000" b="1" dirty="0">
            <a:solidFill>
              <a:schemeClr val="tx1"/>
            </a:solidFill>
          </a:endParaRPr>
        </a:p>
      </dgm:t>
    </dgm:pt>
    <dgm:pt modelId="{2DF38BF8-3536-45B4-9D3A-494DFC62AC0A}" type="parTrans" cxnId="{87C24DF6-BF33-44A7-9A78-DDD4274BCC59}">
      <dgm:prSet/>
      <dgm:spPr/>
      <dgm:t>
        <a:bodyPr/>
        <a:lstStyle/>
        <a:p>
          <a:endParaRPr lang="ru-RU"/>
        </a:p>
      </dgm:t>
    </dgm:pt>
    <dgm:pt modelId="{352CB5D6-1DE4-4674-A517-9A1A8F8652B2}" type="sibTrans" cxnId="{87C24DF6-BF33-44A7-9A78-DDD4274BCC59}">
      <dgm:prSet/>
      <dgm:spPr/>
      <dgm:t>
        <a:bodyPr/>
        <a:lstStyle/>
        <a:p>
          <a:endParaRPr lang="ru-RU"/>
        </a:p>
      </dgm:t>
    </dgm:pt>
    <dgm:pt modelId="{A1DDFF63-BB13-47F9-B7EF-1E8ADBAA8BBC}">
      <dgm:prSet phldrT="[Текст]"/>
      <dgm:spPr/>
      <dgm:t>
        <a:bodyPr/>
        <a:lstStyle/>
        <a:p>
          <a:r>
            <a:rPr lang="ru-RU" b="1" dirty="0" smtClean="0"/>
            <a:t>Обязательность воспитательной деятельности в современной школе, в т.ч. внеурочная деятельность</a:t>
          </a:r>
          <a:endParaRPr lang="ru-RU" b="1" dirty="0"/>
        </a:p>
      </dgm:t>
    </dgm:pt>
    <dgm:pt modelId="{4BBDAAFA-CBB6-488B-A387-82D8252DC31B}" type="parTrans" cxnId="{5508694A-ACA3-4CE2-A57B-4F61222EBEAC}">
      <dgm:prSet/>
      <dgm:spPr/>
      <dgm:t>
        <a:bodyPr/>
        <a:lstStyle/>
        <a:p>
          <a:endParaRPr lang="ru-RU"/>
        </a:p>
      </dgm:t>
    </dgm:pt>
    <dgm:pt modelId="{A317A8CA-5098-4A07-A83B-0C77C6664B77}" type="sibTrans" cxnId="{5508694A-ACA3-4CE2-A57B-4F61222EBEAC}">
      <dgm:prSet/>
      <dgm:spPr/>
      <dgm:t>
        <a:bodyPr/>
        <a:lstStyle/>
        <a:p>
          <a:endParaRPr lang="ru-RU"/>
        </a:p>
      </dgm:t>
    </dgm:pt>
    <dgm:pt modelId="{848BFA27-4D3E-4D01-87E7-3F841EF7FE27}">
      <dgm:prSet phldrT="[Текст]"/>
      <dgm:spPr/>
      <dgm:t>
        <a:bodyPr/>
        <a:lstStyle/>
        <a:p>
          <a:r>
            <a:rPr lang="ru-RU" b="1" dirty="0" smtClean="0"/>
            <a:t>Результаты воспитания – личностные приобретения школьников</a:t>
          </a:r>
          <a:endParaRPr lang="ru-RU" b="1" dirty="0"/>
        </a:p>
      </dgm:t>
    </dgm:pt>
    <dgm:pt modelId="{D6E53FAC-48B6-4052-80BB-80A0773C8189}" type="parTrans" cxnId="{9171939B-7A58-4A24-B0D3-ACDCFF95E967}">
      <dgm:prSet/>
      <dgm:spPr/>
      <dgm:t>
        <a:bodyPr/>
        <a:lstStyle/>
        <a:p>
          <a:endParaRPr lang="ru-RU"/>
        </a:p>
      </dgm:t>
    </dgm:pt>
    <dgm:pt modelId="{B690363E-1348-47EE-B719-517EEFF06E35}" type="sibTrans" cxnId="{9171939B-7A58-4A24-B0D3-ACDCFF95E967}">
      <dgm:prSet/>
      <dgm:spPr/>
      <dgm:t>
        <a:bodyPr/>
        <a:lstStyle/>
        <a:p>
          <a:endParaRPr lang="ru-RU"/>
        </a:p>
      </dgm:t>
    </dgm:pt>
    <dgm:pt modelId="{598D7F9F-0CD4-47D0-A19E-D84BD39512FA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Федеральный закон от 31 июля 2020 г. № 304-ФЗ “О внесении изменений в Федеральный закон «Об образовании в Российской Федерации» по вопросам воспитания обучающихся” </a:t>
          </a:r>
          <a:endParaRPr lang="ru-RU" dirty="0">
            <a:solidFill>
              <a:schemeClr val="tx1"/>
            </a:solidFill>
          </a:endParaRPr>
        </a:p>
      </dgm:t>
    </dgm:pt>
    <dgm:pt modelId="{022BC1A3-1B0F-4444-A3A5-D113E7539D62}" type="parTrans" cxnId="{42F6D376-3696-4824-89BE-E9D10587B839}">
      <dgm:prSet/>
      <dgm:spPr/>
      <dgm:t>
        <a:bodyPr/>
        <a:lstStyle/>
        <a:p>
          <a:endParaRPr lang="ru-RU"/>
        </a:p>
      </dgm:t>
    </dgm:pt>
    <dgm:pt modelId="{AEA6787B-6F0A-4644-B818-02689BE75B77}" type="sibTrans" cxnId="{42F6D376-3696-4824-89BE-E9D10587B839}">
      <dgm:prSet/>
      <dgm:spPr/>
      <dgm:t>
        <a:bodyPr/>
        <a:lstStyle/>
        <a:p>
          <a:endParaRPr lang="ru-RU"/>
        </a:p>
      </dgm:t>
    </dgm:pt>
    <dgm:pt modelId="{C63E2227-2D8D-4523-B89B-43BF4E77FC41}">
      <dgm:prSet phldrT="[Текст]"/>
      <dgm:spPr/>
      <dgm:t>
        <a:bodyPr/>
        <a:lstStyle/>
        <a:p>
          <a:r>
            <a:rPr lang="ru-RU" b="1" dirty="0" smtClean="0"/>
            <a:t>В трактовке воспитания усилена роль гражданско-патриотического воспитания</a:t>
          </a:r>
          <a:endParaRPr lang="ru-RU" b="1" dirty="0"/>
        </a:p>
      </dgm:t>
    </dgm:pt>
    <dgm:pt modelId="{DF8CC178-DA07-4415-B6EE-A1F521FE71DA}" type="parTrans" cxnId="{97AC0CBE-9445-4409-B094-B8DEEEA19181}">
      <dgm:prSet/>
      <dgm:spPr/>
      <dgm:t>
        <a:bodyPr/>
        <a:lstStyle/>
        <a:p>
          <a:endParaRPr lang="ru-RU"/>
        </a:p>
      </dgm:t>
    </dgm:pt>
    <dgm:pt modelId="{7FA137A9-2E50-4479-AEBA-AE8642E08BBC}" type="sibTrans" cxnId="{97AC0CBE-9445-4409-B094-B8DEEEA19181}">
      <dgm:prSet/>
      <dgm:spPr/>
      <dgm:t>
        <a:bodyPr/>
        <a:lstStyle/>
        <a:p>
          <a:endParaRPr lang="ru-RU"/>
        </a:p>
      </dgm:t>
    </dgm:pt>
    <dgm:pt modelId="{1FF5C4AA-BF27-4A76-B50A-6E724944E68A}">
      <dgm:prSet phldrT="[Текст]"/>
      <dgm:spPr/>
      <dgm:t>
        <a:bodyPr/>
        <a:lstStyle/>
        <a:p>
          <a:r>
            <a:rPr lang="ru-RU" b="1" dirty="0" smtClean="0"/>
            <a:t>В ООП ОО включены рабочая программа воспитания  и календарный план воспитательной работы</a:t>
          </a:r>
          <a:endParaRPr lang="ru-RU" b="1" dirty="0"/>
        </a:p>
      </dgm:t>
    </dgm:pt>
    <dgm:pt modelId="{A36303D2-E2ED-488D-9263-6772321DAC38}" type="parTrans" cxnId="{6146E8D8-F046-4520-8822-A028A8ABBACC}">
      <dgm:prSet/>
      <dgm:spPr/>
      <dgm:t>
        <a:bodyPr/>
        <a:lstStyle/>
        <a:p>
          <a:endParaRPr lang="ru-RU"/>
        </a:p>
      </dgm:t>
    </dgm:pt>
    <dgm:pt modelId="{0BC8FD9B-7AD8-43B8-9360-4783615B862D}" type="sibTrans" cxnId="{6146E8D8-F046-4520-8822-A028A8ABBACC}">
      <dgm:prSet/>
      <dgm:spPr/>
      <dgm:t>
        <a:bodyPr/>
        <a:lstStyle/>
        <a:p>
          <a:endParaRPr lang="ru-RU"/>
        </a:p>
      </dgm:t>
    </dgm:pt>
    <dgm:pt modelId="{C9CB57F1-991B-40BA-A1A8-BB7F484ADE57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Дорожная карта по реализации Стратегии развития воспитания в Российской Федерации на период 2020-2025 гг.</a:t>
          </a:r>
          <a:endParaRPr lang="ru-RU" b="1" dirty="0"/>
        </a:p>
      </dgm:t>
    </dgm:pt>
    <dgm:pt modelId="{326F94B1-41F6-4FC3-8DFF-2613D17B4D9C}" type="parTrans" cxnId="{89AFBF80-75C8-4A37-9334-E0F08FA6DB9A}">
      <dgm:prSet/>
      <dgm:spPr/>
      <dgm:t>
        <a:bodyPr/>
        <a:lstStyle/>
        <a:p>
          <a:endParaRPr lang="ru-RU"/>
        </a:p>
      </dgm:t>
    </dgm:pt>
    <dgm:pt modelId="{BB230318-286E-4826-B0D0-52640ECDAF79}" type="sibTrans" cxnId="{89AFBF80-75C8-4A37-9334-E0F08FA6DB9A}">
      <dgm:prSet/>
      <dgm:spPr/>
      <dgm:t>
        <a:bodyPr/>
        <a:lstStyle/>
        <a:p>
          <a:endParaRPr lang="ru-RU"/>
        </a:p>
      </dgm:t>
    </dgm:pt>
    <dgm:pt modelId="{D7C66CA9-23A5-4527-861B-8E083119CDCF}">
      <dgm:prSet phldrT="[Текст]"/>
      <dgm:spPr/>
      <dgm:t>
        <a:bodyPr/>
        <a:lstStyle/>
        <a:p>
          <a:r>
            <a:rPr lang="ru-RU" b="1" dirty="0" smtClean="0"/>
            <a:t>Разработка и внедрение рабочих программ воспитания в общеобразовательных организациях на основе примерной программы</a:t>
          </a:r>
          <a:endParaRPr lang="ru-RU" b="1" dirty="0"/>
        </a:p>
      </dgm:t>
    </dgm:pt>
    <dgm:pt modelId="{4618E5BB-EDD1-4C75-9D48-6B0F6C69DE9C}" type="parTrans" cxnId="{392CEB88-5028-4BDF-AD7D-04484A496859}">
      <dgm:prSet/>
      <dgm:spPr/>
      <dgm:t>
        <a:bodyPr/>
        <a:lstStyle/>
        <a:p>
          <a:endParaRPr lang="ru-RU"/>
        </a:p>
      </dgm:t>
    </dgm:pt>
    <dgm:pt modelId="{23567032-0B97-4F93-87D7-63AE09CD33B9}" type="sibTrans" cxnId="{392CEB88-5028-4BDF-AD7D-04484A496859}">
      <dgm:prSet/>
      <dgm:spPr/>
      <dgm:t>
        <a:bodyPr/>
        <a:lstStyle/>
        <a:p>
          <a:endParaRPr lang="ru-RU"/>
        </a:p>
      </dgm:t>
    </dgm:pt>
    <dgm:pt modelId="{62B99458-B046-4EFD-8A86-6AF4541C9294}">
      <dgm:prSet phldrT="[Текст]"/>
      <dgm:spPr/>
      <dgm:t>
        <a:bodyPr/>
        <a:lstStyle/>
        <a:p>
          <a:r>
            <a:rPr lang="ru-RU" b="1" dirty="0" smtClean="0"/>
            <a:t>Проведение мониторинга внедрения рабочих программ</a:t>
          </a:r>
          <a:endParaRPr lang="ru-RU" b="1" dirty="0"/>
        </a:p>
      </dgm:t>
    </dgm:pt>
    <dgm:pt modelId="{AC812950-156D-4944-B97F-BE7A0D3CACFC}" type="parTrans" cxnId="{FA6CC5C7-FD3E-471B-ACF0-0B5B91C13217}">
      <dgm:prSet/>
      <dgm:spPr/>
      <dgm:t>
        <a:bodyPr/>
        <a:lstStyle/>
        <a:p>
          <a:endParaRPr lang="ru-RU"/>
        </a:p>
      </dgm:t>
    </dgm:pt>
    <dgm:pt modelId="{AC560229-3E73-4BA7-881B-EE6ECEFEC6D0}" type="sibTrans" cxnId="{FA6CC5C7-FD3E-471B-ACF0-0B5B91C13217}">
      <dgm:prSet/>
      <dgm:spPr/>
      <dgm:t>
        <a:bodyPr/>
        <a:lstStyle/>
        <a:p>
          <a:endParaRPr lang="ru-RU"/>
        </a:p>
      </dgm:t>
    </dgm:pt>
    <dgm:pt modelId="{2EE2776E-44A4-4D3E-B85A-C6F07DED0662}" type="pres">
      <dgm:prSet presAssocID="{A903EAE7-5194-4E85-996B-4FB5984C655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7F6E22-4690-409B-A182-1C0DE3195C4C}" type="pres">
      <dgm:prSet presAssocID="{3867025F-308E-4C4C-9206-1E60761527F1}" presName="linNode" presStyleCnt="0"/>
      <dgm:spPr/>
    </dgm:pt>
    <dgm:pt modelId="{8CFB49C7-E8BA-401A-B61F-CDAC73CB9941}" type="pres">
      <dgm:prSet presAssocID="{3867025F-308E-4C4C-9206-1E60761527F1}" presName="parentText" presStyleLbl="node1" presStyleIdx="0" presStyleCnt="3" custLinFactNeighborX="186" custLinFactNeighborY="358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75B8CF-A7F4-4CBB-AE1A-AA71DC69ADEF}" type="pres">
      <dgm:prSet presAssocID="{3867025F-308E-4C4C-9206-1E60761527F1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F5F984-895F-43C1-B6E9-5FEA3544D12F}" type="pres">
      <dgm:prSet presAssocID="{352CB5D6-1DE4-4674-A517-9A1A8F8652B2}" presName="sp" presStyleCnt="0"/>
      <dgm:spPr/>
    </dgm:pt>
    <dgm:pt modelId="{07E3A967-B0E3-407D-88DE-06B3DBA98A97}" type="pres">
      <dgm:prSet presAssocID="{598D7F9F-0CD4-47D0-A19E-D84BD39512FA}" presName="linNode" presStyleCnt="0"/>
      <dgm:spPr/>
    </dgm:pt>
    <dgm:pt modelId="{42D54066-4A26-4267-9C3D-40337F102A1D}" type="pres">
      <dgm:prSet presAssocID="{598D7F9F-0CD4-47D0-A19E-D84BD39512F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8FDEA9-86AB-4566-8F91-615424210527}" type="pres">
      <dgm:prSet presAssocID="{598D7F9F-0CD4-47D0-A19E-D84BD39512FA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ED29CC-8E8F-4987-A480-4CCDE20C00FA}" type="pres">
      <dgm:prSet presAssocID="{AEA6787B-6F0A-4644-B818-02689BE75B77}" presName="sp" presStyleCnt="0"/>
      <dgm:spPr/>
    </dgm:pt>
    <dgm:pt modelId="{EAD0480F-E871-4645-B6F9-317CF8A1CD3C}" type="pres">
      <dgm:prSet presAssocID="{C9CB57F1-991B-40BA-A1A8-BB7F484ADE57}" presName="linNode" presStyleCnt="0"/>
      <dgm:spPr/>
    </dgm:pt>
    <dgm:pt modelId="{FBA9E413-16CD-413F-931A-7B9154D78CC7}" type="pres">
      <dgm:prSet presAssocID="{C9CB57F1-991B-40BA-A1A8-BB7F484ADE5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E733A5-B261-482C-97A5-E8AD5537F6E6}" type="pres">
      <dgm:prSet presAssocID="{C9CB57F1-991B-40BA-A1A8-BB7F484ADE57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AC0CBE-9445-4409-B094-B8DEEEA19181}" srcId="{598D7F9F-0CD4-47D0-A19E-D84BD39512FA}" destId="{C63E2227-2D8D-4523-B89B-43BF4E77FC41}" srcOrd="0" destOrd="0" parTransId="{DF8CC178-DA07-4415-B6EE-A1F521FE71DA}" sibTransId="{7FA137A9-2E50-4479-AEBA-AE8642E08BBC}"/>
    <dgm:cxn modelId="{89AFBF80-75C8-4A37-9334-E0F08FA6DB9A}" srcId="{A903EAE7-5194-4E85-996B-4FB5984C655D}" destId="{C9CB57F1-991B-40BA-A1A8-BB7F484ADE57}" srcOrd="2" destOrd="0" parTransId="{326F94B1-41F6-4FC3-8DFF-2613D17B4D9C}" sibTransId="{BB230318-286E-4826-B0D0-52640ECDAF79}"/>
    <dgm:cxn modelId="{42F6D376-3696-4824-89BE-E9D10587B839}" srcId="{A903EAE7-5194-4E85-996B-4FB5984C655D}" destId="{598D7F9F-0CD4-47D0-A19E-D84BD39512FA}" srcOrd="1" destOrd="0" parTransId="{022BC1A3-1B0F-4444-A3A5-D113E7539D62}" sibTransId="{AEA6787B-6F0A-4644-B818-02689BE75B77}"/>
    <dgm:cxn modelId="{5508694A-ACA3-4CE2-A57B-4F61222EBEAC}" srcId="{3867025F-308E-4C4C-9206-1E60761527F1}" destId="{A1DDFF63-BB13-47F9-B7EF-1E8ADBAA8BBC}" srcOrd="0" destOrd="0" parTransId="{4BBDAAFA-CBB6-488B-A387-82D8252DC31B}" sibTransId="{A317A8CA-5098-4A07-A83B-0C77C6664B77}"/>
    <dgm:cxn modelId="{397EDB09-B7DE-4006-BB2E-8687D6C8BCAF}" type="presOf" srcId="{1FF5C4AA-BF27-4A76-B50A-6E724944E68A}" destId="{FB8FDEA9-86AB-4566-8F91-615424210527}" srcOrd="0" destOrd="1" presId="urn:microsoft.com/office/officeart/2005/8/layout/vList5"/>
    <dgm:cxn modelId="{392CEB88-5028-4BDF-AD7D-04484A496859}" srcId="{C9CB57F1-991B-40BA-A1A8-BB7F484ADE57}" destId="{D7C66CA9-23A5-4527-861B-8E083119CDCF}" srcOrd="0" destOrd="0" parTransId="{4618E5BB-EDD1-4C75-9D48-6B0F6C69DE9C}" sibTransId="{23567032-0B97-4F93-87D7-63AE09CD33B9}"/>
    <dgm:cxn modelId="{EAAAFEDC-3E58-41B2-9CCE-035D6085D37B}" type="presOf" srcId="{3867025F-308E-4C4C-9206-1E60761527F1}" destId="{8CFB49C7-E8BA-401A-B61F-CDAC73CB9941}" srcOrd="0" destOrd="0" presId="urn:microsoft.com/office/officeart/2005/8/layout/vList5"/>
    <dgm:cxn modelId="{4D5F4293-0BF7-48FB-8B5D-754A373F4534}" type="presOf" srcId="{C63E2227-2D8D-4523-B89B-43BF4E77FC41}" destId="{FB8FDEA9-86AB-4566-8F91-615424210527}" srcOrd="0" destOrd="0" presId="urn:microsoft.com/office/officeart/2005/8/layout/vList5"/>
    <dgm:cxn modelId="{6146E8D8-F046-4520-8822-A028A8ABBACC}" srcId="{598D7F9F-0CD4-47D0-A19E-D84BD39512FA}" destId="{1FF5C4AA-BF27-4A76-B50A-6E724944E68A}" srcOrd="1" destOrd="0" parTransId="{A36303D2-E2ED-488D-9263-6772321DAC38}" sibTransId="{0BC8FD9B-7AD8-43B8-9360-4783615B862D}"/>
    <dgm:cxn modelId="{4C7A2A7B-AB41-4060-82F9-4A4366ADB7F8}" type="presOf" srcId="{62B99458-B046-4EFD-8A86-6AF4541C9294}" destId="{31E733A5-B261-482C-97A5-E8AD5537F6E6}" srcOrd="0" destOrd="1" presId="urn:microsoft.com/office/officeart/2005/8/layout/vList5"/>
    <dgm:cxn modelId="{87C24DF6-BF33-44A7-9A78-DDD4274BCC59}" srcId="{A903EAE7-5194-4E85-996B-4FB5984C655D}" destId="{3867025F-308E-4C4C-9206-1E60761527F1}" srcOrd="0" destOrd="0" parTransId="{2DF38BF8-3536-45B4-9D3A-494DFC62AC0A}" sibTransId="{352CB5D6-1DE4-4674-A517-9A1A8F8652B2}"/>
    <dgm:cxn modelId="{D07B817B-A64D-4458-BF91-7C68BBE97439}" type="presOf" srcId="{848BFA27-4D3E-4D01-87E7-3F841EF7FE27}" destId="{4875B8CF-A7F4-4CBB-AE1A-AA71DC69ADEF}" srcOrd="0" destOrd="1" presId="urn:microsoft.com/office/officeart/2005/8/layout/vList5"/>
    <dgm:cxn modelId="{410E98FA-6DAE-4ABC-AAEC-294FEC08F3A0}" type="presOf" srcId="{D7C66CA9-23A5-4527-861B-8E083119CDCF}" destId="{31E733A5-B261-482C-97A5-E8AD5537F6E6}" srcOrd="0" destOrd="0" presId="urn:microsoft.com/office/officeart/2005/8/layout/vList5"/>
    <dgm:cxn modelId="{AE15BF7A-846C-4914-A1A3-A597D403673D}" type="presOf" srcId="{598D7F9F-0CD4-47D0-A19E-D84BD39512FA}" destId="{42D54066-4A26-4267-9C3D-40337F102A1D}" srcOrd="0" destOrd="0" presId="urn:microsoft.com/office/officeart/2005/8/layout/vList5"/>
    <dgm:cxn modelId="{D2A4D26C-1AE4-423F-8127-FFA220604D8A}" type="presOf" srcId="{A903EAE7-5194-4E85-996B-4FB5984C655D}" destId="{2EE2776E-44A4-4D3E-B85A-C6F07DED0662}" srcOrd="0" destOrd="0" presId="urn:microsoft.com/office/officeart/2005/8/layout/vList5"/>
    <dgm:cxn modelId="{07E77439-5949-4A07-8249-5A9573402FA1}" type="presOf" srcId="{A1DDFF63-BB13-47F9-B7EF-1E8ADBAA8BBC}" destId="{4875B8CF-A7F4-4CBB-AE1A-AA71DC69ADEF}" srcOrd="0" destOrd="0" presId="urn:microsoft.com/office/officeart/2005/8/layout/vList5"/>
    <dgm:cxn modelId="{9171939B-7A58-4A24-B0D3-ACDCFF95E967}" srcId="{3867025F-308E-4C4C-9206-1E60761527F1}" destId="{848BFA27-4D3E-4D01-87E7-3F841EF7FE27}" srcOrd="1" destOrd="0" parTransId="{D6E53FAC-48B6-4052-80BB-80A0773C8189}" sibTransId="{B690363E-1348-47EE-B719-517EEFF06E35}"/>
    <dgm:cxn modelId="{FA6CC5C7-FD3E-471B-ACF0-0B5B91C13217}" srcId="{C9CB57F1-991B-40BA-A1A8-BB7F484ADE57}" destId="{62B99458-B046-4EFD-8A86-6AF4541C9294}" srcOrd="1" destOrd="0" parTransId="{AC812950-156D-4944-B97F-BE7A0D3CACFC}" sibTransId="{AC560229-3E73-4BA7-881B-EE6ECEFEC6D0}"/>
    <dgm:cxn modelId="{75BD3D61-AA92-4E47-8F01-F9147E7861B5}" type="presOf" srcId="{C9CB57F1-991B-40BA-A1A8-BB7F484ADE57}" destId="{FBA9E413-16CD-413F-931A-7B9154D78CC7}" srcOrd="0" destOrd="0" presId="urn:microsoft.com/office/officeart/2005/8/layout/vList5"/>
    <dgm:cxn modelId="{C095AF4D-FE8F-49BC-9D24-D529F0971542}" type="presParOf" srcId="{2EE2776E-44A4-4D3E-B85A-C6F07DED0662}" destId="{8D7F6E22-4690-409B-A182-1C0DE3195C4C}" srcOrd="0" destOrd="0" presId="urn:microsoft.com/office/officeart/2005/8/layout/vList5"/>
    <dgm:cxn modelId="{AE669A7F-72F8-47FB-8A0F-489EFA086FC0}" type="presParOf" srcId="{8D7F6E22-4690-409B-A182-1C0DE3195C4C}" destId="{8CFB49C7-E8BA-401A-B61F-CDAC73CB9941}" srcOrd="0" destOrd="0" presId="urn:microsoft.com/office/officeart/2005/8/layout/vList5"/>
    <dgm:cxn modelId="{C730EA61-5493-4D1C-8881-952043B58A97}" type="presParOf" srcId="{8D7F6E22-4690-409B-A182-1C0DE3195C4C}" destId="{4875B8CF-A7F4-4CBB-AE1A-AA71DC69ADEF}" srcOrd="1" destOrd="0" presId="urn:microsoft.com/office/officeart/2005/8/layout/vList5"/>
    <dgm:cxn modelId="{73B9F700-B131-4F00-9212-56ED1319EAC7}" type="presParOf" srcId="{2EE2776E-44A4-4D3E-B85A-C6F07DED0662}" destId="{94F5F984-895F-43C1-B6E9-5FEA3544D12F}" srcOrd="1" destOrd="0" presId="urn:microsoft.com/office/officeart/2005/8/layout/vList5"/>
    <dgm:cxn modelId="{2F4DE0FC-0452-4039-8980-5F2854C6C858}" type="presParOf" srcId="{2EE2776E-44A4-4D3E-B85A-C6F07DED0662}" destId="{07E3A967-B0E3-407D-88DE-06B3DBA98A97}" srcOrd="2" destOrd="0" presId="urn:microsoft.com/office/officeart/2005/8/layout/vList5"/>
    <dgm:cxn modelId="{542CB6A9-FCA1-4E8F-9A37-37FBBF628BB4}" type="presParOf" srcId="{07E3A967-B0E3-407D-88DE-06B3DBA98A97}" destId="{42D54066-4A26-4267-9C3D-40337F102A1D}" srcOrd="0" destOrd="0" presId="urn:microsoft.com/office/officeart/2005/8/layout/vList5"/>
    <dgm:cxn modelId="{72CA278E-431B-4A30-B924-B30436F1F59A}" type="presParOf" srcId="{07E3A967-B0E3-407D-88DE-06B3DBA98A97}" destId="{FB8FDEA9-86AB-4566-8F91-615424210527}" srcOrd="1" destOrd="0" presId="urn:microsoft.com/office/officeart/2005/8/layout/vList5"/>
    <dgm:cxn modelId="{73B89897-0DBA-45EC-86C2-DE25225B5309}" type="presParOf" srcId="{2EE2776E-44A4-4D3E-B85A-C6F07DED0662}" destId="{86ED29CC-8E8F-4987-A480-4CCDE20C00FA}" srcOrd="3" destOrd="0" presId="urn:microsoft.com/office/officeart/2005/8/layout/vList5"/>
    <dgm:cxn modelId="{9BEE0B43-67A2-4A72-AF7F-D4A7E1957043}" type="presParOf" srcId="{2EE2776E-44A4-4D3E-B85A-C6F07DED0662}" destId="{EAD0480F-E871-4645-B6F9-317CF8A1CD3C}" srcOrd="4" destOrd="0" presId="urn:microsoft.com/office/officeart/2005/8/layout/vList5"/>
    <dgm:cxn modelId="{DFBCD72F-9405-4124-8422-C44D36DA2739}" type="presParOf" srcId="{EAD0480F-E871-4645-B6F9-317CF8A1CD3C}" destId="{FBA9E413-16CD-413F-931A-7B9154D78CC7}" srcOrd="0" destOrd="0" presId="urn:microsoft.com/office/officeart/2005/8/layout/vList5"/>
    <dgm:cxn modelId="{F000D1DF-B7C6-42F4-B2C6-F11A40AE2C9F}" type="presParOf" srcId="{EAD0480F-E871-4645-B6F9-317CF8A1CD3C}" destId="{31E733A5-B261-482C-97A5-E8AD5537F6E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D83E38-8F50-41D4-B8BB-48833220EA4C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B942C813-7682-4AA0-A382-5B43E62AA2DE}">
      <dgm:prSet phldrT="[Текст]"/>
      <dgm:spPr/>
      <dgm:t>
        <a:bodyPr/>
        <a:lstStyle/>
        <a:p>
          <a:r>
            <a:rPr lang="ru-RU" b="1" dirty="0" smtClean="0"/>
            <a:t>ГРАЖДАНСКОЕ ВОСПИТАНИЕ</a:t>
          </a:r>
          <a:endParaRPr lang="ru-RU" b="1" dirty="0"/>
        </a:p>
      </dgm:t>
    </dgm:pt>
    <dgm:pt modelId="{535291DF-B0CB-4C3E-BEE0-7765A4DA3A27}" type="parTrans" cxnId="{36F78FF5-0682-4BDA-9F59-6E88A2487D4B}">
      <dgm:prSet/>
      <dgm:spPr/>
      <dgm:t>
        <a:bodyPr/>
        <a:lstStyle/>
        <a:p>
          <a:endParaRPr lang="ru-RU"/>
        </a:p>
      </dgm:t>
    </dgm:pt>
    <dgm:pt modelId="{E86F6742-2F98-4349-84FF-8DC4871E8164}" type="sibTrans" cxnId="{36F78FF5-0682-4BDA-9F59-6E88A2487D4B}">
      <dgm:prSet/>
      <dgm:spPr/>
      <dgm:t>
        <a:bodyPr/>
        <a:lstStyle/>
        <a:p>
          <a:endParaRPr lang="ru-RU"/>
        </a:p>
      </dgm:t>
    </dgm:pt>
    <dgm:pt modelId="{2DC1E325-2CE9-4A49-9196-8F97DFA5D343}">
      <dgm:prSet phldrT="[Текст]"/>
      <dgm:spPr/>
      <dgm:t>
        <a:bodyPr/>
        <a:lstStyle/>
        <a:p>
          <a:r>
            <a:rPr lang="ru-RU" b="1" dirty="0" smtClean="0"/>
            <a:t>ПАТРИОТИЧЕСКОЕ ВОСПИТАНИЕ</a:t>
          </a:r>
          <a:endParaRPr lang="ru-RU" b="1" dirty="0"/>
        </a:p>
      </dgm:t>
    </dgm:pt>
    <dgm:pt modelId="{0A106114-001B-43EB-9DF5-16C53F5B4303}" type="parTrans" cxnId="{1EC8386F-E81B-40D5-BFF2-BF53F1F733DC}">
      <dgm:prSet/>
      <dgm:spPr/>
      <dgm:t>
        <a:bodyPr/>
        <a:lstStyle/>
        <a:p>
          <a:endParaRPr lang="ru-RU"/>
        </a:p>
      </dgm:t>
    </dgm:pt>
    <dgm:pt modelId="{C939130C-70AC-4130-8BBA-C3EE245D22C5}" type="sibTrans" cxnId="{1EC8386F-E81B-40D5-BFF2-BF53F1F733DC}">
      <dgm:prSet/>
      <dgm:spPr/>
      <dgm:t>
        <a:bodyPr/>
        <a:lstStyle/>
        <a:p>
          <a:endParaRPr lang="ru-RU"/>
        </a:p>
      </dgm:t>
    </dgm:pt>
    <dgm:pt modelId="{953463A5-D594-4615-A19A-3B09E8806451}">
      <dgm:prSet phldrT="[Текст]"/>
      <dgm:spPr/>
      <dgm:t>
        <a:bodyPr/>
        <a:lstStyle/>
        <a:p>
          <a:r>
            <a:rPr lang="ru-RU" b="1" dirty="0" smtClean="0"/>
            <a:t>ДУХОВНОЕ И НРАВСТВЕННОЕ ВОСПИТАНИЕ</a:t>
          </a:r>
          <a:endParaRPr lang="ru-RU" b="1" dirty="0"/>
        </a:p>
      </dgm:t>
    </dgm:pt>
    <dgm:pt modelId="{A4B792AA-9D5E-4247-B874-862D504B3EEA}" type="parTrans" cxnId="{6BF0E6B3-A41F-411F-A62D-D521D98507DC}">
      <dgm:prSet/>
      <dgm:spPr/>
      <dgm:t>
        <a:bodyPr/>
        <a:lstStyle/>
        <a:p>
          <a:endParaRPr lang="ru-RU"/>
        </a:p>
      </dgm:t>
    </dgm:pt>
    <dgm:pt modelId="{E9278D3B-8A0B-4E84-9D00-456812217E67}" type="sibTrans" cxnId="{6BF0E6B3-A41F-411F-A62D-D521D98507DC}">
      <dgm:prSet/>
      <dgm:spPr/>
      <dgm:t>
        <a:bodyPr/>
        <a:lstStyle/>
        <a:p>
          <a:endParaRPr lang="ru-RU"/>
        </a:p>
      </dgm:t>
    </dgm:pt>
    <dgm:pt modelId="{E4ED6384-667E-4210-A729-FFCCFD690CA0}" type="pres">
      <dgm:prSet presAssocID="{70D83E38-8F50-41D4-B8BB-48833220EA4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ED04C2-7892-4916-8F60-35D6412AAE3A}" type="pres">
      <dgm:prSet presAssocID="{B942C813-7682-4AA0-A382-5B43E62AA2DE}" presName="parentLin" presStyleCnt="0"/>
      <dgm:spPr/>
    </dgm:pt>
    <dgm:pt modelId="{16C8C82F-815D-4BE3-ABDB-F808B274523A}" type="pres">
      <dgm:prSet presAssocID="{B942C813-7682-4AA0-A382-5B43E62AA2D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4E3BA84-C37B-447A-9832-F327233A927F}" type="pres">
      <dgm:prSet presAssocID="{B942C813-7682-4AA0-A382-5B43E62AA2D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63BA2A-E8F8-408F-9400-4D16A8369CE7}" type="pres">
      <dgm:prSet presAssocID="{B942C813-7682-4AA0-A382-5B43E62AA2DE}" presName="negativeSpace" presStyleCnt="0"/>
      <dgm:spPr/>
    </dgm:pt>
    <dgm:pt modelId="{0773B6E8-152F-4D0D-BDE6-18F56BD1547E}" type="pres">
      <dgm:prSet presAssocID="{B942C813-7682-4AA0-A382-5B43E62AA2DE}" presName="childText" presStyleLbl="conFgAcc1" presStyleIdx="0" presStyleCnt="3">
        <dgm:presLayoutVars>
          <dgm:bulletEnabled val="1"/>
        </dgm:presLayoutVars>
      </dgm:prSet>
      <dgm:spPr/>
    </dgm:pt>
    <dgm:pt modelId="{0F6D4493-8290-4E3F-9FDD-AC8A34FEB1C7}" type="pres">
      <dgm:prSet presAssocID="{E86F6742-2F98-4349-84FF-8DC4871E8164}" presName="spaceBetweenRectangles" presStyleCnt="0"/>
      <dgm:spPr/>
    </dgm:pt>
    <dgm:pt modelId="{F62B9D5F-AB57-4769-909F-D9D27DE8B815}" type="pres">
      <dgm:prSet presAssocID="{2DC1E325-2CE9-4A49-9196-8F97DFA5D343}" presName="parentLin" presStyleCnt="0"/>
      <dgm:spPr/>
    </dgm:pt>
    <dgm:pt modelId="{774EBD3D-7150-4C8C-9FF4-575C7D39169F}" type="pres">
      <dgm:prSet presAssocID="{2DC1E325-2CE9-4A49-9196-8F97DFA5D34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FFE8BF5-05F0-4B52-9BBC-1BC3E5E1D32C}" type="pres">
      <dgm:prSet presAssocID="{2DC1E325-2CE9-4A49-9196-8F97DFA5D34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73D340-4012-47CF-A5FF-0C442C8CB873}" type="pres">
      <dgm:prSet presAssocID="{2DC1E325-2CE9-4A49-9196-8F97DFA5D343}" presName="negativeSpace" presStyleCnt="0"/>
      <dgm:spPr/>
    </dgm:pt>
    <dgm:pt modelId="{F7EC0756-07B6-4D8A-A57B-9BFEE21EC8DD}" type="pres">
      <dgm:prSet presAssocID="{2DC1E325-2CE9-4A49-9196-8F97DFA5D343}" presName="childText" presStyleLbl="conFgAcc1" presStyleIdx="1" presStyleCnt="3">
        <dgm:presLayoutVars>
          <dgm:bulletEnabled val="1"/>
        </dgm:presLayoutVars>
      </dgm:prSet>
      <dgm:spPr/>
    </dgm:pt>
    <dgm:pt modelId="{5578EC93-08F2-41E7-911B-6A37E16A7C8B}" type="pres">
      <dgm:prSet presAssocID="{C939130C-70AC-4130-8BBA-C3EE245D22C5}" presName="spaceBetweenRectangles" presStyleCnt="0"/>
      <dgm:spPr/>
    </dgm:pt>
    <dgm:pt modelId="{6DD8983E-E65F-4551-9A5C-72B6BDAA9268}" type="pres">
      <dgm:prSet presAssocID="{953463A5-D594-4615-A19A-3B09E8806451}" presName="parentLin" presStyleCnt="0"/>
      <dgm:spPr/>
    </dgm:pt>
    <dgm:pt modelId="{77993E5D-F356-49D1-A887-1A31443F0EC6}" type="pres">
      <dgm:prSet presAssocID="{953463A5-D594-4615-A19A-3B09E8806451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CD43AB6B-2AE4-4EC6-8005-86EEEC5FBE44}" type="pres">
      <dgm:prSet presAssocID="{953463A5-D594-4615-A19A-3B09E880645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00A5CA-06F1-4347-9437-8431448A0BE3}" type="pres">
      <dgm:prSet presAssocID="{953463A5-D594-4615-A19A-3B09E8806451}" presName="negativeSpace" presStyleCnt="0"/>
      <dgm:spPr/>
    </dgm:pt>
    <dgm:pt modelId="{24D7A52E-35F5-4D62-97FE-04DE533D8AEB}" type="pres">
      <dgm:prSet presAssocID="{953463A5-D594-4615-A19A-3B09E880645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6F78FF5-0682-4BDA-9F59-6E88A2487D4B}" srcId="{70D83E38-8F50-41D4-B8BB-48833220EA4C}" destId="{B942C813-7682-4AA0-A382-5B43E62AA2DE}" srcOrd="0" destOrd="0" parTransId="{535291DF-B0CB-4C3E-BEE0-7765A4DA3A27}" sibTransId="{E86F6742-2F98-4349-84FF-8DC4871E8164}"/>
    <dgm:cxn modelId="{C0D9C0E0-456C-49AF-A5F5-02A13AC3BA23}" type="presOf" srcId="{953463A5-D594-4615-A19A-3B09E8806451}" destId="{CD43AB6B-2AE4-4EC6-8005-86EEEC5FBE44}" srcOrd="1" destOrd="0" presId="urn:microsoft.com/office/officeart/2005/8/layout/list1"/>
    <dgm:cxn modelId="{B9EB36F5-7791-4AAB-B227-A5D0542B8609}" type="presOf" srcId="{B942C813-7682-4AA0-A382-5B43E62AA2DE}" destId="{F4E3BA84-C37B-447A-9832-F327233A927F}" srcOrd="1" destOrd="0" presId="urn:microsoft.com/office/officeart/2005/8/layout/list1"/>
    <dgm:cxn modelId="{13A8D496-D087-4166-8C9A-2C72A2264CA9}" type="presOf" srcId="{70D83E38-8F50-41D4-B8BB-48833220EA4C}" destId="{E4ED6384-667E-4210-A729-FFCCFD690CA0}" srcOrd="0" destOrd="0" presId="urn:microsoft.com/office/officeart/2005/8/layout/list1"/>
    <dgm:cxn modelId="{6BF0E6B3-A41F-411F-A62D-D521D98507DC}" srcId="{70D83E38-8F50-41D4-B8BB-48833220EA4C}" destId="{953463A5-D594-4615-A19A-3B09E8806451}" srcOrd="2" destOrd="0" parTransId="{A4B792AA-9D5E-4247-B874-862D504B3EEA}" sibTransId="{E9278D3B-8A0B-4E84-9D00-456812217E67}"/>
    <dgm:cxn modelId="{25F34197-4BD7-44DE-8AB9-35C72ED0D5EE}" type="presOf" srcId="{2DC1E325-2CE9-4A49-9196-8F97DFA5D343}" destId="{774EBD3D-7150-4C8C-9FF4-575C7D39169F}" srcOrd="0" destOrd="0" presId="urn:microsoft.com/office/officeart/2005/8/layout/list1"/>
    <dgm:cxn modelId="{9F2F2C34-A249-4562-96E0-68AACF8094BA}" type="presOf" srcId="{2DC1E325-2CE9-4A49-9196-8F97DFA5D343}" destId="{BFFE8BF5-05F0-4B52-9BBC-1BC3E5E1D32C}" srcOrd="1" destOrd="0" presId="urn:microsoft.com/office/officeart/2005/8/layout/list1"/>
    <dgm:cxn modelId="{1EC8386F-E81B-40D5-BFF2-BF53F1F733DC}" srcId="{70D83E38-8F50-41D4-B8BB-48833220EA4C}" destId="{2DC1E325-2CE9-4A49-9196-8F97DFA5D343}" srcOrd="1" destOrd="0" parTransId="{0A106114-001B-43EB-9DF5-16C53F5B4303}" sibTransId="{C939130C-70AC-4130-8BBA-C3EE245D22C5}"/>
    <dgm:cxn modelId="{7F6C4D05-21EE-43F8-B777-00BB0A59B18A}" type="presOf" srcId="{B942C813-7682-4AA0-A382-5B43E62AA2DE}" destId="{16C8C82F-815D-4BE3-ABDB-F808B274523A}" srcOrd="0" destOrd="0" presId="urn:microsoft.com/office/officeart/2005/8/layout/list1"/>
    <dgm:cxn modelId="{B8F276FA-85CB-4F67-95BD-067B0309229C}" type="presOf" srcId="{953463A5-D594-4615-A19A-3B09E8806451}" destId="{77993E5D-F356-49D1-A887-1A31443F0EC6}" srcOrd="0" destOrd="0" presId="urn:microsoft.com/office/officeart/2005/8/layout/list1"/>
    <dgm:cxn modelId="{5759CA83-FBDC-4083-AD6D-C82756D95E37}" type="presParOf" srcId="{E4ED6384-667E-4210-A729-FFCCFD690CA0}" destId="{ECED04C2-7892-4916-8F60-35D6412AAE3A}" srcOrd="0" destOrd="0" presId="urn:microsoft.com/office/officeart/2005/8/layout/list1"/>
    <dgm:cxn modelId="{CDEFBBB1-A6FF-44B4-8805-0CB62C373EB5}" type="presParOf" srcId="{ECED04C2-7892-4916-8F60-35D6412AAE3A}" destId="{16C8C82F-815D-4BE3-ABDB-F808B274523A}" srcOrd="0" destOrd="0" presId="urn:microsoft.com/office/officeart/2005/8/layout/list1"/>
    <dgm:cxn modelId="{6A18DC4F-C18A-40B3-9E08-780F06ADAF4B}" type="presParOf" srcId="{ECED04C2-7892-4916-8F60-35D6412AAE3A}" destId="{F4E3BA84-C37B-447A-9832-F327233A927F}" srcOrd="1" destOrd="0" presId="urn:microsoft.com/office/officeart/2005/8/layout/list1"/>
    <dgm:cxn modelId="{0CB2CF64-9C34-4483-B02F-27A55D631B9E}" type="presParOf" srcId="{E4ED6384-667E-4210-A729-FFCCFD690CA0}" destId="{1463BA2A-E8F8-408F-9400-4D16A8369CE7}" srcOrd="1" destOrd="0" presId="urn:microsoft.com/office/officeart/2005/8/layout/list1"/>
    <dgm:cxn modelId="{078BD84B-804B-448F-83EC-6FD9D930D2C0}" type="presParOf" srcId="{E4ED6384-667E-4210-A729-FFCCFD690CA0}" destId="{0773B6E8-152F-4D0D-BDE6-18F56BD1547E}" srcOrd="2" destOrd="0" presId="urn:microsoft.com/office/officeart/2005/8/layout/list1"/>
    <dgm:cxn modelId="{742643D7-BF64-42CA-8DD7-AB2F3774A2AE}" type="presParOf" srcId="{E4ED6384-667E-4210-A729-FFCCFD690CA0}" destId="{0F6D4493-8290-4E3F-9FDD-AC8A34FEB1C7}" srcOrd="3" destOrd="0" presId="urn:microsoft.com/office/officeart/2005/8/layout/list1"/>
    <dgm:cxn modelId="{568274B0-AB0C-41A3-A359-DA1D4F4A19C3}" type="presParOf" srcId="{E4ED6384-667E-4210-A729-FFCCFD690CA0}" destId="{F62B9D5F-AB57-4769-909F-D9D27DE8B815}" srcOrd="4" destOrd="0" presId="urn:microsoft.com/office/officeart/2005/8/layout/list1"/>
    <dgm:cxn modelId="{10D76B28-A58F-4DE4-9BC9-4ED79087F044}" type="presParOf" srcId="{F62B9D5F-AB57-4769-909F-D9D27DE8B815}" destId="{774EBD3D-7150-4C8C-9FF4-575C7D39169F}" srcOrd="0" destOrd="0" presId="urn:microsoft.com/office/officeart/2005/8/layout/list1"/>
    <dgm:cxn modelId="{DE6A54F1-8472-47F8-AD92-4D2AF8D26121}" type="presParOf" srcId="{F62B9D5F-AB57-4769-909F-D9D27DE8B815}" destId="{BFFE8BF5-05F0-4B52-9BBC-1BC3E5E1D32C}" srcOrd="1" destOrd="0" presId="urn:microsoft.com/office/officeart/2005/8/layout/list1"/>
    <dgm:cxn modelId="{9834DC53-43CF-478B-A888-06C9315298DC}" type="presParOf" srcId="{E4ED6384-667E-4210-A729-FFCCFD690CA0}" destId="{DF73D340-4012-47CF-A5FF-0C442C8CB873}" srcOrd="5" destOrd="0" presId="urn:microsoft.com/office/officeart/2005/8/layout/list1"/>
    <dgm:cxn modelId="{979B658E-2028-4789-B1FB-4ADE453A68F0}" type="presParOf" srcId="{E4ED6384-667E-4210-A729-FFCCFD690CA0}" destId="{F7EC0756-07B6-4D8A-A57B-9BFEE21EC8DD}" srcOrd="6" destOrd="0" presId="urn:microsoft.com/office/officeart/2005/8/layout/list1"/>
    <dgm:cxn modelId="{98E5F924-67BA-4570-BE63-2D1C993520EF}" type="presParOf" srcId="{E4ED6384-667E-4210-A729-FFCCFD690CA0}" destId="{5578EC93-08F2-41E7-911B-6A37E16A7C8B}" srcOrd="7" destOrd="0" presId="urn:microsoft.com/office/officeart/2005/8/layout/list1"/>
    <dgm:cxn modelId="{8B78B5AA-6C1E-4D8C-A149-1E29813063AA}" type="presParOf" srcId="{E4ED6384-667E-4210-A729-FFCCFD690CA0}" destId="{6DD8983E-E65F-4551-9A5C-72B6BDAA9268}" srcOrd="8" destOrd="0" presId="urn:microsoft.com/office/officeart/2005/8/layout/list1"/>
    <dgm:cxn modelId="{783CF8A3-76AA-451B-B073-942F07490713}" type="presParOf" srcId="{6DD8983E-E65F-4551-9A5C-72B6BDAA9268}" destId="{77993E5D-F356-49D1-A887-1A31443F0EC6}" srcOrd="0" destOrd="0" presId="urn:microsoft.com/office/officeart/2005/8/layout/list1"/>
    <dgm:cxn modelId="{7714203A-EACA-4134-8BB3-6300D77353E2}" type="presParOf" srcId="{6DD8983E-E65F-4551-9A5C-72B6BDAA9268}" destId="{CD43AB6B-2AE4-4EC6-8005-86EEEC5FBE44}" srcOrd="1" destOrd="0" presId="urn:microsoft.com/office/officeart/2005/8/layout/list1"/>
    <dgm:cxn modelId="{028FA0BF-0329-45D7-9400-138FD1FABA18}" type="presParOf" srcId="{E4ED6384-667E-4210-A729-FFCCFD690CA0}" destId="{DB00A5CA-06F1-4347-9437-8431448A0BE3}" srcOrd="9" destOrd="0" presId="urn:microsoft.com/office/officeart/2005/8/layout/list1"/>
    <dgm:cxn modelId="{974E4296-BF9F-4678-A874-969A1A06F92C}" type="presParOf" srcId="{E4ED6384-667E-4210-A729-FFCCFD690CA0}" destId="{24D7A52E-35F5-4D62-97FE-04DE533D8AE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D83E38-8F50-41D4-B8BB-48833220EA4C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B942C813-7682-4AA0-A382-5B43E62AA2DE}">
      <dgm:prSet phldrT="[Текст]"/>
      <dgm:spPr/>
      <dgm:t>
        <a:bodyPr/>
        <a:lstStyle/>
        <a:p>
          <a:r>
            <a:rPr lang="ru-RU" b="1" dirty="0" smtClean="0"/>
            <a:t>ПРИОБЩЕНИЕ К КУЛЬТУРНОМУ НАСЛЕДИЮ</a:t>
          </a:r>
          <a:endParaRPr lang="ru-RU" b="1" dirty="0"/>
        </a:p>
      </dgm:t>
    </dgm:pt>
    <dgm:pt modelId="{535291DF-B0CB-4C3E-BEE0-7765A4DA3A27}" type="parTrans" cxnId="{36F78FF5-0682-4BDA-9F59-6E88A2487D4B}">
      <dgm:prSet/>
      <dgm:spPr/>
      <dgm:t>
        <a:bodyPr/>
        <a:lstStyle/>
        <a:p>
          <a:endParaRPr lang="ru-RU"/>
        </a:p>
      </dgm:t>
    </dgm:pt>
    <dgm:pt modelId="{E86F6742-2F98-4349-84FF-8DC4871E8164}" type="sibTrans" cxnId="{36F78FF5-0682-4BDA-9F59-6E88A2487D4B}">
      <dgm:prSet/>
      <dgm:spPr/>
      <dgm:t>
        <a:bodyPr/>
        <a:lstStyle/>
        <a:p>
          <a:endParaRPr lang="ru-RU"/>
        </a:p>
      </dgm:t>
    </dgm:pt>
    <dgm:pt modelId="{2DC1E325-2CE9-4A49-9196-8F97DFA5D343}">
      <dgm:prSet phldrT="[Текст]"/>
      <dgm:spPr/>
      <dgm:t>
        <a:bodyPr/>
        <a:lstStyle/>
        <a:p>
          <a:r>
            <a:rPr lang="ru-RU" b="1" dirty="0" smtClean="0"/>
            <a:t>ПОПУЛЯРИЗАЦИЯ НАУЧНЫХ ЗНАНИЙ</a:t>
          </a:r>
          <a:endParaRPr lang="ru-RU" b="1" dirty="0"/>
        </a:p>
      </dgm:t>
    </dgm:pt>
    <dgm:pt modelId="{0A106114-001B-43EB-9DF5-16C53F5B4303}" type="parTrans" cxnId="{1EC8386F-E81B-40D5-BFF2-BF53F1F733DC}">
      <dgm:prSet/>
      <dgm:spPr/>
      <dgm:t>
        <a:bodyPr/>
        <a:lstStyle/>
        <a:p>
          <a:endParaRPr lang="ru-RU"/>
        </a:p>
      </dgm:t>
    </dgm:pt>
    <dgm:pt modelId="{C939130C-70AC-4130-8BBA-C3EE245D22C5}" type="sibTrans" cxnId="{1EC8386F-E81B-40D5-BFF2-BF53F1F733DC}">
      <dgm:prSet/>
      <dgm:spPr/>
      <dgm:t>
        <a:bodyPr/>
        <a:lstStyle/>
        <a:p>
          <a:endParaRPr lang="ru-RU"/>
        </a:p>
      </dgm:t>
    </dgm:pt>
    <dgm:pt modelId="{953463A5-D594-4615-A19A-3B09E8806451}">
      <dgm:prSet phldrT="[Текст]"/>
      <dgm:spPr/>
      <dgm:t>
        <a:bodyPr/>
        <a:lstStyle/>
        <a:p>
          <a:r>
            <a:rPr lang="ru-RU" b="1" dirty="0" smtClean="0"/>
            <a:t>ФИЗИЧЕСКОЕ ВОСПИТАНИЕ</a:t>
          </a:r>
          <a:endParaRPr lang="ru-RU" b="1" dirty="0"/>
        </a:p>
      </dgm:t>
    </dgm:pt>
    <dgm:pt modelId="{A4B792AA-9D5E-4247-B874-862D504B3EEA}" type="parTrans" cxnId="{6BF0E6B3-A41F-411F-A62D-D521D98507DC}">
      <dgm:prSet/>
      <dgm:spPr/>
      <dgm:t>
        <a:bodyPr/>
        <a:lstStyle/>
        <a:p>
          <a:endParaRPr lang="ru-RU"/>
        </a:p>
      </dgm:t>
    </dgm:pt>
    <dgm:pt modelId="{E9278D3B-8A0B-4E84-9D00-456812217E67}" type="sibTrans" cxnId="{6BF0E6B3-A41F-411F-A62D-D521D98507DC}">
      <dgm:prSet/>
      <dgm:spPr/>
      <dgm:t>
        <a:bodyPr/>
        <a:lstStyle/>
        <a:p>
          <a:endParaRPr lang="ru-RU"/>
        </a:p>
      </dgm:t>
    </dgm:pt>
    <dgm:pt modelId="{E4ED6384-667E-4210-A729-FFCCFD690CA0}" type="pres">
      <dgm:prSet presAssocID="{70D83E38-8F50-41D4-B8BB-48833220EA4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ED04C2-7892-4916-8F60-35D6412AAE3A}" type="pres">
      <dgm:prSet presAssocID="{B942C813-7682-4AA0-A382-5B43E62AA2DE}" presName="parentLin" presStyleCnt="0"/>
      <dgm:spPr/>
    </dgm:pt>
    <dgm:pt modelId="{16C8C82F-815D-4BE3-ABDB-F808B274523A}" type="pres">
      <dgm:prSet presAssocID="{B942C813-7682-4AA0-A382-5B43E62AA2D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4E3BA84-C37B-447A-9832-F327233A927F}" type="pres">
      <dgm:prSet presAssocID="{B942C813-7682-4AA0-A382-5B43E62AA2D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63BA2A-E8F8-408F-9400-4D16A8369CE7}" type="pres">
      <dgm:prSet presAssocID="{B942C813-7682-4AA0-A382-5B43E62AA2DE}" presName="negativeSpace" presStyleCnt="0"/>
      <dgm:spPr/>
    </dgm:pt>
    <dgm:pt modelId="{0773B6E8-152F-4D0D-BDE6-18F56BD1547E}" type="pres">
      <dgm:prSet presAssocID="{B942C813-7682-4AA0-A382-5B43E62AA2DE}" presName="childText" presStyleLbl="conFgAcc1" presStyleIdx="0" presStyleCnt="3">
        <dgm:presLayoutVars>
          <dgm:bulletEnabled val="1"/>
        </dgm:presLayoutVars>
      </dgm:prSet>
      <dgm:spPr/>
    </dgm:pt>
    <dgm:pt modelId="{0F6D4493-8290-4E3F-9FDD-AC8A34FEB1C7}" type="pres">
      <dgm:prSet presAssocID="{E86F6742-2F98-4349-84FF-8DC4871E8164}" presName="spaceBetweenRectangles" presStyleCnt="0"/>
      <dgm:spPr/>
    </dgm:pt>
    <dgm:pt modelId="{F62B9D5F-AB57-4769-909F-D9D27DE8B815}" type="pres">
      <dgm:prSet presAssocID="{2DC1E325-2CE9-4A49-9196-8F97DFA5D343}" presName="parentLin" presStyleCnt="0"/>
      <dgm:spPr/>
    </dgm:pt>
    <dgm:pt modelId="{774EBD3D-7150-4C8C-9FF4-575C7D39169F}" type="pres">
      <dgm:prSet presAssocID="{2DC1E325-2CE9-4A49-9196-8F97DFA5D34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FFE8BF5-05F0-4B52-9BBC-1BC3E5E1D32C}" type="pres">
      <dgm:prSet presAssocID="{2DC1E325-2CE9-4A49-9196-8F97DFA5D34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73D340-4012-47CF-A5FF-0C442C8CB873}" type="pres">
      <dgm:prSet presAssocID="{2DC1E325-2CE9-4A49-9196-8F97DFA5D343}" presName="negativeSpace" presStyleCnt="0"/>
      <dgm:spPr/>
    </dgm:pt>
    <dgm:pt modelId="{F7EC0756-07B6-4D8A-A57B-9BFEE21EC8DD}" type="pres">
      <dgm:prSet presAssocID="{2DC1E325-2CE9-4A49-9196-8F97DFA5D343}" presName="childText" presStyleLbl="conFgAcc1" presStyleIdx="1" presStyleCnt="3">
        <dgm:presLayoutVars>
          <dgm:bulletEnabled val="1"/>
        </dgm:presLayoutVars>
      </dgm:prSet>
      <dgm:spPr/>
    </dgm:pt>
    <dgm:pt modelId="{5578EC93-08F2-41E7-911B-6A37E16A7C8B}" type="pres">
      <dgm:prSet presAssocID="{C939130C-70AC-4130-8BBA-C3EE245D22C5}" presName="spaceBetweenRectangles" presStyleCnt="0"/>
      <dgm:spPr/>
    </dgm:pt>
    <dgm:pt modelId="{6DD8983E-E65F-4551-9A5C-72B6BDAA9268}" type="pres">
      <dgm:prSet presAssocID="{953463A5-D594-4615-A19A-3B09E8806451}" presName="parentLin" presStyleCnt="0"/>
      <dgm:spPr/>
    </dgm:pt>
    <dgm:pt modelId="{77993E5D-F356-49D1-A887-1A31443F0EC6}" type="pres">
      <dgm:prSet presAssocID="{953463A5-D594-4615-A19A-3B09E8806451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CD43AB6B-2AE4-4EC6-8005-86EEEC5FBE44}" type="pres">
      <dgm:prSet presAssocID="{953463A5-D594-4615-A19A-3B09E880645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00A5CA-06F1-4347-9437-8431448A0BE3}" type="pres">
      <dgm:prSet presAssocID="{953463A5-D594-4615-A19A-3B09E8806451}" presName="negativeSpace" presStyleCnt="0"/>
      <dgm:spPr/>
    </dgm:pt>
    <dgm:pt modelId="{24D7A52E-35F5-4D62-97FE-04DE533D8AEB}" type="pres">
      <dgm:prSet presAssocID="{953463A5-D594-4615-A19A-3B09E880645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6E06B22-FB19-4BDB-84B9-1AE5247F0E8F}" type="presOf" srcId="{2DC1E325-2CE9-4A49-9196-8F97DFA5D343}" destId="{774EBD3D-7150-4C8C-9FF4-575C7D39169F}" srcOrd="0" destOrd="0" presId="urn:microsoft.com/office/officeart/2005/8/layout/list1"/>
    <dgm:cxn modelId="{D705C4A6-0083-486D-8C4C-A781F8C48AD1}" type="presOf" srcId="{953463A5-D594-4615-A19A-3B09E8806451}" destId="{77993E5D-F356-49D1-A887-1A31443F0EC6}" srcOrd="0" destOrd="0" presId="urn:microsoft.com/office/officeart/2005/8/layout/list1"/>
    <dgm:cxn modelId="{329A4A0D-E718-4D2C-8AF9-ECDAD2024143}" type="presOf" srcId="{B942C813-7682-4AA0-A382-5B43E62AA2DE}" destId="{16C8C82F-815D-4BE3-ABDB-F808B274523A}" srcOrd="0" destOrd="0" presId="urn:microsoft.com/office/officeart/2005/8/layout/list1"/>
    <dgm:cxn modelId="{168E815B-863B-4D07-92B8-3DCF09BE0518}" type="presOf" srcId="{2DC1E325-2CE9-4A49-9196-8F97DFA5D343}" destId="{BFFE8BF5-05F0-4B52-9BBC-1BC3E5E1D32C}" srcOrd="1" destOrd="0" presId="urn:microsoft.com/office/officeart/2005/8/layout/list1"/>
    <dgm:cxn modelId="{6BF0E6B3-A41F-411F-A62D-D521D98507DC}" srcId="{70D83E38-8F50-41D4-B8BB-48833220EA4C}" destId="{953463A5-D594-4615-A19A-3B09E8806451}" srcOrd="2" destOrd="0" parTransId="{A4B792AA-9D5E-4247-B874-862D504B3EEA}" sibTransId="{E9278D3B-8A0B-4E84-9D00-456812217E67}"/>
    <dgm:cxn modelId="{36F78FF5-0682-4BDA-9F59-6E88A2487D4B}" srcId="{70D83E38-8F50-41D4-B8BB-48833220EA4C}" destId="{B942C813-7682-4AA0-A382-5B43E62AA2DE}" srcOrd="0" destOrd="0" parTransId="{535291DF-B0CB-4C3E-BEE0-7765A4DA3A27}" sibTransId="{E86F6742-2F98-4349-84FF-8DC4871E8164}"/>
    <dgm:cxn modelId="{C5ECE3A6-D466-42F6-B3D3-BBE8C3BCB3FE}" type="presOf" srcId="{B942C813-7682-4AA0-A382-5B43E62AA2DE}" destId="{F4E3BA84-C37B-447A-9832-F327233A927F}" srcOrd="1" destOrd="0" presId="urn:microsoft.com/office/officeart/2005/8/layout/list1"/>
    <dgm:cxn modelId="{1EC8386F-E81B-40D5-BFF2-BF53F1F733DC}" srcId="{70D83E38-8F50-41D4-B8BB-48833220EA4C}" destId="{2DC1E325-2CE9-4A49-9196-8F97DFA5D343}" srcOrd="1" destOrd="0" parTransId="{0A106114-001B-43EB-9DF5-16C53F5B4303}" sibTransId="{C939130C-70AC-4130-8BBA-C3EE245D22C5}"/>
    <dgm:cxn modelId="{16C31306-EBD0-4146-8B9D-DE3DC88D78CB}" type="presOf" srcId="{70D83E38-8F50-41D4-B8BB-48833220EA4C}" destId="{E4ED6384-667E-4210-A729-FFCCFD690CA0}" srcOrd="0" destOrd="0" presId="urn:microsoft.com/office/officeart/2005/8/layout/list1"/>
    <dgm:cxn modelId="{B22AEAA1-EA55-43B0-84E0-7D52F197FDA3}" type="presOf" srcId="{953463A5-D594-4615-A19A-3B09E8806451}" destId="{CD43AB6B-2AE4-4EC6-8005-86EEEC5FBE44}" srcOrd="1" destOrd="0" presId="urn:microsoft.com/office/officeart/2005/8/layout/list1"/>
    <dgm:cxn modelId="{6D912DA6-5269-4A00-AA63-16CCBCB20DC3}" type="presParOf" srcId="{E4ED6384-667E-4210-A729-FFCCFD690CA0}" destId="{ECED04C2-7892-4916-8F60-35D6412AAE3A}" srcOrd="0" destOrd="0" presId="urn:microsoft.com/office/officeart/2005/8/layout/list1"/>
    <dgm:cxn modelId="{DC905CE3-0543-4120-9566-008C82333AEC}" type="presParOf" srcId="{ECED04C2-7892-4916-8F60-35D6412AAE3A}" destId="{16C8C82F-815D-4BE3-ABDB-F808B274523A}" srcOrd="0" destOrd="0" presId="urn:microsoft.com/office/officeart/2005/8/layout/list1"/>
    <dgm:cxn modelId="{E89762B3-718C-4F1A-90A1-67711E89FFA8}" type="presParOf" srcId="{ECED04C2-7892-4916-8F60-35D6412AAE3A}" destId="{F4E3BA84-C37B-447A-9832-F327233A927F}" srcOrd="1" destOrd="0" presId="urn:microsoft.com/office/officeart/2005/8/layout/list1"/>
    <dgm:cxn modelId="{668FF465-F094-4073-9017-44623136CC05}" type="presParOf" srcId="{E4ED6384-667E-4210-A729-FFCCFD690CA0}" destId="{1463BA2A-E8F8-408F-9400-4D16A8369CE7}" srcOrd="1" destOrd="0" presId="urn:microsoft.com/office/officeart/2005/8/layout/list1"/>
    <dgm:cxn modelId="{7821993F-F760-4FB7-A217-4A88EF187DEC}" type="presParOf" srcId="{E4ED6384-667E-4210-A729-FFCCFD690CA0}" destId="{0773B6E8-152F-4D0D-BDE6-18F56BD1547E}" srcOrd="2" destOrd="0" presId="urn:microsoft.com/office/officeart/2005/8/layout/list1"/>
    <dgm:cxn modelId="{86824085-8BD7-46B6-975F-8601A065F2D7}" type="presParOf" srcId="{E4ED6384-667E-4210-A729-FFCCFD690CA0}" destId="{0F6D4493-8290-4E3F-9FDD-AC8A34FEB1C7}" srcOrd="3" destOrd="0" presId="urn:microsoft.com/office/officeart/2005/8/layout/list1"/>
    <dgm:cxn modelId="{0F3595B0-1243-454D-A3FE-DB1119BC227A}" type="presParOf" srcId="{E4ED6384-667E-4210-A729-FFCCFD690CA0}" destId="{F62B9D5F-AB57-4769-909F-D9D27DE8B815}" srcOrd="4" destOrd="0" presId="urn:microsoft.com/office/officeart/2005/8/layout/list1"/>
    <dgm:cxn modelId="{DEC35C07-1AF4-4EE4-85D4-7B3C88AAA05E}" type="presParOf" srcId="{F62B9D5F-AB57-4769-909F-D9D27DE8B815}" destId="{774EBD3D-7150-4C8C-9FF4-575C7D39169F}" srcOrd="0" destOrd="0" presId="urn:microsoft.com/office/officeart/2005/8/layout/list1"/>
    <dgm:cxn modelId="{9FFC5FB1-E921-494C-BA3E-4AFAD9B905E3}" type="presParOf" srcId="{F62B9D5F-AB57-4769-909F-D9D27DE8B815}" destId="{BFFE8BF5-05F0-4B52-9BBC-1BC3E5E1D32C}" srcOrd="1" destOrd="0" presId="urn:microsoft.com/office/officeart/2005/8/layout/list1"/>
    <dgm:cxn modelId="{B1AFE271-5AF6-493F-B5B6-5D7566954705}" type="presParOf" srcId="{E4ED6384-667E-4210-A729-FFCCFD690CA0}" destId="{DF73D340-4012-47CF-A5FF-0C442C8CB873}" srcOrd="5" destOrd="0" presId="urn:microsoft.com/office/officeart/2005/8/layout/list1"/>
    <dgm:cxn modelId="{9B6C7BD5-AAFF-4D07-B72E-A07075D0C454}" type="presParOf" srcId="{E4ED6384-667E-4210-A729-FFCCFD690CA0}" destId="{F7EC0756-07B6-4D8A-A57B-9BFEE21EC8DD}" srcOrd="6" destOrd="0" presId="urn:microsoft.com/office/officeart/2005/8/layout/list1"/>
    <dgm:cxn modelId="{15DDE7CE-616D-4700-867F-F49CB75EFE0E}" type="presParOf" srcId="{E4ED6384-667E-4210-A729-FFCCFD690CA0}" destId="{5578EC93-08F2-41E7-911B-6A37E16A7C8B}" srcOrd="7" destOrd="0" presId="urn:microsoft.com/office/officeart/2005/8/layout/list1"/>
    <dgm:cxn modelId="{8681E581-DE57-4FA7-B563-452914EB2A96}" type="presParOf" srcId="{E4ED6384-667E-4210-A729-FFCCFD690CA0}" destId="{6DD8983E-E65F-4551-9A5C-72B6BDAA9268}" srcOrd="8" destOrd="0" presId="urn:microsoft.com/office/officeart/2005/8/layout/list1"/>
    <dgm:cxn modelId="{5B792207-20DA-42BF-9D31-FB0E57B17334}" type="presParOf" srcId="{6DD8983E-E65F-4551-9A5C-72B6BDAA9268}" destId="{77993E5D-F356-49D1-A887-1A31443F0EC6}" srcOrd="0" destOrd="0" presId="urn:microsoft.com/office/officeart/2005/8/layout/list1"/>
    <dgm:cxn modelId="{C32F2460-FFC2-430F-AB41-52693A387991}" type="presParOf" srcId="{6DD8983E-E65F-4551-9A5C-72B6BDAA9268}" destId="{CD43AB6B-2AE4-4EC6-8005-86EEEC5FBE44}" srcOrd="1" destOrd="0" presId="urn:microsoft.com/office/officeart/2005/8/layout/list1"/>
    <dgm:cxn modelId="{A56818C2-9626-4F09-9217-FDAE8A817A93}" type="presParOf" srcId="{E4ED6384-667E-4210-A729-FFCCFD690CA0}" destId="{DB00A5CA-06F1-4347-9437-8431448A0BE3}" srcOrd="9" destOrd="0" presId="urn:microsoft.com/office/officeart/2005/8/layout/list1"/>
    <dgm:cxn modelId="{86B41258-37D1-4ADE-9752-A9DFAB2A2164}" type="presParOf" srcId="{E4ED6384-667E-4210-A729-FFCCFD690CA0}" destId="{24D7A52E-35F5-4D62-97FE-04DE533D8AE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0D83E38-8F50-41D4-B8BB-48833220EA4C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B942C813-7682-4AA0-A382-5B43E62AA2DE}">
      <dgm:prSet phldrT="[Текст]"/>
      <dgm:spPr/>
      <dgm:t>
        <a:bodyPr/>
        <a:lstStyle/>
        <a:p>
          <a:r>
            <a:rPr lang="ru-RU" b="1" dirty="0" smtClean="0"/>
            <a:t>ТРУДОВОЕ ВОСПИТАНИЕ И ПРОФЕССИОНАЛЬНОЕ САМООПРЕДЕЛЕНИЕ </a:t>
          </a:r>
          <a:endParaRPr lang="ru-RU" b="1" dirty="0"/>
        </a:p>
      </dgm:t>
    </dgm:pt>
    <dgm:pt modelId="{535291DF-B0CB-4C3E-BEE0-7765A4DA3A27}" type="parTrans" cxnId="{36F78FF5-0682-4BDA-9F59-6E88A2487D4B}">
      <dgm:prSet/>
      <dgm:spPr/>
      <dgm:t>
        <a:bodyPr/>
        <a:lstStyle/>
        <a:p>
          <a:endParaRPr lang="ru-RU"/>
        </a:p>
      </dgm:t>
    </dgm:pt>
    <dgm:pt modelId="{E86F6742-2F98-4349-84FF-8DC4871E8164}" type="sibTrans" cxnId="{36F78FF5-0682-4BDA-9F59-6E88A2487D4B}">
      <dgm:prSet/>
      <dgm:spPr/>
      <dgm:t>
        <a:bodyPr/>
        <a:lstStyle/>
        <a:p>
          <a:endParaRPr lang="ru-RU"/>
        </a:p>
      </dgm:t>
    </dgm:pt>
    <dgm:pt modelId="{2DC1E325-2CE9-4A49-9196-8F97DFA5D343}">
      <dgm:prSet phldrT="[Текст]"/>
      <dgm:spPr/>
      <dgm:t>
        <a:bodyPr/>
        <a:lstStyle/>
        <a:p>
          <a:r>
            <a:rPr lang="ru-RU" b="1" dirty="0" smtClean="0"/>
            <a:t>ЭКОЛОГИЧЕСКОЕ ВОСПИТАНИЕ</a:t>
          </a:r>
          <a:endParaRPr lang="ru-RU" b="1" dirty="0"/>
        </a:p>
      </dgm:t>
    </dgm:pt>
    <dgm:pt modelId="{0A106114-001B-43EB-9DF5-16C53F5B4303}" type="parTrans" cxnId="{1EC8386F-E81B-40D5-BFF2-BF53F1F733DC}">
      <dgm:prSet/>
      <dgm:spPr/>
      <dgm:t>
        <a:bodyPr/>
        <a:lstStyle/>
        <a:p>
          <a:endParaRPr lang="ru-RU"/>
        </a:p>
      </dgm:t>
    </dgm:pt>
    <dgm:pt modelId="{C939130C-70AC-4130-8BBA-C3EE245D22C5}" type="sibTrans" cxnId="{1EC8386F-E81B-40D5-BFF2-BF53F1F733DC}">
      <dgm:prSet/>
      <dgm:spPr/>
      <dgm:t>
        <a:bodyPr/>
        <a:lstStyle/>
        <a:p>
          <a:endParaRPr lang="ru-RU"/>
        </a:p>
      </dgm:t>
    </dgm:pt>
    <dgm:pt modelId="{E4ED6384-667E-4210-A729-FFCCFD690CA0}" type="pres">
      <dgm:prSet presAssocID="{70D83E38-8F50-41D4-B8BB-48833220EA4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ED04C2-7892-4916-8F60-35D6412AAE3A}" type="pres">
      <dgm:prSet presAssocID="{B942C813-7682-4AA0-A382-5B43E62AA2DE}" presName="parentLin" presStyleCnt="0"/>
      <dgm:spPr/>
    </dgm:pt>
    <dgm:pt modelId="{16C8C82F-815D-4BE3-ABDB-F808B274523A}" type="pres">
      <dgm:prSet presAssocID="{B942C813-7682-4AA0-A382-5B43E62AA2DE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F4E3BA84-C37B-447A-9832-F327233A927F}" type="pres">
      <dgm:prSet presAssocID="{B942C813-7682-4AA0-A382-5B43E62AA2D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63BA2A-E8F8-408F-9400-4D16A8369CE7}" type="pres">
      <dgm:prSet presAssocID="{B942C813-7682-4AA0-A382-5B43E62AA2DE}" presName="negativeSpace" presStyleCnt="0"/>
      <dgm:spPr/>
    </dgm:pt>
    <dgm:pt modelId="{0773B6E8-152F-4D0D-BDE6-18F56BD1547E}" type="pres">
      <dgm:prSet presAssocID="{B942C813-7682-4AA0-A382-5B43E62AA2DE}" presName="childText" presStyleLbl="conFgAcc1" presStyleIdx="0" presStyleCnt="2">
        <dgm:presLayoutVars>
          <dgm:bulletEnabled val="1"/>
        </dgm:presLayoutVars>
      </dgm:prSet>
      <dgm:spPr/>
    </dgm:pt>
    <dgm:pt modelId="{0F6D4493-8290-4E3F-9FDD-AC8A34FEB1C7}" type="pres">
      <dgm:prSet presAssocID="{E86F6742-2F98-4349-84FF-8DC4871E8164}" presName="spaceBetweenRectangles" presStyleCnt="0"/>
      <dgm:spPr/>
    </dgm:pt>
    <dgm:pt modelId="{F62B9D5F-AB57-4769-909F-D9D27DE8B815}" type="pres">
      <dgm:prSet presAssocID="{2DC1E325-2CE9-4A49-9196-8F97DFA5D343}" presName="parentLin" presStyleCnt="0"/>
      <dgm:spPr/>
    </dgm:pt>
    <dgm:pt modelId="{774EBD3D-7150-4C8C-9FF4-575C7D39169F}" type="pres">
      <dgm:prSet presAssocID="{2DC1E325-2CE9-4A49-9196-8F97DFA5D343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BFFE8BF5-05F0-4B52-9BBC-1BC3E5E1D32C}" type="pres">
      <dgm:prSet presAssocID="{2DC1E325-2CE9-4A49-9196-8F97DFA5D34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73D340-4012-47CF-A5FF-0C442C8CB873}" type="pres">
      <dgm:prSet presAssocID="{2DC1E325-2CE9-4A49-9196-8F97DFA5D343}" presName="negativeSpace" presStyleCnt="0"/>
      <dgm:spPr/>
    </dgm:pt>
    <dgm:pt modelId="{F7EC0756-07B6-4D8A-A57B-9BFEE21EC8DD}" type="pres">
      <dgm:prSet presAssocID="{2DC1E325-2CE9-4A49-9196-8F97DFA5D343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BA0540AE-584D-4D34-908B-0A677171DB0D}" type="presOf" srcId="{B942C813-7682-4AA0-A382-5B43E62AA2DE}" destId="{F4E3BA84-C37B-447A-9832-F327233A927F}" srcOrd="1" destOrd="0" presId="urn:microsoft.com/office/officeart/2005/8/layout/list1"/>
    <dgm:cxn modelId="{A1C18017-C2FD-43AA-BC5A-56D98869AD27}" type="presOf" srcId="{2DC1E325-2CE9-4A49-9196-8F97DFA5D343}" destId="{BFFE8BF5-05F0-4B52-9BBC-1BC3E5E1D32C}" srcOrd="1" destOrd="0" presId="urn:microsoft.com/office/officeart/2005/8/layout/list1"/>
    <dgm:cxn modelId="{36F78FF5-0682-4BDA-9F59-6E88A2487D4B}" srcId="{70D83E38-8F50-41D4-B8BB-48833220EA4C}" destId="{B942C813-7682-4AA0-A382-5B43E62AA2DE}" srcOrd="0" destOrd="0" parTransId="{535291DF-B0CB-4C3E-BEE0-7765A4DA3A27}" sibTransId="{E86F6742-2F98-4349-84FF-8DC4871E8164}"/>
    <dgm:cxn modelId="{1EC8386F-E81B-40D5-BFF2-BF53F1F733DC}" srcId="{70D83E38-8F50-41D4-B8BB-48833220EA4C}" destId="{2DC1E325-2CE9-4A49-9196-8F97DFA5D343}" srcOrd="1" destOrd="0" parTransId="{0A106114-001B-43EB-9DF5-16C53F5B4303}" sibTransId="{C939130C-70AC-4130-8BBA-C3EE245D22C5}"/>
    <dgm:cxn modelId="{4388CC35-4EF8-4604-9FE0-44CA01C68003}" type="presOf" srcId="{70D83E38-8F50-41D4-B8BB-48833220EA4C}" destId="{E4ED6384-667E-4210-A729-FFCCFD690CA0}" srcOrd="0" destOrd="0" presId="urn:microsoft.com/office/officeart/2005/8/layout/list1"/>
    <dgm:cxn modelId="{4E5E7C08-C759-4D59-A60B-2254886E75DD}" type="presOf" srcId="{B942C813-7682-4AA0-A382-5B43E62AA2DE}" destId="{16C8C82F-815D-4BE3-ABDB-F808B274523A}" srcOrd="0" destOrd="0" presId="urn:microsoft.com/office/officeart/2005/8/layout/list1"/>
    <dgm:cxn modelId="{7D0ED8AE-FAD5-420C-A5E6-D6B3E3F6A8CF}" type="presOf" srcId="{2DC1E325-2CE9-4A49-9196-8F97DFA5D343}" destId="{774EBD3D-7150-4C8C-9FF4-575C7D39169F}" srcOrd="0" destOrd="0" presId="urn:microsoft.com/office/officeart/2005/8/layout/list1"/>
    <dgm:cxn modelId="{0394D720-55E3-4B66-8C77-21929FF403F0}" type="presParOf" srcId="{E4ED6384-667E-4210-A729-FFCCFD690CA0}" destId="{ECED04C2-7892-4916-8F60-35D6412AAE3A}" srcOrd="0" destOrd="0" presId="urn:microsoft.com/office/officeart/2005/8/layout/list1"/>
    <dgm:cxn modelId="{A50C6573-1AE5-456B-A0AA-635E8E70FA57}" type="presParOf" srcId="{ECED04C2-7892-4916-8F60-35D6412AAE3A}" destId="{16C8C82F-815D-4BE3-ABDB-F808B274523A}" srcOrd="0" destOrd="0" presId="urn:microsoft.com/office/officeart/2005/8/layout/list1"/>
    <dgm:cxn modelId="{40B49F77-637F-485E-B5FD-49194E7F6B77}" type="presParOf" srcId="{ECED04C2-7892-4916-8F60-35D6412AAE3A}" destId="{F4E3BA84-C37B-447A-9832-F327233A927F}" srcOrd="1" destOrd="0" presId="urn:microsoft.com/office/officeart/2005/8/layout/list1"/>
    <dgm:cxn modelId="{C3598969-4DE1-4A27-B797-40F6A8CCC8EA}" type="presParOf" srcId="{E4ED6384-667E-4210-A729-FFCCFD690CA0}" destId="{1463BA2A-E8F8-408F-9400-4D16A8369CE7}" srcOrd="1" destOrd="0" presId="urn:microsoft.com/office/officeart/2005/8/layout/list1"/>
    <dgm:cxn modelId="{8C199720-3912-416F-A62E-93B53C0BEBF0}" type="presParOf" srcId="{E4ED6384-667E-4210-A729-FFCCFD690CA0}" destId="{0773B6E8-152F-4D0D-BDE6-18F56BD1547E}" srcOrd="2" destOrd="0" presId="urn:microsoft.com/office/officeart/2005/8/layout/list1"/>
    <dgm:cxn modelId="{E710A786-B69D-47DD-B650-6EDF25167CFC}" type="presParOf" srcId="{E4ED6384-667E-4210-A729-FFCCFD690CA0}" destId="{0F6D4493-8290-4E3F-9FDD-AC8A34FEB1C7}" srcOrd="3" destOrd="0" presId="urn:microsoft.com/office/officeart/2005/8/layout/list1"/>
    <dgm:cxn modelId="{CFEAF688-FE70-4E65-A869-CCA2D2887D1F}" type="presParOf" srcId="{E4ED6384-667E-4210-A729-FFCCFD690CA0}" destId="{F62B9D5F-AB57-4769-909F-D9D27DE8B815}" srcOrd="4" destOrd="0" presId="urn:microsoft.com/office/officeart/2005/8/layout/list1"/>
    <dgm:cxn modelId="{368321D1-B629-43EE-9AFB-38613E61091B}" type="presParOf" srcId="{F62B9D5F-AB57-4769-909F-D9D27DE8B815}" destId="{774EBD3D-7150-4C8C-9FF4-575C7D39169F}" srcOrd="0" destOrd="0" presId="urn:microsoft.com/office/officeart/2005/8/layout/list1"/>
    <dgm:cxn modelId="{B92177AE-005B-4D9D-A757-21F57E68AA47}" type="presParOf" srcId="{F62B9D5F-AB57-4769-909F-D9D27DE8B815}" destId="{BFFE8BF5-05F0-4B52-9BBC-1BC3E5E1D32C}" srcOrd="1" destOrd="0" presId="urn:microsoft.com/office/officeart/2005/8/layout/list1"/>
    <dgm:cxn modelId="{6B9A561F-3B3E-4AD4-8313-CE9943A5D82C}" type="presParOf" srcId="{E4ED6384-667E-4210-A729-FFCCFD690CA0}" destId="{DF73D340-4012-47CF-A5FF-0C442C8CB873}" srcOrd="5" destOrd="0" presId="urn:microsoft.com/office/officeart/2005/8/layout/list1"/>
    <dgm:cxn modelId="{C8341A1F-524A-4E50-9874-4EA9479F24FB}" type="presParOf" srcId="{E4ED6384-667E-4210-A729-FFCCFD690CA0}" destId="{F7EC0756-07B6-4D8A-A57B-9BFEE21EC8D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521BC29-5EE4-48B1-A196-885634BAD82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CCC05F-BCB7-4C3A-ADAD-B1C552520463}">
      <dgm:prSet phldrT="[Текст]"/>
      <dgm:spPr/>
      <dgm:t>
        <a:bodyPr/>
        <a:lstStyle/>
        <a:p>
          <a:r>
            <a:rPr lang="ru-RU" dirty="0" smtClean="0"/>
            <a:t>1 уровень </a:t>
          </a:r>
          <a:endParaRPr lang="ru-RU" dirty="0"/>
        </a:p>
      </dgm:t>
    </dgm:pt>
    <dgm:pt modelId="{D9ACD3D7-B9B7-4558-9062-EB509BCC745E}" type="parTrans" cxnId="{BD636712-5B87-4CA9-A22E-5AC1956DE717}">
      <dgm:prSet/>
      <dgm:spPr/>
      <dgm:t>
        <a:bodyPr/>
        <a:lstStyle/>
        <a:p>
          <a:endParaRPr lang="ru-RU"/>
        </a:p>
      </dgm:t>
    </dgm:pt>
    <dgm:pt modelId="{004DBD8E-6B9A-45B7-BBBF-DE32443E5B0B}" type="sibTrans" cxnId="{BD636712-5B87-4CA9-A22E-5AC1956DE717}">
      <dgm:prSet/>
      <dgm:spPr/>
      <dgm:t>
        <a:bodyPr/>
        <a:lstStyle/>
        <a:p>
          <a:endParaRPr lang="ru-RU"/>
        </a:p>
      </dgm:t>
    </dgm:pt>
    <dgm:pt modelId="{4300A42B-6B2B-47EF-9465-697CF5C1A9B5}">
      <dgm:prSet phldrT="[Текст]"/>
      <dgm:spPr/>
      <dgm:t>
        <a:bodyPr/>
        <a:lstStyle/>
        <a:p>
          <a:r>
            <a:rPr lang="ru-RU" b="1" dirty="0" smtClean="0"/>
            <a:t>Государственные </a:t>
          </a:r>
          <a:r>
            <a:rPr lang="ru-RU" b="1" dirty="0" err="1" smtClean="0"/>
            <a:t>цели=ценности</a:t>
          </a:r>
          <a:r>
            <a:rPr lang="ru-RU" b="1" dirty="0" smtClean="0"/>
            <a:t>, общественный заказ: </a:t>
          </a:r>
          <a:r>
            <a:rPr lang="ru-RU" b="1" dirty="0" smtClean="0">
              <a:solidFill>
                <a:schemeClr val="tx1"/>
              </a:solidFill>
            </a:rPr>
            <a:t>Федеральный закон от 31 июля 2020 г. № 304-ФЗ “О внесении изменений в Федеральный закон «Об образовании в Российской Федерации» по вопросам воспитания обучающихся”, </a:t>
          </a:r>
          <a:r>
            <a:rPr lang="ru-RU" b="1" dirty="0" smtClean="0"/>
            <a:t>Стратегия развития воспитания в Российской Федерации на период 2015-2025 </a:t>
          </a:r>
          <a:r>
            <a:rPr lang="ru-RU" b="1" dirty="0" err="1" smtClean="0"/>
            <a:t>гг</a:t>
          </a:r>
          <a:endParaRPr lang="ru-RU" dirty="0"/>
        </a:p>
      </dgm:t>
    </dgm:pt>
    <dgm:pt modelId="{BE130059-4B6B-458A-8DD0-69019E5F763C}" type="parTrans" cxnId="{1F8A7A36-CBC7-4532-BFD4-94A07C3417A5}">
      <dgm:prSet/>
      <dgm:spPr/>
      <dgm:t>
        <a:bodyPr/>
        <a:lstStyle/>
        <a:p>
          <a:endParaRPr lang="ru-RU"/>
        </a:p>
      </dgm:t>
    </dgm:pt>
    <dgm:pt modelId="{EAAFBA56-78EB-424C-A661-E82DB1A769F3}" type="sibTrans" cxnId="{1F8A7A36-CBC7-4532-BFD4-94A07C3417A5}">
      <dgm:prSet/>
      <dgm:spPr/>
      <dgm:t>
        <a:bodyPr/>
        <a:lstStyle/>
        <a:p>
          <a:endParaRPr lang="ru-RU"/>
        </a:p>
      </dgm:t>
    </dgm:pt>
    <dgm:pt modelId="{E66367DF-622A-4D43-BE19-FF16F191C98A}">
      <dgm:prSet phldrT="[Текст]"/>
      <dgm:spPr/>
      <dgm:t>
        <a:bodyPr/>
        <a:lstStyle/>
        <a:p>
          <a:r>
            <a:rPr lang="ru-RU" dirty="0" smtClean="0"/>
            <a:t>2 уровень </a:t>
          </a:r>
          <a:endParaRPr lang="ru-RU" dirty="0"/>
        </a:p>
      </dgm:t>
    </dgm:pt>
    <dgm:pt modelId="{D9D5CC6C-87B9-44DD-BC42-E39F8C0F6ADF}" type="parTrans" cxnId="{8D230019-C2B4-4E20-966C-0ADB6C65213B}">
      <dgm:prSet/>
      <dgm:spPr/>
      <dgm:t>
        <a:bodyPr/>
        <a:lstStyle/>
        <a:p>
          <a:endParaRPr lang="ru-RU"/>
        </a:p>
      </dgm:t>
    </dgm:pt>
    <dgm:pt modelId="{2732B97D-1A1A-4485-B029-8AE5CBE2BAB6}" type="sibTrans" cxnId="{8D230019-C2B4-4E20-966C-0ADB6C65213B}">
      <dgm:prSet/>
      <dgm:spPr/>
      <dgm:t>
        <a:bodyPr/>
        <a:lstStyle/>
        <a:p>
          <a:endParaRPr lang="ru-RU"/>
        </a:p>
      </dgm:t>
    </dgm:pt>
    <dgm:pt modelId="{C9F69A4C-6C23-48EF-827F-C7737E17666A}">
      <dgm:prSet phldrT="[Текст]"/>
      <dgm:spPr/>
      <dgm:t>
        <a:bodyPr/>
        <a:lstStyle/>
        <a:p>
          <a:r>
            <a:rPr lang="ru-RU" b="1" dirty="0" smtClean="0"/>
            <a:t>Цели –стандарты: программа духовно-нравственного развития и воспитания, программа воспитания и социализации </a:t>
          </a:r>
          <a:endParaRPr lang="ru-RU" b="1" dirty="0"/>
        </a:p>
      </dgm:t>
    </dgm:pt>
    <dgm:pt modelId="{4FF28773-FC57-41AD-8A21-749A7CBA2E09}" type="parTrans" cxnId="{2E1F55BC-B252-47F4-9CB9-6ADF78FD8FF3}">
      <dgm:prSet/>
      <dgm:spPr/>
      <dgm:t>
        <a:bodyPr/>
        <a:lstStyle/>
        <a:p>
          <a:endParaRPr lang="ru-RU"/>
        </a:p>
      </dgm:t>
    </dgm:pt>
    <dgm:pt modelId="{5CCB5293-577B-475C-AED2-6AC17FD20A03}" type="sibTrans" cxnId="{2E1F55BC-B252-47F4-9CB9-6ADF78FD8FF3}">
      <dgm:prSet/>
      <dgm:spPr/>
      <dgm:t>
        <a:bodyPr/>
        <a:lstStyle/>
        <a:p>
          <a:endParaRPr lang="ru-RU"/>
        </a:p>
      </dgm:t>
    </dgm:pt>
    <dgm:pt modelId="{86E51BFB-998B-4185-896B-04E83333969E}">
      <dgm:prSet phldrT="[Текст]"/>
      <dgm:spPr/>
      <dgm:t>
        <a:bodyPr/>
        <a:lstStyle/>
        <a:p>
          <a:r>
            <a:rPr lang="ru-RU" b="1" dirty="0" smtClean="0"/>
            <a:t>Цели отдельных образовательных систем: рабочая программа воспитания, основная образовательная программа, урок, дополнительное образование и др.</a:t>
          </a:r>
          <a:endParaRPr lang="ru-RU" b="1" dirty="0"/>
        </a:p>
      </dgm:t>
    </dgm:pt>
    <dgm:pt modelId="{190C9AB7-A3A2-49E5-B102-A57B5BAD7C62}" type="parTrans" cxnId="{161158FE-F6EF-4B51-A594-BA148B294169}">
      <dgm:prSet/>
      <dgm:spPr/>
      <dgm:t>
        <a:bodyPr/>
        <a:lstStyle/>
        <a:p>
          <a:endParaRPr lang="ru-RU"/>
        </a:p>
      </dgm:t>
    </dgm:pt>
    <dgm:pt modelId="{BBD0C78C-3B71-4B08-AEDD-611EB4A85829}" type="sibTrans" cxnId="{161158FE-F6EF-4B51-A594-BA148B294169}">
      <dgm:prSet/>
      <dgm:spPr/>
      <dgm:t>
        <a:bodyPr/>
        <a:lstStyle/>
        <a:p>
          <a:endParaRPr lang="ru-RU"/>
        </a:p>
      </dgm:t>
    </dgm:pt>
    <dgm:pt modelId="{ECBABADB-779B-4BCA-B11D-6BF7B181A784}">
      <dgm:prSet phldrT="[Текст]"/>
      <dgm:spPr/>
      <dgm:t>
        <a:bodyPr/>
        <a:lstStyle/>
        <a:p>
          <a:r>
            <a:rPr lang="ru-RU" dirty="0" smtClean="0"/>
            <a:t>3 уровень </a:t>
          </a:r>
          <a:endParaRPr lang="ru-RU" dirty="0"/>
        </a:p>
      </dgm:t>
    </dgm:pt>
    <dgm:pt modelId="{E228AE21-A6A2-443F-80C5-677F05189FE3}" type="parTrans" cxnId="{C317F7E2-FEA2-4899-ADF1-5525D793493D}">
      <dgm:prSet/>
      <dgm:spPr/>
      <dgm:t>
        <a:bodyPr/>
        <a:lstStyle/>
        <a:p>
          <a:endParaRPr lang="ru-RU"/>
        </a:p>
      </dgm:t>
    </dgm:pt>
    <dgm:pt modelId="{A787EE61-9B55-4EFC-A901-BE597880CB3F}" type="sibTrans" cxnId="{C317F7E2-FEA2-4899-ADF1-5525D793493D}">
      <dgm:prSet/>
      <dgm:spPr/>
      <dgm:t>
        <a:bodyPr/>
        <a:lstStyle/>
        <a:p>
          <a:endParaRPr lang="ru-RU"/>
        </a:p>
      </dgm:t>
    </dgm:pt>
    <dgm:pt modelId="{5BA7FE21-7A9C-42FF-A187-CF37B456C8C6}">
      <dgm:prSet phldrT="[Текст]"/>
      <dgm:spPr/>
      <dgm:t>
        <a:bodyPr/>
        <a:lstStyle/>
        <a:p>
          <a:r>
            <a:rPr lang="ru-RU" b="1" dirty="0" smtClean="0"/>
            <a:t>Цели воспитания людей определенного возраста: дошкольники, подростки, старшеклассники и др. (пример: план классного </a:t>
          </a:r>
          <a:r>
            <a:rPr lang="ru-RU" b="1" dirty="0" err="1" smtClean="0"/>
            <a:t>руоводителя</a:t>
          </a:r>
          <a:r>
            <a:rPr lang="ru-RU" b="1" dirty="0" smtClean="0"/>
            <a:t>)</a:t>
          </a:r>
          <a:endParaRPr lang="ru-RU" b="1" dirty="0"/>
        </a:p>
      </dgm:t>
    </dgm:pt>
    <dgm:pt modelId="{132D93E0-3D64-460B-8E40-4BD5FD605FB0}" type="parTrans" cxnId="{4998B2DB-409D-413A-BBEE-A6C6453E8F71}">
      <dgm:prSet/>
      <dgm:spPr/>
      <dgm:t>
        <a:bodyPr/>
        <a:lstStyle/>
        <a:p>
          <a:endParaRPr lang="ru-RU"/>
        </a:p>
      </dgm:t>
    </dgm:pt>
    <dgm:pt modelId="{D36C95FF-D020-4C9B-9284-029610E7327E}" type="sibTrans" cxnId="{4998B2DB-409D-413A-BBEE-A6C6453E8F71}">
      <dgm:prSet/>
      <dgm:spPr/>
      <dgm:t>
        <a:bodyPr/>
        <a:lstStyle/>
        <a:p>
          <a:endParaRPr lang="ru-RU"/>
        </a:p>
      </dgm:t>
    </dgm:pt>
    <dgm:pt modelId="{DEFCB782-6F58-4B2B-8686-8EE60B08B3E3}" type="pres">
      <dgm:prSet presAssocID="{6521BC29-5EE4-48B1-A196-885634BAD82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4FD50F-1C2E-4659-BA51-C2C43606D410}" type="pres">
      <dgm:prSet presAssocID="{F5CCC05F-BCB7-4C3A-ADAD-B1C552520463}" presName="composite" presStyleCnt="0"/>
      <dgm:spPr/>
    </dgm:pt>
    <dgm:pt modelId="{F310743D-D686-424A-839A-2849948B8F6C}" type="pres">
      <dgm:prSet presAssocID="{F5CCC05F-BCB7-4C3A-ADAD-B1C55252046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9507BA-3C74-4B6E-A529-708F979927F2}" type="pres">
      <dgm:prSet presAssocID="{F5CCC05F-BCB7-4C3A-ADAD-B1C55252046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F5C96F-9D22-4580-9642-0F9FCA7F85CC}" type="pres">
      <dgm:prSet presAssocID="{004DBD8E-6B9A-45B7-BBBF-DE32443E5B0B}" presName="sp" presStyleCnt="0"/>
      <dgm:spPr/>
    </dgm:pt>
    <dgm:pt modelId="{669458ED-CA21-42B6-A7EA-1754B8A14240}" type="pres">
      <dgm:prSet presAssocID="{E66367DF-622A-4D43-BE19-FF16F191C98A}" presName="composite" presStyleCnt="0"/>
      <dgm:spPr/>
    </dgm:pt>
    <dgm:pt modelId="{1443D6CC-F2B3-4EE7-9288-41D3BB51CE43}" type="pres">
      <dgm:prSet presAssocID="{E66367DF-622A-4D43-BE19-FF16F191C98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DC4D92-C919-4C26-A9AF-A29CFBBEB523}" type="pres">
      <dgm:prSet presAssocID="{E66367DF-622A-4D43-BE19-FF16F191C98A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F452B1-3BC0-45CB-A5CB-B88CE3A988BA}" type="pres">
      <dgm:prSet presAssocID="{2732B97D-1A1A-4485-B029-8AE5CBE2BAB6}" presName="sp" presStyleCnt="0"/>
      <dgm:spPr/>
    </dgm:pt>
    <dgm:pt modelId="{E38A1EF7-893D-44E6-9FEF-73281F4CCD49}" type="pres">
      <dgm:prSet presAssocID="{ECBABADB-779B-4BCA-B11D-6BF7B181A784}" presName="composite" presStyleCnt="0"/>
      <dgm:spPr/>
    </dgm:pt>
    <dgm:pt modelId="{7FFA8291-999F-48C2-BDA3-F9A1AD1F3905}" type="pres">
      <dgm:prSet presAssocID="{ECBABADB-779B-4BCA-B11D-6BF7B181A78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19FE13-A3F3-4F28-BD79-0492B1078F90}" type="pres">
      <dgm:prSet presAssocID="{ECBABADB-779B-4BCA-B11D-6BF7B181A78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230019-C2B4-4E20-966C-0ADB6C65213B}" srcId="{6521BC29-5EE4-48B1-A196-885634BAD828}" destId="{E66367DF-622A-4D43-BE19-FF16F191C98A}" srcOrd="1" destOrd="0" parTransId="{D9D5CC6C-87B9-44DD-BC42-E39F8C0F6ADF}" sibTransId="{2732B97D-1A1A-4485-B029-8AE5CBE2BAB6}"/>
    <dgm:cxn modelId="{22387E16-6F5D-4C32-BACC-B786B37A060B}" type="presOf" srcId="{C9F69A4C-6C23-48EF-827F-C7737E17666A}" destId="{A8DC4D92-C919-4C26-A9AF-A29CFBBEB523}" srcOrd="0" destOrd="0" presId="urn:microsoft.com/office/officeart/2005/8/layout/chevron2"/>
    <dgm:cxn modelId="{E3A60CEC-968A-43BB-BCAD-C49E94BB9210}" type="presOf" srcId="{86E51BFB-998B-4185-896B-04E83333969E}" destId="{A8DC4D92-C919-4C26-A9AF-A29CFBBEB523}" srcOrd="0" destOrd="1" presId="urn:microsoft.com/office/officeart/2005/8/layout/chevron2"/>
    <dgm:cxn modelId="{7B9C4E6C-9807-4F4B-840C-752C618471BB}" type="presOf" srcId="{ECBABADB-779B-4BCA-B11D-6BF7B181A784}" destId="{7FFA8291-999F-48C2-BDA3-F9A1AD1F3905}" srcOrd="0" destOrd="0" presId="urn:microsoft.com/office/officeart/2005/8/layout/chevron2"/>
    <dgm:cxn modelId="{737748E2-4D41-4456-B44A-822A9ADE10CF}" type="presOf" srcId="{6521BC29-5EE4-48B1-A196-885634BAD828}" destId="{DEFCB782-6F58-4B2B-8686-8EE60B08B3E3}" srcOrd="0" destOrd="0" presId="urn:microsoft.com/office/officeart/2005/8/layout/chevron2"/>
    <dgm:cxn modelId="{3B5B4DBA-5192-415F-A6C1-85F8A2BDC84D}" type="presOf" srcId="{E66367DF-622A-4D43-BE19-FF16F191C98A}" destId="{1443D6CC-F2B3-4EE7-9288-41D3BB51CE43}" srcOrd="0" destOrd="0" presId="urn:microsoft.com/office/officeart/2005/8/layout/chevron2"/>
    <dgm:cxn modelId="{96195CDC-61D1-467D-A1CB-8D2BE4062866}" type="presOf" srcId="{5BA7FE21-7A9C-42FF-A187-CF37B456C8C6}" destId="{BC19FE13-A3F3-4F28-BD79-0492B1078F90}" srcOrd="0" destOrd="0" presId="urn:microsoft.com/office/officeart/2005/8/layout/chevron2"/>
    <dgm:cxn modelId="{B801F634-CF0B-4C14-B031-0962BB477D4C}" type="presOf" srcId="{4300A42B-6B2B-47EF-9465-697CF5C1A9B5}" destId="{5B9507BA-3C74-4B6E-A529-708F979927F2}" srcOrd="0" destOrd="0" presId="urn:microsoft.com/office/officeart/2005/8/layout/chevron2"/>
    <dgm:cxn modelId="{A510D440-6829-45EA-9B92-F3D945E35942}" type="presOf" srcId="{F5CCC05F-BCB7-4C3A-ADAD-B1C552520463}" destId="{F310743D-D686-424A-839A-2849948B8F6C}" srcOrd="0" destOrd="0" presId="urn:microsoft.com/office/officeart/2005/8/layout/chevron2"/>
    <dgm:cxn modelId="{161158FE-F6EF-4B51-A594-BA148B294169}" srcId="{E66367DF-622A-4D43-BE19-FF16F191C98A}" destId="{86E51BFB-998B-4185-896B-04E83333969E}" srcOrd="1" destOrd="0" parTransId="{190C9AB7-A3A2-49E5-B102-A57B5BAD7C62}" sibTransId="{BBD0C78C-3B71-4B08-AEDD-611EB4A85829}"/>
    <dgm:cxn modelId="{1F8A7A36-CBC7-4532-BFD4-94A07C3417A5}" srcId="{F5CCC05F-BCB7-4C3A-ADAD-B1C552520463}" destId="{4300A42B-6B2B-47EF-9465-697CF5C1A9B5}" srcOrd="0" destOrd="0" parTransId="{BE130059-4B6B-458A-8DD0-69019E5F763C}" sibTransId="{EAAFBA56-78EB-424C-A661-E82DB1A769F3}"/>
    <dgm:cxn modelId="{BD636712-5B87-4CA9-A22E-5AC1956DE717}" srcId="{6521BC29-5EE4-48B1-A196-885634BAD828}" destId="{F5CCC05F-BCB7-4C3A-ADAD-B1C552520463}" srcOrd="0" destOrd="0" parTransId="{D9ACD3D7-B9B7-4558-9062-EB509BCC745E}" sibTransId="{004DBD8E-6B9A-45B7-BBBF-DE32443E5B0B}"/>
    <dgm:cxn modelId="{2E1F55BC-B252-47F4-9CB9-6ADF78FD8FF3}" srcId="{E66367DF-622A-4D43-BE19-FF16F191C98A}" destId="{C9F69A4C-6C23-48EF-827F-C7737E17666A}" srcOrd="0" destOrd="0" parTransId="{4FF28773-FC57-41AD-8A21-749A7CBA2E09}" sibTransId="{5CCB5293-577B-475C-AED2-6AC17FD20A03}"/>
    <dgm:cxn modelId="{C317F7E2-FEA2-4899-ADF1-5525D793493D}" srcId="{6521BC29-5EE4-48B1-A196-885634BAD828}" destId="{ECBABADB-779B-4BCA-B11D-6BF7B181A784}" srcOrd="2" destOrd="0" parTransId="{E228AE21-A6A2-443F-80C5-677F05189FE3}" sibTransId="{A787EE61-9B55-4EFC-A901-BE597880CB3F}"/>
    <dgm:cxn modelId="{4998B2DB-409D-413A-BBEE-A6C6453E8F71}" srcId="{ECBABADB-779B-4BCA-B11D-6BF7B181A784}" destId="{5BA7FE21-7A9C-42FF-A187-CF37B456C8C6}" srcOrd="0" destOrd="0" parTransId="{132D93E0-3D64-460B-8E40-4BD5FD605FB0}" sibTransId="{D36C95FF-D020-4C9B-9284-029610E7327E}"/>
    <dgm:cxn modelId="{C65CA862-0556-401C-924B-5A8F3897C6C6}" type="presParOf" srcId="{DEFCB782-6F58-4B2B-8686-8EE60B08B3E3}" destId="{F84FD50F-1C2E-4659-BA51-C2C43606D410}" srcOrd="0" destOrd="0" presId="urn:microsoft.com/office/officeart/2005/8/layout/chevron2"/>
    <dgm:cxn modelId="{5EFF6222-C48C-4DBD-A8C8-07E6DF6094B6}" type="presParOf" srcId="{F84FD50F-1C2E-4659-BA51-C2C43606D410}" destId="{F310743D-D686-424A-839A-2849948B8F6C}" srcOrd="0" destOrd="0" presId="urn:microsoft.com/office/officeart/2005/8/layout/chevron2"/>
    <dgm:cxn modelId="{69D995A6-8515-4C2F-9887-9AB0CFD732AD}" type="presParOf" srcId="{F84FD50F-1C2E-4659-BA51-C2C43606D410}" destId="{5B9507BA-3C74-4B6E-A529-708F979927F2}" srcOrd="1" destOrd="0" presId="urn:microsoft.com/office/officeart/2005/8/layout/chevron2"/>
    <dgm:cxn modelId="{2D927672-5E6A-463F-B3A5-A0020C904F75}" type="presParOf" srcId="{DEFCB782-6F58-4B2B-8686-8EE60B08B3E3}" destId="{92F5C96F-9D22-4580-9642-0F9FCA7F85CC}" srcOrd="1" destOrd="0" presId="urn:microsoft.com/office/officeart/2005/8/layout/chevron2"/>
    <dgm:cxn modelId="{6CD1198A-A6E4-44FB-8319-2089B8B0FE72}" type="presParOf" srcId="{DEFCB782-6F58-4B2B-8686-8EE60B08B3E3}" destId="{669458ED-CA21-42B6-A7EA-1754B8A14240}" srcOrd="2" destOrd="0" presId="urn:microsoft.com/office/officeart/2005/8/layout/chevron2"/>
    <dgm:cxn modelId="{9B512082-B465-4265-B9EB-2E95554A2860}" type="presParOf" srcId="{669458ED-CA21-42B6-A7EA-1754B8A14240}" destId="{1443D6CC-F2B3-4EE7-9288-41D3BB51CE43}" srcOrd="0" destOrd="0" presId="urn:microsoft.com/office/officeart/2005/8/layout/chevron2"/>
    <dgm:cxn modelId="{8EBDAC3C-0959-4CBF-A25B-418DBBC96442}" type="presParOf" srcId="{669458ED-CA21-42B6-A7EA-1754B8A14240}" destId="{A8DC4D92-C919-4C26-A9AF-A29CFBBEB523}" srcOrd="1" destOrd="0" presId="urn:microsoft.com/office/officeart/2005/8/layout/chevron2"/>
    <dgm:cxn modelId="{FD3A3775-F557-41C1-BCAF-FC483AF26F92}" type="presParOf" srcId="{DEFCB782-6F58-4B2B-8686-8EE60B08B3E3}" destId="{D0F452B1-3BC0-45CB-A5CB-B88CE3A988BA}" srcOrd="3" destOrd="0" presId="urn:microsoft.com/office/officeart/2005/8/layout/chevron2"/>
    <dgm:cxn modelId="{C13A7F70-0DF2-4F30-AE3C-B54F01539CB5}" type="presParOf" srcId="{DEFCB782-6F58-4B2B-8686-8EE60B08B3E3}" destId="{E38A1EF7-893D-44E6-9FEF-73281F4CCD49}" srcOrd="4" destOrd="0" presId="urn:microsoft.com/office/officeart/2005/8/layout/chevron2"/>
    <dgm:cxn modelId="{60A9F91A-87B9-4EF4-9DD5-AFCC841E4D12}" type="presParOf" srcId="{E38A1EF7-893D-44E6-9FEF-73281F4CCD49}" destId="{7FFA8291-999F-48C2-BDA3-F9A1AD1F3905}" srcOrd="0" destOrd="0" presId="urn:microsoft.com/office/officeart/2005/8/layout/chevron2"/>
    <dgm:cxn modelId="{C889B76F-E60B-4C9E-A6FA-FD9AF50B673D}" type="presParOf" srcId="{E38A1EF7-893D-44E6-9FEF-73281F4CCD49}" destId="{BC19FE13-A3F3-4F28-BD79-0492B1078F9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9228FE4-E68E-4D90-BE87-8DD6C9F1A60A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BB492CBF-DCE0-4907-874E-B13E91432B86}">
      <dgm:prSet phldrT="[Текст]"/>
      <dgm:spPr/>
      <dgm:t>
        <a:bodyPr/>
        <a:lstStyle/>
        <a:p>
          <a:r>
            <a:rPr lang="ru-RU" dirty="0" smtClean="0"/>
            <a:t>Должен </a:t>
          </a:r>
          <a:endParaRPr lang="ru-RU" dirty="0"/>
        </a:p>
      </dgm:t>
    </dgm:pt>
    <dgm:pt modelId="{FA28D53A-E362-478A-8608-C014478F167C}" type="parTrans" cxnId="{CE6349BC-E07B-4DFC-A0A8-0FCB7C7C0E6F}">
      <dgm:prSet/>
      <dgm:spPr/>
      <dgm:t>
        <a:bodyPr/>
        <a:lstStyle/>
        <a:p>
          <a:endParaRPr lang="ru-RU"/>
        </a:p>
      </dgm:t>
    </dgm:pt>
    <dgm:pt modelId="{DECB3480-0E93-4045-BCD1-E130BB3BD942}" type="sibTrans" cxnId="{CE6349BC-E07B-4DFC-A0A8-0FCB7C7C0E6F}">
      <dgm:prSet/>
      <dgm:spPr/>
      <dgm:t>
        <a:bodyPr/>
        <a:lstStyle/>
        <a:p>
          <a:endParaRPr lang="ru-RU"/>
        </a:p>
      </dgm:t>
    </dgm:pt>
    <dgm:pt modelId="{A6891DD8-6857-4BC2-B691-7D3F5D885BA5}">
      <dgm:prSet phldrT="[Текст]"/>
      <dgm:spPr/>
      <dgm:t>
        <a:bodyPr/>
        <a:lstStyle/>
        <a:p>
          <a:r>
            <a:rPr lang="ru-RU" dirty="0" smtClean="0"/>
            <a:t>Надо </a:t>
          </a:r>
          <a:endParaRPr lang="ru-RU" dirty="0"/>
        </a:p>
      </dgm:t>
    </dgm:pt>
    <dgm:pt modelId="{66D37867-E65C-4231-AF93-E5822416933E}" type="parTrans" cxnId="{7B5CFD1F-AC51-4463-B374-9C43DBAAEDF5}">
      <dgm:prSet/>
      <dgm:spPr/>
      <dgm:t>
        <a:bodyPr/>
        <a:lstStyle/>
        <a:p>
          <a:endParaRPr lang="ru-RU"/>
        </a:p>
      </dgm:t>
    </dgm:pt>
    <dgm:pt modelId="{96BEB816-3224-44E9-8846-1FCCB4F38A25}" type="sibTrans" cxnId="{7B5CFD1F-AC51-4463-B374-9C43DBAAEDF5}">
      <dgm:prSet/>
      <dgm:spPr/>
      <dgm:t>
        <a:bodyPr/>
        <a:lstStyle/>
        <a:p>
          <a:endParaRPr lang="ru-RU"/>
        </a:p>
      </dgm:t>
    </dgm:pt>
    <dgm:pt modelId="{B29F6F09-F920-4497-B246-9A20BA608CE9}">
      <dgm:prSet phldrT="[Текст]"/>
      <dgm:spPr/>
      <dgm:t>
        <a:bodyPr/>
        <a:lstStyle/>
        <a:p>
          <a:pPr algn="l"/>
          <a:r>
            <a:rPr lang="ru-RU" dirty="0" smtClean="0"/>
            <a:t>Могу </a:t>
          </a:r>
          <a:endParaRPr lang="ru-RU" dirty="0"/>
        </a:p>
      </dgm:t>
    </dgm:pt>
    <dgm:pt modelId="{3085FC2E-C555-49B7-9EA7-FD64AB8EEF96}" type="parTrans" cxnId="{C39CE5F0-2BB1-4F77-A9E6-62BCD005DE65}">
      <dgm:prSet/>
      <dgm:spPr/>
      <dgm:t>
        <a:bodyPr/>
        <a:lstStyle/>
        <a:p>
          <a:endParaRPr lang="ru-RU"/>
        </a:p>
      </dgm:t>
    </dgm:pt>
    <dgm:pt modelId="{C7753F32-269F-4338-9E11-774C7463B804}" type="sibTrans" cxnId="{C39CE5F0-2BB1-4F77-A9E6-62BCD005DE65}">
      <dgm:prSet/>
      <dgm:spPr/>
      <dgm:t>
        <a:bodyPr/>
        <a:lstStyle/>
        <a:p>
          <a:endParaRPr lang="ru-RU"/>
        </a:p>
      </dgm:t>
    </dgm:pt>
    <dgm:pt modelId="{D22F8F0D-B9AA-4AD8-A435-15388F8B1319}">
      <dgm:prSet phldrT="[Текст]"/>
      <dgm:spPr/>
      <dgm:t>
        <a:bodyPr/>
        <a:lstStyle/>
        <a:p>
          <a:r>
            <a:rPr lang="ru-RU" dirty="0" smtClean="0"/>
            <a:t>         </a:t>
          </a:r>
          <a:r>
            <a:rPr lang="ru-RU" b="0" dirty="0" smtClean="0"/>
            <a:t>Лечу</a:t>
          </a:r>
          <a:r>
            <a:rPr lang="ru-RU" dirty="0" smtClean="0"/>
            <a:t> </a:t>
          </a:r>
          <a:endParaRPr lang="ru-RU" dirty="0"/>
        </a:p>
      </dgm:t>
    </dgm:pt>
    <dgm:pt modelId="{C93CA98C-8A87-4305-BD2F-AEFD59415C25}" type="parTrans" cxnId="{32E1B677-6253-444E-AB91-843FB26EAA96}">
      <dgm:prSet/>
      <dgm:spPr/>
      <dgm:t>
        <a:bodyPr/>
        <a:lstStyle/>
        <a:p>
          <a:endParaRPr lang="ru-RU"/>
        </a:p>
      </dgm:t>
    </dgm:pt>
    <dgm:pt modelId="{DD7323E4-9242-478E-8CA2-E5377E7803F9}" type="sibTrans" cxnId="{32E1B677-6253-444E-AB91-843FB26EAA96}">
      <dgm:prSet/>
      <dgm:spPr/>
      <dgm:t>
        <a:bodyPr/>
        <a:lstStyle/>
        <a:p>
          <a:endParaRPr lang="ru-RU"/>
        </a:p>
      </dgm:t>
    </dgm:pt>
    <dgm:pt modelId="{0C246B2B-468F-4FDB-B8A4-A3A02B2B0887}" type="pres">
      <dgm:prSet presAssocID="{E9228FE4-E68E-4D90-BE87-8DD6C9F1A60A}" presName="arrowDiagram" presStyleCnt="0">
        <dgm:presLayoutVars>
          <dgm:chMax val="5"/>
          <dgm:dir/>
          <dgm:resizeHandles val="exact"/>
        </dgm:presLayoutVars>
      </dgm:prSet>
      <dgm:spPr/>
    </dgm:pt>
    <dgm:pt modelId="{C3AB519F-D3B4-46DF-8DD7-A14B3136D8C5}" type="pres">
      <dgm:prSet presAssocID="{E9228FE4-E68E-4D90-BE87-8DD6C9F1A60A}" presName="arrow" presStyleLbl="bgShp" presStyleIdx="0" presStyleCnt="1" custLinFactNeighborX="3079" custLinFactNeighborY="-25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B838686-481E-4DD4-BF60-56BA611CC288}" type="pres">
      <dgm:prSet presAssocID="{E9228FE4-E68E-4D90-BE87-8DD6C9F1A60A}" presName="arrowDiagram4" presStyleCnt="0"/>
      <dgm:spPr/>
    </dgm:pt>
    <dgm:pt modelId="{A0011EA1-C68D-4243-8F27-07F74EF34B23}" type="pres">
      <dgm:prSet presAssocID="{BB492CBF-DCE0-4907-874E-B13E91432B86}" presName="bullet4a" presStyleLbl="node1" presStyleIdx="0" presStyleCnt="4"/>
      <dgm:spPr/>
    </dgm:pt>
    <dgm:pt modelId="{7B438EC8-5B58-4633-BF26-A5B0FDF8B39D}" type="pres">
      <dgm:prSet presAssocID="{BB492CBF-DCE0-4907-874E-B13E91432B86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ADD5BE-6B93-4393-8CDE-B1396E383F74}" type="pres">
      <dgm:prSet presAssocID="{A6891DD8-6857-4BC2-B691-7D3F5D885BA5}" presName="bullet4b" presStyleLbl="node1" presStyleIdx="1" presStyleCnt="4" custLinFactX="70132" custLinFactNeighborX="100000" custLinFactNeighborY="-52660"/>
      <dgm:spPr/>
    </dgm:pt>
    <dgm:pt modelId="{37C409DF-BF62-4228-AC19-34E1EA5156CC}" type="pres">
      <dgm:prSet presAssocID="{A6891DD8-6857-4BC2-B691-7D3F5D885BA5}" presName="textBox4b" presStyleLbl="revTx" presStyleIdx="1" presStyleCnt="4" custScaleY="928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3C16FE-5072-4C62-B144-D749166B7BDB}" type="pres">
      <dgm:prSet presAssocID="{B29F6F09-F920-4497-B246-9A20BA608CE9}" presName="bullet4c" presStyleLbl="node1" presStyleIdx="2" presStyleCnt="4" custLinFactNeighborX="70316" custLinFactNeighborY="-12229"/>
      <dgm:spPr/>
    </dgm:pt>
    <dgm:pt modelId="{AA3ADE85-9860-4149-A0A8-F308E407510D}" type="pres">
      <dgm:prSet presAssocID="{B29F6F09-F920-4497-B246-9A20BA608CE9}" presName="textBox4c" presStyleLbl="revTx" presStyleIdx="2" presStyleCnt="4" custScaleX="93449" custScaleY="870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857E49-AB96-43FB-A214-1262DE9903C9}" type="pres">
      <dgm:prSet presAssocID="{D22F8F0D-B9AA-4AD8-A435-15388F8B1319}" presName="bullet4d" presStyleLbl="node1" presStyleIdx="3" presStyleCnt="4" custLinFactNeighborX="-18257" custLinFactNeighborY="-4564"/>
      <dgm:spPr/>
    </dgm:pt>
    <dgm:pt modelId="{C0D8F352-BC89-457B-B697-96764D6350F0}" type="pres">
      <dgm:prSet presAssocID="{D22F8F0D-B9AA-4AD8-A435-15388F8B1319}" presName="textBox4d" presStyleLbl="revTx" presStyleIdx="3" presStyleCnt="4" custFlipHor="1" custScaleX="1209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C81F29-2ACC-44B0-990B-D09C93A94BD5}" type="presOf" srcId="{BB492CBF-DCE0-4907-874E-B13E91432B86}" destId="{7B438EC8-5B58-4633-BF26-A5B0FDF8B39D}" srcOrd="0" destOrd="0" presId="urn:microsoft.com/office/officeart/2005/8/layout/arrow2"/>
    <dgm:cxn modelId="{C0AB4A49-D264-4DA4-A3B1-AB20088F46FD}" type="presOf" srcId="{B29F6F09-F920-4497-B246-9A20BA608CE9}" destId="{AA3ADE85-9860-4149-A0A8-F308E407510D}" srcOrd="0" destOrd="0" presId="urn:microsoft.com/office/officeart/2005/8/layout/arrow2"/>
    <dgm:cxn modelId="{5CF678BD-A4A2-4B87-A905-CEA6EA3B57C9}" type="presOf" srcId="{A6891DD8-6857-4BC2-B691-7D3F5D885BA5}" destId="{37C409DF-BF62-4228-AC19-34E1EA5156CC}" srcOrd="0" destOrd="0" presId="urn:microsoft.com/office/officeart/2005/8/layout/arrow2"/>
    <dgm:cxn modelId="{CE6349BC-E07B-4DFC-A0A8-0FCB7C7C0E6F}" srcId="{E9228FE4-E68E-4D90-BE87-8DD6C9F1A60A}" destId="{BB492CBF-DCE0-4907-874E-B13E91432B86}" srcOrd="0" destOrd="0" parTransId="{FA28D53A-E362-478A-8608-C014478F167C}" sibTransId="{DECB3480-0E93-4045-BCD1-E130BB3BD942}"/>
    <dgm:cxn modelId="{C39CE5F0-2BB1-4F77-A9E6-62BCD005DE65}" srcId="{E9228FE4-E68E-4D90-BE87-8DD6C9F1A60A}" destId="{B29F6F09-F920-4497-B246-9A20BA608CE9}" srcOrd="2" destOrd="0" parTransId="{3085FC2E-C555-49B7-9EA7-FD64AB8EEF96}" sibTransId="{C7753F32-269F-4338-9E11-774C7463B804}"/>
    <dgm:cxn modelId="{AA5B1329-4E70-4078-BBF7-EAACD30C3ADE}" type="presOf" srcId="{E9228FE4-E68E-4D90-BE87-8DD6C9F1A60A}" destId="{0C246B2B-468F-4FDB-B8A4-A3A02B2B0887}" srcOrd="0" destOrd="0" presId="urn:microsoft.com/office/officeart/2005/8/layout/arrow2"/>
    <dgm:cxn modelId="{7FCC999C-337E-47B8-A6F9-CBE84441DB8C}" type="presOf" srcId="{D22F8F0D-B9AA-4AD8-A435-15388F8B1319}" destId="{C0D8F352-BC89-457B-B697-96764D6350F0}" srcOrd="0" destOrd="0" presId="urn:microsoft.com/office/officeart/2005/8/layout/arrow2"/>
    <dgm:cxn modelId="{32E1B677-6253-444E-AB91-843FB26EAA96}" srcId="{E9228FE4-E68E-4D90-BE87-8DD6C9F1A60A}" destId="{D22F8F0D-B9AA-4AD8-A435-15388F8B1319}" srcOrd="3" destOrd="0" parTransId="{C93CA98C-8A87-4305-BD2F-AEFD59415C25}" sibTransId="{DD7323E4-9242-478E-8CA2-E5377E7803F9}"/>
    <dgm:cxn modelId="{7B5CFD1F-AC51-4463-B374-9C43DBAAEDF5}" srcId="{E9228FE4-E68E-4D90-BE87-8DD6C9F1A60A}" destId="{A6891DD8-6857-4BC2-B691-7D3F5D885BA5}" srcOrd="1" destOrd="0" parTransId="{66D37867-E65C-4231-AF93-E5822416933E}" sibTransId="{96BEB816-3224-44E9-8846-1FCCB4F38A25}"/>
    <dgm:cxn modelId="{5F55AC22-F588-4765-8438-4D6DB2A4278C}" type="presParOf" srcId="{0C246B2B-468F-4FDB-B8A4-A3A02B2B0887}" destId="{C3AB519F-D3B4-46DF-8DD7-A14B3136D8C5}" srcOrd="0" destOrd="0" presId="urn:microsoft.com/office/officeart/2005/8/layout/arrow2"/>
    <dgm:cxn modelId="{539EA9B7-2475-4D8D-85F5-88678DFED614}" type="presParOf" srcId="{0C246B2B-468F-4FDB-B8A4-A3A02B2B0887}" destId="{4B838686-481E-4DD4-BF60-56BA611CC288}" srcOrd="1" destOrd="0" presId="urn:microsoft.com/office/officeart/2005/8/layout/arrow2"/>
    <dgm:cxn modelId="{2CDC8CAC-0DF9-48C4-B6FE-74837CE0A409}" type="presParOf" srcId="{4B838686-481E-4DD4-BF60-56BA611CC288}" destId="{A0011EA1-C68D-4243-8F27-07F74EF34B23}" srcOrd="0" destOrd="0" presId="urn:microsoft.com/office/officeart/2005/8/layout/arrow2"/>
    <dgm:cxn modelId="{6E0CE28B-2255-489D-A337-B62B39FD2D8A}" type="presParOf" srcId="{4B838686-481E-4DD4-BF60-56BA611CC288}" destId="{7B438EC8-5B58-4633-BF26-A5B0FDF8B39D}" srcOrd="1" destOrd="0" presId="urn:microsoft.com/office/officeart/2005/8/layout/arrow2"/>
    <dgm:cxn modelId="{626C92A2-D38C-45CE-9B0D-6703D9713CF6}" type="presParOf" srcId="{4B838686-481E-4DD4-BF60-56BA611CC288}" destId="{A6ADD5BE-6B93-4393-8CDE-B1396E383F74}" srcOrd="2" destOrd="0" presId="urn:microsoft.com/office/officeart/2005/8/layout/arrow2"/>
    <dgm:cxn modelId="{3422F4E6-07D3-4F9F-A851-3441EBD21762}" type="presParOf" srcId="{4B838686-481E-4DD4-BF60-56BA611CC288}" destId="{37C409DF-BF62-4228-AC19-34E1EA5156CC}" srcOrd="3" destOrd="0" presId="urn:microsoft.com/office/officeart/2005/8/layout/arrow2"/>
    <dgm:cxn modelId="{358A3173-7459-46D9-942C-2CBB17395F26}" type="presParOf" srcId="{4B838686-481E-4DD4-BF60-56BA611CC288}" destId="{693C16FE-5072-4C62-B144-D749166B7BDB}" srcOrd="4" destOrd="0" presId="urn:microsoft.com/office/officeart/2005/8/layout/arrow2"/>
    <dgm:cxn modelId="{1FFC86D7-14FB-4BA4-B33F-70E27B59A656}" type="presParOf" srcId="{4B838686-481E-4DD4-BF60-56BA611CC288}" destId="{AA3ADE85-9860-4149-A0A8-F308E407510D}" srcOrd="5" destOrd="0" presId="urn:microsoft.com/office/officeart/2005/8/layout/arrow2"/>
    <dgm:cxn modelId="{5FE6ECD6-4155-4414-AF21-C5BF6CCB15FE}" type="presParOf" srcId="{4B838686-481E-4DD4-BF60-56BA611CC288}" destId="{46857E49-AB96-43FB-A214-1262DE9903C9}" srcOrd="6" destOrd="0" presId="urn:microsoft.com/office/officeart/2005/8/layout/arrow2"/>
    <dgm:cxn modelId="{2464B0C8-0BBD-4E50-87F2-8957AE0A4743}" type="presParOf" srcId="{4B838686-481E-4DD4-BF60-56BA611CC288}" destId="{C0D8F352-BC89-457B-B697-96764D6350F0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75B8CF-A7F4-4CBB-AE1A-AA71DC69ADEF}">
      <dsp:nvSpPr>
        <dsp:cNvPr id="0" name=""/>
        <dsp:cNvSpPr/>
      </dsp:nvSpPr>
      <dsp:spPr>
        <a:xfrm rot="5400000">
          <a:off x="5938598" y="-2305321"/>
          <a:ext cx="1249523" cy="6177280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Обязательность воспитательной деятельности в современной школе, в т.ч. внеурочная деятельность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Результаты воспитания – личностные приобретения школьников</a:t>
          </a:r>
          <a:endParaRPr lang="ru-RU" sz="1600" b="1" kern="1200" dirty="0"/>
        </a:p>
      </dsp:txBody>
      <dsp:txXfrm rot="5400000">
        <a:off x="5938598" y="-2305321"/>
        <a:ext cx="1249523" cy="6177280"/>
      </dsp:txXfrm>
    </dsp:sp>
    <dsp:sp modelId="{8CFB49C7-E8BA-401A-B61F-CDAC73CB9941}">
      <dsp:nvSpPr>
        <dsp:cNvPr id="0" name=""/>
        <dsp:cNvSpPr/>
      </dsp:nvSpPr>
      <dsp:spPr>
        <a:xfrm>
          <a:off x="11489" y="58313"/>
          <a:ext cx="3474720" cy="1561904"/>
        </a:xfrm>
        <a:prstGeom prst="round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ФГОС  общего образования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11489" y="58313"/>
        <a:ext cx="3474720" cy="1561904"/>
      </dsp:txXfrm>
    </dsp:sp>
    <dsp:sp modelId="{FB8FDEA9-86AB-4566-8F91-615424210527}">
      <dsp:nvSpPr>
        <dsp:cNvPr id="0" name=""/>
        <dsp:cNvSpPr/>
      </dsp:nvSpPr>
      <dsp:spPr>
        <a:xfrm rot="5400000">
          <a:off x="5938598" y="-665321"/>
          <a:ext cx="1249523" cy="6177280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В трактовке воспитания усилена роль гражданско-патриотического воспитания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В ООП ОО включены рабочая программа воспитания  и календарный план воспитательной работы</a:t>
          </a:r>
          <a:endParaRPr lang="ru-RU" sz="1600" b="1" kern="1200" dirty="0"/>
        </a:p>
      </dsp:txBody>
      <dsp:txXfrm rot="5400000">
        <a:off x="5938598" y="-665321"/>
        <a:ext cx="1249523" cy="6177280"/>
      </dsp:txXfrm>
    </dsp:sp>
    <dsp:sp modelId="{42D54066-4A26-4267-9C3D-40337F102A1D}">
      <dsp:nvSpPr>
        <dsp:cNvPr id="0" name=""/>
        <dsp:cNvSpPr/>
      </dsp:nvSpPr>
      <dsp:spPr>
        <a:xfrm>
          <a:off x="0" y="1642366"/>
          <a:ext cx="3474720" cy="1561904"/>
        </a:xfrm>
        <a:prstGeom prst="roundRect">
          <a:avLst/>
        </a:prstGeom>
        <a:gradFill rotWithShape="1">
          <a:gsLst>
            <a:gs pos="0">
              <a:schemeClr val="accent2">
                <a:tint val="15000"/>
                <a:satMod val="250000"/>
              </a:schemeClr>
            </a:gs>
            <a:gs pos="49000">
              <a:schemeClr val="accent2">
                <a:tint val="50000"/>
                <a:satMod val="200000"/>
              </a:schemeClr>
            </a:gs>
            <a:gs pos="49100">
              <a:schemeClr val="accent2">
                <a:tint val="64000"/>
                <a:satMod val="160000"/>
              </a:schemeClr>
            </a:gs>
            <a:gs pos="92000">
              <a:schemeClr val="accent2">
                <a:tint val="50000"/>
                <a:satMod val="200000"/>
              </a:schemeClr>
            </a:gs>
            <a:gs pos="100000">
              <a:schemeClr val="accent2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2"/>
          </a:solidFill>
          <a:prstDash val="solid"/>
        </a:ln>
        <a:effectLst>
          <a:outerShdw blurRad="50800" dist="25000" dir="5400000" rotWithShape="0">
            <a:schemeClr val="accent2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Федеральный закон от 31 июля 2020 г. № 304-ФЗ “О внесении изменений в Федеральный закон «Об образовании в Российской Федерации» по вопросам воспитания обучающихся” 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0" y="1642366"/>
        <a:ext cx="3474720" cy="1561904"/>
      </dsp:txXfrm>
    </dsp:sp>
    <dsp:sp modelId="{31E733A5-B261-482C-97A5-E8AD5537F6E6}">
      <dsp:nvSpPr>
        <dsp:cNvPr id="0" name=""/>
        <dsp:cNvSpPr/>
      </dsp:nvSpPr>
      <dsp:spPr>
        <a:xfrm rot="5400000">
          <a:off x="5938598" y="974679"/>
          <a:ext cx="1249523" cy="6177280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Разработка и внедрение рабочих программ воспитания в общеобразовательных организациях на основе примерной программы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Проведение мониторинга внедрения рабочих программ</a:t>
          </a:r>
          <a:endParaRPr lang="ru-RU" sz="1600" b="1" kern="1200" dirty="0"/>
        </a:p>
      </dsp:txBody>
      <dsp:txXfrm rot="5400000">
        <a:off x="5938598" y="974679"/>
        <a:ext cx="1249523" cy="6177280"/>
      </dsp:txXfrm>
    </dsp:sp>
    <dsp:sp modelId="{FBA9E413-16CD-413F-931A-7B9154D78CC7}">
      <dsp:nvSpPr>
        <dsp:cNvPr id="0" name=""/>
        <dsp:cNvSpPr/>
      </dsp:nvSpPr>
      <dsp:spPr>
        <a:xfrm>
          <a:off x="0" y="3282366"/>
          <a:ext cx="3474720" cy="1561904"/>
        </a:xfrm>
        <a:prstGeom prst="roundRect">
          <a:avLst/>
        </a:prstGeom>
        <a:gradFill rotWithShape="1">
          <a:gsLst>
            <a:gs pos="0">
              <a:schemeClr val="accent3">
                <a:tint val="15000"/>
                <a:satMod val="250000"/>
              </a:schemeClr>
            </a:gs>
            <a:gs pos="49000">
              <a:schemeClr val="accent3">
                <a:tint val="50000"/>
                <a:satMod val="200000"/>
              </a:schemeClr>
            </a:gs>
            <a:gs pos="49100">
              <a:schemeClr val="accent3">
                <a:tint val="64000"/>
                <a:satMod val="160000"/>
              </a:schemeClr>
            </a:gs>
            <a:gs pos="92000">
              <a:schemeClr val="accent3">
                <a:tint val="50000"/>
                <a:satMod val="200000"/>
              </a:schemeClr>
            </a:gs>
            <a:gs pos="100000">
              <a:schemeClr val="accent3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3"/>
          </a:solidFill>
          <a:prstDash val="solid"/>
        </a:ln>
        <a:effectLst>
          <a:outerShdw blurRad="50800" dist="25000" dir="5400000" rotWithShape="0">
            <a:schemeClr val="accent3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Дорожная карта по реализации Стратегии развития воспитания в Российской Федерации на период 2020-2025 гг.</a:t>
          </a:r>
          <a:endParaRPr lang="ru-RU" sz="1500" b="1" kern="1200" dirty="0"/>
        </a:p>
      </dsp:txBody>
      <dsp:txXfrm>
        <a:off x="0" y="3282366"/>
        <a:ext cx="3474720" cy="15619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73B6E8-152F-4D0D-BDE6-18F56BD1547E}">
      <dsp:nvSpPr>
        <dsp:cNvPr id="0" name=""/>
        <dsp:cNvSpPr/>
      </dsp:nvSpPr>
      <dsp:spPr>
        <a:xfrm>
          <a:off x="0" y="202486"/>
          <a:ext cx="4984750" cy="327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E3BA84-C37B-447A-9832-F327233A927F}">
      <dsp:nvSpPr>
        <dsp:cNvPr id="0" name=""/>
        <dsp:cNvSpPr/>
      </dsp:nvSpPr>
      <dsp:spPr>
        <a:xfrm>
          <a:off x="249237" y="10606"/>
          <a:ext cx="3489325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888" tIns="0" rIns="131888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ГРАЖДАНСКОЕ ВОСПИТАНИЕ</a:t>
          </a:r>
          <a:endParaRPr lang="ru-RU" sz="1300" b="1" kern="1200" dirty="0"/>
        </a:p>
      </dsp:txBody>
      <dsp:txXfrm>
        <a:off x="249237" y="10606"/>
        <a:ext cx="3489325" cy="383760"/>
      </dsp:txXfrm>
    </dsp:sp>
    <dsp:sp modelId="{F7EC0756-07B6-4D8A-A57B-9BFEE21EC8DD}">
      <dsp:nvSpPr>
        <dsp:cNvPr id="0" name=""/>
        <dsp:cNvSpPr/>
      </dsp:nvSpPr>
      <dsp:spPr>
        <a:xfrm>
          <a:off x="0" y="792167"/>
          <a:ext cx="4984750" cy="327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FE8BF5-05F0-4B52-9BBC-1BC3E5E1D32C}">
      <dsp:nvSpPr>
        <dsp:cNvPr id="0" name=""/>
        <dsp:cNvSpPr/>
      </dsp:nvSpPr>
      <dsp:spPr>
        <a:xfrm>
          <a:off x="249237" y="600287"/>
          <a:ext cx="3489325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888" tIns="0" rIns="131888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ПАТРИОТИЧЕСКОЕ ВОСПИТАНИЕ</a:t>
          </a:r>
          <a:endParaRPr lang="ru-RU" sz="1300" b="1" kern="1200" dirty="0"/>
        </a:p>
      </dsp:txBody>
      <dsp:txXfrm>
        <a:off x="249237" y="600287"/>
        <a:ext cx="3489325" cy="383760"/>
      </dsp:txXfrm>
    </dsp:sp>
    <dsp:sp modelId="{24D7A52E-35F5-4D62-97FE-04DE533D8AEB}">
      <dsp:nvSpPr>
        <dsp:cNvPr id="0" name=""/>
        <dsp:cNvSpPr/>
      </dsp:nvSpPr>
      <dsp:spPr>
        <a:xfrm>
          <a:off x="0" y="1381847"/>
          <a:ext cx="4984750" cy="327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43AB6B-2AE4-4EC6-8005-86EEEC5FBE44}">
      <dsp:nvSpPr>
        <dsp:cNvPr id="0" name=""/>
        <dsp:cNvSpPr/>
      </dsp:nvSpPr>
      <dsp:spPr>
        <a:xfrm>
          <a:off x="249237" y="1189967"/>
          <a:ext cx="3489325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888" tIns="0" rIns="131888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ДУХОВНОЕ И НРАВСТВЕННОЕ ВОСПИТАНИЕ</a:t>
          </a:r>
          <a:endParaRPr lang="ru-RU" sz="1300" b="1" kern="1200" dirty="0"/>
        </a:p>
      </dsp:txBody>
      <dsp:txXfrm>
        <a:off x="249237" y="1189967"/>
        <a:ext cx="3489325" cy="38376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73B6E8-152F-4D0D-BDE6-18F56BD1547E}">
      <dsp:nvSpPr>
        <dsp:cNvPr id="0" name=""/>
        <dsp:cNvSpPr/>
      </dsp:nvSpPr>
      <dsp:spPr>
        <a:xfrm>
          <a:off x="0" y="249718"/>
          <a:ext cx="4984750" cy="327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E3BA84-C37B-447A-9832-F327233A927F}">
      <dsp:nvSpPr>
        <dsp:cNvPr id="0" name=""/>
        <dsp:cNvSpPr/>
      </dsp:nvSpPr>
      <dsp:spPr>
        <a:xfrm>
          <a:off x="249237" y="57838"/>
          <a:ext cx="3489325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888" tIns="0" rIns="131888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ПРИОБЩЕНИЕ К КУЛЬТУРНОМУ НАСЛЕДИЮ</a:t>
          </a:r>
          <a:endParaRPr lang="ru-RU" sz="1300" b="1" kern="1200" dirty="0"/>
        </a:p>
      </dsp:txBody>
      <dsp:txXfrm>
        <a:off x="249237" y="57838"/>
        <a:ext cx="3489325" cy="383760"/>
      </dsp:txXfrm>
    </dsp:sp>
    <dsp:sp modelId="{F7EC0756-07B6-4D8A-A57B-9BFEE21EC8DD}">
      <dsp:nvSpPr>
        <dsp:cNvPr id="0" name=""/>
        <dsp:cNvSpPr/>
      </dsp:nvSpPr>
      <dsp:spPr>
        <a:xfrm>
          <a:off x="0" y="839399"/>
          <a:ext cx="4984750" cy="327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FE8BF5-05F0-4B52-9BBC-1BC3E5E1D32C}">
      <dsp:nvSpPr>
        <dsp:cNvPr id="0" name=""/>
        <dsp:cNvSpPr/>
      </dsp:nvSpPr>
      <dsp:spPr>
        <a:xfrm>
          <a:off x="249237" y="647519"/>
          <a:ext cx="3489325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888" tIns="0" rIns="131888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ПОПУЛЯРИЗАЦИЯ НАУЧНЫХ ЗНАНИЙ</a:t>
          </a:r>
          <a:endParaRPr lang="ru-RU" sz="1300" b="1" kern="1200" dirty="0"/>
        </a:p>
      </dsp:txBody>
      <dsp:txXfrm>
        <a:off x="249237" y="647519"/>
        <a:ext cx="3489325" cy="383760"/>
      </dsp:txXfrm>
    </dsp:sp>
    <dsp:sp modelId="{24D7A52E-35F5-4D62-97FE-04DE533D8AEB}">
      <dsp:nvSpPr>
        <dsp:cNvPr id="0" name=""/>
        <dsp:cNvSpPr/>
      </dsp:nvSpPr>
      <dsp:spPr>
        <a:xfrm>
          <a:off x="0" y="1429079"/>
          <a:ext cx="4984750" cy="327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43AB6B-2AE4-4EC6-8005-86EEEC5FBE44}">
      <dsp:nvSpPr>
        <dsp:cNvPr id="0" name=""/>
        <dsp:cNvSpPr/>
      </dsp:nvSpPr>
      <dsp:spPr>
        <a:xfrm>
          <a:off x="249237" y="1237199"/>
          <a:ext cx="3489325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888" tIns="0" rIns="131888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ФИЗИЧЕСКОЕ ВОСПИТАНИЕ</a:t>
          </a:r>
          <a:endParaRPr lang="ru-RU" sz="1300" b="1" kern="1200" dirty="0"/>
        </a:p>
      </dsp:txBody>
      <dsp:txXfrm>
        <a:off x="249237" y="1237199"/>
        <a:ext cx="3489325" cy="38376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73B6E8-152F-4D0D-BDE6-18F56BD1547E}">
      <dsp:nvSpPr>
        <dsp:cNvPr id="0" name=""/>
        <dsp:cNvSpPr/>
      </dsp:nvSpPr>
      <dsp:spPr>
        <a:xfrm>
          <a:off x="0" y="202311"/>
          <a:ext cx="8164284" cy="327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E3BA84-C37B-447A-9832-F327233A927F}">
      <dsp:nvSpPr>
        <dsp:cNvPr id="0" name=""/>
        <dsp:cNvSpPr/>
      </dsp:nvSpPr>
      <dsp:spPr>
        <a:xfrm>
          <a:off x="408214" y="10431"/>
          <a:ext cx="5714998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013" tIns="0" rIns="216013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ТРУДОВОЕ ВОСПИТАНИЕ И ПРОФЕССИОНАЛЬНОЕ САМООПРЕДЕЛЕНИЕ </a:t>
          </a:r>
          <a:endParaRPr lang="ru-RU" sz="1300" b="1" kern="1200" dirty="0"/>
        </a:p>
      </dsp:txBody>
      <dsp:txXfrm>
        <a:off x="408214" y="10431"/>
        <a:ext cx="5714998" cy="383760"/>
      </dsp:txXfrm>
    </dsp:sp>
    <dsp:sp modelId="{F7EC0756-07B6-4D8A-A57B-9BFEE21EC8DD}">
      <dsp:nvSpPr>
        <dsp:cNvPr id="0" name=""/>
        <dsp:cNvSpPr/>
      </dsp:nvSpPr>
      <dsp:spPr>
        <a:xfrm>
          <a:off x="0" y="791992"/>
          <a:ext cx="8164284" cy="327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FE8BF5-05F0-4B52-9BBC-1BC3E5E1D32C}">
      <dsp:nvSpPr>
        <dsp:cNvPr id="0" name=""/>
        <dsp:cNvSpPr/>
      </dsp:nvSpPr>
      <dsp:spPr>
        <a:xfrm>
          <a:off x="408214" y="600112"/>
          <a:ext cx="5714998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013" tIns="0" rIns="216013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ЭКОЛОГИЧЕСКОЕ ВОСПИТАНИЕ</a:t>
          </a:r>
          <a:endParaRPr lang="ru-RU" sz="1300" b="1" kern="1200" dirty="0"/>
        </a:p>
      </dsp:txBody>
      <dsp:txXfrm>
        <a:off x="408214" y="600112"/>
        <a:ext cx="5714998" cy="38376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310743D-D686-424A-839A-2849948B8F6C}">
      <dsp:nvSpPr>
        <dsp:cNvPr id="0" name=""/>
        <dsp:cNvSpPr/>
      </dsp:nvSpPr>
      <dsp:spPr>
        <a:xfrm rot="5400000">
          <a:off x="-261264" y="264452"/>
          <a:ext cx="1741760" cy="12192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1 уровень </a:t>
          </a:r>
          <a:endParaRPr lang="ru-RU" sz="2000" kern="1200" dirty="0"/>
        </a:p>
      </dsp:txBody>
      <dsp:txXfrm rot="5400000">
        <a:off x="-261264" y="264452"/>
        <a:ext cx="1741760" cy="1219232"/>
      </dsp:txXfrm>
    </dsp:sp>
    <dsp:sp modelId="{5B9507BA-3C74-4B6E-A529-708F979927F2}">
      <dsp:nvSpPr>
        <dsp:cNvPr id="0" name=""/>
        <dsp:cNvSpPr/>
      </dsp:nvSpPr>
      <dsp:spPr>
        <a:xfrm rot="5400000">
          <a:off x="5114019" y="-3891598"/>
          <a:ext cx="1132144" cy="89217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Государственные </a:t>
          </a:r>
          <a:r>
            <a:rPr lang="ru-RU" sz="1600" b="1" kern="1200" dirty="0" err="1" smtClean="0"/>
            <a:t>цели=ценности</a:t>
          </a:r>
          <a:r>
            <a:rPr lang="ru-RU" sz="1600" b="1" kern="1200" dirty="0" smtClean="0"/>
            <a:t>, общественный заказ: </a:t>
          </a:r>
          <a:r>
            <a:rPr lang="ru-RU" sz="1600" b="1" kern="1200" dirty="0" smtClean="0">
              <a:solidFill>
                <a:schemeClr val="tx1"/>
              </a:solidFill>
            </a:rPr>
            <a:t>Федеральный закон от 31 июля 2020 г. № 304-ФЗ “О внесении изменений в Федеральный закон «Об образовании в Российской Федерации» по вопросам воспитания обучающихся”, </a:t>
          </a:r>
          <a:r>
            <a:rPr lang="ru-RU" sz="1600" b="1" kern="1200" dirty="0" smtClean="0"/>
            <a:t>Стратегия развития воспитания в Российской Федерации на период 2015-2025 </a:t>
          </a:r>
          <a:r>
            <a:rPr lang="ru-RU" sz="1600" b="1" kern="1200" dirty="0" err="1" smtClean="0"/>
            <a:t>гг</a:t>
          </a:r>
          <a:endParaRPr lang="ru-RU" sz="1600" kern="1200" dirty="0"/>
        </a:p>
      </dsp:txBody>
      <dsp:txXfrm rot="5400000">
        <a:off x="5114019" y="-3891598"/>
        <a:ext cx="1132144" cy="8921717"/>
      </dsp:txXfrm>
    </dsp:sp>
    <dsp:sp modelId="{1443D6CC-F2B3-4EE7-9288-41D3BB51CE43}">
      <dsp:nvSpPr>
        <dsp:cNvPr id="0" name=""/>
        <dsp:cNvSpPr/>
      </dsp:nvSpPr>
      <dsp:spPr>
        <a:xfrm rot="5400000">
          <a:off x="-261264" y="1813702"/>
          <a:ext cx="1741760" cy="12192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2 уровень </a:t>
          </a:r>
          <a:endParaRPr lang="ru-RU" sz="2000" kern="1200" dirty="0"/>
        </a:p>
      </dsp:txBody>
      <dsp:txXfrm rot="5400000">
        <a:off x="-261264" y="1813702"/>
        <a:ext cx="1741760" cy="1219232"/>
      </dsp:txXfrm>
    </dsp:sp>
    <dsp:sp modelId="{A8DC4D92-C919-4C26-A9AF-A29CFBBEB523}">
      <dsp:nvSpPr>
        <dsp:cNvPr id="0" name=""/>
        <dsp:cNvSpPr/>
      </dsp:nvSpPr>
      <dsp:spPr>
        <a:xfrm rot="5400000">
          <a:off x="5114019" y="-2342347"/>
          <a:ext cx="1132144" cy="89217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Цели –стандарты: программа духовно-нравственного развития и воспитания, программа воспитания и социализации 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Цели отдельных образовательных систем: рабочая программа воспитания, основная образовательная программа, урок, дополнительное образование и др.</a:t>
          </a:r>
          <a:endParaRPr lang="ru-RU" sz="1600" b="1" kern="1200" dirty="0"/>
        </a:p>
      </dsp:txBody>
      <dsp:txXfrm rot="5400000">
        <a:off x="5114019" y="-2342347"/>
        <a:ext cx="1132144" cy="8921717"/>
      </dsp:txXfrm>
    </dsp:sp>
    <dsp:sp modelId="{7FFA8291-999F-48C2-BDA3-F9A1AD1F3905}">
      <dsp:nvSpPr>
        <dsp:cNvPr id="0" name=""/>
        <dsp:cNvSpPr/>
      </dsp:nvSpPr>
      <dsp:spPr>
        <a:xfrm rot="5400000">
          <a:off x="-261264" y="3362953"/>
          <a:ext cx="1741760" cy="12192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3 уровень </a:t>
          </a:r>
          <a:endParaRPr lang="ru-RU" sz="2000" kern="1200" dirty="0"/>
        </a:p>
      </dsp:txBody>
      <dsp:txXfrm rot="5400000">
        <a:off x="-261264" y="3362953"/>
        <a:ext cx="1741760" cy="1219232"/>
      </dsp:txXfrm>
    </dsp:sp>
    <dsp:sp modelId="{BC19FE13-A3F3-4F28-BD79-0492B1078F90}">
      <dsp:nvSpPr>
        <dsp:cNvPr id="0" name=""/>
        <dsp:cNvSpPr/>
      </dsp:nvSpPr>
      <dsp:spPr>
        <a:xfrm rot="5400000">
          <a:off x="5114019" y="-793097"/>
          <a:ext cx="1132144" cy="89217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Цели воспитания людей определенного возраста: дошкольники, подростки, старшеклассники и др. (пример: план классного </a:t>
          </a:r>
          <a:r>
            <a:rPr lang="ru-RU" sz="1600" b="1" kern="1200" dirty="0" err="1" smtClean="0"/>
            <a:t>руоводителя</a:t>
          </a:r>
          <a:r>
            <a:rPr lang="ru-RU" sz="1600" b="1" kern="1200" dirty="0" smtClean="0"/>
            <a:t>)</a:t>
          </a:r>
          <a:endParaRPr lang="ru-RU" sz="1600" b="1" kern="1200" dirty="0"/>
        </a:p>
      </dsp:txBody>
      <dsp:txXfrm rot="5400000">
        <a:off x="5114019" y="-793097"/>
        <a:ext cx="1132144" cy="8921717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AB519F-D3B4-46DF-8DD7-A14B3136D8C5}">
      <dsp:nvSpPr>
        <dsp:cNvPr id="0" name=""/>
        <dsp:cNvSpPr/>
      </dsp:nvSpPr>
      <dsp:spPr>
        <a:xfrm>
          <a:off x="1479810" y="0"/>
          <a:ext cx="8061960" cy="5038725"/>
        </a:xfrm>
        <a:prstGeom prst="swooshArrow">
          <a:avLst>
            <a:gd name="adj1" fmla="val 25000"/>
            <a:gd name="adj2" fmla="val 25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011EA1-C68D-4243-8F27-07F74EF34B23}">
      <dsp:nvSpPr>
        <dsp:cNvPr id="0" name=""/>
        <dsp:cNvSpPr/>
      </dsp:nvSpPr>
      <dsp:spPr>
        <a:xfrm>
          <a:off x="2025685" y="3746795"/>
          <a:ext cx="185425" cy="1854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438EC8-5B58-4633-BF26-A5B0FDF8B39D}">
      <dsp:nvSpPr>
        <dsp:cNvPr id="0" name=""/>
        <dsp:cNvSpPr/>
      </dsp:nvSpPr>
      <dsp:spPr>
        <a:xfrm>
          <a:off x="2118398" y="3839508"/>
          <a:ext cx="1378595" cy="1199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253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Должен </a:t>
          </a:r>
          <a:endParaRPr lang="ru-RU" sz="2700" kern="1200" dirty="0"/>
        </a:p>
      </dsp:txBody>
      <dsp:txXfrm>
        <a:off x="2118398" y="3839508"/>
        <a:ext cx="1378595" cy="1199216"/>
      </dsp:txXfrm>
    </dsp:sp>
    <dsp:sp modelId="{A6ADD5BE-6B93-4393-8CDE-B1396E383F74}">
      <dsp:nvSpPr>
        <dsp:cNvPr id="0" name=""/>
        <dsp:cNvSpPr/>
      </dsp:nvSpPr>
      <dsp:spPr>
        <a:xfrm>
          <a:off x="3884393" y="2404971"/>
          <a:ext cx="322478" cy="3224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C409DF-BF62-4228-AC19-34E1EA5156CC}">
      <dsp:nvSpPr>
        <dsp:cNvPr id="0" name=""/>
        <dsp:cNvSpPr/>
      </dsp:nvSpPr>
      <dsp:spPr>
        <a:xfrm>
          <a:off x="3496993" y="2818590"/>
          <a:ext cx="1693011" cy="2137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875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Надо </a:t>
          </a:r>
          <a:endParaRPr lang="ru-RU" sz="2700" kern="1200" dirty="0"/>
        </a:p>
      </dsp:txBody>
      <dsp:txXfrm>
        <a:off x="3496993" y="2818590"/>
        <a:ext cx="1693011" cy="2137570"/>
      </dsp:txXfrm>
    </dsp:sp>
    <dsp:sp modelId="{693C16FE-5072-4C62-B144-D749166B7BDB}">
      <dsp:nvSpPr>
        <dsp:cNvPr id="0" name=""/>
        <dsp:cNvSpPr/>
      </dsp:nvSpPr>
      <dsp:spPr>
        <a:xfrm>
          <a:off x="5309059" y="1658898"/>
          <a:ext cx="427283" cy="4272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3ADE85-9860-4149-A0A8-F308E407510D}">
      <dsp:nvSpPr>
        <dsp:cNvPr id="0" name=""/>
        <dsp:cNvSpPr/>
      </dsp:nvSpPr>
      <dsp:spPr>
        <a:xfrm>
          <a:off x="5277707" y="2126248"/>
          <a:ext cx="1582102" cy="2711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6409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Могу </a:t>
          </a:r>
          <a:endParaRPr lang="ru-RU" sz="2700" kern="1200" dirty="0"/>
        </a:p>
      </dsp:txBody>
      <dsp:txXfrm>
        <a:off x="5277707" y="2126248"/>
        <a:ext cx="1582102" cy="2711020"/>
      </dsp:txXfrm>
    </dsp:sp>
    <dsp:sp modelId="{46857E49-AB96-43FB-A214-1262DE9903C9}">
      <dsp:nvSpPr>
        <dsp:cNvPr id="0" name=""/>
        <dsp:cNvSpPr/>
      </dsp:nvSpPr>
      <dsp:spPr>
        <a:xfrm>
          <a:off x="6726110" y="1113635"/>
          <a:ext cx="572399" cy="5723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D8F352-BC89-457B-B697-96764D6350F0}">
      <dsp:nvSpPr>
        <dsp:cNvPr id="0" name=""/>
        <dsp:cNvSpPr/>
      </dsp:nvSpPr>
      <dsp:spPr>
        <a:xfrm flipH="1">
          <a:off x="6939072" y="1425959"/>
          <a:ext cx="2048493" cy="36127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3302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         </a:t>
          </a:r>
          <a:r>
            <a:rPr lang="ru-RU" sz="2700" b="0" kern="1200" dirty="0" smtClean="0"/>
            <a:t>Лечу</a:t>
          </a:r>
          <a:r>
            <a:rPr lang="ru-RU" sz="2700" kern="1200" dirty="0" smtClean="0"/>
            <a:t> </a:t>
          </a:r>
          <a:endParaRPr lang="ru-RU" sz="2700" kern="1200" dirty="0"/>
        </a:p>
      </dsp:txBody>
      <dsp:txXfrm flipH="1">
        <a:off x="6939072" y="1425959"/>
        <a:ext cx="2048493" cy="36127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A167A-E83A-467E-AFDE-B11D1F968042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2DDA5-EA88-4845-90A8-6412E0783A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194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" y="746125"/>
            <a:ext cx="6629400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DA786-F5E1-43B0-AF84-151AC76ACFA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" y="746125"/>
            <a:ext cx="66294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A5F7727-7222-4D77-939E-EF3548BF8766}" type="slidenum">
              <a:rPr lang="ru-RU" alt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 altLang="ru-RU"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3524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" y="746125"/>
            <a:ext cx="6629400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58A6C-E59C-4016-BAC8-E3D53A0232A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" y="746125"/>
            <a:ext cx="6629400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Педагог, используя факторы природной и социальной среды, природной и социальной ситуации развития ребенка, придает им целевую направленность, тем самым создавая позитивную воспитывающую среду.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Фактор развития личности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58A6C-E59C-4016-BAC8-E3D53A0232A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" y="746125"/>
            <a:ext cx="6629400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58A6C-E59C-4016-BAC8-E3D53A0232A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" y="746125"/>
            <a:ext cx="6629400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58A6C-E59C-4016-BAC8-E3D53A0232A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8" y="3539864"/>
            <a:ext cx="6819705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1" y="6557946"/>
            <a:ext cx="3903628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8"/>
            <a:ext cx="2032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558560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648383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63631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6571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29047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FE361-74A6-49EC-8106-0A7314D8EFD3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0A18B2-E51A-49A6-958A-3DDF6AF47E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F0FEDE5E-C35E-40AC-892C-1FCF350A33D1}"/>
              </a:ext>
            </a:extLst>
          </p:cNvPr>
          <p:cNvSpPr txBox="1"/>
          <p:nvPr userDrawn="1"/>
        </p:nvSpPr>
        <p:spPr>
          <a:xfrm>
            <a:off x="11484572" y="6471277"/>
            <a:ext cx="707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0A15F720-E54B-473A-B671-02B4A2D0721C}" type="slidenum">
              <a:rPr lang="ru-RU" sz="1400" smtClean="0">
                <a:solidFill>
                  <a:prstClr val="black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ru-RU" sz="1400" dirty="0">
              <a:solidFill>
                <a:prstClr val="black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5201" y="377261"/>
            <a:ext cx="707433" cy="5305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40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5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2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3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CD5B068-9541-4FC7-9739-791808957D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90A65A-0714-461E-A293-55CAFC76E4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5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11" y="99881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3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3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8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8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691" r:id="rId12"/>
    <p:sldLayoutId id="2147483697" r:id="rId13"/>
    <p:sldLayoutId id="2147483700" r:id="rId14"/>
    <p:sldLayoutId id="2147483694" r:id="rId15"/>
    <p:sldLayoutId id="2147483676" r:id="rId16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Data" Target="../diagrams/data4.xml"/><Relationship Id="rId18" Type="http://schemas.openxmlformats.org/officeDocument/2006/relationships/image" Target="../media/image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" Type="http://schemas.openxmlformats.org/officeDocument/2006/relationships/image" Target="../media/image13.png"/><Relationship Id="rId16" Type="http://schemas.openxmlformats.org/officeDocument/2006/relationships/diagramColors" Target="../diagrams/colors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3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dryominasc80@yandex.ru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4320" y="1632859"/>
            <a:ext cx="11495314" cy="2508069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1"/>
                </a:solidFill>
              </a:rPr>
              <a:t>Конструирование рабочей программы воспитания</a:t>
            </a:r>
            <a:r>
              <a:rPr lang="ru-RU" sz="4000" dirty="0" smtClean="0">
                <a:solidFill>
                  <a:schemeClr val="accent1"/>
                </a:solidFill>
              </a:rPr>
              <a:t>: процесс и результат</a:t>
            </a:r>
            <a:r>
              <a:rPr lang="ru-RU" sz="4000" b="1" dirty="0">
                <a:solidFill>
                  <a:schemeClr val="accent1"/>
                </a:solidFill>
              </a:rPr>
              <a:t/>
            </a:r>
            <a:br>
              <a:rPr lang="ru-RU" sz="4000" b="1" dirty="0">
                <a:solidFill>
                  <a:schemeClr val="accent1"/>
                </a:solidFill>
              </a:rPr>
            </a:b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8535" y="3840480"/>
            <a:ext cx="10608590" cy="2810426"/>
          </a:xfrm>
        </p:spPr>
        <p:txBody>
          <a:bodyPr>
            <a:normAutofit fontScale="92500" lnSpcReduction="10000"/>
          </a:bodyPr>
          <a:lstStyle/>
          <a:p>
            <a:pPr lvl="0" algn="ctr"/>
            <a:r>
              <a:rPr lang="ru-RU" sz="3000" b="1" dirty="0" smtClean="0">
                <a:solidFill>
                  <a:schemeClr val="tx1"/>
                </a:solidFill>
              </a:rPr>
              <a:t>Материалы курса повышения квалификации</a:t>
            </a:r>
          </a:p>
          <a:p>
            <a:pPr lvl="0" algn="l"/>
            <a:endParaRPr lang="ru-RU" sz="2000" dirty="0" smtClean="0">
              <a:solidFill>
                <a:prstClr val="black"/>
              </a:solidFill>
            </a:endParaRPr>
          </a:p>
          <a:p>
            <a:pPr lvl="0" algn="l"/>
            <a:endParaRPr lang="ru-RU" sz="2000" dirty="0" smtClean="0">
              <a:solidFill>
                <a:prstClr val="black"/>
              </a:solidFill>
            </a:endParaRPr>
          </a:p>
          <a:p>
            <a:pPr lvl="0" algn="ctr"/>
            <a:r>
              <a:rPr lang="ru-RU" sz="2000" b="1" dirty="0" smtClean="0">
                <a:solidFill>
                  <a:prstClr val="black"/>
                </a:solidFill>
              </a:rPr>
              <a:t>Ведущий: Дремина Инга Анатольевна,  ст. научный сотрудник отдела воспитания и социализации ГАУ ДПО «Институт развития образования Пермского края»  </a:t>
            </a:r>
          </a:p>
          <a:p>
            <a:pPr lvl="0"/>
            <a:endParaRPr lang="ru-RU" sz="2000" b="1" dirty="0" smtClean="0">
              <a:solidFill>
                <a:prstClr val="black"/>
              </a:solidFill>
            </a:endParaRPr>
          </a:p>
          <a:p>
            <a:pPr lvl="0" algn="ctr"/>
            <a:r>
              <a:rPr lang="ru-RU" sz="2000" b="1" dirty="0" smtClean="0">
                <a:solidFill>
                  <a:prstClr val="black"/>
                </a:solidFill>
              </a:rPr>
              <a:t>16</a:t>
            </a:r>
            <a:r>
              <a:rPr lang="ru-RU" sz="2000" b="1" dirty="0" smtClean="0">
                <a:solidFill>
                  <a:prstClr val="black"/>
                </a:solidFill>
              </a:rPr>
              <a:t> февраля </a:t>
            </a:r>
            <a:r>
              <a:rPr lang="ru-RU" sz="2000" b="1" dirty="0" smtClean="0">
                <a:solidFill>
                  <a:prstClr val="black"/>
                </a:solidFill>
              </a:rPr>
              <a:t>2021 г. </a:t>
            </a:r>
          </a:p>
          <a:p>
            <a:pPr lvl="0"/>
            <a:r>
              <a:rPr lang="ru-RU" sz="2000" b="1" dirty="0" smtClean="0">
                <a:solidFill>
                  <a:prstClr val="black"/>
                </a:solidFill>
              </a:rPr>
              <a:t>  </a:t>
            </a:r>
            <a:r>
              <a:rPr lang="ru-RU" sz="2000" dirty="0">
                <a:solidFill>
                  <a:prstClr val="black"/>
                </a:solidFill>
              </a:rPr>
              <a:t>								</a:t>
            </a:r>
            <a:endParaRPr lang="ru-RU" sz="3600" dirty="0"/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3520" y="18288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73176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lidepedia.net/u/storage/ppt_5769/7a40-1393502728-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636"/>
            <a:ext cx="10829109" cy="6867636"/>
          </a:xfrm>
          <a:prstGeom prst="rect">
            <a:avLst/>
          </a:prstGeom>
          <a:noFill/>
        </p:spPr>
      </p:pic>
      <p:pic>
        <p:nvPicPr>
          <p:cNvPr id="5" name="Picture 2" descr="http://moukornilovo.ucoz.ru/documents/fg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8326" y="0"/>
            <a:ext cx="1610476" cy="905893"/>
          </a:xfrm>
          <a:prstGeom prst="rect">
            <a:avLst/>
          </a:prstGeom>
          <a:noFill/>
        </p:spPr>
      </p:pic>
      <p:pic>
        <p:nvPicPr>
          <p:cNvPr id="6" name="Рисунок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8300" y="182880"/>
            <a:ext cx="1323703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385" y="548641"/>
            <a:ext cx="10763794" cy="1515291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</a:rPr>
              <a:t>Федеральный закон от 31 июля 2020 г. № 304-ФЗ “О внесении изменений в Федеральный закон «Об образовании в Российской Федерации» по вопросам воспитания обучающихся”  (вступает в силу с 1 сентября 2020 года)</a:t>
            </a: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828802"/>
            <a:ext cx="10141131" cy="476855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1) в статью 2 пункт 2 изложить в следующей редакции:</a:t>
            </a:r>
          </a:p>
          <a:p>
            <a:pPr>
              <a:buNone/>
            </a:pPr>
            <a:r>
              <a:rPr lang="ru-RU" dirty="0" smtClean="0"/>
              <a:t>«</a:t>
            </a:r>
            <a:r>
              <a:rPr lang="ru-RU" i="1" dirty="0" smtClean="0"/>
              <a:t>Воспитание</a:t>
            </a:r>
            <a:r>
              <a:rPr lang="ru-RU" dirty="0" smtClean="0"/>
              <a:t> - деятельность, направленная на развитие личности, создание условий для самоопределения и социализации обучающихся на основе </a:t>
            </a:r>
            <a:r>
              <a:rPr lang="ru-RU" dirty="0" err="1" smtClean="0"/>
              <a:t>социокультурных</a:t>
            </a:r>
            <a:r>
              <a:rPr lang="ru-RU" dirty="0" smtClean="0"/>
              <a:t>, духовно-нравственных ценностей и принятых в российском обществе правил и норм поведения в интересах человека, семьи, общества и государства, </a:t>
            </a:r>
            <a:r>
              <a:rPr lang="ru-RU" b="1" dirty="0" smtClean="0"/>
              <a:t>формирование у обучающихся чувства патриотизма, гражданственности, уважения к памяти защитников Отечества и подвигам Героев Отечества, закону и правопорядку, человеку труда и старшему поколению, взаимного уважения, бережного отношения к культурному наследию и традициям многонационального народа Российской Федерации, природе и окружающей среде;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68300" y="182880"/>
            <a:ext cx="1323703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3" y="0"/>
            <a:ext cx="10271760" cy="6669360"/>
          </a:xfrm>
        </p:spPr>
        <p:txBody>
          <a:bodyPr>
            <a:normAutofit fontScale="55000" lnSpcReduction="20000"/>
          </a:bodyPr>
          <a:lstStyle/>
          <a:p>
            <a:endParaRPr lang="ru-RU" sz="3600" b="1" dirty="0" smtClean="0"/>
          </a:p>
          <a:p>
            <a:endParaRPr lang="ru-RU" sz="3600" b="1" dirty="0" smtClean="0"/>
          </a:p>
          <a:p>
            <a:r>
              <a:rPr lang="ru-RU" sz="3600" b="1" dirty="0" smtClean="0"/>
              <a:t>"Статья 12.1. Общие требования к организации воспитания обучающихся</a:t>
            </a:r>
          </a:p>
          <a:p>
            <a:pPr>
              <a:buNone/>
            </a:pPr>
            <a:r>
              <a:rPr lang="ru-RU" sz="3600" b="1" dirty="0" smtClean="0"/>
              <a:t>1. Воспитание обучающихся при освоении ими основных образовательных программ в организациях, осуществляющих образовательную деятельность, осуществляется на основе </a:t>
            </a:r>
            <a:r>
              <a:rPr lang="ru-RU" sz="3600" b="1" dirty="0" smtClean="0">
                <a:solidFill>
                  <a:srgbClr val="FF0000"/>
                </a:solidFill>
              </a:rPr>
              <a:t>включаемых в образовательную программу рабочей программы воспитания и календарного плана воспитательной работы,</a:t>
            </a:r>
            <a:r>
              <a:rPr lang="ru-RU" sz="3600" b="1" dirty="0" smtClean="0"/>
              <a:t> разрабатываемых и утверждаемых такими организациями самостоятельно, если иное не установлено настоящим Федеральным </a:t>
            </a:r>
            <a:r>
              <a:rPr lang="ru-RU" sz="3600" b="1" dirty="0" smtClean="0"/>
              <a:t>законом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2. </a:t>
            </a:r>
            <a:r>
              <a:rPr lang="ru-RU" sz="3600" b="1" dirty="0" smtClean="0">
                <a:solidFill>
                  <a:srgbClr val="FF0000"/>
                </a:solidFill>
              </a:rPr>
              <a:t>Воспитание</a:t>
            </a:r>
            <a:r>
              <a:rPr lang="ru-RU" sz="3600" b="1" dirty="0" smtClean="0"/>
              <a:t> обучающихся при освоении ими основных общеобразовательных программ, образовательных программ среднего профессионального образования, образовательных программ высшего образования (программ </a:t>
            </a:r>
            <a:r>
              <a:rPr lang="ru-RU" sz="3600" b="1" dirty="0" err="1" smtClean="0"/>
              <a:t>бакалавриата</a:t>
            </a:r>
            <a:r>
              <a:rPr lang="ru-RU" sz="3600" b="1" dirty="0" smtClean="0"/>
              <a:t> и программ </a:t>
            </a:r>
            <a:r>
              <a:rPr lang="ru-RU" sz="3600" b="1" dirty="0" err="1" smtClean="0"/>
              <a:t>специалитета</a:t>
            </a:r>
            <a:r>
              <a:rPr lang="ru-RU" sz="3600" b="1" dirty="0" smtClean="0"/>
              <a:t>) в организациях, осуществляющих образовательную деятельность, </a:t>
            </a:r>
            <a:r>
              <a:rPr lang="ru-RU" sz="3600" b="1" dirty="0" smtClean="0">
                <a:solidFill>
                  <a:srgbClr val="FF0000"/>
                </a:solidFill>
              </a:rPr>
              <a:t>осуществляется на основе включаемых в такие образовательные программы рабочей программы воспитания и календарного плана воспитательной работы, </a:t>
            </a:r>
            <a:r>
              <a:rPr lang="ru-RU" sz="3600" b="1" dirty="0" smtClean="0"/>
              <a:t>разрабатываемых и утверждаемых с учетом включенных в примерные образовательные программы, указанные в части 9</a:t>
            </a:r>
            <a:r>
              <a:rPr lang="ru-RU" sz="3600" b="1" baseline="30000" dirty="0" smtClean="0"/>
              <a:t>1</a:t>
            </a:r>
            <a:r>
              <a:rPr lang="ru-RU" sz="3600" b="1" dirty="0" smtClean="0"/>
              <a:t> статьи 12 настоящего Федерального закона, примерных рабочих программ воспитания и примерных календарных планов воспитательной </a:t>
            </a:r>
            <a:r>
              <a:rPr lang="ru-RU" sz="3600" b="1" dirty="0" smtClean="0"/>
              <a:t>работы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3. В разработке рабочих программ воспитания и календарных планов воспитательной работы имеют право принимать участие указанные в части 6 статьи 26 настоящего Федерального закона советы обучающихся, советы родителей, представительные органы обучающихся (при их наличии</a:t>
            </a:r>
            <a:r>
              <a:rPr lang="ru-RU" sz="3600" b="1" dirty="0" smtClean="0"/>
              <a:t>)</a:t>
            </a:r>
            <a:endParaRPr lang="ru-RU" sz="3600" b="1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68300" y="182880"/>
            <a:ext cx="1323703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9563" y="6063393"/>
            <a:ext cx="11553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</a:rPr>
              <a:t>Распоряжение Правительства Российской Федерации от 29.05.2015 № 996-р </a:t>
            </a:r>
            <a:br>
              <a:rPr lang="ru-RU" b="1" dirty="0" smtClean="0">
                <a:solidFill>
                  <a:prstClr val="black"/>
                </a:solidFill>
              </a:rPr>
            </a:br>
            <a:r>
              <a:rPr lang="ru-RU" b="1" dirty="0" smtClean="0">
                <a:solidFill>
                  <a:prstClr val="black"/>
                </a:solidFill>
              </a:rPr>
              <a:t>«Об утверждении Стратегии развития воспитания в Российской Федерации на период до 2025 года»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90213" y="407884"/>
            <a:ext cx="8834789" cy="4266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C00000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Стратегия развития воспитания в Российской Федерации на период до 2025 года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" y="156755"/>
            <a:ext cx="1206786" cy="10418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0213" y="1260486"/>
            <a:ext cx="407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ПРИОРИТЕТНАЯ ЗАДАЧА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0213" y="1559090"/>
            <a:ext cx="110141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развитие высоконравственной личности, разделяющей российские традиционные духовные ценности, обладающей актуальными знаниями и умениями, способной реализовывать свой потенциал в условиях современного общества, готовой к мирному созиданию и защите Родины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90213" y="2562838"/>
            <a:ext cx="5919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ОБНОВЛЕНИЕ ВОСПИТАТЕЛЬНОГО ПРОЦЕССА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12" name="Схема 11"/>
          <p:cNvGraphicFramePr/>
          <p:nvPr>
            <p:extLst/>
          </p:nvPr>
        </p:nvGraphicFramePr>
        <p:xfrm>
          <a:off x="1076324" y="2986578"/>
          <a:ext cx="4984750" cy="1720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3" name="Схема 12"/>
          <p:cNvGraphicFramePr/>
          <p:nvPr>
            <p:extLst/>
          </p:nvPr>
        </p:nvGraphicFramePr>
        <p:xfrm>
          <a:off x="6483349" y="2932170"/>
          <a:ext cx="4984750" cy="1814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4" name="Схема 13"/>
          <p:cNvGraphicFramePr/>
          <p:nvPr>
            <p:extLst/>
          </p:nvPr>
        </p:nvGraphicFramePr>
        <p:xfrm>
          <a:off x="2233750" y="4858456"/>
          <a:ext cx="8164284" cy="1130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5" name="Рисунок 3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0306597" y="326572"/>
            <a:ext cx="1323703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6572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Заголовок 1"/>
          <p:cNvSpPr>
            <a:spLocks noGrp="1"/>
          </p:cNvSpPr>
          <p:nvPr>
            <p:ph type="title"/>
          </p:nvPr>
        </p:nvSpPr>
        <p:spPr>
          <a:xfrm>
            <a:off x="5" y="340752"/>
            <a:ext cx="12191998" cy="426638"/>
          </a:xfrm>
        </p:spPr>
        <p:txBody>
          <a:bodyPr rtlCol="0"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Апробация и внедрение программы </a:t>
            </a:r>
            <a:r>
              <a:rPr lang="ru-RU" sz="3600" b="1" dirty="0">
                <a:solidFill>
                  <a:srgbClr val="FF0000"/>
                </a:solidFill>
              </a:rPr>
              <a:t>воспитания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0003108B-388C-4302-A140-BC9D174004F7}"/>
              </a:ext>
            </a:extLst>
          </p:cNvPr>
          <p:cNvSpPr/>
          <p:nvPr/>
        </p:nvSpPr>
        <p:spPr>
          <a:xfrm>
            <a:off x="198317" y="2310332"/>
            <a:ext cx="3354780" cy="2666114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200" b="1" dirty="0"/>
              <a:t>ВСЕГО на начало 2020-21 </a:t>
            </a:r>
            <a:r>
              <a:rPr lang="ru-RU" sz="1200" b="1" dirty="0" err="1"/>
              <a:t>уч.г</a:t>
            </a:r>
            <a:r>
              <a:rPr lang="ru-RU" sz="1200" b="1" dirty="0"/>
              <a:t>.:</a:t>
            </a:r>
            <a:r>
              <a:rPr lang="ru-RU" sz="1200" dirty="0"/>
              <a:t> 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300" b="1" dirty="0" smtClean="0">
                <a:solidFill>
                  <a:srgbClr val="C00000"/>
                </a:solidFill>
              </a:rPr>
              <a:t>19 </a:t>
            </a:r>
            <a:r>
              <a:rPr lang="ru-RU" sz="1300" b="1" dirty="0" err="1">
                <a:solidFill>
                  <a:srgbClr val="C00000"/>
                </a:solidFill>
              </a:rPr>
              <a:t>апробационных</a:t>
            </a:r>
            <a:r>
              <a:rPr lang="ru-RU" sz="1300" b="1" dirty="0">
                <a:solidFill>
                  <a:srgbClr val="C00000"/>
                </a:solidFill>
              </a:rPr>
              <a:t> площадок: </a:t>
            </a:r>
          </a:p>
          <a:p>
            <a:r>
              <a:rPr lang="ru-RU" sz="1050" b="1" dirty="0"/>
              <a:t>г. Пермь: </a:t>
            </a:r>
            <a:r>
              <a:rPr lang="ru-RU" sz="1050" b="1" dirty="0" smtClean="0"/>
              <a:t>«</a:t>
            </a:r>
            <a:r>
              <a:rPr lang="ru-RU" sz="1050" b="1" dirty="0"/>
              <a:t>Лицей №2», </a:t>
            </a:r>
            <a:r>
              <a:rPr lang="ru-RU" sz="1050" b="1" dirty="0" smtClean="0"/>
              <a:t>«</a:t>
            </a:r>
            <a:r>
              <a:rPr lang="ru-RU" sz="1050" b="1" dirty="0"/>
              <a:t>Лицей №8»,</a:t>
            </a:r>
            <a:br>
              <a:rPr lang="ru-RU" sz="1050" b="1" dirty="0"/>
            </a:br>
            <a:r>
              <a:rPr lang="ru-RU" sz="1050" b="1" dirty="0" smtClean="0"/>
              <a:t>«</a:t>
            </a:r>
            <a:r>
              <a:rPr lang="ru-RU" sz="1050" b="1" dirty="0"/>
              <a:t>Лицей №9», </a:t>
            </a:r>
            <a:r>
              <a:rPr lang="ru-RU" sz="1050" b="1" dirty="0" smtClean="0"/>
              <a:t>«Школа </a:t>
            </a:r>
            <a:r>
              <a:rPr lang="ru-RU" sz="1050" b="1" dirty="0"/>
              <a:t>№16», </a:t>
            </a:r>
            <a:r>
              <a:rPr lang="ru-RU" sz="1050" b="1" dirty="0" smtClean="0"/>
              <a:t>«Школа </a:t>
            </a:r>
            <a:r>
              <a:rPr lang="ru-RU" sz="1050" b="1" dirty="0"/>
              <a:t>№77», </a:t>
            </a:r>
            <a:br>
              <a:rPr lang="ru-RU" sz="1050" b="1" dirty="0"/>
            </a:br>
            <a:r>
              <a:rPr lang="ru-RU" sz="1050" b="1" dirty="0" smtClean="0"/>
              <a:t>«Школа </a:t>
            </a:r>
            <a:r>
              <a:rPr lang="ru-RU" sz="1050" b="1" dirty="0"/>
              <a:t>№116», </a:t>
            </a:r>
            <a:r>
              <a:rPr lang="ru-RU" sz="1050" b="1" dirty="0" smtClean="0"/>
              <a:t>«Школа </a:t>
            </a:r>
            <a:r>
              <a:rPr lang="ru-RU" sz="1050" b="1" dirty="0"/>
              <a:t>№101», </a:t>
            </a:r>
            <a:r>
              <a:rPr lang="ru-RU" sz="1050" b="1" dirty="0" smtClean="0"/>
              <a:t>«Гимназия№</a:t>
            </a:r>
            <a:r>
              <a:rPr lang="ru-RU" sz="1050" b="1" dirty="0"/>
              <a:t>3»,</a:t>
            </a:r>
            <a:br>
              <a:rPr lang="ru-RU" sz="1050" b="1" dirty="0"/>
            </a:br>
            <a:r>
              <a:rPr lang="ru-RU" sz="1050" b="1" dirty="0" smtClean="0"/>
              <a:t>«Пермская кадетская школа </a:t>
            </a:r>
            <a:r>
              <a:rPr lang="ru-RU" sz="1050" b="1" dirty="0"/>
              <a:t>№1»</a:t>
            </a:r>
          </a:p>
          <a:p>
            <a:r>
              <a:rPr lang="ru-RU" sz="1050" b="1" dirty="0" smtClean="0"/>
              <a:t>Пермский </a:t>
            </a:r>
            <a:r>
              <a:rPr lang="ru-RU" sz="1050" b="1" dirty="0"/>
              <a:t>р-н: </a:t>
            </a:r>
            <a:r>
              <a:rPr lang="ru-RU" sz="1050" b="1" dirty="0" smtClean="0"/>
              <a:t>«</a:t>
            </a:r>
            <a:r>
              <a:rPr lang="ru-RU" sz="1050" b="1" dirty="0"/>
              <a:t>Кондратовская </a:t>
            </a:r>
            <a:r>
              <a:rPr lang="ru-RU" sz="1050" b="1" dirty="0" smtClean="0"/>
              <a:t>школа», «</a:t>
            </a:r>
            <a:r>
              <a:rPr lang="ru-RU" sz="1050" b="1" dirty="0" err="1"/>
              <a:t>Сылвенская</a:t>
            </a:r>
            <a:r>
              <a:rPr lang="ru-RU" sz="1050" b="1" dirty="0"/>
              <a:t> </a:t>
            </a:r>
            <a:r>
              <a:rPr lang="ru-RU" sz="1050" b="1" dirty="0" smtClean="0"/>
              <a:t>школа»</a:t>
            </a:r>
            <a:endParaRPr lang="ru-RU" sz="1050" b="1" dirty="0"/>
          </a:p>
          <a:p>
            <a:r>
              <a:rPr lang="ru-RU" sz="1050" b="1" dirty="0" smtClean="0"/>
              <a:t>Кунгурский </a:t>
            </a:r>
            <a:r>
              <a:rPr lang="ru-RU" sz="1050" b="1" dirty="0"/>
              <a:t>р-н: </a:t>
            </a:r>
            <a:r>
              <a:rPr lang="ru-RU" sz="1050" b="1" dirty="0" smtClean="0"/>
              <a:t>«</a:t>
            </a:r>
            <a:r>
              <a:rPr lang="ru-RU" sz="1050" b="1" dirty="0" err="1"/>
              <a:t>Голдыревская</a:t>
            </a:r>
            <a:r>
              <a:rPr lang="ru-RU" sz="1050" b="1" dirty="0"/>
              <a:t> </a:t>
            </a:r>
            <a:r>
              <a:rPr lang="ru-RU" sz="1050" b="1" dirty="0" smtClean="0"/>
              <a:t>школа», «</a:t>
            </a:r>
            <a:r>
              <a:rPr lang="ru-RU" sz="1050" b="1" dirty="0" err="1"/>
              <a:t>Троельжанская</a:t>
            </a:r>
            <a:r>
              <a:rPr lang="ru-RU" sz="1050" b="1" dirty="0"/>
              <a:t> школа»</a:t>
            </a:r>
          </a:p>
          <a:p>
            <a:r>
              <a:rPr lang="ru-RU" sz="1050" b="1" dirty="0" smtClean="0"/>
              <a:t>г</a:t>
            </a:r>
            <a:r>
              <a:rPr lang="ru-RU" sz="1050" b="1" dirty="0"/>
              <a:t>. Соликамск: </a:t>
            </a:r>
            <a:r>
              <a:rPr lang="ru-RU" sz="1050" b="1" dirty="0" smtClean="0"/>
              <a:t>«</a:t>
            </a:r>
            <a:r>
              <a:rPr lang="ru-RU" sz="1050" b="1" dirty="0"/>
              <a:t>Гимназия </a:t>
            </a:r>
            <a:r>
              <a:rPr lang="ru-RU" sz="1050" b="1" dirty="0" smtClean="0"/>
              <a:t>1</a:t>
            </a:r>
            <a:r>
              <a:rPr lang="ru-RU" sz="1050" b="1" dirty="0"/>
              <a:t>», </a:t>
            </a:r>
            <a:r>
              <a:rPr lang="ru-RU" sz="1050" b="1" dirty="0" smtClean="0"/>
              <a:t>«</a:t>
            </a:r>
            <a:r>
              <a:rPr lang="ru-RU" sz="1050" b="1" dirty="0"/>
              <a:t>Гимназия </a:t>
            </a:r>
            <a:r>
              <a:rPr lang="ru-RU" sz="1050" b="1" dirty="0" smtClean="0"/>
              <a:t>2</a:t>
            </a:r>
            <a:r>
              <a:rPr lang="ru-RU" sz="1050" b="1" dirty="0"/>
              <a:t>»</a:t>
            </a:r>
          </a:p>
          <a:p>
            <a:r>
              <a:rPr lang="ru-RU" sz="1050" b="1" dirty="0" err="1" smtClean="0"/>
              <a:t>Бардымский</a:t>
            </a:r>
            <a:r>
              <a:rPr lang="ru-RU" sz="1050" b="1" dirty="0" smtClean="0"/>
              <a:t> </a:t>
            </a:r>
            <a:r>
              <a:rPr lang="ru-RU" sz="1050" b="1" dirty="0"/>
              <a:t>р-н: </a:t>
            </a:r>
            <a:r>
              <a:rPr lang="ru-RU" sz="1050" b="1" dirty="0" smtClean="0"/>
              <a:t>«</a:t>
            </a:r>
            <a:r>
              <a:rPr lang="ru-RU" sz="1050" b="1" dirty="0" err="1"/>
              <a:t>Бардымская</a:t>
            </a:r>
            <a:r>
              <a:rPr lang="ru-RU" sz="1050" b="1" dirty="0"/>
              <a:t> школа №2»</a:t>
            </a:r>
          </a:p>
          <a:p>
            <a:r>
              <a:rPr lang="ru-RU" sz="1050" b="1" dirty="0" err="1" smtClean="0"/>
              <a:t>Ординский</a:t>
            </a:r>
            <a:r>
              <a:rPr lang="ru-RU" sz="1050" b="1" dirty="0" smtClean="0"/>
              <a:t> </a:t>
            </a:r>
            <a:r>
              <a:rPr lang="ru-RU" sz="1050" b="1" dirty="0"/>
              <a:t>р-н: </a:t>
            </a:r>
            <a:r>
              <a:rPr lang="ru-RU" sz="1050" b="1" dirty="0" smtClean="0"/>
              <a:t>«</a:t>
            </a:r>
            <a:r>
              <a:rPr lang="ru-RU" sz="1050" b="1" dirty="0" err="1" smtClean="0"/>
              <a:t>Карьевская</a:t>
            </a:r>
            <a:r>
              <a:rPr lang="ru-RU" sz="1050" b="1" dirty="0" smtClean="0"/>
              <a:t> СОШ»</a:t>
            </a:r>
            <a:endParaRPr lang="ru-RU" sz="1050" b="1" dirty="0"/>
          </a:p>
          <a:p>
            <a:r>
              <a:rPr lang="ru-RU" sz="1050" b="1" dirty="0" smtClean="0"/>
              <a:t>Октябрьский </a:t>
            </a:r>
            <a:r>
              <a:rPr lang="ru-RU" sz="1050" b="1" dirty="0"/>
              <a:t>р-н: </a:t>
            </a:r>
            <a:r>
              <a:rPr lang="ru-RU" sz="1050" b="1" dirty="0" smtClean="0"/>
              <a:t>«</a:t>
            </a:r>
            <a:r>
              <a:rPr lang="ru-RU" sz="1050" b="1" dirty="0"/>
              <a:t>Октябрьская школа №2»</a:t>
            </a:r>
          </a:p>
          <a:p>
            <a:r>
              <a:rPr lang="ru-RU" sz="1050" b="1" dirty="0" err="1" smtClean="0"/>
              <a:t>Очерский</a:t>
            </a:r>
            <a:r>
              <a:rPr lang="ru-RU" sz="1050" b="1" dirty="0" smtClean="0"/>
              <a:t> </a:t>
            </a:r>
            <a:r>
              <a:rPr lang="ru-RU" sz="1050" b="1" dirty="0"/>
              <a:t>р-н: МБОУ «Очерская школа №3»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0003108B-388C-4302-A140-BC9D174004F7}"/>
              </a:ext>
            </a:extLst>
          </p:cNvPr>
          <p:cNvSpPr/>
          <p:nvPr/>
        </p:nvSpPr>
        <p:spPr>
          <a:xfrm>
            <a:off x="84489" y="5438091"/>
            <a:ext cx="7795556" cy="1200329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2020-21 уч. год:</a:t>
            </a:r>
          </a:p>
          <a:p>
            <a:pPr algn="ctr"/>
            <a:r>
              <a:rPr lang="ru-RU" sz="1600" b="1" dirty="0">
                <a:solidFill>
                  <a:srgbClr val="C00000"/>
                </a:solidFill>
              </a:rPr>
              <a:t>К </a:t>
            </a:r>
            <a:r>
              <a:rPr lang="ru-RU" sz="1600" b="1" dirty="0" smtClean="0">
                <a:solidFill>
                  <a:srgbClr val="C00000"/>
                </a:solidFill>
              </a:rPr>
              <a:t>1.09.2021 г. </a:t>
            </a:r>
            <a:r>
              <a:rPr lang="ru-RU" sz="1600" b="1" dirty="0">
                <a:solidFill>
                  <a:srgbClr val="C00000"/>
                </a:solidFill>
              </a:rPr>
              <a:t>во всех школах </a:t>
            </a:r>
            <a:r>
              <a:rPr lang="ru-RU" sz="1600" b="1" dirty="0" smtClean="0">
                <a:solidFill>
                  <a:srgbClr val="C00000"/>
                </a:solidFill>
              </a:rPr>
              <a:t>будет внедрена </a:t>
            </a:r>
            <a:r>
              <a:rPr lang="ru-RU" sz="1600" b="1" dirty="0">
                <a:solidFill>
                  <a:srgbClr val="C00000"/>
                </a:solidFill>
              </a:rPr>
              <a:t>программа воспитания </a:t>
            </a:r>
            <a:endParaRPr lang="ru-RU" sz="1600" dirty="0" smtClean="0">
              <a:solidFill>
                <a:srgbClr val="C00000"/>
              </a:solidFill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Приказ Министерства образования и науки Пермского края от 16 декабря №26-01-06-651 «О внедрение в образовательных организациях, расположенных на территории Пермского края рабочих программ обучающихся»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32350" y="1362639"/>
            <a:ext cx="32476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/>
              <a:t>Программа-конструктор</a:t>
            </a:r>
            <a:br>
              <a:rPr lang="ru-RU" sz="1200" b="1" dirty="0"/>
            </a:br>
            <a:r>
              <a:rPr lang="ru-RU" sz="1200" b="1" dirty="0"/>
              <a:t>(упрощает процесс разработки школами своих программ</a:t>
            </a:r>
            <a:r>
              <a:rPr lang="ru-RU" sz="1200" b="1" dirty="0" smtClean="0"/>
              <a:t>)</a:t>
            </a:r>
          </a:p>
          <a:p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/>
              <a:t>Одна школа –одна программа</a:t>
            </a:r>
            <a:br>
              <a:rPr lang="ru-RU" sz="1200" b="1" dirty="0"/>
            </a:br>
            <a:r>
              <a:rPr lang="ru-RU" sz="1200" b="1" dirty="0"/>
              <a:t>(сокращает объем и количество обязательной школьной документации</a:t>
            </a:r>
            <a:r>
              <a:rPr lang="ru-RU" sz="1200" b="1" dirty="0" smtClean="0"/>
              <a:t>)</a:t>
            </a:r>
          </a:p>
          <a:p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/>
              <a:t>Единство цели воспитания</a:t>
            </a:r>
            <a:br>
              <a:rPr lang="ru-RU" sz="1200" b="1" dirty="0"/>
            </a:br>
            <a:r>
              <a:rPr lang="ru-RU" sz="1200" b="1" dirty="0"/>
              <a:t>(формулируется на основе базовых ценностей, объединяющих наше общество</a:t>
            </a:r>
            <a:r>
              <a:rPr lang="ru-RU" sz="1200" b="1" dirty="0" smtClean="0"/>
              <a:t>)</a:t>
            </a:r>
          </a:p>
          <a:p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 err="1"/>
              <a:t>Деятельностный</a:t>
            </a:r>
            <a:r>
              <a:rPr lang="ru-RU" sz="1200" b="1" dirty="0"/>
              <a:t> характер программы</a:t>
            </a:r>
            <a:br>
              <a:rPr lang="ru-RU" sz="1200" b="1" dirty="0"/>
            </a:br>
            <a:r>
              <a:rPr lang="ru-RU" sz="1200" b="1" dirty="0"/>
              <a:t>(позволяет преодолеть </a:t>
            </a:r>
            <a:r>
              <a:rPr lang="ru-RU" sz="1200" b="1" dirty="0" err="1"/>
              <a:t>мероприятийность</a:t>
            </a:r>
            <a:r>
              <a:rPr lang="ru-RU" sz="1200" b="1" dirty="0"/>
              <a:t> воспитания</a:t>
            </a:r>
            <a:r>
              <a:rPr lang="ru-RU" sz="1200" b="1" dirty="0" smtClean="0"/>
              <a:t>)</a:t>
            </a:r>
          </a:p>
          <a:p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/>
              <a:t>Модульный принцип построения </a:t>
            </a:r>
            <a:r>
              <a:rPr lang="ru-RU" sz="1200" b="1" dirty="0" smtClean="0"/>
              <a:t>программы (</a:t>
            </a:r>
            <a:r>
              <a:rPr lang="ru-RU" sz="1200" b="1" dirty="0"/>
              <a:t>делает её гибкой и вариативной</a:t>
            </a:r>
            <a:r>
              <a:rPr lang="ru-RU" sz="1200" b="1" dirty="0" smtClean="0"/>
              <a:t>)</a:t>
            </a:r>
            <a:endParaRPr lang="ru-RU" sz="1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821" y="1508991"/>
            <a:ext cx="419100" cy="40821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010" y="2117317"/>
            <a:ext cx="659195" cy="65919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954" y="3121528"/>
            <a:ext cx="646834" cy="48512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012" y="4128219"/>
            <a:ext cx="457908" cy="3915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470" y="4781696"/>
            <a:ext cx="601804" cy="601805"/>
          </a:xfrm>
          <a:prstGeom prst="rect">
            <a:avLst/>
          </a:prstGeom>
        </p:spPr>
      </p:pic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0003108B-388C-4302-A140-BC9D174004F7}"/>
              </a:ext>
            </a:extLst>
          </p:cNvPr>
          <p:cNvSpPr/>
          <p:nvPr/>
        </p:nvSpPr>
        <p:spPr>
          <a:xfrm>
            <a:off x="3825473" y="836025"/>
            <a:ext cx="4054572" cy="461665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200" b="1" dirty="0"/>
              <a:t>ОСОБЕННОСТИ ПРИМЕРНОЙ ПРОГРАММЫ ВОСПИТАНИЯ:</a:t>
            </a:r>
            <a:endParaRPr lang="ru-RU" sz="1200" dirty="0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0003108B-388C-4302-A140-BC9D174004F7}"/>
              </a:ext>
            </a:extLst>
          </p:cNvPr>
          <p:cNvSpPr/>
          <p:nvPr/>
        </p:nvSpPr>
        <p:spPr>
          <a:xfrm>
            <a:off x="8186921" y="862151"/>
            <a:ext cx="3558276" cy="461665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200" b="1" dirty="0" smtClean="0"/>
              <a:t>ВИДЫ И ФОРМЫ СОДЕРЖАНИЯ ДЕЯТЕЛЬНОСТИ:</a:t>
            </a:r>
            <a:endParaRPr lang="ru-RU" sz="1200" b="1" dirty="0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0003108B-388C-4302-A140-BC9D174004F7}"/>
              </a:ext>
            </a:extLst>
          </p:cNvPr>
          <p:cNvSpPr/>
          <p:nvPr/>
        </p:nvSpPr>
        <p:spPr>
          <a:xfrm>
            <a:off x="8724900" y="1728639"/>
            <a:ext cx="2781300" cy="1904367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Инвариантные модули:</a:t>
            </a:r>
          </a:p>
          <a:p>
            <a:r>
              <a:rPr lang="ru-RU" sz="1400" dirty="0"/>
              <a:t>«Классное руководство»,</a:t>
            </a:r>
          </a:p>
          <a:p>
            <a:r>
              <a:rPr lang="ru-RU" sz="1400" dirty="0"/>
              <a:t>«Школьный урок»</a:t>
            </a:r>
          </a:p>
          <a:p>
            <a:r>
              <a:rPr lang="ru-RU" sz="1400" dirty="0"/>
              <a:t>«Курсы внеурочной деятельности»</a:t>
            </a:r>
          </a:p>
          <a:p>
            <a:r>
              <a:rPr lang="ru-RU" sz="1400" dirty="0"/>
              <a:t>«Работа с родителями»</a:t>
            </a:r>
          </a:p>
          <a:p>
            <a:r>
              <a:rPr lang="ru-RU" sz="1400" dirty="0"/>
              <a:t>«Самоуправление» *</a:t>
            </a:r>
          </a:p>
          <a:p>
            <a:r>
              <a:rPr lang="ru-RU" sz="1400" dirty="0"/>
              <a:t>«Профориентация»*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0003108B-388C-4302-A140-BC9D174004F7}"/>
              </a:ext>
            </a:extLst>
          </p:cNvPr>
          <p:cNvSpPr/>
          <p:nvPr/>
        </p:nvSpPr>
        <p:spPr>
          <a:xfrm>
            <a:off x="8724900" y="4118342"/>
            <a:ext cx="2781300" cy="2492990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Вариативные модули:</a:t>
            </a:r>
          </a:p>
          <a:p>
            <a:r>
              <a:rPr lang="ru-RU" sz="1400" dirty="0"/>
              <a:t>«Ключевые общешкольные дела»</a:t>
            </a:r>
          </a:p>
          <a:p>
            <a:r>
              <a:rPr lang="ru-RU" sz="1400" dirty="0"/>
              <a:t>«Детские общественные объединения»</a:t>
            </a:r>
          </a:p>
          <a:p>
            <a:r>
              <a:rPr lang="ru-RU" sz="1400" dirty="0"/>
              <a:t>«Школьные медиа»</a:t>
            </a:r>
          </a:p>
          <a:p>
            <a:r>
              <a:rPr lang="ru-RU" sz="1400" dirty="0"/>
              <a:t>«Экскурсии, экспедиции, походы»</a:t>
            </a:r>
          </a:p>
          <a:p>
            <a:r>
              <a:rPr lang="ru-RU" sz="1400" dirty="0"/>
              <a:t>«Организация </a:t>
            </a:r>
            <a:r>
              <a:rPr lang="ru-RU" sz="1400" dirty="0" smtClean="0"/>
              <a:t>предметно-эстетической среды»</a:t>
            </a:r>
          </a:p>
          <a:p>
            <a:r>
              <a:rPr lang="ru-RU" sz="1400" dirty="0" smtClean="0"/>
              <a:t>«Музейное дело»</a:t>
            </a:r>
            <a:endParaRPr lang="ru-RU" sz="1400" dirty="0"/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0003108B-388C-4302-A140-BC9D174004F7}"/>
              </a:ext>
            </a:extLst>
          </p:cNvPr>
          <p:cNvSpPr/>
          <p:nvPr/>
        </p:nvSpPr>
        <p:spPr>
          <a:xfrm>
            <a:off x="209976" y="992914"/>
            <a:ext cx="3308620" cy="1015663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200" b="1" dirty="0" smtClean="0"/>
              <a:t>ПЕРМСКИЙ КРАЙ </a:t>
            </a:r>
            <a:r>
              <a:rPr lang="ru-RU" sz="1200" dirty="0" smtClean="0"/>
              <a:t>– </a:t>
            </a:r>
            <a:r>
              <a:rPr lang="ru-RU" sz="1200" b="1" dirty="0"/>
              <a:t>один из пилотных регионов, с 2019 г. апробирующий примерную программу воспитания. </a:t>
            </a:r>
            <a:r>
              <a:rPr lang="ru-RU" sz="1200" b="1" dirty="0" smtClean="0"/>
              <a:t>Федеральный </a:t>
            </a:r>
            <a:r>
              <a:rPr lang="ru-RU" sz="1200" b="1" dirty="0"/>
              <a:t>эксперт от Пермского края – </a:t>
            </a:r>
            <a:r>
              <a:rPr lang="ru-RU" sz="1200" b="1" dirty="0" err="1" smtClean="0"/>
              <a:t>Густокашина</a:t>
            </a:r>
            <a:r>
              <a:rPr lang="ru-RU" sz="1200" b="1" dirty="0" smtClean="0"/>
              <a:t> Л.А., АНО ДПО ОИПО</a:t>
            </a:r>
            <a:endParaRPr lang="ru-RU" sz="1200" b="1" dirty="0"/>
          </a:p>
        </p:txBody>
      </p:sp>
      <p:cxnSp>
        <p:nvCxnSpPr>
          <p:cNvPr id="5" name="Прямая соединительная линия 4"/>
          <p:cNvCxnSpPr>
            <a:stCxn id="26" idx="2"/>
            <a:endCxn id="27" idx="0"/>
          </p:cNvCxnSpPr>
          <p:nvPr/>
        </p:nvCxnSpPr>
        <p:spPr>
          <a:xfrm>
            <a:off x="10115550" y="3633006"/>
            <a:ext cx="0" cy="48533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9203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2"/>
            <a:ext cx="9652000" cy="855617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Определяем стартовую позицию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194" y="1449979"/>
            <a:ext cx="10463349" cy="518595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b="1" dirty="0" smtClean="0"/>
              <a:t>Воспитательная деятельность носит стихийный характер: «придумываем на ходу, ждем указаний»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Воспитательная деятельность носит </a:t>
            </a:r>
            <a:r>
              <a:rPr lang="ru-RU" b="1" dirty="0" err="1" smtClean="0"/>
              <a:t>мероприятийный</a:t>
            </a:r>
            <a:r>
              <a:rPr lang="ru-RU" b="1" dirty="0" smtClean="0"/>
              <a:t> характер: «чем больше, тем лучше, главное, будет, чем отчитаться»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Воспитательная деятельность носит системный ностальгический характер: «прошлое – наше все»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Воспитательная деятельность основана на системном средовом подходе: воспитывают не </a:t>
            </a:r>
            <a:r>
              <a:rPr lang="ru-RU" b="1" dirty="0" smtClean="0"/>
              <a:t>программы, а </a:t>
            </a:r>
            <a:r>
              <a:rPr lang="ru-RU" b="1" dirty="0" smtClean="0"/>
              <a:t>люди</a:t>
            </a:r>
            <a:r>
              <a:rPr lang="ru-RU" b="1" dirty="0" smtClean="0"/>
              <a:t>, среда, отношения </a:t>
            </a:r>
            <a:endParaRPr lang="ru-RU" b="1" dirty="0" smtClean="0"/>
          </a:p>
          <a:p>
            <a:pPr marL="514350" indent="-514350">
              <a:buAutoNum type="arabicPeriod"/>
            </a:pPr>
            <a:r>
              <a:rPr lang="ru-RU" b="1" dirty="0" smtClean="0"/>
              <a:t>Воспитательная деятельность носит инновационный характер: будем пробовать все новинки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09" y="0"/>
            <a:ext cx="11525332" cy="15716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>ВОСПИТЫВАЮЩАЯ СРЕДА: что делать?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Воспитывает не сам воспитатель, а среда (А. С </a:t>
            </a:r>
            <a:r>
              <a:rPr lang="ru-RU" sz="2800" b="1" dirty="0" err="1" smtClean="0">
                <a:solidFill>
                  <a:srgbClr val="FF0000"/>
                </a:solidFill>
              </a:rPr>
              <a:t>макаренко</a:t>
            </a:r>
            <a:r>
              <a:rPr lang="ru-RU" sz="2800" b="1" dirty="0" smtClean="0">
                <a:solidFill>
                  <a:srgbClr val="FF0000"/>
                </a:solidFill>
              </a:rPr>
              <a:t>)</a:t>
            </a:r>
            <a:r>
              <a:rPr lang="ru-RU" sz="4900" b="1" dirty="0" smtClean="0">
                <a:solidFill>
                  <a:srgbClr val="FF0000"/>
                </a:solidFill>
              </a:rPr>
              <a:t/>
            </a:r>
            <a:br>
              <a:rPr lang="ru-RU" sz="4900" b="1" dirty="0" smtClean="0">
                <a:solidFill>
                  <a:srgbClr val="FF0000"/>
                </a:solidFill>
              </a:rPr>
            </a:br>
            <a:endParaRPr lang="ru-RU" sz="2700" b="1" dirty="0"/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dirty="0" smtClean="0"/>
          </a:p>
        </p:txBody>
      </p:sp>
      <p:pic>
        <p:nvPicPr>
          <p:cNvPr id="15363" name="Picture 4" descr="http://ribalych.ru/wp-content/uploads/2014/01/36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900" y="4059659"/>
            <a:ext cx="4155662" cy="2550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8" descr="http://cs627228.vk.me/v627228519/3825d/DO9EOX--md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0988" y="1714491"/>
            <a:ext cx="2667001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2" descr="http://newsy-world.ru/uploads/posts/2014-08/14092238541960207865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7501" y="1643063"/>
            <a:ext cx="467106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6" descr="http://kleinburd.ru/news/wp-content/uploads/2014/04/269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37425" y="4357689"/>
            <a:ext cx="2762249" cy="21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lpmotor.s3.amazonaws.com/1/1/c/11cc3c75e4ad51a52eee0b507f29893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24697" y="4429132"/>
            <a:ext cx="3657600" cy="208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ito.vspu.net/ENK/2011-2012/kompleks_new_magistru/rob_styd/16-17/karina_tyndyrynda/4_protces/1240212392124261239112399123931235812375123901241812514124811250512540124711251912531123641997812364124251239412356-1571714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08" y="1556795"/>
            <a:ext cx="3659275" cy="25645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3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5322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50106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Воспитывающая среда 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3395" y="1124744"/>
            <a:ext cx="10244905" cy="554461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часть социальной среды, </a:t>
            </a:r>
            <a:r>
              <a:rPr lang="ru-RU" b="1" dirty="0" smtClean="0"/>
              <a:t>организованная </a:t>
            </a:r>
            <a:r>
              <a:rPr lang="ru-RU" dirty="0" smtClean="0"/>
              <a:t>педагогами-профессионалами и </a:t>
            </a:r>
            <a:r>
              <a:rPr lang="ru-RU" b="1" dirty="0" smtClean="0"/>
              <a:t>целенаправленно </a:t>
            </a:r>
            <a:r>
              <a:rPr lang="ru-RU" b="1" dirty="0"/>
              <a:t>позитивно </a:t>
            </a:r>
            <a:r>
              <a:rPr lang="ru-RU" b="1" dirty="0" smtClean="0"/>
              <a:t>влияющая </a:t>
            </a:r>
            <a:r>
              <a:rPr lang="ru-RU" dirty="0"/>
              <a:t>на </a:t>
            </a:r>
            <a:r>
              <a:rPr lang="ru-RU" dirty="0" smtClean="0"/>
              <a:t>процесс </a:t>
            </a:r>
            <a:r>
              <a:rPr lang="ru-RU" dirty="0"/>
              <a:t>развития личности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5200" b="1" dirty="0" smtClean="0">
                <a:solidFill>
                  <a:schemeClr val="accent1"/>
                </a:solidFill>
              </a:rPr>
              <a:t>Воспитательная среда </a:t>
            </a:r>
            <a:endParaRPr lang="ru-RU" sz="5200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ru-RU" sz="3300" dirty="0" smtClean="0"/>
              <a:t>совокупность природных </a:t>
            </a:r>
            <a:r>
              <a:rPr lang="ru-RU" sz="3300" dirty="0"/>
              <a:t>и </a:t>
            </a:r>
            <a:r>
              <a:rPr lang="ru-RU" sz="3300" dirty="0" smtClean="0"/>
              <a:t>социально-бытовых </a:t>
            </a:r>
            <a:r>
              <a:rPr lang="ru-RU" sz="3300" b="1" dirty="0"/>
              <a:t>условий, в которых протекает жизнедеятельность ребенка</a:t>
            </a:r>
            <a:r>
              <a:rPr lang="ru-RU" sz="3300" dirty="0"/>
              <a:t> и становление его как личности</a:t>
            </a:r>
          </a:p>
        </p:txBody>
      </p:sp>
      <p:pic>
        <p:nvPicPr>
          <p:cNvPr id="4098" name="Picture 2" descr="http://goruo.konstantinovka.org/wp-content/uploads/2017/08/ac51ee5d-d6ef-4784-aab9-e7479f726972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38" y="2291300"/>
            <a:ext cx="2210928" cy="16430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kiwicdn.akamaized.net/ce9f/SWqzj1YZwbTyYL9y52xbT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313" y="2298870"/>
            <a:ext cx="2586852" cy="17883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detstvo.info/upload/image/166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6227" y="2232926"/>
            <a:ext cx="2911913" cy="18426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3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837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Воспитывающая </a:t>
            </a:r>
            <a:r>
              <a:rPr lang="ru-RU" b="1" dirty="0" err="1" smtClean="0">
                <a:solidFill>
                  <a:schemeClr val="tx2"/>
                </a:solidFill>
              </a:rPr>
              <a:t>социокультурная</a:t>
            </a:r>
            <a:r>
              <a:rPr lang="ru-RU" b="1" dirty="0" smtClean="0">
                <a:solidFill>
                  <a:schemeClr val="tx2"/>
                </a:solidFill>
              </a:rPr>
              <a:t> среда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828800"/>
            <a:ext cx="9958251" cy="4672034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по мнению Л. И. Новиковой и Н. Л. Селивановой, это часть воспитательной системы, </a:t>
            </a:r>
            <a:r>
              <a:rPr lang="ru-RU" sz="2800" b="1" dirty="0" smtClean="0"/>
              <a:t>часть окружающей среды</a:t>
            </a:r>
            <a:r>
              <a:rPr lang="ru-RU" sz="2800" dirty="0" smtClean="0"/>
              <a:t>, которая </a:t>
            </a:r>
            <a:r>
              <a:rPr lang="ru-RU" sz="2800" b="1" dirty="0" smtClean="0"/>
              <a:t>освоена школой </a:t>
            </a:r>
            <a:r>
              <a:rPr lang="ru-RU" sz="2800" dirty="0" smtClean="0"/>
              <a:t>для реализации принятых целей </a:t>
            </a:r>
          </a:p>
          <a:p>
            <a:r>
              <a:rPr lang="ru-RU" sz="2800" b="1" dirty="0" smtClean="0"/>
              <a:t>создает теоретические предпосылки к </a:t>
            </a:r>
            <a:r>
              <a:rPr lang="ru-RU" sz="2800" b="1" dirty="0" smtClean="0">
                <a:solidFill>
                  <a:srgbClr val="FF0000"/>
                </a:solidFill>
              </a:rPr>
              <a:t>упорядочиванию </a:t>
            </a:r>
            <a:r>
              <a:rPr lang="ru-RU" sz="2800" b="1" dirty="0" smtClean="0"/>
              <a:t>всех ее элементов относительно нового компонента, к </a:t>
            </a:r>
            <a:r>
              <a:rPr lang="ru-RU" sz="2800" b="1" dirty="0" smtClean="0">
                <a:solidFill>
                  <a:srgbClr val="FF0000"/>
                </a:solidFill>
              </a:rPr>
              <a:t>созданию системы воспитания и конструированию рабочей программы воспитания в 2021 году. </a:t>
            </a:r>
          </a:p>
          <a:p>
            <a:pPr>
              <a:buNone/>
            </a:pPr>
            <a:r>
              <a:rPr lang="ru-RU" sz="2800" b="1" dirty="0" smtClean="0"/>
              <a:t>Е.В. </a:t>
            </a:r>
            <a:r>
              <a:rPr lang="ru-RU" sz="2800" b="1" dirty="0" err="1" smtClean="0"/>
              <a:t>Бондаревская</a:t>
            </a:r>
            <a:r>
              <a:rPr lang="ru-RU" sz="2800" b="1" dirty="0" smtClean="0"/>
              <a:t>, В.П. Захарченко, И.А. Колесникова, Ю.С. Мануйлов, А.В. Мудрик, В.А. Орлов, Н.Е. </a:t>
            </a:r>
            <a:r>
              <a:rPr lang="ru-RU" sz="2800" b="1" dirty="0" err="1" smtClean="0"/>
              <a:t>Щуркова</a:t>
            </a:r>
            <a:r>
              <a:rPr lang="ru-RU" sz="2800" b="1" dirty="0" smtClean="0"/>
              <a:t>, П. В. Степанов </a:t>
            </a:r>
            <a:r>
              <a:rPr lang="ru-RU" sz="2800" dirty="0" smtClean="0"/>
              <a:t>и др.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5347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698711" y="3244334"/>
            <a:ext cx="4794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http://900igr.net/up/datas/156627/003.jpg</a:t>
            </a:r>
            <a:endParaRPr lang="ru-RU" dirty="0"/>
          </a:p>
        </p:txBody>
      </p:sp>
      <p:pic>
        <p:nvPicPr>
          <p:cNvPr id="2050" name="Picture 2" descr="http://900igr.net/up/datas/156627/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27" y="208019"/>
            <a:ext cx="9870622" cy="6441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2003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2"/>
            <a:ext cx="9652000" cy="85561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</a:rPr>
              <a:t>Основные вопросы 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3" y="1358537"/>
            <a:ext cx="10310949" cy="499001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ru-RU" b="1" dirty="0" smtClean="0"/>
              <a:t>14.00 – 14.45 Воспитательная деятельность общеобразовательной организации в условия реализации Федеральных и краевых </a:t>
            </a:r>
            <a:r>
              <a:rPr lang="ru-RU" b="1" dirty="0" smtClean="0"/>
              <a:t>нормативов</a:t>
            </a:r>
            <a:r>
              <a:rPr lang="ru-RU" b="1" dirty="0" smtClean="0"/>
              <a:t>. Особенности </a:t>
            </a:r>
            <a:r>
              <a:rPr lang="ru-RU" b="1" dirty="0" smtClean="0"/>
              <a:t>примерной </a:t>
            </a:r>
            <a:r>
              <a:rPr lang="ru-RU" b="1" dirty="0" smtClean="0"/>
              <a:t>программы воспитания.</a:t>
            </a:r>
            <a:r>
              <a:rPr lang="ru-RU" dirty="0" smtClean="0"/>
              <a:t> </a:t>
            </a:r>
            <a:endParaRPr lang="ru-RU" b="1" dirty="0" smtClean="0"/>
          </a:p>
          <a:p>
            <a:pPr marL="514350" indent="-514350">
              <a:buNone/>
            </a:pPr>
            <a:r>
              <a:rPr lang="ru-RU" b="1" dirty="0" smtClean="0"/>
              <a:t>14.45 – 15.30 От отдельных мероприятий к воспитывающей среде. Выделение </a:t>
            </a:r>
            <a:r>
              <a:rPr lang="ru-RU" b="1" dirty="0" err="1" smtClean="0"/>
              <a:t>системообразующих</a:t>
            </a:r>
            <a:r>
              <a:rPr lang="ru-RU" b="1" dirty="0" smtClean="0"/>
              <a:t> механизмов реализации и особенностей воспитательной деятельности с позиции средового подхода в </a:t>
            </a:r>
            <a:r>
              <a:rPr lang="ru-RU" b="1" dirty="0" smtClean="0"/>
              <a:t>воспитании</a:t>
            </a:r>
            <a:endParaRPr lang="ru-RU" b="1" dirty="0" smtClean="0"/>
          </a:p>
          <a:p>
            <a:pPr marL="514350" indent="-514350">
              <a:buNone/>
            </a:pPr>
            <a:r>
              <a:rPr lang="ru-RU" b="1" dirty="0" smtClean="0"/>
              <a:t>15.45 – 16.30</a:t>
            </a:r>
            <a:r>
              <a:rPr lang="ru-RU" dirty="0" smtClean="0"/>
              <a:t> </a:t>
            </a:r>
            <a:r>
              <a:rPr lang="ru-RU" b="1" dirty="0" smtClean="0"/>
              <a:t>Конструирование единых целей воспитания на основе базовых общественных ценностей. </a:t>
            </a:r>
          </a:p>
          <a:p>
            <a:pPr marL="514350" indent="-514350">
              <a:buNone/>
            </a:pPr>
            <a:r>
              <a:rPr lang="ru-RU" b="1" dirty="0" smtClean="0"/>
              <a:t>16.30 – 17.15 Модули воспитания: от программы к событийности и активным действиям. Вовлечение в процесс проектирования программы педагогического коллектива как возможность профессионального роста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Компоненты воспитательной среды школы (по Н.Е. </a:t>
            </a:r>
            <a:r>
              <a:rPr lang="ru-RU" b="1" dirty="0" err="1" smtClean="0">
                <a:solidFill>
                  <a:schemeClr val="accent1"/>
                </a:solidFill>
              </a:rPr>
              <a:t>Щурковой</a:t>
            </a:r>
            <a:r>
              <a:rPr lang="ru-RU" b="1" dirty="0" smtClean="0">
                <a:solidFill>
                  <a:schemeClr val="accent1"/>
                </a:solidFill>
              </a:rPr>
              <a:t>) </a:t>
            </a:r>
            <a:endParaRPr lang="ru-RU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189030007"/>
              </p:ext>
            </p:extLst>
          </p:nvPr>
        </p:nvGraphicFramePr>
        <p:xfrm>
          <a:off x="274320" y="1608406"/>
          <a:ext cx="10241283" cy="51375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7874"/>
                <a:gridCol w="7873409"/>
              </a:tblGrid>
              <a:tr h="445515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Критерии</a:t>
                      </a:r>
                      <a:r>
                        <a:rPr lang="ru-RU" sz="1800" baseline="0" dirty="0" smtClean="0"/>
                        <a:t> </a:t>
                      </a:r>
                      <a:endParaRPr lang="ru-RU" sz="18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Показатели/характеристики</a:t>
                      </a:r>
                      <a:r>
                        <a:rPr lang="ru-RU" sz="1800" baseline="0" dirty="0" smtClean="0"/>
                        <a:t> </a:t>
                      </a:r>
                      <a:endParaRPr lang="ru-RU" sz="1800" dirty="0"/>
                    </a:p>
                  </a:txBody>
                  <a:tcPr marL="121920" marR="121920"/>
                </a:tc>
              </a:tr>
              <a:tr h="8620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предметно-пространственное окружение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обустройство помещений школы, школьного двора, одежда директора школы, учителей, технических работников и самих школьников.</a:t>
                      </a:r>
                    </a:p>
                  </a:txBody>
                  <a:tcPr marL="121920" marR="121920"/>
                </a:tc>
              </a:tr>
              <a:tr h="862067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поведенческое окружение</a:t>
                      </a:r>
                    </a:p>
                    <a:p>
                      <a:endParaRPr lang="ru-RU" sz="18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единая карта поведения, интонации в обращении, мимика и жесты при беседе, позы при диалоге, характер совместной деятельности, конфликты и их разрешение</a:t>
                      </a:r>
                      <a:endParaRPr lang="ru-RU" sz="1800" b="1" dirty="0"/>
                    </a:p>
                  </a:txBody>
                  <a:tcPr marL="121920" marR="121920"/>
                </a:tc>
              </a:tr>
              <a:tr h="13793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событийное</a:t>
                      </a:r>
                    </a:p>
                    <a:p>
                      <a:r>
                        <a:rPr lang="ru-RU" sz="1800" b="1" dirty="0" smtClean="0"/>
                        <a:t>окружение </a:t>
                      </a:r>
                      <a:endParaRPr lang="ru-RU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совокупность событий, попадающих в поле восприятия воспитанника, служащих предметом оценки, поводом к раздумью и основанием для жизненных выводов: событие становится фактором его личностного развития, потому что событие стало для него важным</a:t>
                      </a:r>
                    </a:p>
                  </a:txBody>
                  <a:tcPr marL="121920" marR="121920"/>
                </a:tc>
              </a:tr>
              <a:tr h="1400192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информационное культурное</a:t>
                      </a:r>
                      <a:endParaRPr lang="ru-RU" sz="18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культурно укомплектованная библиотека,  публичные выступления, школа</a:t>
                      </a:r>
                      <a:r>
                        <a:rPr lang="ru-RU" sz="1800" b="1" baseline="0" dirty="0" smtClean="0"/>
                        <a:t> в социальных сетях</a:t>
                      </a:r>
                      <a:endParaRPr lang="ru-RU" sz="1800" b="1" dirty="0"/>
                    </a:p>
                  </a:txBody>
                  <a:tcPr marL="121920" marR="121920"/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5827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362" y="1"/>
            <a:ext cx="10506811" cy="169817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chemeClr val="accent1"/>
                </a:solidFill>
              </a:rPr>
              <a:t>Основные </a:t>
            </a:r>
            <a:r>
              <a:rPr lang="ru-RU" sz="3600" b="1" dirty="0">
                <a:solidFill>
                  <a:schemeClr val="accent1"/>
                </a:solidFill>
              </a:rPr>
              <a:t>механизмы-реализации </a:t>
            </a:r>
            <a:r>
              <a:rPr lang="ru-RU" sz="3600" b="1" dirty="0" smtClean="0">
                <a:solidFill>
                  <a:schemeClr val="accent1"/>
                </a:solidFill>
              </a:rPr>
              <a:t>средового подхода в  воспитании: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135" y="1110345"/>
            <a:ext cx="10450284" cy="5747657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  <a:p>
            <a:pPr marL="742950" indent="-742950">
              <a:buFont typeface="+mj-lt"/>
              <a:buAutoNum type="arabicPeriod"/>
            </a:pPr>
            <a:r>
              <a:rPr lang="ru-RU" sz="3800" b="1" dirty="0" smtClean="0"/>
              <a:t>выделение </a:t>
            </a:r>
            <a:r>
              <a:rPr lang="ru-RU" sz="3800" b="1" dirty="0"/>
              <a:t>доминирующей </a:t>
            </a:r>
            <a:r>
              <a:rPr lang="ru-RU" sz="3800" b="1" dirty="0">
                <a:solidFill>
                  <a:srgbClr val="FF0000"/>
                </a:solidFill>
              </a:rPr>
              <a:t>цели </a:t>
            </a:r>
            <a:r>
              <a:rPr lang="ru-RU" sz="3800" b="1" dirty="0"/>
              <a:t>коллектива, объединяющей педагогов и учащихся</a:t>
            </a:r>
            <a:r>
              <a:rPr lang="ru-RU" sz="3800" b="1" dirty="0" smtClean="0"/>
              <a:t>;</a:t>
            </a:r>
            <a:endParaRPr lang="ru-RU" sz="3800" b="1" dirty="0"/>
          </a:p>
          <a:p>
            <a:pPr marL="742950" indent="-742950">
              <a:buFont typeface="+mj-lt"/>
              <a:buAutoNum type="arabicPeriod"/>
            </a:pPr>
            <a:r>
              <a:rPr lang="ru-RU" sz="3800" b="1" dirty="0" smtClean="0"/>
              <a:t>определение </a:t>
            </a:r>
            <a:r>
              <a:rPr lang="ru-RU" sz="3800" b="1" dirty="0">
                <a:solidFill>
                  <a:srgbClr val="FF0000"/>
                </a:solidFill>
              </a:rPr>
              <a:t>ведущей деятельности</a:t>
            </a:r>
            <a:r>
              <a:rPr lang="ru-RU" sz="3800" b="1" dirty="0"/>
              <a:t>, являющейся значимой для всех членов коллектива</a:t>
            </a:r>
            <a:r>
              <a:rPr lang="ru-RU" sz="3800" b="1" dirty="0" smtClean="0"/>
              <a:t>;</a:t>
            </a:r>
            <a:endParaRPr lang="ru-RU" sz="3800" b="1" dirty="0"/>
          </a:p>
          <a:p>
            <a:pPr marL="742950" indent="-742950">
              <a:buFont typeface="+mj-lt"/>
              <a:buAutoNum type="arabicPeriod"/>
            </a:pPr>
            <a:r>
              <a:rPr lang="ru-RU" sz="3800" b="1" dirty="0" smtClean="0"/>
              <a:t>развитие </a:t>
            </a:r>
            <a:r>
              <a:rPr lang="ru-RU" sz="3800" b="1" dirty="0">
                <a:solidFill>
                  <a:srgbClr val="FF0000"/>
                </a:solidFill>
              </a:rPr>
              <a:t>детского самоуправления</a:t>
            </a:r>
            <a:r>
              <a:rPr lang="ru-RU" sz="3800" b="1" dirty="0"/>
              <a:t>, инициативы и самостоятельности детей и взрослых, создание разновозрастных </a:t>
            </a:r>
            <a:r>
              <a:rPr lang="ru-RU" sz="3800" b="1" dirty="0">
                <a:solidFill>
                  <a:srgbClr val="FF0000"/>
                </a:solidFill>
              </a:rPr>
              <a:t>детских объединений</a:t>
            </a:r>
            <a:r>
              <a:rPr lang="ru-RU" sz="3800" b="1" dirty="0" smtClean="0"/>
              <a:t>;</a:t>
            </a:r>
            <a:endParaRPr lang="ru-RU" sz="3800" b="1" dirty="0"/>
          </a:p>
          <a:p>
            <a:pPr marL="742950" indent="-742950">
              <a:buFont typeface="+mj-lt"/>
              <a:buAutoNum type="arabicPeriod"/>
            </a:pPr>
            <a:r>
              <a:rPr lang="ru-RU" sz="3800" b="1" dirty="0" smtClean="0"/>
              <a:t>формирование </a:t>
            </a:r>
            <a:r>
              <a:rPr lang="ru-RU" sz="3800" b="1" dirty="0"/>
              <a:t>позитивного отношения к </a:t>
            </a:r>
            <a:r>
              <a:rPr lang="ru-RU" sz="3800" b="1" dirty="0">
                <a:solidFill>
                  <a:srgbClr val="FF0000"/>
                </a:solidFill>
              </a:rPr>
              <a:t>творчеству</a:t>
            </a:r>
            <a:r>
              <a:rPr lang="ru-RU" sz="3800" b="1" dirty="0"/>
              <a:t> (воспитывающая среда должна быть эвристической</a:t>
            </a:r>
            <a:r>
              <a:rPr lang="ru-RU" sz="3800" b="1" dirty="0" smtClean="0"/>
              <a:t>);</a:t>
            </a:r>
            <a:endParaRPr lang="ru-RU" sz="3800" b="1" dirty="0"/>
          </a:p>
          <a:p>
            <a:pPr marL="742950" indent="-742950">
              <a:buFont typeface="+mj-lt"/>
              <a:buAutoNum type="arabicPeriod"/>
            </a:pPr>
            <a:r>
              <a:rPr lang="ru-RU" sz="3800" b="1" dirty="0" smtClean="0">
                <a:solidFill>
                  <a:srgbClr val="FF0000"/>
                </a:solidFill>
              </a:rPr>
              <a:t>неповторимость, уникальность </a:t>
            </a:r>
            <a:r>
              <a:rPr lang="ru-RU" sz="3800" b="1" dirty="0"/>
              <a:t>учебного заведения (каждая школа должна иметь свое лицо</a:t>
            </a:r>
            <a:r>
              <a:rPr lang="ru-RU" sz="3800" b="1" dirty="0" smtClean="0"/>
              <a:t>);</a:t>
            </a:r>
            <a:endParaRPr lang="ru-RU" sz="3800" b="1" dirty="0"/>
          </a:p>
          <a:p>
            <a:pPr marL="742950" indent="-742950">
              <a:buFont typeface="+mj-lt"/>
              <a:buAutoNum type="arabicPeriod"/>
            </a:pPr>
            <a:r>
              <a:rPr lang="ru-RU" sz="3800" b="1" dirty="0" smtClean="0">
                <a:solidFill>
                  <a:srgbClr val="FF0000"/>
                </a:solidFill>
              </a:rPr>
              <a:t>наличие отношений </a:t>
            </a:r>
            <a:r>
              <a:rPr lang="ru-RU" sz="3800" b="1" dirty="0" smtClean="0"/>
              <a:t> </a:t>
            </a:r>
            <a:r>
              <a:rPr lang="ru-RU" sz="3800" b="1" dirty="0" smtClean="0"/>
              <a:t>(</a:t>
            </a:r>
            <a:r>
              <a:rPr lang="ru-RU" sz="3800" b="1" dirty="0"/>
              <a:t>А.С. Макаренко) в среде педагогов, </a:t>
            </a:r>
            <a:r>
              <a:rPr lang="ru-RU" sz="3800" b="1" dirty="0" smtClean="0"/>
              <a:t>обучающихся </a:t>
            </a:r>
            <a:r>
              <a:rPr lang="ru-RU" sz="3800" b="1" dirty="0"/>
              <a:t>и их родителей.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263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5"/>
                </a:solidFill>
              </a:rPr>
              <a:t>Раздел 1. «Особенности организуемого в школе воспитательного процесса»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4323" y="1609416"/>
            <a:ext cx="10554789" cy="48463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Какие отличительные особенности нашей школы? Что хорошо в нашей школе, чем мы гордимся, что для нас важно? </a:t>
            </a:r>
          </a:p>
          <a:p>
            <a:r>
              <a:rPr lang="ru-RU" b="1" dirty="0" smtClean="0"/>
              <a:t>специфика расположения школы, </a:t>
            </a:r>
          </a:p>
          <a:p>
            <a:r>
              <a:rPr lang="ru-RU" b="1" dirty="0" smtClean="0"/>
              <a:t>особенности контингента обучающихся,</a:t>
            </a:r>
          </a:p>
          <a:p>
            <a:r>
              <a:rPr lang="ru-RU" b="1" dirty="0" smtClean="0"/>
              <a:t> особенности социального окружения школы, </a:t>
            </a:r>
          </a:p>
          <a:p>
            <a:r>
              <a:rPr lang="ru-RU" b="1" dirty="0" smtClean="0"/>
              <a:t> источники положительного или отрицательного влияния на детей, </a:t>
            </a:r>
          </a:p>
          <a:p>
            <a:r>
              <a:rPr lang="ru-RU" b="1" dirty="0" smtClean="0"/>
              <a:t>ведущие направления воспитания (</a:t>
            </a:r>
            <a:r>
              <a:rPr lang="ru-RU" dirty="0" smtClean="0"/>
              <a:t>этнокультурный компонент, спорт, </a:t>
            </a:r>
            <a:r>
              <a:rPr lang="ru-RU" dirty="0" err="1" smtClean="0"/>
              <a:t>дух-нр</a:t>
            </a:r>
            <a:r>
              <a:rPr lang="ru-RU" dirty="0" smtClean="0"/>
              <a:t>. среда, </a:t>
            </a:r>
            <a:r>
              <a:rPr lang="ru-RU" dirty="0" err="1" smtClean="0"/>
              <a:t>общеинтеллектуальная</a:t>
            </a:r>
            <a:r>
              <a:rPr lang="ru-RU" dirty="0" smtClean="0"/>
              <a:t> направленность и </a:t>
            </a:r>
            <a:r>
              <a:rPr lang="ru-RU" dirty="0" err="1" smtClean="0"/>
              <a:t>др</a:t>
            </a:r>
            <a:r>
              <a:rPr lang="ru-RU" dirty="0" smtClean="0"/>
              <a:t>)</a:t>
            </a:r>
          </a:p>
          <a:p>
            <a:r>
              <a:rPr lang="ru-RU" b="1" dirty="0" smtClean="0"/>
              <a:t>значимые партнеры школы (общественные организации, выпускники, межведомственное взаимодействие, иное), </a:t>
            </a:r>
          </a:p>
          <a:p>
            <a:r>
              <a:rPr lang="ru-RU" b="1" dirty="0" smtClean="0"/>
              <a:t>оригинальные воспитательные находки школы (кроме календарных праздников), </a:t>
            </a:r>
          </a:p>
          <a:p>
            <a:r>
              <a:rPr lang="ru-RU" b="1" dirty="0" smtClean="0"/>
              <a:t>важные для школы принципы и традиции воспитания.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Принципы воспитания примерной программы (школа В.А. </a:t>
            </a:r>
            <a:r>
              <a:rPr lang="ru-RU" dirty="0" err="1" smtClean="0">
                <a:solidFill>
                  <a:schemeClr val="accent1"/>
                </a:solidFill>
              </a:rPr>
              <a:t>караковского</a:t>
            </a:r>
            <a:r>
              <a:rPr lang="ru-RU" dirty="0" smtClean="0">
                <a:solidFill>
                  <a:schemeClr val="accent1"/>
                </a:solidFill>
              </a:rPr>
              <a:t>)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5943" y="1609416"/>
            <a:ext cx="10528663" cy="4846320"/>
          </a:xfrm>
        </p:spPr>
        <p:txBody>
          <a:bodyPr>
            <a:normAutofit fontScale="85000" lnSpcReduction="20000"/>
          </a:bodyPr>
          <a:lstStyle/>
          <a:p>
            <a:pPr algn="just" latinLnBrk="1"/>
            <a:r>
              <a:rPr lang="ru-RU" b="1" dirty="0" smtClean="0"/>
              <a:t>неукоснительное соблюдение законности и прав семьи и ребенка,          соблюдения конфиденциальности информации о ребенке и семье,                приоритета безопасности ребенка при нахождении в образовательной  организации;</a:t>
            </a:r>
          </a:p>
          <a:p>
            <a:pPr algn="just" latinLnBrk="1"/>
            <a:r>
              <a:rPr lang="ru-RU" b="1" dirty="0" smtClean="0"/>
              <a:t>ориентир на создание в образовательной организации психологически  комфортной среды для каждого ребенка и взрослого, без которой           невозможно конструктивное взаимодействие школьников и педагогов; </a:t>
            </a:r>
          </a:p>
          <a:p>
            <a:pPr algn="just" latinLnBrk="1"/>
            <a:r>
              <a:rPr lang="ru-RU" b="1" dirty="0" smtClean="0"/>
              <a:t>реализация процесса воспитания главным образом через создание в        школе детско-взрослых общностей, которые бы объединяли детей и     педагогов яркими и содержательными событиями, общими позитивными эмоциями и доверительными отношениями друг к другу;</a:t>
            </a:r>
          </a:p>
          <a:p>
            <a:pPr algn="just" latinLnBrk="1"/>
            <a:r>
              <a:rPr lang="ru-RU" b="1" dirty="0" smtClean="0"/>
              <a:t>организация основных совместных дел школьников и педагогов как       предмета совместной заботы и взрослых, и детей;</a:t>
            </a:r>
          </a:p>
          <a:p>
            <a:pPr algn="just" latinLnBrk="1"/>
            <a:r>
              <a:rPr lang="ru-RU" b="1" dirty="0" smtClean="0"/>
              <a:t>системность, целесообразность и </a:t>
            </a:r>
            <a:r>
              <a:rPr lang="ru-RU" b="1" dirty="0" err="1" smtClean="0"/>
              <a:t>нешаблонность</a:t>
            </a:r>
            <a:r>
              <a:rPr lang="ru-RU" b="1" dirty="0" smtClean="0"/>
              <a:t> воспитания как           условия его эффективности.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754" y="320042"/>
            <a:ext cx="10104846" cy="51598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/>
                </a:solidFill>
              </a:rPr>
              <a:t>Принципы воспитания = нормы и правила  </a:t>
            </a:r>
            <a:endParaRPr lang="ru-RU" dirty="0">
              <a:solidFill>
                <a:schemeClr val="accent5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6" y="1045030"/>
          <a:ext cx="12030896" cy="56055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4680"/>
                <a:gridCol w="5656216"/>
              </a:tblGrid>
              <a:tr h="35108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«Узнать</a:t>
                      </a:r>
                      <a:r>
                        <a:rPr lang="ru-RU" sz="1800" baseline="0" dirty="0" smtClean="0"/>
                        <a:t> себя» среди множества подходов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Разработать</a:t>
                      </a:r>
                      <a:r>
                        <a:rPr lang="ru-RU" sz="1800" baseline="0" dirty="0" smtClean="0"/>
                        <a:t> самостоятельно  </a:t>
                      </a:r>
                      <a:endParaRPr lang="ru-RU" sz="1800" dirty="0"/>
                    </a:p>
                  </a:txBody>
                  <a:tcPr/>
                </a:tc>
              </a:tr>
              <a:tr h="5239819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гуманистической направленности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обеспечивающий отношение педагога к воспитанникам как к ответственным субъектам собственного развития, устанавливающий равноправное партнёрство;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</a:t>
                      </a:r>
                      <a:r>
                        <a:rPr kumimoji="0" lang="ru-RU" sz="14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социосообразности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нацеленность воспитания на социальные установки, необходимые для успешной социализации человека в современном мире;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личностно-значимой деятельности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предполагающий участие детей в различных формах деятельности в соответствии с личностными смыслами и жизненными установками;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коллективного воспитания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проявляющийся </a:t>
                      </a:r>
                      <a:b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взаимодействии детей и взрослых в процессе совместного решения задач;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дифференциации воспитания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учёта групповых  и индивидуальных особенностей детей, создания дополнительных условий для социализации детей с ОВЗ;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целостности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обеспечивающий системность, преемственность воспитания, взаимосвязанность всех его компонентов;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государственно-общественной организации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воспитания, предполагающий разделение полномочий и консолидацию усилий органов государственной и муниципальной власти и общественных институтов 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воспитании;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результативности…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Средового подхода:</a:t>
                      </a:r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воспитывающая и мотивирующая к обновлению и развитию образовательная среда специализированного учреждения изменяет личность воспитанника к лучшему;</a:t>
                      </a:r>
                    </a:p>
                    <a:p>
                      <a:pPr lvl="0"/>
                      <a:r>
                        <a:rPr kumimoji="0" lang="ru-RU" sz="16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Деятельности: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активное командное взаимодействие и сотрудничество в спортивных и гражданско-патриотических событиях и социальных практиках  помогает в раскрытии индивидуальности каждого воспитанника;</a:t>
                      </a:r>
                    </a:p>
                    <a:p>
                      <a:pPr lvl="0"/>
                      <a:r>
                        <a:rPr kumimoji="0" lang="ru-RU" sz="16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Полипрофессионализации</a:t>
                      </a:r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обучения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система профессиональных проб и практик запускает процесс позитивных личностных изменений в выборе будущей профессии;</a:t>
                      </a:r>
                    </a:p>
                    <a:p>
                      <a:pPr lvl="0"/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Синергии и сотрудничества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обновление процесса обучения и воспитания объединяет педагогический коллектив в выборе неформального образования и общения с воспитанниками;</a:t>
                      </a:r>
                    </a:p>
                    <a:p>
                      <a:pPr lvl="0"/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Взаимодействия:</a:t>
                      </a:r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реализация творческих социальных проектов в сотрудничестве с семьями обучающихся учит преобразовывать окружающий мир и свою жизнь.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697" y="320040"/>
            <a:ext cx="10306593" cy="109074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accent1"/>
                </a:solidFill>
              </a:rPr>
              <a:t>От смыслов </a:t>
            </a:r>
            <a:r>
              <a:rPr lang="ru-RU" sz="4400" dirty="0" smtClean="0">
                <a:solidFill>
                  <a:schemeClr val="accent1"/>
                </a:solidFill>
              </a:rPr>
              <a:t>воспитания </a:t>
            </a:r>
            <a:r>
              <a:rPr lang="ru-RU" sz="4400" dirty="0" smtClean="0">
                <a:solidFill>
                  <a:schemeClr val="accent1"/>
                </a:solidFill>
              </a:rPr>
              <a:t>к нормам и правилам</a:t>
            </a:r>
            <a:endParaRPr lang="ru-RU" sz="44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6571" y="1609416"/>
            <a:ext cx="10345783" cy="4846320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>
                <a:solidFill>
                  <a:schemeClr val="tx2"/>
                </a:solidFill>
              </a:rPr>
              <a:t>Думать, сотрудничать, лидировать, общаться, творить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Команда, событие, проект, взаимодействие, радость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B050"/>
                </a:solidFill>
              </a:rPr>
              <a:t>Легкое, полезное, продуктивное, коллективное</a:t>
            </a:r>
          </a:p>
          <a:p>
            <a:pPr>
              <a:buNone/>
            </a:pPr>
            <a:endParaRPr lang="ru-RU" sz="2800" b="1" i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 1.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Творческая команда 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единомышленников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продуктивно и полезно сотрудничает.</a:t>
            </a:r>
          </a:p>
          <a:p>
            <a:pPr>
              <a:buNone/>
            </a:pPr>
            <a:endParaRPr lang="ru-RU" sz="2800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2. Для полезного события 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дети и родители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с радостью 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объединяют в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проектную команду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. 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91886"/>
            <a:ext cx="9652000" cy="914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Метод «Облако смыслов»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9634" y="1600200"/>
            <a:ext cx="10319657" cy="4997152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sz="3400" b="1" dirty="0" smtClean="0"/>
              <a:t>В нашем сознании каждое слово и событие имеет свою собственную коннотацию, или иными словами – оттенок значения. Этот индивидуальный оттенок значения способен изменить не только наше психологическое восприятие сказанного, но и весь смысл высказывания. </a:t>
            </a:r>
          </a:p>
          <a:p>
            <a:pPr fontAlgn="base"/>
            <a:r>
              <a:rPr lang="ru-RU" sz="3400" b="1" dirty="0" smtClean="0"/>
              <a:t>Коннотация помогает нам в обыденной жизни не только выразить точное эмоциональное и оценочное значение нашего высказывания, но и определить в образовательной практике направление будущей деятельности/событий. </a:t>
            </a:r>
          </a:p>
          <a:p>
            <a:pPr fontAlgn="base"/>
            <a:r>
              <a:rPr lang="ru-RU" sz="3400" b="1" dirty="0" smtClean="0"/>
              <a:t>При помощи метода различные решения сложного явления можно найти уже на этапе проектирования. </a:t>
            </a:r>
          </a:p>
          <a:p>
            <a:pPr fontAlgn="base">
              <a:buNone/>
            </a:pPr>
            <a:endParaRPr lang="ru-RU" sz="3400" b="1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9788434" cy="75188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</a:rPr>
              <a:t>Технология применения</a:t>
            </a:r>
            <a:endParaRPr lang="ru-RU" sz="32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052736"/>
            <a:ext cx="9540240" cy="5616624"/>
          </a:xfrm>
        </p:spPr>
        <p:txBody>
          <a:bodyPr>
            <a:normAutofit fontScale="92500" lnSpcReduction="20000"/>
          </a:bodyPr>
          <a:lstStyle/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Выберите предмет (процесс), с которым вы будете работать и точно сформулируйте.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Задайте вопрос «С какими образами (существительное), качеством (прилагательное), действием (глагол) у вас ассоциируется выбранный предмет (процесс)? Выпишите как можно больше ассоциаций на цветных самоклеящихся листах»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Распределите проектную группу на три команды. 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Каждая команда выбирает один из видов ассоциаций и фиксирует ответы на листе определенного цвета.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Все ответы размещаются (наклеиваются) на </a:t>
            </a:r>
            <a:r>
              <a:rPr lang="ru-RU" b="1" dirty="0" err="1" smtClean="0"/>
              <a:t>флипчарт</a:t>
            </a:r>
            <a:r>
              <a:rPr lang="ru-RU" b="1" dirty="0" smtClean="0"/>
              <a:t>.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Ведущий зачитывает ассоциации, параллельно выделяя совпадения.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Участникам предлагается сконструировать предложения с любыми словами и представить команде, выделяя новые варианты решений. 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Добавлять ассоциативные слова можно, убирать нельзя. 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10933611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5"/>
                </a:solidFill>
              </a:rPr>
              <a:t>2</a:t>
            </a:r>
            <a:r>
              <a:rPr lang="ru-RU" sz="3200" dirty="0" smtClean="0"/>
              <a:t>. </a:t>
            </a:r>
            <a:r>
              <a:rPr lang="ru-RU" sz="3200" dirty="0" smtClean="0">
                <a:solidFill>
                  <a:schemeClr val="accent5"/>
                </a:solidFill>
              </a:rPr>
              <a:t>Конструирование единых целей воспитания на основе базовых общественных ценностей</a:t>
            </a:r>
            <a:endParaRPr lang="ru-RU" sz="3200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2069" y="1609417"/>
            <a:ext cx="10424160" cy="5078767"/>
          </a:xfrm>
        </p:spPr>
        <p:txBody>
          <a:bodyPr/>
          <a:lstStyle/>
          <a:p>
            <a:pPr>
              <a:buNone/>
            </a:pPr>
            <a:r>
              <a:rPr lang="ru-RU" altLang="ru-RU" b="1" dirty="0" smtClean="0"/>
              <a:t>С какими ценностными качествами мы хотели бы видеть наших детей (внуков) на выходе из школы?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www.gosnews.ru/userfiles/kampu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2667000"/>
            <a:ext cx="4883332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http://tubebeam.com/m/tube.php?u=Oi8vaW1hZ2VzLmFwcGxlLmNvbS9ldXJvL3JldGFpbC9sZWFybi9vbmUtdG8tb25lL2ltYWdlcy9yZXRhaWxfbGVhcm5fbGVhcm5feW91cl93YXkuanBn&amp;b=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608" y="2690949"/>
            <a:ext cx="4953001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1"/>
            <a:ext cx="9652000" cy="150876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/>
                </a:solidFill>
              </a:rPr>
              <a:t>Насколько от 1 до 10 Вам важно</a:t>
            </a:r>
            <a:r>
              <a:rPr lang="ru-RU" dirty="0" smtClean="0">
                <a:solidFill>
                  <a:schemeClr val="accent5"/>
                </a:solidFill>
              </a:rPr>
              <a:t>:</a:t>
            </a:r>
            <a:r>
              <a:rPr lang="ru-RU" b="1" dirty="0" smtClean="0">
                <a:solidFill>
                  <a:schemeClr val="accent5"/>
                </a:solidFill>
              </a:rPr>
              <a:t/>
            </a:r>
            <a:br>
              <a:rPr lang="ru-RU" b="1" dirty="0" smtClean="0">
                <a:solidFill>
                  <a:schemeClr val="accent5"/>
                </a:solidFill>
              </a:rPr>
            </a:br>
            <a:r>
              <a:rPr lang="ru-RU" dirty="0" smtClean="0"/>
              <a:t>семья, труд, отечество, природа, мир, знания, культура, здоровье, человек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360" y="1841864"/>
            <a:ext cx="10493749" cy="4683480"/>
          </a:xfrm>
        </p:spPr>
        <p:txBody>
          <a:bodyPr>
            <a:normAutofit lnSpcReduction="10000"/>
          </a:bodyPr>
          <a:lstStyle/>
          <a:p>
            <a:pPr marL="457200" indent="-457200">
              <a:buNone/>
            </a:pPr>
            <a:r>
              <a:rPr lang="ru-RU" sz="2400" b="1" dirty="0" smtClean="0"/>
              <a:t>Любовь к Родине, своему краю, своему народу</a:t>
            </a:r>
          </a:p>
          <a:p>
            <a:pPr marL="457200" indent="-457200">
              <a:buNone/>
            </a:pPr>
            <a:r>
              <a:rPr lang="ru-RU" sz="2400" b="1" dirty="0" smtClean="0"/>
              <a:t>Долг перед Отечеством, правовое государство</a:t>
            </a:r>
          </a:p>
          <a:p>
            <a:pPr marL="457200" indent="-457200">
              <a:buNone/>
            </a:pPr>
            <a:r>
              <a:rPr lang="ru-RU" sz="2400" b="1" dirty="0" smtClean="0"/>
              <a:t>Вера, духовность, толерантность</a:t>
            </a:r>
          </a:p>
          <a:p>
            <a:pPr marL="457200" indent="-457200">
              <a:buNone/>
            </a:pPr>
            <a:r>
              <a:rPr lang="ru-RU" sz="2400" b="1" dirty="0" smtClean="0"/>
              <a:t>Справедливость, равноправие, милосердие, честь, достоинство</a:t>
            </a:r>
          </a:p>
          <a:p>
            <a:pPr marL="457200" indent="-457200">
              <a:buNone/>
            </a:pPr>
            <a:r>
              <a:rPr lang="ru-RU" sz="2400" b="1" dirty="0" smtClean="0"/>
              <a:t>Мир во всем мире, многообразие и уважение культур и народов</a:t>
            </a:r>
          </a:p>
          <a:p>
            <a:pPr marL="457200" indent="-457200">
              <a:buNone/>
            </a:pPr>
            <a:r>
              <a:rPr lang="ru-RU" sz="2400" b="1" dirty="0" smtClean="0"/>
              <a:t>Способность к личностному и нравственному выбору</a:t>
            </a:r>
          </a:p>
          <a:p>
            <a:pPr marL="457200" indent="-457200">
              <a:buNone/>
            </a:pPr>
            <a:r>
              <a:rPr lang="ru-RU" sz="2400" b="1" dirty="0" smtClean="0"/>
              <a:t>Забота, помощь и поддержка, равноправие, здоровье, достаток, уважение к родителям</a:t>
            </a:r>
          </a:p>
          <a:p>
            <a:pPr marL="457200" indent="-457200">
              <a:buNone/>
            </a:pPr>
            <a:r>
              <a:rPr lang="ru-RU" sz="2400" b="1" dirty="0" smtClean="0"/>
              <a:t>Целеустремленность и настойчивость</a:t>
            </a:r>
          </a:p>
          <a:p>
            <a:pPr marL="457200" indent="-457200">
              <a:buNone/>
            </a:pPr>
            <a:r>
              <a:rPr lang="ru-RU" sz="2400" b="1" dirty="0" smtClean="0"/>
              <a:t>Ценность знания</a:t>
            </a:r>
          </a:p>
          <a:p>
            <a:pPr marL="457200" indent="-457200">
              <a:buNone/>
            </a:pPr>
            <a:r>
              <a:rPr lang="ru-RU" sz="2400" b="1" dirty="0" smtClean="0"/>
              <a:t>Духовный мир человека, нравственный выбор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446" y="320040"/>
            <a:ext cx="10228217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Уровень </a:t>
            </a:r>
            <a:r>
              <a:rPr lang="ru-RU" dirty="0" smtClean="0">
                <a:solidFill>
                  <a:schemeClr val="accent1"/>
                </a:solidFill>
              </a:rPr>
              <a:t>личной вовлеченности </a:t>
            </a:r>
            <a:r>
              <a:rPr lang="ru-RU" dirty="0" smtClean="0">
                <a:solidFill>
                  <a:schemeClr val="accent1"/>
                </a:solidFill>
              </a:rPr>
              <a:t>в </a:t>
            </a:r>
            <a:r>
              <a:rPr lang="ru-RU" dirty="0" smtClean="0">
                <a:solidFill>
                  <a:schemeClr val="accent1"/>
                </a:solidFill>
              </a:rPr>
              <a:t> создание </a:t>
            </a:r>
            <a:r>
              <a:rPr lang="ru-RU" dirty="0" smtClean="0">
                <a:solidFill>
                  <a:schemeClr val="accent1"/>
                </a:solidFill>
              </a:rPr>
              <a:t>программы воспитания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7383" y="1609416"/>
            <a:ext cx="10332718" cy="4846320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b="1" dirty="0" smtClean="0"/>
              <a:t>Впервые услышал(а</a:t>
            </a:r>
            <a:r>
              <a:rPr lang="ru-RU" b="1" dirty="0" smtClean="0"/>
              <a:t>) </a:t>
            </a:r>
            <a:r>
              <a:rPr lang="ru-RU" b="1" dirty="0" smtClean="0">
                <a:solidFill>
                  <a:srgbClr val="FF0000"/>
                </a:solidFill>
              </a:rPr>
              <a:t>(от сопротивления до… восторга, как внутренний диалог) 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solidFill>
                  <a:srgbClr val="FF0000"/>
                </a:solidFill>
              </a:rPr>
              <a:t>Должна/должен</a:t>
            </a:r>
            <a:r>
              <a:rPr lang="ru-RU" b="1" dirty="0" smtClean="0"/>
              <a:t> сделать </a:t>
            </a:r>
            <a:r>
              <a:rPr lang="ru-RU" b="1" dirty="0" smtClean="0"/>
              <a:t>к определенным </a:t>
            </a:r>
            <a:r>
              <a:rPr lang="ru-RU" b="1" dirty="0" smtClean="0"/>
              <a:t>срокам.</a:t>
            </a:r>
            <a:endParaRPr lang="ru-RU" b="1" dirty="0" smtClean="0"/>
          </a:p>
          <a:p>
            <a:pPr marL="514350" indent="-514350">
              <a:buAutoNum type="arabicPeriod"/>
            </a:pPr>
            <a:r>
              <a:rPr lang="ru-RU" b="1" dirty="0" smtClean="0"/>
              <a:t>Знаю, что </a:t>
            </a:r>
            <a:r>
              <a:rPr lang="ru-RU" b="1" i="1" dirty="0" smtClean="0">
                <a:solidFill>
                  <a:srgbClr val="FF0000"/>
                </a:solidFill>
              </a:rPr>
              <a:t>надо </a:t>
            </a:r>
            <a:r>
              <a:rPr lang="ru-RU" b="1" dirty="0" smtClean="0"/>
              <a:t>оформить документ и до 01.09.2021 разместить на сайте школы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solidFill>
                  <a:srgbClr val="FF0000"/>
                </a:solidFill>
              </a:rPr>
              <a:t>Могу </a:t>
            </a:r>
            <a:r>
              <a:rPr lang="ru-RU" b="1" dirty="0" smtClean="0"/>
              <a:t>начать процесс создания программы с….. (скачать метод материалы, оформить титульный лист, структуру, собрать рабочую группу, определить план и </a:t>
            </a:r>
            <a:r>
              <a:rPr lang="ru-RU" b="1" dirty="0" err="1" smtClean="0"/>
              <a:t>др</a:t>
            </a:r>
            <a:r>
              <a:rPr lang="ru-RU" b="1" dirty="0" smtClean="0"/>
              <a:t>)</a:t>
            </a:r>
            <a:endParaRPr lang="ru-RU" b="1" dirty="0" smtClean="0"/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FF0000"/>
                </a:solidFill>
              </a:rPr>
              <a:t>Хочу </a:t>
            </a:r>
            <a:r>
              <a:rPr lang="ru-RU" b="1" dirty="0" smtClean="0"/>
              <a:t>…. (02.03.2021 г создать документ)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FF0000"/>
                </a:solidFill>
              </a:rPr>
              <a:t>Вдохновляюсь/наполняюсь </a:t>
            </a:r>
            <a:r>
              <a:rPr lang="ru-RU" b="1" dirty="0" smtClean="0"/>
              <a:t>положительным результатом,  (</a:t>
            </a:r>
            <a:r>
              <a:rPr lang="ru-RU" b="1" dirty="0" smtClean="0"/>
              <a:t>документом</a:t>
            </a:r>
            <a:r>
              <a:rPr lang="ru-RU" b="1" dirty="0" smtClean="0"/>
              <a:t>, процессами обобщения, апробации..), обратной связью </a:t>
            </a:r>
            <a:endParaRPr lang="ru-RU" b="1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4" y="320040"/>
            <a:ext cx="10476412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err="1" smtClean="0">
                <a:solidFill>
                  <a:schemeClr val="tx2"/>
                </a:solidFill>
              </a:rPr>
              <a:t>Целеполагание</a:t>
            </a:r>
            <a:r>
              <a:rPr lang="ru-RU" sz="3200" dirty="0" smtClean="0">
                <a:solidFill>
                  <a:schemeClr val="tx2"/>
                </a:solidFill>
              </a:rPr>
              <a:t> – важный элемент воспитательной технологии, мысленное представление о результате   </a:t>
            </a:r>
            <a:endParaRPr lang="ru-RU" sz="3200" dirty="0">
              <a:solidFill>
                <a:schemeClr val="tx2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1609725"/>
          <a:ext cx="1014095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181805" y="2860766"/>
            <a:ext cx="738664" cy="3122023"/>
          </a:xfrm>
          <a:prstGeom prst="rect">
            <a:avLst/>
          </a:prstGeom>
          <a:solidFill>
            <a:schemeClr val="bg1"/>
          </a:solidFill>
          <a:ln cmpd="sng">
            <a:solidFill>
              <a:schemeClr val="tx1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ru-RU" b="1" dirty="0" smtClean="0"/>
              <a:t>Формулируем в терминах поведения и действий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39"/>
            <a:ext cx="9652000" cy="14565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Основа </a:t>
            </a:r>
            <a:r>
              <a:rPr lang="ru-RU" dirty="0" err="1" smtClean="0">
                <a:solidFill>
                  <a:schemeClr val="accent1"/>
                </a:solidFill>
              </a:rPr>
              <a:t>Целеполагания</a:t>
            </a:r>
            <a:r>
              <a:rPr lang="ru-RU" dirty="0" smtClean="0">
                <a:solidFill>
                  <a:schemeClr val="accent1"/>
                </a:solidFill>
              </a:rPr>
              <a:t> воспитания – компоненты личностного развития/ личностных результатов    </a:t>
            </a: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6755" y="1828801"/>
          <a:ext cx="10476412" cy="4928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2808"/>
                <a:gridCol w="3321467"/>
                <a:gridCol w="3492137"/>
              </a:tblGrid>
              <a:tr h="37808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Когнитивный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Ценностный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Деятельностный</a:t>
                      </a:r>
                      <a:r>
                        <a:rPr lang="ru-RU" sz="1800" dirty="0" smtClean="0"/>
                        <a:t>  </a:t>
                      </a:r>
                      <a:endParaRPr lang="ru-RU" sz="1800" dirty="0"/>
                    </a:p>
                  </a:txBody>
                  <a:tcPr/>
                </a:tc>
              </a:tr>
              <a:tr h="1395482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Я ЗНАЮ: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усвоение  знаний основных норм, которые общество выработало на основе этих ценностей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МНЕ ЦЕННО</a:t>
                      </a:r>
                      <a:r>
                        <a:rPr kumimoji="0" lang="ru-RU" sz="1800" b="1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ВАЖНО</a:t>
                      </a:r>
                      <a:r>
                        <a:rPr kumimoji="0" lang="ru-RU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развитие  позитивных и социально значимых отношений к этим общественным ценностям </a:t>
                      </a:r>
                      <a:endParaRPr lang="ru-R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Я УМЕЮ И ДЕЛАЮ</a:t>
                      </a:r>
                      <a:r>
                        <a:rPr lang="ru-RU" sz="1800" dirty="0" smtClean="0"/>
                        <a:t>: приобретение опыта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осуществления социально значимых дел</a:t>
                      </a:r>
                      <a:endParaRPr lang="ru-RU" sz="1800" dirty="0"/>
                    </a:p>
                  </a:txBody>
                  <a:tcPr/>
                </a:tc>
              </a:tr>
              <a:tr h="1657134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Результат НОО:</a:t>
                      </a:r>
                      <a:r>
                        <a:rPr lang="ru-RU" sz="1800" b="1" baseline="0" dirty="0" smtClean="0"/>
                        <a:t> </a:t>
                      </a:r>
                      <a:r>
                        <a:rPr lang="ru-RU" sz="1800" dirty="0" smtClean="0"/>
                        <a:t>приобретение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>
                          <a:latin typeface="Trebuchet MS" pitchFamily="34" charset="0"/>
                          <a:cs typeface="Traditional Arabic" pitchFamily="18" charset="-78"/>
                        </a:rPr>
                        <a:t>об общественных нормах,</a:t>
                      </a:r>
                      <a:r>
                        <a:rPr lang="ru-RU" sz="1800" baseline="0" dirty="0" smtClean="0">
                          <a:latin typeface="Trebuchet MS" pitchFamily="34" charset="0"/>
                          <a:cs typeface="Traditional Arabic" pitchFamily="18" charset="-78"/>
                        </a:rPr>
                        <a:t> </a:t>
                      </a:r>
                      <a:r>
                        <a:rPr lang="ru-RU" sz="1800" dirty="0" smtClean="0">
                          <a:latin typeface="Trebuchet MS" pitchFamily="34" charset="0"/>
                          <a:cs typeface="Traditional Arabic" pitchFamily="18" charset="-78"/>
                        </a:rPr>
                        <a:t>об устройстве общества, о социально одобряемых и неодобряемых формах поведения в обществе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Результат ООО: </a:t>
                      </a:r>
                      <a:r>
                        <a:rPr lang="ru-RU" sz="1800" dirty="0" smtClean="0">
                          <a:latin typeface="Trebuchet MS" pitchFamily="34" charset="0"/>
                        </a:rPr>
                        <a:t>получение школьником опыта переживания и  позитивного отношения к базовым ценностям общества </a:t>
                      </a:r>
                      <a:endParaRPr lang="ru-RU" sz="1800" b="1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Результат СОО :</a:t>
                      </a:r>
                      <a:r>
                        <a:rPr lang="ru-RU" sz="1800" dirty="0" smtClean="0">
                          <a:latin typeface="Trebuchet MS" pitchFamily="34" charset="0"/>
                        </a:rPr>
                        <a:t>получение школьником опыта самостоятельного общественного действия</a:t>
                      </a:r>
                      <a:endParaRPr lang="ru-RU" sz="1800" b="1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1350304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Взаимодействие с</a:t>
                      </a:r>
                      <a:r>
                        <a:rPr lang="ru-RU" sz="1800" b="1" baseline="0" dirty="0" smtClean="0"/>
                        <a:t> педагогом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Взаимодействие в коллективе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i="0" dirty="0" smtClean="0">
                          <a:latin typeface="Trebuchet MS" pitchFamily="34" charset="0"/>
                        </a:rPr>
                        <a:t>Взаимодействие с </a:t>
                      </a:r>
                    </a:p>
                    <a:p>
                      <a:pPr algn="r"/>
                      <a:r>
                        <a:rPr lang="ru-RU" sz="1800" b="1" i="0" dirty="0" smtClean="0">
                          <a:latin typeface="Trebuchet MS" pitchFamily="34" charset="0"/>
                        </a:rPr>
                        <a:t>социальными субъектами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0" y="320040"/>
            <a:ext cx="10332720" cy="96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/>
                </a:solidFill>
              </a:rPr>
              <a:t>Единство целей воспитания обеспечивает позитивную динамику развития личности </a:t>
            </a:r>
            <a:endParaRPr lang="ru-RU" dirty="0">
              <a:solidFill>
                <a:schemeClr val="accent5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74319" y="1609725"/>
          <a:ext cx="10868297" cy="5040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2766"/>
                <a:gridCol w="3796938"/>
                <a:gridCol w="3448593"/>
              </a:tblGrid>
              <a:tr h="351529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НОО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ООО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СОО </a:t>
                      </a:r>
                      <a:endParaRPr lang="ru-RU" sz="1800" dirty="0"/>
                    </a:p>
                  </a:txBody>
                  <a:tcPr/>
                </a:tc>
              </a:tr>
              <a:tr h="467467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комплекса педагогических /благоприятных/эффективных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условий</a:t>
                      </a:r>
                      <a:r>
                        <a:rPr lang="ru-RU" sz="1800" baseline="0" dirty="0" smtClean="0"/>
                        <a:t> для </a:t>
                      </a:r>
                      <a:r>
                        <a:rPr lang="ru-RU" sz="2000" b="1" i="1" baseline="0" dirty="0" smtClean="0">
                          <a:solidFill>
                            <a:schemeClr val="tx1"/>
                          </a:solidFill>
                        </a:rPr>
                        <a:t>усвоения младшими школьниками  базовых школьных норм </a:t>
                      </a:r>
                      <a:r>
                        <a:rPr lang="ru-RU" sz="1800" baseline="0" dirty="0" smtClean="0"/>
                        <a:t>и традиций, бережного отношения к природе, школьному имуществу, родителям, одноклассникам через … систему ключевых общешкольных событий, взаимодействия с родителями, образовательных путешествий по малой родине ….. 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комплекса педагогических /благоприятных/эффективных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условий</a:t>
                      </a:r>
                      <a:r>
                        <a:rPr lang="ru-RU" sz="1800" baseline="0" dirty="0" smtClean="0"/>
                        <a:t> для </a:t>
                      </a:r>
                      <a:r>
                        <a:rPr lang="ru-RU" sz="2000" b="1" i="1" baseline="0" dirty="0" smtClean="0"/>
                        <a:t>укрепления </a:t>
                      </a:r>
                      <a:r>
                        <a:rPr kumimoji="0" lang="en-US" sz="20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социально</a:t>
                      </a:r>
                      <a:r>
                        <a:rPr kumimoji="0" lang="ru-RU" sz="20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en-US" sz="20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0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значимых</a:t>
                      </a:r>
                      <a:r>
                        <a:rPr kumimoji="0" lang="en-US" sz="20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0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отношений</a:t>
                      </a:r>
                      <a:r>
                        <a:rPr kumimoji="0" lang="en-US" sz="20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0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kumimoji="0" lang="ru-RU" sz="2000" b="1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подростковых коллективах и ценностного отношения </a:t>
                      </a:r>
                      <a:r>
                        <a:rPr kumimoji="0"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 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своей личности, интересам и способностям, отношениям с одноклассниками, семьей, социумом, уважения к истории малой родины и Отечества, природе через проектную, волонтерскую </a:t>
                      </a:r>
                      <a:r>
                        <a:rPr kumimoji="0" lang="ru-RU" sz="1800" i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д-ть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школьное самоуправление ….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комплекса педагогических /благоприятных/эффективных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условий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b="1" baseline="0" dirty="0" smtClean="0"/>
                        <a:t>для </a:t>
                      </a:r>
                      <a:r>
                        <a:rPr kumimoji="0" lang="en-US" sz="20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приобретения</a:t>
                      </a:r>
                      <a:r>
                        <a:rPr kumimoji="0" lang="en-US" sz="20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0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школьниками</a:t>
                      </a:r>
                      <a:r>
                        <a:rPr kumimoji="0" lang="en-US" sz="20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0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опыта</a:t>
                      </a:r>
                      <a:r>
                        <a:rPr kumimoji="0" lang="ru-RU" sz="2000" b="1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реализации </a:t>
                      </a:r>
                      <a:r>
                        <a:rPr kumimoji="0" lang="en-US" sz="20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социально</a:t>
                      </a:r>
                      <a:r>
                        <a:rPr kumimoji="0" lang="en-US" sz="20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0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значимых</a:t>
                      </a:r>
                      <a:r>
                        <a:rPr kumimoji="0" lang="en-US" sz="20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000" b="1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0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дел</a:t>
                      </a:r>
                      <a:r>
                        <a:rPr kumimoji="0" lang="ru-RU" sz="2000" b="1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участия</a:t>
                      </a:r>
                      <a:r>
                        <a:rPr kumimoji="0" lang="ru-RU" sz="1800" b="1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гражданских инициативах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жизненно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профессионального</a:t>
                      </a:r>
                      <a:r>
                        <a:rPr kumimoji="0" lang="en-US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самоопределени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 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через участие в волонтерском движении, профессиональных  практиках  и пробах, социальных проектах ….. 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95944"/>
            <a:ext cx="9652000" cy="6792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Кейсы: Примеры  целей  </a:t>
            </a:r>
            <a:endParaRPr lang="ru-RU" dirty="0">
              <a:solidFill>
                <a:schemeClr val="tx2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901107777"/>
              </p:ext>
            </p:extLst>
          </p:nvPr>
        </p:nvGraphicFramePr>
        <p:xfrm>
          <a:off x="212267" y="1038225"/>
          <a:ext cx="11560632" cy="576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14954"/>
                <a:gridCol w="624567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Системный подход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Формальный</a:t>
                      </a:r>
                      <a:r>
                        <a:rPr lang="ru-RU" baseline="0" dirty="0" smtClean="0"/>
                        <a:t> подход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i="1" dirty="0" smtClean="0"/>
                        <a:t>Цель воспитания в основном общем образовании:</a:t>
                      </a:r>
                    </a:p>
                    <a:p>
                      <a:r>
                        <a:rPr lang="ru-RU" sz="1600" b="1" dirty="0" smtClean="0"/>
                        <a:t>Создание условий для успешной </a:t>
                      </a:r>
                      <a:r>
                        <a:rPr lang="ru-RU" sz="1600" b="1" dirty="0" err="1" smtClean="0"/>
                        <a:t>ресоциализации</a:t>
                      </a:r>
                      <a:r>
                        <a:rPr lang="ru-RU" sz="1600" b="1" dirty="0" smtClean="0"/>
                        <a:t> воспитанников учебно-воспитательного учреждения закрытого типа в укреплении социально - значимых отношений в подростковом коллективе, ценностного отношения к своему здоровью, поведению, социальному окружению, уважения к истории Отечества на основе принципов индивидуализации, </a:t>
                      </a:r>
                      <a:r>
                        <a:rPr lang="ru-RU" sz="1600" b="1" dirty="0" err="1" smtClean="0"/>
                        <a:t>полипрофессионального</a:t>
                      </a:r>
                      <a:r>
                        <a:rPr lang="ru-RU" sz="1600" b="1" dirty="0" smtClean="0"/>
                        <a:t> образования.</a:t>
                      </a:r>
                    </a:p>
                    <a:p>
                      <a:endParaRPr lang="ru-RU" sz="1600" b="1" dirty="0" smtClean="0"/>
                    </a:p>
                    <a:p>
                      <a:r>
                        <a:rPr lang="ru-RU" sz="1600" b="1" i="1" dirty="0" smtClean="0"/>
                        <a:t>Цель воспитания</a:t>
                      </a:r>
                      <a:r>
                        <a:rPr lang="ru-RU" sz="1600" b="1" i="1" baseline="0" dirty="0" smtClean="0"/>
                        <a:t> в </a:t>
                      </a:r>
                      <a:r>
                        <a:rPr lang="ru-RU" sz="1600" b="1" i="1" dirty="0" smtClean="0"/>
                        <a:t>среднем общем образовании:</a:t>
                      </a:r>
                    </a:p>
                    <a:p>
                      <a:r>
                        <a:rPr lang="ru-RU" sz="1600" b="1" dirty="0" smtClean="0"/>
                        <a:t>Создание условий для успешной </a:t>
                      </a:r>
                      <a:r>
                        <a:rPr lang="ru-RU" sz="1600" b="1" dirty="0" err="1" smtClean="0"/>
                        <a:t>ресоциализации</a:t>
                      </a:r>
                      <a:r>
                        <a:rPr lang="ru-RU" sz="1600" b="1" dirty="0" smtClean="0"/>
                        <a:t> воспитанников учебно-воспитательного учреждения закрытого типа в приобретении старшеклассниками опыта реализации социально значимых  дел, гражданских инициатив, профессионального самоопределения на основе принципов индивидуализации, </a:t>
                      </a:r>
                      <a:r>
                        <a:rPr lang="ru-RU" sz="1600" b="1" dirty="0" err="1" smtClean="0"/>
                        <a:t>полипрофессионального</a:t>
                      </a:r>
                      <a:r>
                        <a:rPr lang="ru-RU" sz="1600" b="1" dirty="0" smtClean="0"/>
                        <a:t> образования.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2. В воспитании </a:t>
                      </a:r>
                      <a:r>
                        <a:rPr lang="ru-RU" sz="1200" b="1" dirty="0" smtClean="0"/>
                        <a:t>детей подросткового возраста (уровень основного общего образования) </a:t>
                      </a:r>
                      <a:r>
                        <a:rPr lang="ru-RU" sz="1200" dirty="0" smtClean="0"/>
                        <a:t>таким приоритетом является создание благоприятных условий для развития социально значимых отношений школьников, и, прежде всего, ценностных отношений:</a:t>
                      </a:r>
                    </a:p>
                    <a:p>
                      <a:r>
                        <a:rPr lang="ru-RU" sz="1200" dirty="0" smtClean="0"/>
                        <a:t>- к семье как главной опоре в жизни человека и источнику его счастья;</a:t>
                      </a:r>
                    </a:p>
                    <a:p>
                      <a:r>
                        <a:rPr lang="ru-RU" sz="1200" dirty="0" smtClean="0"/>
                        <a:t>- к труду как основному способу достижения жизненного благополучия человека, залогу его успешного профессионального самоопределения и ощущения уверенности в завтрашнем дне; </a:t>
                      </a:r>
                    </a:p>
                    <a:p>
                      <a:r>
                        <a:rPr lang="ru-RU" sz="1200" dirty="0" smtClean="0"/>
                        <a:t>- к своему отечеству, своей малой и большой Родине как месту, в котором человек вырос и познал первые радости и неудачи, которая завещана ему предками и которую нужно оберегать; </a:t>
                      </a:r>
                    </a:p>
                    <a:p>
                      <a:r>
                        <a:rPr lang="ru-RU" sz="1200" dirty="0" smtClean="0"/>
                        <a:t>- к природе как источнику жизни на Земле, основе самого ее существования, нуждающейся в защите и постоянном внимании со стороны человека; </a:t>
                      </a:r>
                    </a:p>
                    <a:p>
                      <a:r>
                        <a:rPr lang="ru-RU" sz="1200" dirty="0" smtClean="0"/>
                        <a:t>- к миру как главному принципу человеческого общежития, условию крепкой дружбы, налаживания отношений с коллегами по работе в будущем и создания благоприятного микроклимата в своей собственной семье;</a:t>
                      </a:r>
                    </a:p>
                    <a:p>
                      <a:r>
                        <a:rPr lang="ru-RU" sz="1200" dirty="0" smtClean="0"/>
                        <a:t>- к знаниям как интеллектуальному ресурсу, обеспечивающему будущее человека, как результату кропотливого, но увлекательного учебного труда; </a:t>
                      </a:r>
                    </a:p>
                    <a:p>
                      <a:r>
                        <a:rPr lang="ru-RU" sz="1200" dirty="0" smtClean="0"/>
                        <a:t>- к культуре как духовному богатству общества и важному условию ощущения человеком полноты проживаемой жизни, которое дают ему чтение, музыка, искусство, театр, творческое самовыражение;</a:t>
                      </a:r>
                    </a:p>
                    <a:p>
                      <a:r>
                        <a:rPr lang="ru-RU" sz="1200" dirty="0" smtClean="0"/>
                        <a:t>- к здоровью как залогу долгой и активной жизни человека, его хорошего настроения и оптимистичного взгляда на мир;</a:t>
                      </a:r>
                    </a:p>
                    <a:p>
                      <a:r>
                        <a:rPr lang="ru-RU" sz="1200" dirty="0" smtClean="0"/>
                        <a:t>- к окружающим людям как безусловной и абсолютной ценности, как равноправным социальным партнерам, с которыми необходимо выстраивать доброжелательные и </a:t>
                      </a:r>
                      <a:r>
                        <a:rPr lang="ru-RU" sz="1200" dirty="0" err="1" smtClean="0"/>
                        <a:t>взаимоподдерживающие</a:t>
                      </a:r>
                      <a:r>
                        <a:rPr lang="ru-RU" sz="1200" dirty="0" smtClean="0"/>
                        <a:t> отношения, дающие человеку радость общения и позволяющие избегать чувства одиночества;</a:t>
                      </a:r>
                    </a:p>
                    <a:p>
                      <a:r>
                        <a:rPr lang="ru-RU" sz="1200" dirty="0" smtClean="0"/>
                        <a:t>- к самим себе как хозяевам своей судьбы, самоопределяющимся и </a:t>
                      </a:r>
                      <a:r>
                        <a:rPr lang="ru-RU" sz="1200" dirty="0" err="1" smtClean="0"/>
                        <a:t>самореализующимся</a:t>
                      </a:r>
                      <a:r>
                        <a:rPr lang="ru-RU" sz="1200" dirty="0" smtClean="0"/>
                        <a:t> личностям, отвечающим за свое собственное будущее. 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07885" y="44523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117080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633549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Кейс: пример задач воспитания</a:t>
            </a: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95943" y="1149350"/>
          <a:ext cx="11338559" cy="549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97030"/>
                <a:gridCol w="614152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Системный подход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Формальный подход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500" b="1" dirty="0" smtClean="0"/>
                        <a:t>1. Расширять возможности внеурочной деятельности через реализацию краткосрочных курсов, проектов социальной и гражданско-патриотической направленности, </a:t>
                      </a:r>
                      <a:r>
                        <a:rPr lang="ru-RU" sz="1500" b="1" dirty="0" err="1" smtClean="0"/>
                        <a:t>метапредметного</a:t>
                      </a:r>
                      <a:r>
                        <a:rPr lang="ru-RU" sz="1500" b="1" dirty="0" smtClean="0"/>
                        <a:t> лагеря, активных воспитательных практик.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500" b="1" dirty="0" smtClean="0"/>
                        <a:t>2. Поддерживать и развить школьные традиции, как среду формирования духовной ориентации подростков, основанные на принципах нравственных и поведенческих ценностей, вовлекая воспитанников в новые </a:t>
                      </a:r>
                      <a:r>
                        <a:rPr lang="ru-RU" sz="1500" b="1" dirty="0" err="1" smtClean="0"/>
                        <a:t>коммуникативно-деятельностные</a:t>
                      </a:r>
                      <a:r>
                        <a:rPr lang="ru-RU" sz="1500" b="1" dirty="0" smtClean="0"/>
                        <a:t> пробы и практики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500" b="1" dirty="0" smtClean="0"/>
                        <a:t>3. Расширять возможности профессионального самоопределения обучающихся через профессиональное обучение, пробы и практики, творческие мастерские дополнительного образования.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500" b="1" dirty="0" smtClean="0"/>
                        <a:t>4. Развивать систему школьного </a:t>
                      </a:r>
                      <a:r>
                        <a:rPr lang="ru-RU" sz="1500" b="1" dirty="0" err="1" smtClean="0"/>
                        <a:t>соуправления</a:t>
                      </a:r>
                      <a:r>
                        <a:rPr lang="ru-RU" sz="1500" b="1" dirty="0" smtClean="0"/>
                        <a:t>.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500" b="1" dirty="0" smtClean="0"/>
                        <a:t>5. Развивать открытое  образовательное пространство социального и сетевого партнерства  «Школа – родители – общественность – субъекты профилактики».</a:t>
                      </a:r>
                    </a:p>
                    <a:p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200" b="1" dirty="0" smtClean="0"/>
                        <a:t>реализовывать воспитательные возможности общешкольных ключевых дел, поддерживать традиции их коллективного планирования, организации, проведения и анализа в школьном сообществе;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200" b="1" dirty="0" smtClean="0"/>
                        <a:t>реализовывать потенциал классного руководства в воспитании школьников, поддерживать активное участие классных сообществ в жизни школы;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200" b="1" dirty="0" smtClean="0"/>
                        <a:t>вовлекать школьников в кружки, секции, клубы, студии и иные объединения, работающие по школьным программам внеурочной деятельности, реализовывать их воспитательные возможности;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200" b="1" dirty="0" smtClean="0"/>
                        <a:t>использовать в воспитании детей возможности школьного урока, поддерживать использование на уроках интерактивных форм занятий с учащимися; 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200" b="1" dirty="0" smtClean="0"/>
                        <a:t>инициировать и поддерживать ученическое самоуправление – как на уровне школы, так и на уровне классных сообществ; 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200" b="1" dirty="0" smtClean="0"/>
                        <a:t>поддерживать деятельность функционирующих на базе школы детских общественных объединений и организаций;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200" b="1" dirty="0" smtClean="0"/>
                        <a:t>организовывать для школьников экскурсии, экспедиции, походы и реализовывать их воспитательный потенциал;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200" b="1" dirty="0" smtClean="0"/>
                        <a:t>организовывать </a:t>
                      </a:r>
                      <a:r>
                        <a:rPr lang="ru-RU" sz="1200" b="1" dirty="0" err="1" smtClean="0"/>
                        <a:t>профориентационную</a:t>
                      </a:r>
                      <a:r>
                        <a:rPr lang="ru-RU" sz="1200" b="1" dirty="0" smtClean="0"/>
                        <a:t> работу со школьниками;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200" b="1" dirty="0" smtClean="0"/>
                        <a:t>организовать работу школьных </a:t>
                      </a:r>
                      <a:r>
                        <a:rPr lang="ru-RU" sz="1200" b="1" dirty="0" err="1" smtClean="0"/>
                        <a:t>медиа</a:t>
                      </a:r>
                      <a:r>
                        <a:rPr lang="ru-RU" sz="1200" b="1" dirty="0" smtClean="0"/>
                        <a:t>, реализовывать их воспитательный потенциал; 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200" b="1" dirty="0" smtClean="0"/>
                        <a:t>развивать предметно-эстетическую среду школы и реализовывать ее воспитательные возможности;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200" b="1" dirty="0" smtClean="0"/>
                        <a:t>организовать работу с семьями школьников, их родителями или законными представителями, направленную на совместное решение проблем личностного развития детей.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07885" y="44523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140" y="320040"/>
            <a:ext cx="9817463" cy="14173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/>
                </a:solidFill>
              </a:rPr>
              <a:t>Модульный принцип закладывает основы выделения механизмов реализации программы воспитания   </a:t>
            </a:r>
            <a:endParaRPr lang="ru-RU" dirty="0">
              <a:solidFill>
                <a:schemeClr val="accent5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2425" y="1868489"/>
          <a:ext cx="10672626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8318"/>
                <a:gridCol w="6714308"/>
              </a:tblGrid>
              <a:tr h="82553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Инвариантный</a:t>
                      </a:r>
                      <a:r>
                        <a:rPr lang="ru-RU" sz="2800" baseline="0" dirty="0" smtClean="0"/>
                        <a:t> модуль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Вариативный модуль </a:t>
                      </a:r>
                      <a:endParaRPr lang="ru-RU" sz="2800" dirty="0"/>
                    </a:p>
                  </a:txBody>
                  <a:tcPr/>
                </a:tc>
              </a:tr>
              <a:tr h="3641465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Классное руководство</a:t>
                      </a:r>
                    </a:p>
                    <a:p>
                      <a:r>
                        <a:rPr lang="ru-RU" sz="2400" b="1" dirty="0" smtClean="0"/>
                        <a:t>Школьный урок</a:t>
                      </a:r>
                    </a:p>
                    <a:p>
                      <a:r>
                        <a:rPr lang="ru-RU" sz="2400" b="1" dirty="0" smtClean="0"/>
                        <a:t>Курсы внеурочной деятельности</a:t>
                      </a:r>
                    </a:p>
                    <a:p>
                      <a:r>
                        <a:rPr lang="ru-RU" sz="2400" b="1" dirty="0" smtClean="0"/>
                        <a:t>Работа с родителями</a:t>
                      </a:r>
                    </a:p>
                    <a:p>
                      <a:r>
                        <a:rPr lang="ru-RU" sz="2400" b="1" dirty="0" smtClean="0"/>
                        <a:t>Самоуправление *</a:t>
                      </a:r>
                    </a:p>
                    <a:p>
                      <a:r>
                        <a:rPr lang="ru-RU" sz="2400" b="1" dirty="0" smtClean="0"/>
                        <a:t>Профориентация*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Ключевые общешкольные дела</a:t>
                      </a:r>
                    </a:p>
                    <a:p>
                      <a:r>
                        <a:rPr lang="ru-RU" sz="2400" b="1" dirty="0" smtClean="0"/>
                        <a:t>Детские общественные объединения</a:t>
                      </a:r>
                    </a:p>
                    <a:p>
                      <a:r>
                        <a:rPr lang="ru-RU" sz="2400" b="1" dirty="0" smtClean="0"/>
                        <a:t>Школьные </a:t>
                      </a:r>
                      <a:r>
                        <a:rPr lang="ru-RU" sz="2400" b="1" dirty="0" err="1" smtClean="0"/>
                        <a:t>медиа</a:t>
                      </a:r>
                      <a:endParaRPr lang="ru-RU" sz="2400" b="1" dirty="0" smtClean="0"/>
                    </a:p>
                    <a:p>
                      <a:r>
                        <a:rPr lang="ru-RU" sz="2400" b="1" dirty="0" smtClean="0"/>
                        <a:t>Экскурсии, экспедиции, походы</a:t>
                      </a:r>
                    </a:p>
                    <a:p>
                      <a:r>
                        <a:rPr lang="ru-RU" sz="2400" b="1" dirty="0" smtClean="0"/>
                        <a:t>Организация предметно-эстетической среды</a:t>
                      </a:r>
                    </a:p>
                    <a:p>
                      <a:r>
                        <a:rPr lang="ru-RU" sz="2400" b="1" dirty="0" smtClean="0"/>
                        <a:t>Музейное дело/музейная педагогика</a:t>
                      </a:r>
                    </a:p>
                    <a:p>
                      <a:r>
                        <a:rPr lang="ru-RU" sz="2400" b="1" dirty="0" err="1" smtClean="0"/>
                        <a:t>Волонтерство</a:t>
                      </a:r>
                      <a:r>
                        <a:rPr lang="ru-RU" sz="2400" b="1" baseline="0" dirty="0" smtClean="0"/>
                        <a:t> и добровольчество</a:t>
                      </a:r>
                    </a:p>
                    <a:p>
                      <a:r>
                        <a:rPr lang="ru-RU" sz="2400" b="1" baseline="0" dirty="0" err="1" smtClean="0"/>
                        <a:t>Профилактика+</a:t>
                      </a:r>
                      <a:endParaRPr lang="ru-RU" sz="2400" b="1" baseline="0" dirty="0" smtClean="0"/>
                    </a:p>
                    <a:p>
                      <a:r>
                        <a:rPr lang="ru-RU" sz="2400" b="1" baseline="0" dirty="0" smtClean="0"/>
                        <a:t>Школьное дополнительное образование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Как определить вариативные модули рабочей программы воспитания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818" y="1596353"/>
            <a:ext cx="10280468" cy="484632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/>
              <a:t>Выводы раздела «Особенности воспитательной деятельности организации»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Условия воспитания, обозначенные в цели программы 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Через определение задач воспитания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 algn="ctr">
              <a:buNone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Согласованность и системность  программы: 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отражается через разделы рабочей программы: особенность организации воспитания = цели, задачи = модули 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710" y="80278"/>
            <a:ext cx="131127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929" y="320040"/>
            <a:ext cx="10727871" cy="463731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1"/>
                </a:solidFill>
              </a:rPr>
              <a:t>Инвариантный Модуль: курсы внеурочной деятельности</a:t>
            </a: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763" y="1012371"/>
            <a:ext cx="9937025" cy="545969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6200" b="1" dirty="0" smtClean="0"/>
              <a:t>Основа – 5 направлений развития личности:</a:t>
            </a:r>
          </a:p>
          <a:p>
            <a:pPr marL="0" indent="0">
              <a:buNone/>
            </a:pPr>
            <a:r>
              <a:rPr lang="ru-RU" sz="6200" b="1" dirty="0" smtClean="0"/>
              <a:t>В примерной программе воспитания (авторская версия): </a:t>
            </a:r>
          </a:p>
          <a:p>
            <a:pPr marL="0" indent="0">
              <a:buNone/>
            </a:pPr>
            <a:r>
              <a:rPr lang="ru-RU" sz="6200" i="1" dirty="0"/>
              <a:t>Познавательная </a:t>
            </a:r>
            <a:r>
              <a:rPr lang="ru-RU" sz="6200" i="1" dirty="0" smtClean="0"/>
              <a:t>деятельность    </a:t>
            </a:r>
          </a:p>
          <a:p>
            <a:pPr marL="0" indent="0">
              <a:buNone/>
            </a:pPr>
            <a:r>
              <a:rPr lang="ru-RU" sz="6200" i="1" dirty="0" smtClean="0"/>
              <a:t>Художественное творчество              </a:t>
            </a:r>
          </a:p>
          <a:p>
            <a:pPr marL="0" indent="0">
              <a:buNone/>
            </a:pPr>
            <a:r>
              <a:rPr lang="ru-RU" sz="6200" i="1" dirty="0" smtClean="0"/>
              <a:t>Проблемно-ценностное общение </a:t>
            </a:r>
          </a:p>
          <a:p>
            <a:pPr marL="0" indent="0">
              <a:buNone/>
            </a:pPr>
            <a:r>
              <a:rPr lang="ru-RU" sz="6200" i="1" dirty="0" smtClean="0"/>
              <a:t>Туристско-краеведческая </a:t>
            </a:r>
            <a:r>
              <a:rPr lang="ru-RU" sz="6200" i="1" dirty="0"/>
              <a:t>деятельность </a:t>
            </a:r>
            <a:r>
              <a:rPr lang="ru-RU" sz="6200" i="1" dirty="0" smtClean="0"/>
              <a:t>              </a:t>
            </a:r>
          </a:p>
          <a:p>
            <a:pPr marL="0" indent="0">
              <a:buNone/>
            </a:pPr>
            <a:r>
              <a:rPr lang="ru-RU" sz="6200" i="1" dirty="0" smtClean="0"/>
              <a:t>Игровая деятельность           Трудовая деятельность</a:t>
            </a:r>
          </a:p>
          <a:p>
            <a:pPr marL="0" indent="0">
              <a:buNone/>
            </a:pPr>
            <a:r>
              <a:rPr lang="ru-RU" sz="6200" i="1" dirty="0"/>
              <a:t>Спортивно-оздоровительная </a:t>
            </a:r>
            <a:r>
              <a:rPr lang="ru-RU" sz="6200" i="1" dirty="0" smtClean="0"/>
              <a:t>деятельность</a:t>
            </a:r>
          </a:p>
          <a:p>
            <a:pPr marL="0" indent="0">
              <a:buNone/>
            </a:pPr>
            <a:endParaRPr lang="ru-RU" sz="6200" b="1" i="1" dirty="0" smtClean="0"/>
          </a:p>
          <a:p>
            <a:pPr marL="0" indent="0">
              <a:buNone/>
            </a:pPr>
            <a:r>
              <a:rPr lang="ru-RU" sz="8000" b="1" i="1" dirty="0" smtClean="0"/>
              <a:t>Задача:</a:t>
            </a:r>
          </a:p>
          <a:p>
            <a:pPr marL="457200" indent="-457200">
              <a:buAutoNum type="arabicPeriod"/>
            </a:pPr>
            <a:r>
              <a:rPr lang="ru-RU" sz="8000" b="1" i="1" dirty="0" smtClean="0"/>
              <a:t>Определить направленность курсов внеурочной деятельности</a:t>
            </a:r>
          </a:p>
          <a:p>
            <a:pPr marL="457200" indent="-457200">
              <a:buAutoNum type="arabicPeriod"/>
            </a:pPr>
            <a:r>
              <a:rPr lang="ru-RU" sz="8000" b="1" i="1" dirty="0" smtClean="0"/>
              <a:t>Выделить формы реализации курсов внеурочной деятельности. Например: клуб, секция, образовательное путешествие, творческая мастерская, студия, </a:t>
            </a:r>
            <a:r>
              <a:rPr lang="ru-RU" sz="8000" b="1" i="1" dirty="0" err="1" smtClean="0"/>
              <a:t>коворкинг-центр</a:t>
            </a:r>
            <a:r>
              <a:rPr lang="ru-RU" sz="8000" b="1" i="1" dirty="0" smtClean="0"/>
              <a:t>, проектный офис и др.   </a:t>
            </a:r>
          </a:p>
          <a:p>
            <a:pPr marL="457200" indent="-457200">
              <a:buAutoNum type="arabicPeriod"/>
            </a:pPr>
            <a:r>
              <a:rPr lang="ru-RU" sz="8000" b="1" i="1" dirty="0" smtClean="0"/>
              <a:t>Определить подход к реализации курсов: по направлениям внеурочной деятельности или по уровням образования или комплексный подход</a:t>
            </a:r>
          </a:p>
          <a:p>
            <a:pPr marL="457200" indent="-457200">
              <a:buAutoNum type="arabicPeriod"/>
            </a:pPr>
            <a:r>
              <a:rPr lang="ru-RU" sz="8000" b="1" i="1" dirty="0"/>
              <a:t>Выделить названия курсов </a:t>
            </a:r>
          </a:p>
          <a:p>
            <a:pPr marL="457200" indent="-457200">
              <a:buAutoNum type="arabicPeriod"/>
            </a:pPr>
            <a:endParaRPr lang="ru-RU" sz="3600" b="1" i="1" dirty="0" smtClean="0"/>
          </a:p>
          <a:p>
            <a:pPr marL="457200" indent="-457200">
              <a:buAutoNum type="arabicPeriod"/>
            </a:pPr>
            <a:endParaRPr lang="ru-RU" sz="2400" b="1" i="1" dirty="0" smtClean="0"/>
          </a:p>
          <a:p>
            <a:pPr marL="0" indent="0">
              <a:buNone/>
            </a:pPr>
            <a:endParaRPr lang="ru-RU" sz="1800" i="1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250" y="998900"/>
            <a:ext cx="3265715" cy="244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710" y="80278"/>
            <a:ext cx="131127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115069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971314" cy="8948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2"/>
                </a:solidFill>
              </a:rPr>
              <a:t>Вариативный Модуль: </a:t>
            </a:r>
            <a:br>
              <a:rPr lang="ru-RU" sz="3600" dirty="0" smtClean="0">
                <a:solidFill>
                  <a:schemeClr val="tx2"/>
                </a:solidFill>
              </a:rPr>
            </a:br>
            <a:r>
              <a:rPr lang="ru-RU" sz="3600" dirty="0" smtClean="0">
                <a:solidFill>
                  <a:schemeClr val="tx2"/>
                </a:solidFill>
              </a:rPr>
              <a:t>дополнительное </a:t>
            </a:r>
            <a:r>
              <a:rPr lang="ru-RU" sz="3600" dirty="0" err="1" smtClean="0">
                <a:solidFill>
                  <a:schemeClr val="tx2"/>
                </a:solidFill>
              </a:rPr>
              <a:t>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1609416"/>
            <a:ext cx="10010504" cy="48463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Появляется в том случае, если у общеобразовательной организации в муниципальном задании есть такая задача и, соответственно, дополнительное финансирование.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Как правило, у уникальных школ этот компонент присутствует всегда, чтобы поддержать инновационную составляющую образовательной деятельности (Кадетская школа, инженерная школа и </a:t>
            </a:r>
            <a:r>
              <a:rPr lang="ru-RU" b="1" dirty="0" err="1" smtClean="0"/>
              <a:t>др</a:t>
            </a:r>
            <a:r>
              <a:rPr lang="ru-RU" b="1" dirty="0" smtClean="0"/>
              <a:t>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710" y="80278"/>
            <a:ext cx="131127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f2.ppt-online.org/files2/slide/i/IrEM59nVZmP6cRz8wuSpFGWbHLQ3lOaAX1etBTYq4i/slide-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014" y="0"/>
            <a:ext cx="10529843" cy="6986608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710" y="80278"/>
            <a:ext cx="131127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1" y="320040"/>
            <a:ext cx="1007872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Рабочая программа воспитания общеобразовательной организации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509" y="1609416"/>
            <a:ext cx="9948091" cy="484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Ассоциативный ряд 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yandex-images.naydex.net/TMx48y221/13c526PC/9d2iQvRNKR3pb2MY8BfjJkHb4pEce_ZLeOLqGQA_N0NKE5rLCtD-48LHXJh4rrTuDscZUDCpt8ZgW_RuxAlDA6GJ81J1rPxcqU42KYFA9qZQupNkeb42T_xHXzhhzxJXPqJfvpkAquLGAmndPj7Erp816_IBTsRkxukDKRN9o1NU3PLzsZiK_31_sEsAo_KVor_REq3YNTgeUFjIhn9kgUwTeCnYod5hRNPobn5ogwnrBtkRIn6ntrTLYiizzLPwhPzwZRGJK7zbryOocoPzlSJdQAFfuXdbzHFr2UdMBTJ_oSvrKcGOkFTxGf1dq-C4CZdroHHcZJdHiBL6g17S4-e-IzWTG-td25xAqWPj89SwP1NTTztFaI8CqCjUDhWxLmCLufniPFM1cFpcfvvCCxuWuaMzbCaE9zrx-oOsoeIU3ME1kqhKP7jcgFrT4iN24j1ioRz6t7nPIVtJVi9V0L-jWOkZE95B5CFKbZ6akBl5pPszM0xkl5Vos-oBDKFRFqyDZmHZqgx73QNbUiNz1QB_o8GcGyVIP4Fr2HYvBhMO8vpKuEBO4YVR-y5PSuHZSsd5YQGut3V1uNGZkwxCI_S_AfXiils_2b0TalPzcodQffKgDdkWOt0hCzlmr2XBrcDq2xhCfqNGYystfmpzSekFS1JCziXFFUqjmyGNY_Ck_jNXoKrb3fmdM5rgcWNFEa4Qok-JlPhus6kaVL8GQrzjeGip8Z4zdbH6TxzL4KtI5urwMEy0BMW4kjkwH6IjZn0y5WPK6E757BEqo4JhZVBfo0KcuaSaDGJqCXY_V9M-Uug6e9BMgJWj2Qw8unIYy7TocXMcJLe0SpPYs3xRwofscjfRm8tf-77jGbGRQ2RSvzJyPurG-i1xOLj0PccCzdFaCopxPjDnA3q-XTsh6ch2yQCy3vTnddqAeoKuElMkbiH00Zjpnnouo9rhgaNkEs2jcF46NPvPkpsbxjzV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72808" y="4153989"/>
            <a:ext cx="3419192" cy="2704011"/>
          </a:xfrm>
          <a:prstGeom prst="rect">
            <a:avLst/>
          </a:prstGeom>
          <a:noFill/>
        </p:spPr>
      </p:pic>
      <p:pic>
        <p:nvPicPr>
          <p:cNvPr id="1030" name="Picture 6" descr="https://kamchatkairo.ru/images/news/%D0%9D%D0%9E%D0%92%D0%9E%D0%A1%D0%A2%D0%98/2021/01_%D0%AF%D0%BD%D0%B2%D0%B0%D1%80%D1%8C/%D1%81%D0%B5%D0%BC%D0%B8%D0%BD%D0%B0%D1%80_%D0%9F%D1%80%D0%B8%D0%BC%D0%B5%D1%80%D0%BD%D0%B0%D1%8F_%D0%BF%D1%80%D0%BE%D0%B3%D1%80%D0%B0%D0%BC%D0%BC%D0%B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825" y="2278653"/>
            <a:ext cx="4088674" cy="2299880"/>
          </a:xfrm>
          <a:prstGeom prst="rect">
            <a:avLst/>
          </a:prstGeom>
          <a:noFill/>
        </p:spPr>
      </p:pic>
      <p:pic>
        <p:nvPicPr>
          <p:cNvPr id="1032" name="Picture 8" descr="https://avatars.mds.yandex.net/get-zen_doc/901899/pub_5ee9f3497da15b2125bca2ef_5ee9f3d651b776621895c75f/scale_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3158" y="1"/>
            <a:ext cx="2908842" cy="2351314"/>
          </a:xfrm>
          <a:prstGeom prst="rect">
            <a:avLst/>
          </a:prstGeom>
          <a:noFill/>
        </p:spPr>
      </p:pic>
      <p:pic>
        <p:nvPicPr>
          <p:cNvPr id="1034" name="Picture 10" descr="https://img51994.kanal-o.ru/img/2017-10-09/fmt_94_24_sem_ya_i_shkola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34842" y="4376058"/>
            <a:ext cx="4412341" cy="2481942"/>
          </a:xfrm>
          <a:prstGeom prst="rect">
            <a:avLst/>
          </a:prstGeom>
          <a:noFill/>
        </p:spPr>
      </p:pic>
      <p:pic>
        <p:nvPicPr>
          <p:cNvPr id="1036" name="Picture 12" descr="https://surfway.ru/wp-content/uploads/2020/03/3-1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04429" y="1622050"/>
            <a:ext cx="4248578" cy="28323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421" y="320040"/>
            <a:ext cx="10590663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Инвариантный модуль: классное руководство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9416"/>
            <a:ext cx="10297886" cy="484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Основа: положения методических рекомендаций Министерства просвещения РФ по организации работы педагогических работников, осуществляющих функции классного руководителя в образовательной организации, от 14.05.2020 г. № ЛБ-С-070-12127 </a:t>
            </a:r>
          </a:p>
          <a:p>
            <a:pPr>
              <a:buNone/>
            </a:pPr>
            <a:endParaRPr lang="ru-RU" sz="1800" b="1" dirty="0" smtClean="0"/>
          </a:p>
          <a:p>
            <a:r>
              <a:rPr lang="ru-RU" sz="2000" b="1" i="1" dirty="0" smtClean="0"/>
              <a:t>Работа с классным коллективом в т ч вопросы сплоченности, коррекции, совместная продуктивная деятельность</a:t>
            </a:r>
          </a:p>
          <a:p>
            <a:r>
              <a:rPr lang="en-US" sz="2000" b="1" i="1" dirty="0" err="1" smtClean="0"/>
              <a:t>Индивидуаль</a:t>
            </a:r>
            <a:r>
              <a:rPr lang="ru-RU" sz="2000" b="1" i="1" dirty="0" err="1" smtClean="0"/>
              <a:t>ная</a:t>
            </a:r>
            <a:r>
              <a:rPr lang="ru-RU" sz="2000" b="1" i="1" dirty="0" smtClean="0"/>
              <a:t> </a:t>
            </a:r>
            <a:r>
              <a:rPr lang="en-US" sz="2000" b="1" i="1" dirty="0" err="1" smtClean="0"/>
              <a:t>работ</a:t>
            </a:r>
            <a:r>
              <a:rPr lang="ru-RU" sz="2000" b="1" i="1" dirty="0" smtClean="0"/>
              <a:t>а</a:t>
            </a:r>
            <a:r>
              <a:rPr lang="en-US" sz="2000" b="1" i="1" dirty="0" smtClean="0"/>
              <a:t> с </a:t>
            </a:r>
            <a:r>
              <a:rPr lang="ru-RU" sz="2000" b="1" i="1" dirty="0" smtClean="0"/>
              <a:t>об</a:t>
            </a:r>
            <a:r>
              <a:rPr lang="en-US" sz="2000" b="1" i="1" dirty="0" err="1" smtClean="0"/>
              <a:t>уча</a:t>
            </a:r>
            <a:r>
              <a:rPr lang="ru-RU" sz="2000" b="1" i="1" dirty="0" err="1" smtClean="0"/>
              <a:t>ю</a:t>
            </a:r>
            <a:r>
              <a:rPr lang="en-US" sz="2000" b="1" i="1" dirty="0" err="1" smtClean="0"/>
              <a:t>щимися</a:t>
            </a:r>
            <a:r>
              <a:rPr lang="ru-RU" sz="2000" b="1" i="1" dirty="0" smtClean="0"/>
              <a:t> в т ч заполнение программы  </a:t>
            </a:r>
            <a:r>
              <a:rPr lang="ru-RU" sz="2000" b="1" i="1" dirty="0" err="1" smtClean="0"/>
              <a:t>Проектория</a:t>
            </a:r>
            <a:r>
              <a:rPr lang="ru-RU" sz="2000" b="1" i="1" dirty="0" smtClean="0"/>
              <a:t>, </a:t>
            </a:r>
            <a:r>
              <a:rPr lang="ru-RU" sz="2000" b="1" dirty="0" smtClean="0"/>
              <a:t>поведения в трудных жизненных ситуациях, профилактика., </a:t>
            </a:r>
            <a:r>
              <a:rPr lang="ru-RU" sz="2000" b="1" dirty="0" err="1" smtClean="0"/>
              <a:t>инф</a:t>
            </a:r>
            <a:r>
              <a:rPr lang="ru-RU" sz="2000" b="1" dirty="0" smtClean="0"/>
              <a:t>. безопасность</a:t>
            </a:r>
            <a:endParaRPr lang="ru-RU" sz="2000" b="1" i="1" dirty="0" smtClean="0"/>
          </a:p>
          <a:p>
            <a:r>
              <a:rPr lang="en-US" sz="2000" b="1" i="1" dirty="0" smtClean="0"/>
              <a:t>Работа с </a:t>
            </a:r>
            <a:r>
              <a:rPr lang="en-US" sz="2000" b="1" i="1" dirty="0" err="1" smtClean="0"/>
              <a:t>учителями</a:t>
            </a:r>
            <a:r>
              <a:rPr lang="en-US" sz="2000" b="1" i="1" dirty="0" smtClean="0"/>
              <a:t>, преподающими в </a:t>
            </a:r>
            <a:r>
              <a:rPr lang="en-US" sz="2000" b="1" i="1" dirty="0" err="1" smtClean="0"/>
              <a:t>классе</a:t>
            </a:r>
            <a:endParaRPr lang="ru-RU" sz="2000" b="1" i="1" dirty="0" smtClean="0"/>
          </a:p>
          <a:p>
            <a:r>
              <a:rPr lang="ru-RU" sz="2000" b="1" i="1" dirty="0" smtClean="0"/>
              <a:t>Взаимодействие с родителями</a:t>
            </a:r>
          </a:p>
          <a:p>
            <a:r>
              <a:rPr lang="ru-RU" sz="2000" b="1" i="1" dirty="0" smtClean="0"/>
              <a:t>Взаимодействие с социальными партнерами</a:t>
            </a:r>
          </a:p>
          <a:p>
            <a:r>
              <a:rPr lang="ru-RU" sz="2000" b="1" i="1" dirty="0" smtClean="0"/>
              <a:t>Иное </a:t>
            </a:r>
            <a:endParaRPr lang="ru-RU" sz="20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07885" y="44523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39"/>
            <a:ext cx="9652000" cy="118218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Ключевые общешкольные дела (понятие В.А. </a:t>
            </a:r>
            <a:r>
              <a:rPr lang="ru-RU" dirty="0" err="1" smtClean="0">
                <a:solidFill>
                  <a:schemeClr val="accent1"/>
                </a:solidFill>
              </a:rPr>
              <a:t>Караковского</a:t>
            </a:r>
            <a:r>
              <a:rPr lang="ru-RU" dirty="0" smtClean="0">
                <a:solidFill>
                  <a:schemeClr val="accent1"/>
                </a:solidFill>
              </a:rPr>
              <a:t>)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Узлы воспитательной системы школы/класса</a:t>
            </a:r>
          </a:p>
          <a:p>
            <a:r>
              <a:rPr lang="ru-RU" b="1" dirty="0" smtClean="0"/>
              <a:t>В основе дела лежит яркая, привлекательная, значимая и в то же время понятная всем идея (тема, проблема), которая определяется и разрабатывается всеми членами коллектива</a:t>
            </a:r>
          </a:p>
          <a:p>
            <a:r>
              <a:rPr lang="ru-RU" b="1" dirty="0" smtClean="0"/>
              <a:t>Их воспитательная эффективность, влияние на развитие взаимосвязей в школе максимальная</a:t>
            </a:r>
          </a:p>
          <a:p>
            <a:r>
              <a:rPr lang="ru-RU" b="1" dirty="0" smtClean="0"/>
              <a:t>Позволяют оптимально использовать кадровые и материальные ресурсы школы и социума для решения воспитательных, образовательных, организационных задач 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710" y="80278"/>
            <a:ext cx="131127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2"/>
            <a:ext cx="9652000" cy="92093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От мероприятий к значимым событиям</a:t>
            </a: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371600"/>
          <a:ext cx="10646230" cy="52904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4900"/>
                <a:gridCol w="6041330"/>
              </a:tblGrid>
              <a:tr h="640080"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Мероприятийность</a:t>
                      </a:r>
                      <a:r>
                        <a:rPr lang="ru-RU" sz="1800" baseline="0" dirty="0" smtClean="0"/>
                        <a:t>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Событийность </a:t>
                      </a:r>
                      <a:endParaRPr lang="ru-RU" sz="1800" dirty="0"/>
                    </a:p>
                  </a:txBody>
                  <a:tcPr/>
                </a:tc>
              </a:tr>
              <a:tr h="966651">
                <a:tc>
                  <a:txBody>
                    <a:bodyPr/>
                    <a:lstStyle/>
                    <a:p>
                      <a:pPr algn="l"/>
                      <a:r>
                        <a:rPr lang="ru-RU" sz="1800" b="1" i="1" dirty="0" smtClean="0"/>
                        <a:t>Традиционная</a:t>
                      </a:r>
                      <a:r>
                        <a:rPr lang="ru-RU" sz="1800" b="1" i="1" baseline="0" dirty="0" smtClean="0"/>
                        <a:t> концепция :</a:t>
                      </a:r>
                    </a:p>
                    <a:p>
                      <a:r>
                        <a:rPr lang="ru-RU" sz="1800" dirty="0" smtClean="0"/>
                        <a:t>Объявление, строчка в плане, обязательность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1" i="1" dirty="0" smtClean="0"/>
                        <a:t>Оригинальная/уникальная</a:t>
                      </a:r>
                      <a:r>
                        <a:rPr lang="ru-RU" sz="1800" b="1" i="1" baseline="0" dirty="0" smtClean="0"/>
                        <a:t> концепция:</a:t>
                      </a:r>
                    </a:p>
                    <a:p>
                      <a:pPr algn="l"/>
                      <a:r>
                        <a:rPr lang="ru-RU" sz="1800" b="1" i="1" baseline="0" dirty="0" smtClean="0"/>
                        <a:t>Неподдельный интерес,  яркий эмоциональный фон при подготовке, интрига, </a:t>
                      </a:r>
                      <a:r>
                        <a:rPr lang="ru-RU" sz="1800" b="1" i="1" baseline="0" dirty="0" err="1" smtClean="0"/>
                        <a:t>ожидаемость</a:t>
                      </a:r>
                      <a:endParaRPr lang="ru-RU" sz="1800" b="1" i="1" dirty="0"/>
                    </a:p>
                  </a:txBody>
                  <a:tcPr/>
                </a:tc>
              </a:tr>
              <a:tr h="940526">
                <a:tc>
                  <a:txBody>
                    <a:bodyPr/>
                    <a:lstStyle/>
                    <a:p>
                      <a:r>
                        <a:rPr lang="ru-RU" i="1" dirty="0" smtClean="0"/>
                        <a:t>Слабый эмоциональный фон </a:t>
                      </a:r>
                    </a:p>
                    <a:p>
                      <a:r>
                        <a:rPr lang="ru-RU" sz="1800" dirty="0" smtClean="0"/>
                        <a:t>Рождает стереотипы. Посетитель лишен предвкушения.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Сильный эмоциональный фон </a:t>
                      </a:r>
                    </a:p>
                    <a:p>
                      <a:r>
                        <a:rPr lang="ru-RU" sz="1800" dirty="0" smtClean="0"/>
                        <a:t>Необычность рождает бурю эмоций у участников  и тех, кто не может присутствовать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Небольшое количество контактов </a:t>
                      </a:r>
                    </a:p>
                    <a:p>
                      <a:r>
                        <a:rPr lang="ru-RU" sz="1800" dirty="0" smtClean="0"/>
                        <a:t>О мероприятии не рассказывают, состав участников</a:t>
                      </a:r>
                      <a:r>
                        <a:rPr lang="ru-RU" sz="1800" baseline="0" dirty="0" smtClean="0"/>
                        <a:t> один и тот же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Огромное количество контактов</a:t>
                      </a:r>
                    </a:p>
                    <a:p>
                      <a:r>
                        <a:rPr lang="ru-RU" sz="1800" dirty="0" smtClean="0"/>
                        <a:t>«Сарафанное радио»,</a:t>
                      </a:r>
                      <a:r>
                        <a:rPr lang="ru-RU" sz="1800" baseline="0" dirty="0" smtClean="0"/>
                        <a:t> обмен информацией со знакомыми, в социальных сетях растет интерес к школе</a:t>
                      </a:r>
                      <a:endParaRPr lang="ru-RU" sz="1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Закрытость аудитории</a:t>
                      </a:r>
                    </a:p>
                    <a:p>
                      <a:r>
                        <a:rPr lang="ru-RU" sz="1800" dirty="0" smtClean="0"/>
                        <a:t>Отсутствие</a:t>
                      </a:r>
                      <a:r>
                        <a:rPr lang="ru-RU" sz="1800" baseline="0" dirty="0" smtClean="0"/>
                        <a:t> информации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Открытость аудитории</a:t>
                      </a:r>
                    </a:p>
                    <a:p>
                      <a:r>
                        <a:rPr lang="ru-RU" sz="1800" dirty="0" smtClean="0"/>
                        <a:t>Событие проживается неформально, информация усваивается и «разлетается» моментально 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Краткосрочный эффект</a:t>
                      </a:r>
                    </a:p>
                    <a:p>
                      <a:r>
                        <a:rPr lang="ru-RU" sz="1800" dirty="0" smtClean="0"/>
                        <a:t>Быстро забывается, «не уму, не</a:t>
                      </a:r>
                      <a:r>
                        <a:rPr lang="ru-RU" sz="1800" baseline="0" dirty="0" smtClean="0"/>
                        <a:t> сердцу»</a:t>
                      </a:r>
                      <a:r>
                        <a:rPr lang="ru-RU" sz="1800" dirty="0" smtClean="0"/>
                        <a:t>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Долгосрочный эффект</a:t>
                      </a:r>
                    </a:p>
                    <a:p>
                      <a:r>
                        <a:rPr lang="ru-RU" sz="1800" dirty="0" smtClean="0"/>
                        <a:t>До следующего события, мотивирует к деятельности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96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Рефлексивные вопросы для организации совместного события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/>
              <a:t>Значимое ли это действие для каждого участника? 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Творческое ли это действие для каждого?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Смысл происходящего открывается для каждого?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Действие развивает?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Действие развивается?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Создается ли вместе с участниками?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Понимается ли при этом индивидуально? (наполнено личными смыслами: мне это важно)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Соответствует образу жизни каждого?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Уникальное ли это событие? 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/>
                </a:solidFill>
              </a:rPr>
              <a:t>Как вовлечь педагогический коллектив в проектирование программы</a:t>
            </a:r>
            <a:endParaRPr lang="ru-RU" dirty="0">
              <a:solidFill>
                <a:schemeClr val="accent5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82566" y="1609727"/>
          <a:ext cx="10525125" cy="5038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Овал 5"/>
          <p:cNvSpPr/>
          <p:nvPr/>
        </p:nvSpPr>
        <p:spPr>
          <a:xfrm>
            <a:off x="8381244" y="2259875"/>
            <a:ext cx="788882" cy="67349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TextBox 6"/>
          <p:cNvSpPr txBox="1"/>
          <p:nvPr/>
        </p:nvSpPr>
        <p:spPr>
          <a:xfrm>
            <a:off x="6766560" y="3370218"/>
            <a:ext cx="1240971" cy="519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dirty="0" smtClean="0"/>
              <a:t>Хочу </a:t>
            </a:r>
            <a:endParaRPr lang="ru-RU" sz="2700" dirty="0"/>
          </a:p>
        </p:txBody>
      </p:sp>
      <p:sp>
        <p:nvSpPr>
          <p:cNvPr id="9" name="TextBox 8"/>
          <p:cNvSpPr txBox="1"/>
          <p:nvPr/>
        </p:nvSpPr>
        <p:spPr>
          <a:xfrm>
            <a:off x="561706" y="1789610"/>
            <a:ext cx="4624251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Памятка эффективного диалога:</a:t>
            </a:r>
          </a:p>
          <a:p>
            <a:pPr marL="342900" indent="-342900">
              <a:buAutoNum type="arabicPeriod"/>
            </a:pPr>
            <a:r>
              <a:rPr lang="ru-RU" dirty="0" smtClean="0"/>
              <a:t>Я тебя уважаю.</a:t>
            </a:r>
          </a:p>
          <a:p>
            <a:pPr marL="342900" indent="-342900">
              <a:buAutoNum type="arabicPeriod"/>
            </a:pPr>
            <a:r>
              <a:rPr lang="ru-RU" dirty="0" smtClean="0"/>
              <a:t>Мы вместе делаем одно дело.</a:t>
            </a:r>
          </a:p>
          <a:p>
            <a:pPr marL="342900" indent="-342900">
              <a:buAutoNum type="arabicPeriod"/>
            </a:pPr>
            <a:r>
              <a:rPr lang="ru-RU" dirty="0" smtClean="0"/>
              <a:t>Мне важно твое мнение.</a:t>
            </a:r>
          </a:p>
          <a:p>
            <a:pPr marL="342900" indent="-342900">
              <a:buAutoNum type="arabicPeriod"/>
            </a:pPr>
            <a:r>
              <a:rPr lang="ru-RU" dirty="0" smtClean="0"/>
              <a:t>Ты участвуешь в принятии решений.</a:t>
            </a:r>
          </a:p>
          <a:p>
            <a:pPr marL="342900" indent="-342900">
              <a:buAutoNum type="arabicPeriod"/>
            </a:pPr>
            <a:r>
              <a:rPr lang="ru-RU" dirty="0" smtClean="0"/>
              <a:t>Делая выбор, ты развиваешься.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577840" y="4585065"/>
            <a:ext cx="4924697" cy="20313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err="1" smtClean="0"/>
              <a:t>Деятельностные</a:t>
            </a:r>
            <a:r>
              <a:rPr lang="ru-RU" b="1" dirty="0" smtClean="0"/>
              <a:t> практики неформального образования:</a:t>
            </a:r>
          </a:p>
          <a:p>
            <a:pPr marL="342900" indent="-342900">
              <a:buAutoNum type="arabicPeriod"/>
            </a:pPr>
            <a:r>
              <a:rPr lang="ru-RU" dirty="0" err="1" smtClean="0"/>
              <a:t>Форсайт-сессии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Проектные мастерские</a:t>
            </a:r>
          </a:p>
          <a:p>
            <a:pPr marL="342900" indent="-342900">
              <a:buAutoNum type="arabicPeriod"/>
            </a:pPr>
            <a:r>
              <a:rPr lang="ru-RU" dirty="0" smtClean="0"/>
              <a:t>Трехпозиционное планирование по методу Уолта Диснея</a:t>
            </a:r>
          </a:p>
          <a:p>
            <a:pPr marL="342900" indent="-342900">
              <a:buAutoNum type="arabicPeriod"/>
            </a:pPr>
            <a:r>
              <a:rPr lang="ru-RU" dirty="0" smtClean="0"/>
              <a:t>Командный </a:t>
            </a:r>
            <a:r>
              <a:rPr lang="ru-RU" dirty="0" err="1" smtClean="0"/>
              <a:t>коучинг</a:t>
            </a:r>
            <a:endParaRPr lang="ru-RU" dirty="0" smtClean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61" y="274638"/>
            <a:ext cx="1034908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ВОСПИТАНИЕ. </a:t>
            </a:r>
            <a:r>
              <a:rPr lang="ru-RU" sz="3200" b="1" dirty="0"/>
              <a:t>С </a:t>
            </a:r>
            <a:r>
              <a:rPr lang="ru-RU" sz="3200" b="1" dirty="0" smtClean="0"/>
              <a:t>каким действием ассоциируется понятие? Выразите глаголом неопределенной формы </a:t>
            </a:r>
            <a:r>
              <a:rPr lang="ru-RU" sz="3200" b="1" dirty="0" smtClean="0">
                <a:solidFill>
                  <a:srgbClr val="FF0000"/>
                </a:solidFill>
              </a:rPr>
              <a:t>ЧТО ДЕЛАТЬ? </a:t>
            </a:r>
            <a:endParaRPr lang="ru-RU" sz="31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338" y="1857340"/>
            <a:ext cx="10052452" cy="50006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26" name="AutoShape 2" descr="https://ds02.infourok.ru/uploads/ex/01c4/0003d253-418d2282/hello_html_m740d09e9.jpg"/>
          <p:cNvSpPr>
            <a:spLocks noChangeAspect="1" noChangeArrowheads="1"/>
          </p:cNvSpPr>
          <p:nvPr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ds02.infourok.ru/uploads/ex/01c4/0003d253-418d2282/hello_html_m740d09e9.jpg"/>
          <p:cNvSpPr>
            <a:spLocks noChangeAspect="1" noChangeArrowheads="1"/>
          </p:cNvSpPr>
          <p:nvPr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belokuriha-gorod.ru/_nw/23/88904080.jpg"/>
          <p:cNvSpPr>
            <a:spLocks noChangeAspect="1" noChangeArrowheads="1"/>
          </p:cNvSpPr>
          <p:nvPr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 descr="C:\Users\Инга\Desktop\68_00a1676f41eb254a14cdebdd660213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8610" y="4604375"/>
            <a:ext cx="5598005" cy="1976175"/>
          </a:xfrm>
          <a:prstGeom prst="rect">
            <a:avLst/>
          </a:prstGeom>
          <a:noFill/>
        </p:spPr>
      </p:pic>
      <p:pic>
        <p:nvPicPr>
          <p:cNvPr id="4" name="Picture 2" descr="https://detkino.ru/files/node_images/2fb1ece8b0527945f0f3679072b448f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2615">
            <a:off x="5931372" y="1494814"/>
            <a:ext cx="4530354" cy="27150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enfant-magazine.ru/wp-content/uploads/2016/09/CRAZY-Schoo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98553">
            <a:off x="1426517" y="1651004"/>
            <a:ext cx="3887646" cy="22309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mama.tomsk.ru/foto/albums/userpics/11111/normal_IMG_178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72808">
            <a:off x="1118523" y="4132778"/>
            <a:ext cx="3818164" cy="22776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73447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653142"/>
            <a:ext cx="4249783" cy="76449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b="1" i="1" dirty="0" smtClean="0">
                <a:solidFill>
                  <a:srgbClr val="FF0000"/>
                </a:solidFill>
              </a:rPr>
              <a:t>ВОСПИТЫВАТЬ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3600" b="1" dirty="0" smtClean="0"/>
              <a:t>Играть             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любить</a:t>
            </a:r>
          </a:p>
          <a:p>
            <a:pPr>
              <a:buNone/>
            </a:pPr>
            <a:r>
              <a:rPr lang="ru-RU" sz="3600" dirty="0" smtClean="0"/>
              <a:t>   </a:t>
            </a:r>
            <a:r>
              <a:rPr lang="ru-RU" sz="3600" dirty="0" smtClean="0">
                <a:solidFill>
                  <a:srgbClr val="92D050"/>
                </a:solidFill>
                <a:latin typeface="Arial Black" pitchFamily="34" charset="0"/>
              </a:rPr>
              <a:t>общаться  </a:t>
            </a:r>
            <a:r>
              <a:rPr lang="ru-RU" sz="3600" dirty="0" smtClean="0"/>
              <a:t>                         </a:t>
            </a:r>
            <a:r>
              <a:rPr lang="ru-RU" sz="4800" b="1" dirty="0" smtClean="0">
                <a:solidFill>
                  <a:srgbClr val="00B050"/>
                </a:solidFill>
              </a:rPr>
              <a:t>спорить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Candara" pitchFamily="34" charset="0"/>
              </a:rPr>
              <a:t>Творить  </a:t>
            </a:r>
            <a:r>
              <a:rPr lang="ru-RU" sz="3600" dirty="0" smtClean="0"/>
              <a:t>                                       </a:t>
            </a:r>
            <a:r>
              <a:rPr 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дружить</a:t>
            </a:r>
          </a:p>
          <a:p>
            <a:pPr>
              <a:buNone/>
            </a:pPr>
            <a:r>
              <a:rPr lang="ru-RU" sz="3000" b="1" i="1" dirty="0" smtClean="0">
                <a:solidFill>
                  <a:schemeClr val="accent2">
                    <a:lumMod val="50000"/>
                  </a:schemeClr>
                </a:solidFill>
              </a:rPr>
              <a:t>путешествова</a:t>
            </a:r>
            <a:r>
              <a:rPr lang="ru-RU" sz="3500" b="1" i="1" dirty="0" smtClean="0">
                <a:solidFill>
                  <a:schemeClr val="accent2">
                    <a:lumMod val="50000"/>
                  </a:schemeClr>
                </a:solidFill>
              </a:rPr>
              <a:t>ть</a:t>
            </a:r>
          </a:p>
          <a:p>
            <a:pPr>
              <a:buNone/>
            </a:pPr>
            <a:r>
              <a:rPr lang="ru-RU" sz="3600" dirty="0" smtClean="0"/>
              <a:t> </a:t>
            </a:r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</a:rPr>
              <a:t>отдыхать  </a:t>
            </a:r>
            <a:r>
              <a:rPr lang="ru-RU" sz="3600" dirty="0" smtClean="0"/>
              <a:t>                  </a:t>
            </a:r>
            <a:r>
              <a:rPr lang="ru-RU" sz="3600" b="1" i="1" dirty="0" smtClean="0">
                <a:solidFill>
                  <a:schemeClr val="accent2"/>
                </a:solidFill>
              </a:rPr>
              <a:t>помогать</a:t>
            </a:r>
            <a:r>
              <a:rPr lang="ru-RU" sz="3600" dirty="0" smtClean="0"/>
              <a:t> </a:t>
            </a:r>
          </a:p>
          <a:p>
            <a:pPr>
              <a:buNone/>
            </a:pPr>
            <a:r>
              <a:rPr lang="ru-RU" sz="3600" dirty="0" smtClean="0"/>
              <a:t>                </a:t>
            </a:r>
            <a:r>
              <a:rPr lang="ru-RU" sz="6000" dirty="0" smtClean="0">
                <a:solidFill>
                  <a:srgbClr val="0070C0"/>
                </a:solidFill>
                <a:latin typeface="Arial Black" pitchFamily="34" charset="0"/>
              </a:rPr>
              <a:t>соревноваться </a:t>
            </a:r>
            <a:endParaRPr lang="ru-RU" sz="6000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8470" y="267017"/>
            <a:ext cx="3701819" cy="211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2399" y="3082837"/>
            <a:ext cx="2955934" cy="172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349" y="587829"/>
            <a:ext cx="11343051" cy="11756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>
                <a:solidFill>
                  <a:schemeClr val="accent1"/>
                </a:solidFill>
              </a:rPr>
              <a:t>Технология </a:t>
            </a:r>
            <a:r>
              <a:rPr lang="ru-RU" sz="2700" b="1" dirty="0" err="1" smtClean="0">
                <a:solidFill>
                  <a:schemeClr val="accent1"/>
                </a:solidFill>
              </a:rPr>
              <a:t>форсайт-сессии</a:t>
            </a:r>
            <a:r>
              <a:rPr lang="ru-RU" sz="2700" b="1" dirty="0" smtClean="0">
                <a:solidFill>
                  <a:schemeClr val="accent1"/>
                </a:solidFill>
              </a:rPr>
              <a:t> «Соборный текст» </a:t>
            </a:r>
            <a:br>
              <a:rPr lang="ru-RU" sz="2700" b="1" dirty="0" smtClean="0">
                <a:solidFill>
                  <a:schemeClr val="accent1"/>
                </a:solidFill>
              </a:rPr>
            </a:br>
            <a:r>
              <a:rPr lang="ru-RU" sz="2700" b="1" dirty="0" smtClean="0">
                <a:solidFill>
                  <a:schemeClr val="accent1"/>
                </a:solidFill>
              </a:rPr>
              <a:t>выпишем все перечисленные глаголы.</a:t>
            </a:r>
            <a:br>
              <a:rPr lang="ru-RU" sz="2700" b="1" dirty="0" smtClean="0">
                <a:solidFill>
                  <a:schemeClr val="accent1"/>
                </a:solidFill>
              </a:rPr>
            </a:br>
            <a:r>
              <a:rPr lang="ru-RU" sz="2700" b="1" dirty="0" smtClean="0">
                <a:solidFill>
                  <a:schemeClr val="accent1"/>
                </a:solidFill>
              </a:rPr>
              <a:t> Главное – БЕЗ повторов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3" y="1600201"/>
            <a:ext cx="4615543" cy="326896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Общаться 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Путешествовать</a:t>
            </a:r>
          </a:p>
          <a:p>
            <a:pPr>
              <a:buNone/>
            </a:pPr>
            <a:endParaRPr lang="ru-RU" sz="3600" b="1" dirty="0" smtClean="0"/>
          </a:p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Дружить </a:t>
            </a:r>
          </a:p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Помогать 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408026" y="1600201"/>
            <a:ext cx="5042263" cy="319695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Общаться в путешествии </a:t>
            </a: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Дружба в помощи  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371" y="5157195"/>
            <a:ext cx="10358549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Дружба и общение  - лучшие помощники в путешествии!</a:t>
            </a:r>
          </a:p>
          <a:p>
            <a:pPr algn="ctr"/>
            <a:r>
              <a:rPr lang="ru-RU" sz="2400" b="1" dirty="0" smtClean="0"/>
              <a:t>Принцип сотрудничества: </a:t>
            </a:r>
            <a:endParaRPr lang="ru-RU" sz="2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98926" y="235132"/>
            <a:ext cx="1193074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349" y="457200"/>
            <a:ext cx="10589760" cy="960438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sz="3600" dirty="0" smtClean="0"/>
              <a:t> </a:t>
            </a:r>
            <a:r>
              <a:rPr lang="ru-RU" sz="4000" dirty="0" smtClean="0"/>
              <a:t> 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100" dirty="0" smtClean="0"/>
              <a:t>инструкция </a:t>
            </a:r>
            <a:br>
              <a:rPr lang="ru-RU" sz="3100" dirty="0" smtClean="0"/>
            </a:br>
            <a:r>
              <a:rPr lang="ru-RU" sz="3100" dirty="0" smtClean="0"/>
              <a:t>по проведению </a:t>
            </a:r>
            <a:r>
              <a:rPr lang="ru-RU" sz="3100" dirty="0" err="1" smtClean="0"/>
              <a:t>форсайт</a:t>
            </a:r>
            <a:r>
              <a:rPr lang="ru-RU" sz="3100" dirty="0" smtClean="0"/>
              <a:t>-сессии «Соборный текст»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3" y="1123406"/>
            <a:ext cx="10115006" cy="5545954"/>
          </a:xfrm>
        </p:spPr>
        <p:txBody>
          <a:bodyPr>
            <a:normAutofit fontScale="85000" lnSpcReduction="10000"/>
          </a:bodyPr>
          <a:lstStyle/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Ведущий (команда) определяет предмет исследования (воспитание, проект, какое-либо событие и т.д.), фиксирует их на доске.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Ведущий задает вопрос участникам </a:t>
            </a:r>
            <a:r>
              <a:rPr lang="ru-RU" b="1" dirty="0" err="1" smtClean="0"/>
              <a:t>форсайт-сессии</a:t>
            </a:r>
            <a:r>
              <a:rPr lang="ru-RU" b="1" dirty="0" smtClean="0"/>
              <a:t>: «С каким действием у вас ассоциируется (называет предмет исследования)? Выразите это действие глаголом неопределенной формы (Ч</a:t>
            </a:r>
            <a:r>
              <a:rPr lang="ru-RU" b="1" i="1" dirty="0" smtClean="0"/>
              <a:t>то делать</a:t>
            </a:r>
            <a:r>
              <a:rPr lang="ru-RU" b="1" dirty="0" smtClean="0"/>
              <a:t>?)».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Ведущий предлагает группе образовать круг (важно видеть всю команду), затем каждый участник по очереди, не повторяясь, называет свой глагол. При этом важно запомнить свой вариант. 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Ведущий предлагает участникам образовать пары и из двух глаголов составить словосочетание. При этом можно добавлять предлоги, трансформировать глаголы в другие части речи. Например: «учить» – «учеба, учебный, ученик».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Участники по очереди представляют словосочетания. Ведущий предлагает остальным участникам поддержать ответы аплодисментами</a:t>
            </a:r>
            <a:r>
              <a:rPr lang="ru-RU" dirty="0" smtClean="0"/>
              <a:t>. </a:t>
            </a:r>
            <a:r>
              <a:rPr lang="ru-RU" b="1" dirty="0" smtClean="0"/>
              <a:t>Важно запомнить свой ответ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07489" y="235132"/>
            <a:ext cx="1284514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320040"/>
            <a:ext cx="10062754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инструкция</a:t>
            </a:r>
            <a:br>
              <a:rPr lang="ru-RU" sz="2800" dirty="0" smtClean="0"/>
            </a:br>
            <a:r>
              <a:rPr lang="ru-RU" sz="2800" dirty="0" smtClean="0"/>
              <a:t>по проведению </a:t>
            </a:r>
            <a:r>
              <a:rPr lang="ru-RU" sz="2800" dirty="0" err="1" smtClean="0"/>
              <a:t>форсайт</a:t>
            </a:r>
            <a:r>
              <a:rPr lang="ru-RU" sz="2800" dirty="0" smtClean="0"/>
              <a:t>-сессии «Соборный текст»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363" y="1724298"/>
            <a:ext cx="10350057" cy="4873055"/>
          </a:xfrm>
        </p:spPr>
        <p:txBody>
          <a:bodyPr>
            <a:normAutofit fontScale="70000" lnSpcReduction="20000"/>
          </a:bodyPr>
          <a:lstStyle/>
          <a:p>
            <a:pPr marL="514350" lvl="0" indent="-514350" fontAlgn="base">
              <a:buNone/>
            </a:pPr>
            <a:r>
              <a:rPr lang="ru-RU" dirty="0" smtClean="0"/>
              <a:t>6. </a:t>
            </a:r>
            <a:r>
              <a:rPr lang="ru-RU" b="1" dirty="0" smtClean="0"/>
              <a:t>Ведущий предлагает участникам образовать четверки (шестерки, восьмерки) и из словосочетаний сконструировать предложения, которые затем записать маркером на листе А4.Важно: добавлять другие слова можно, убирать свои нельзя.  </a:t>
            </a:r>
          </a:p>
          <a:p>
            <a:pPr marL="514350" lvl="0" indent="-514350" fontAlgn="base">
              <a:buNone/>
            </a:pPr>
            <a:r>
              <a:rPr lang="ru-RU" b="1" dirty="0" smtClean="0"/>
              <a:t>7. Каждая группа зачитывает свои предложения. Ведущий предлагает остальным участникам поддержать ответы аплодисментами. </a:t>
            </a:r>
          </a:p>
          <a:p>
            <a:pPr marL="514350" lvl="0" indent="-514350" fontAlgn="base">
              <a:buNone/>
            </a:pPr>
            <a:r>
              <a:rPr lang="ru-RU" b="1" dirty="0" smtClean="0"/>
              <a:t>8. После этого зачитывается общий (соборный) текст. </a:t>
            </a:r>
          </a:p>
          <a:p>
            <a:pPr marL="514350" lvl="0" indent="-514350" fontAlgn="base">
              <a:buNone/>
            </a:pPr>
            <a:r>
              <a:rPr lang="ru-RU" b="1" dirty="0" smtClean="0"/>
              <a:t>9. Ведущий организует обсуждение результата. Например, по вопросам: По каким правилам (принципам) мы будем действовать? Какие задачи решать? Какое содержание деятельности мы увидели?  </a:t>
            </a:r>
          </a:p>
          <a:p>
            <a:pPr marL="514350" lvl="0" indent="-514350" fontAlgn="base">
              <a:buNone/>
            </a:pPr>
            <a:endParaRPr lang="ru-RU" b="1" dirty="0" smtClean="0"/>
          </a:p>
          <a:p>
            <a:pPr marL="514350" indent="-514350" fontAlgn="base">
              <a:buNone/>
            </a:pPr>
            <a:r>
              <a:rPr lang="ru-RU" b="1" dirty="0" smtClean="0"/>
              <a:t>В ходе работы инновационные изменения поняты и приняты всей группой; ощущение значимости собственного вклада значительно повышает  мотивацию к реализации запланированного, улучшает общий климат. </a:t>
            </a:r>
          </a:p>
          <a:p>
            <a:pPr marL="514350" indent="-514350" algn="ctr" fontAlgn="base">
              <a:buNone/>
            </a:pPr>
            <a:r>
              <a:rPr lang="ru-RU" b="1" dirty="0" smtClean="0"/>
              <a:t>Используемая литература </a:t>
            </a:r>
          </a:p>
          <a:p>
            <a:pPr marL="514350" indent="-514350" fontAlgn="base">
              <a:buNone/>
            </a:pPr>
            <a:r>
              <a:rPr lang="ru-RU" b="1" dirty="0" err="1" smtClean="0"/>
              <a:t>Тетерский</a:t>
            </a:r>
            <a:r>
              <a:rPr lang="ru-RU" b="1" dirty="0" smtClean="0"/>
              <a:t> С.В. Время созидателя.: 100+ упражнений воспитания кадров современной России: Рабочая тетрадь.- М., Екатеринбург: Банк культурной информации, 2017. – 184 с. </a:t>
            </a:r>
          </a:p>
          <a:p>
            <a:pPr marL="514350" indent="-514350" fontAlgn="base">
              <a:buNone/>
            </a:pPr>
            <a:r>
              <a:rPr lang="ru-RU" b="1" dirty="0" smtClean="0"/>
              <a:t> </a:t>
            </a:r>
          </a:p>
          <a:p>
            <a:pPr>
              <a:buNone/>
            </a:pP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42174" y="235132"/>
            <a:ext cx="1349829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94806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1. Регламенты федерации </a:t>
            </a: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1609725"/>
          <a:ext cx="9652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3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829109" y="0"/>
            <a:ext cx="1362891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95944"/>
            <a:ext cx="9930492" cy="39188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Методическая помощь </a:t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>1.консультирование в режиме ВКС (по согласованию)</a:t>
            </a:r>
            <a:br>
              <a:rPr lang="ru-RU" sz="1800" dirty="0" smtClean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/>
            </a:r>
            <a:br>
              <a:rPr lang="ru-RU" sz="1800" dirty="0" smtClean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>2. </a:t>
            </a:r>
            <a:r>
              <a:rPr lang="ru-RU" sz="1800" dirty="0">
                <a:solidFill>
                  <a:schemeClr val="accent2"/>
                </a:solidFill>
              </a:rPr>
              <a:t>бюджетные КПК:</a:t>
            </a:r>
            <a:br>
              <a:rPr lang="ru-RU" sz="1800" dirty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>«Конструирование </a:t>
            </a:r>
            <a:r>
              <a:rPr lang="ru-RU" sz="1800" dirty="0" err="1">
                <a:solidFill>
                  <a:schemeClr val="accent2"/>
                </a:solidFill>
              </a:rPr>
              <a:t>инновационно</a:t>
            </a:r>
            <a:r>
              <a:rPr lang="ru-RU" sz="1800" dirty="0">
                <a:solidFill>
                  <a:schemeClr val="accent2"/>
                </a:solidFill>
              </a:rPr>
              <a:t>-образовательных моделей внеурочной деятельности основной школы» 6-8 сентября </a:t>
            </a:r>
            <a:r>
              <a:rPr lang="ru-RU" sz="1800" dirty="0" smtClean="0">
                <a:solidFill>
                  <a:schemeClr val="accent2"/>
                </a:solidFill>
              </a:rPr>
              <a:t> 2021 г. </a:t>
            </a:r>
            <a:br>
              <a:rPr lang="ru-RU" sz="1800" dirty="0" smtClean="0">
                <a:solidFill>
                  <a:schemeClr val="accent2"/>
                </a:solidFill>
              </a:rPr>
            </a:br>
            <a:r>
              <a:rPr lang="ru-RU" sz="1800" dirty="0">
                <a:solidFill>
                  <a:schemeClr val="accent2"/>
                </a:solidFill>
              </a:rPr>
              <a:t/>
            </a:r>
            <a:br>
              <a:rPr lang="ru-RU" sz="1800" dirty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>«Комплексный </a:t>
            </a:r>
            <a:r>
              <a:rPr lang="ru-RU" sz="1800" dirty="0">
                <a:solidFill>
                  <a:schemeClr val="accent2"/>
                </a:solidFill>
              </a:rPr>
              <a:t>подход к составлению плана и реализации деятельности классного руководителя»</a:t>
            </a:r>
            <a:br>
              <a:rPr lang="ru-RU" sz="1800" dirty="0">
                <a:solidFill>
                  <a:schemeClr val="accent2"/>
                </a:solidFill>
              </a:rPr>
            </a:br>
            <a:r>
              <a:rPr lang="ru-RU" sz="1800" dirty="0">
                <a:solidFill>
                  <a:schemeClr val="accent2"/>
                </a:solidFill>
              </a:rPr>
              <a:t> 16-18 марта 20201 г, </a:t>
            </a:r>
            <a:r>
              <a:rPr lang="ru-RU" sz="1800" dirty="0" smtClean="0">
                <a:solidFill>
                  <a:schemeClr val="accent2"/>
                </a:solidFill>
              </a:rPr>
              <a:t>                         12-14 </a:t>
            </a:r>
            <a:r>
              <a:rPr lang="ru-RU" sz="1800" dirty="0">
                <a:solidFill>
                  <a:schemeClr val="accent2"/>
                </a:solidFill>
              </a:rPr>
              <a:t>октября </a:t>
            </a:r>
            <a:r>
              <a:rPr lang="ru-RU" sz="1800" dirty="0" smtClean="0">
                <a:solidFill>
                  <a:schemeClr val="accent2"/>
                </a:solidFill>
              </a:rPr>
              <a:t>2021 г. </a:t>
            </a:r>
            <a:br>
              <a:rPr lang="ru-RU" sz="1800" dirty="0" smtClean="0">
                <a:solidFill>
                  <a:schemeClr val="accent2"/>
                </a:solidFill>
              </a:rPr>
            </a:br>
            <a:r>
              <a:rPr lang="ru-RU" sz="1800" dirty="0">
                <a:solidFill>
                  <a:schemeClr val="accent2"/>
                </a:solidFill>
              </a:rPr>
              <a:t/>
            </a:r>
            <a:br>
              <a:rPr lang="ru-RU" sz="1800" dirty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>«Активные </a:t>
            </a:r>
            <a:r>
              <a:rPr lang="ru-RU" sz="1800" dirty="0">
                <a:solidFill>
                  <a:schemeClr val="accent2"/>
                </a:solidFill>
              </a:rPr>
              <a:t>и интерактивные образовательные практики в реализации Стратегии развития воспитания образовательной организации» </a:t>
            </a:r>
            <a:r>
              <a:rPr lang="ru-RU" sz="1800" dirty="0" smtClean="0">
                <a:solidFill>
                  <a:schemeClr val="accent2"/>
                </a:solidFill>
              </a:rPr>
              <a:t>         15-26 ноября 2021 г.     </a:t>
            </a:r>
            <a:br>
              <a:rPr lang="ru-RU" sz="1800" dirty="0" smtClean="0">
                <a:solidFill>
                  <a:schemeClr val="accent2"/>
                </a:solidFill>
              </a:rPr>
            </a:br>
            <a:r>
              <a:rPr lang="ru-RU" sz="1800" dirty="0" smtClean="0"/>
              <a:t> </a:t>
            </a:r>
            <a:endParaRPr lang="ru-RU" sz="1800" dirty="0"/>
          </a:p>
        </p:txBody>
      </p:sp>
      <p:pic>
        <p:nvPicPr>
          <p:cNvPr id="563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546" y="4753133"/>
            <a:ext cx="3086100" cy="1867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192" y="4729606"/>
            <a:ext cx="3495246" cy="1966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2873" y="4506686"/>
            <a:ext cx="3891548" cy="2188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5561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Задание на заочный период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36914"/>
            <a:ext cx="10959737" cy="5212080"/>
          </a:xfrm>
        </p:spPr>
        <p:txBody>
          <a:bodyPr>
            <a:normAutofit/>
          </a:bodyPr>
          <a:lstStyle/>
          <a:p>
            <a:r>
              <a:rPr lang="ru-RU" b="1" dirty="0" smtClean="0"/>
              <a:t>До </a:t>
            </a:r>
            <a:r>
              <a:rPr lang="ru-RU" b="1" dirty="0" smtClean="0"/>
              <a:t>22</a:t>
            </a:r>
            <a:r>
              <a:rPr lang="ru-RU" b="1" dirty="0" smtClean="0"/>
              <a:t> </a:t>
            </a:r>
            <a:r>
              <a:rPr lang="ru-RU" b="1" dirty="0" smtClean="0"/>
              <a:t>февраля </a:t>
            </a:r>
            <a:r>
              <a:rPr lang="ru-RU" dirty="0" smtClean="0"/>
              <a:t>оформленные 1 и 2 разделы программ</a:t>
            </a:r>
          </a:p>
          <a:p>
            <a:pPr latinLnBrk="1"/>
            <a:r>
              <a:rPr lang="ru-RU" dirty="0" smtClean="0"/>
              <a:t> </a:t>
            </a:r>
            <a:r>
              <a:rPr lang="ru-RU" b="1" dirty="0" smtClean="0"/>
              <a:t>ОСОБЕННОСТИ </a:t>
            </a:r>
            <a:r>
              <a:rPr lang="ru-RU" b="1" dirty="0" smtClean="0"/>
              <a:t>ОРГАНИЗУЕМОГО В ШКОЛЕ </a:t>
            </a:r>
            <a:r>
              <a:rPr lang="ru-RU" b="1" dirty="0" smtClean="0"/>
              <a:t>ВОСПИТАТЕЛЬНОГО ПРОЦЕССА + ПРИНЦИПЫ ВОСПИТАНИЯ (без пояснительной         записки, можно паспорт)</a:t>
            </a:r>
          </a:p>
          <a:p>
            <a:pPr latinLnBrk="1"/>
            <a:r>
              <a:rPr lang="ru-RU" b="1" dirty="0" smtClean="0"/>
              <a:t>ЦЕЛЬ И ЗАДАЧИ </a:t>
            </a:r>
            <a:r>
              <a:rPr lang="ru-RU" b="1" dirty="0" smtClean="0"/>
              <a:t>ВОСПИТАНИЯ</a:t>
            </a:r>
          </a:p>
          <a:p>
            <a:pPr latinLnBrk="1"/>
            <a:r>
              <a:rPr lang="ru-RU" b="1" dirty="0" smtClean="0"/>
              <a:t>ПЕРЕЧЕНЬ МОДУЛЕЙ </a:t>
            </a:r>
          </a:p>
          <a:p>
            <a:pPr latinLnBrk="1"/>
            <a:endParaRPr lang="ru-RU" b="1" dirty="0" smtClean="0"/>
          </a:p>
          <a:p>
            <a:pPr latinLnBrk="1"/>
            <a:r>
              <a:rPr lang="ru-RU" b="1" dirty="0" smtClean="0"/>
              <a:t>До 28 февраля  - ПРОЕКТ РАБОЧЕЙ ПРОГРАММЫ ВОСПИТАНИЯ</a:t>
            </a:r>
          </a:p>
          <a:p>
            <a:pPr latinLnBrk="1"/>
            <a:endParaRPr lang="ru-RU" b="1" dirty="0" smtClean="0"/>
          </a:p>
          <a:p>
            <a:pPr latinLnBrk="1">
              <a:buNone/>
            </a:pPr>
            <a:r>
              <a:rPr lang="ru-RU" dirty="0" smtClean="0"/>
              <a:t>на </a:t>
            </a:r>
            <a:r>
              <a:rPr lang="en-US" dirty="0" smtClean="0"/>
              <a:t>mail</a:t>
            </a:r>
            <a:r>
              <a:rPr lang="ru-RU" dirty="0" smtClean="0"/>
              <a:t>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2"/>
              </a:rPr>
              <a:t>dryominasc80@yandex.ru</a:t>
            </a:r>
            <a:r>
              <a:rPr lang="en-US" dirty="0" smtClean="0"/>
              <a:t>  89523150691</a:t>
            </a:r>
            <a:r>
              <a:rPr lang="ru-RU" dirty="0" smtClean="0"/>
              <a:t>, 89566768603 (</a:t>
            </a:r>
            <a:r>
              <a:rPr lang="ru-RU" dirty="0" err="1" smtClean="0"/>
              <a:t>вайбер</a:t>
            </a:r>
            <a:r>
              <a:rPr lang="ru-RU" dirty="0" smtClean="0"/>
              <a:t>)</a:t>
            </a: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9480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Подводим итоги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вебинара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9416"/>
            <a:ext cx="10023566" cy="4846320"/>
          </a:xfrm>
        </p:spPr>
        <p:txBody>
          <a:bodyPr/>
          <a:lstStyle/>
          <a:p>
            <a:pPr marL="514350" indent="-514350">
              <a:buFont typeface="Wingdings 2"/>
              <a:buAutoNum type="arabicPeriod"/>
            </a:pPr>
            <a:r>
              <a:rPr lang="ru-RU" b="1" dirty="0" smtClean="0"/>
              <a:t>Что для Вас на </a:t>
            </a:r>
            <a:r>
              <a:rPr lang="ru-RU" b="1" dirty="0" err="1" smtClean="0"/>
              <a:t>вебинаре</a:t>
            </a:r>
            <a:r>
              <a:rPr lang="ru-RU" b="1" dirty="0" smtClean="0"/>
              <a:t> было связано с положительными эмоциями и высокой мотивацией? </a:t>
            </a:r>
          </a:p>
          <a:p>
            <a:pPr marL="514350" indent="-514350">
              <a:buFont typeface="Wingdings 2"/>
              <a:buAutoNum type="arabicPeriod"/>
            </a:pPr>
            <a:endParaRPr lang="ru-RU" b="1" dirty="0" smtClean="0"/>
          </a:p>
          <a:p>
            <a:pPr marL="514350" indent="-514350">
              <a:buFont typeface="Wingdings 2"/>
              <a:buAutoNum type="arabicPeriod"/>
            </a:pPr>
            <a:r>
              <a:rPr lang="ru-RU" b="1" dirty="0" smtClean="0"/>
              <a:t>Насколько по шкале от 1 до 10 вы продвинулись во внутренней мотивации и желании писать текст программы?</a:t>
            </a:r>
          </a:p>
          <a:p>
            <a:pPr marL="514350" indent="-514350">
              <a:buNone/>
            </a:pPr>
            <a:r>
              <a:rPr lang="ru-RU" b="1" dirty="0" smtClean="0"/>
              <a:t>     1__2__3__4__5__6__7__8__9__10 </a:t>
            </a:r>
          </a:p>
          <a:p>
            <a:pPr marL="514350" indent="-514350">
              <a:buAutoNum type="arabicPeriod"/>
            </a:pP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55237" y="235132"/>
            <a:ext cx="1336766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95384">
            <a:off x="-570706" y="492908"/>
            <a:ext cx="8624889" cy="1014924"/>
          </a:xfrm>
        </p:spPr>
        <p:txBody>
          <a:bodyPr>
            <a:noAutofit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0070C0"/>
                </a:solidFill>
              </a:rPr>
              <a:t>Спасибо за внимание!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2560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3150" b="16496"/>
          <a:stretch>
            <a:fillRect/>
          </a:stretch>
        </p:blipFill>
        <p:spPr bwMode="auto">
          <a:xfrm>
            <a:off x="324197" y="2166882"/>
            <a:ext cx="10266219" cy="314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Box 9"/>
          <p:cNvSpPr txBox="1">
            <a:spLocks noChangeArrowheads="1"/>
          </p:cNvSpPr>
          <p:nvPr/>
        </p:nvSpPr>
        <p:spPr bwMode="auto">
          <a:xfrm>
            <a:off x="0" y="5530850"/>
            <a:ext cx="1170622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charset="0"/>
              <a:buChar char="•"/>
              <a:defRPr sz="2000"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charset="0"/>
              <a:buChar char="•"/>
              <a:defRPr sz="2800"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charset="0"/>
              <a:buChar char="•"/>
              <a:defRPr sz="1600"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charset="0"/>
              <a:buChar char="•"/>
              <a:defRPr sz="1400"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charset="0"/>
              <a:buChar char="•"/>
              <a:defRPr sz="1400"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charset="0"/>
              <a:buChar char="•"/>
              <a:defRPr sz="1400"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charset="0"/>
              <a:buChar char="•"/>
              <a:defRPr sz="1400"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charset="0"/>
              <a:buChar char="•"/>
              <a:defRPr sz="1400"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charset="0"/>
              <a:buChar char="•"/>
              <a:defRPr sz="1400"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4400">
                <a:solidFill>
                  <a:schemeClr val="bg1"/>
                </a:solidFill>
              </a:rPr>
              <a:t>#smp_perm #</a:t>
            </a:r>
            <a:r>
              <a:rPr lang="ru-RU" altLang="ru-RU" sz="4400">
                <a:solidFill>
                  <a:schemeClr val="bg1"/>
                </a:solidFill>
              </a:rPr>
              <a:t>молодежь59 </a:t>
            </a:r>
            <a:r>
              <a:rPr lang="en-US" altLang="ru-RU" sz="4400">
                <a:solidFill>
                  <a:schemeClr val="bg1"/>
                </a:solidFill>
              </a:rPr>
              <a:t>#</a:t>
            </a:r>
            <a:r>
              <a:rPr lang="ru-RU" altLang="ru-RU" sz="4400">
                <a:solidFill>
                  <a:schemeClr val="bg1"/>
                </a:solidFill>
              </a:rPr>
              <a:t>вместевбудущее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55237" y="235132"/>
            <a:ext cx="1336766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4838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AutoShape 5"/>
          <p:cNvSpPr>
            <a:spLocks noGrp="1" noChangeArrowheads="1"/>
          </p:cNvSpPr>
          <p:nvPr>
            <p:ph type="title"/>
          </p:nvPr>
        </p:nvSpPr>
        <p:spPr>
          <a:xfrm>
            <a:off x="335362" y="260648"/>
            <a:ext cx="10428436" cy="1371600"/>
          </a:xfrm>
          <a:prstGeom prst="downArrowCallout">
            <a:avLst>
              <a:gd name="adj1" fmla="val 152778"/>
              <a:gd name="adj2" fmla="val 152778"/>
              <a:gd name="adj3" fmla="val 16667"/>
              <a:gd name="adj4" fmla="val 6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Программа духовно-нравственного развития и воспитания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 личности гражданина Российской Федерации  НОО</a:t>
            </a:r>
            <a:br>
              <a:rPr lang="ru-RU" sz="1800" dirty="0" smtClean="0">
                <a:solidFill>
                  <a:schemeClr val="tx1"/>
                </a:solidFill>
              </a:rPr>
            </a:br>
            <a:endParaRPr lang="ru-RU" sz="1800" dirty="0" smtClean="0">
              <a:solidFill>
                <a:schemeClr val="tx1"/>
              </a:solidFill>
            </a:endParaRPr>
          </a:p>
        </p:txBody>
      </p:sp>
      <p:sp>
        <p:nvSpPr>
          <p:cNvPr id="11267" name="Rectangle 6"/>
          <p:cNvSpPr>
            <a:spLocks noChangeArrowheads="1"/>
          </p:cNvSpPr>
          <p:nvPr/>
        </p:nvSpPr>
        <p:spPr bwMode="auto">
          <a:xfrm>
            <a:off x="2638702" y="1676401"/>
            <a:ext cx="6361612" cy="792163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1" dirty="0">
              <a:latin typeface="Verdana" pitchFamily="34" charset="0"/>
            </a:endParaRPr>
          </a:p>
          <a:p>
            <a:pPr algn="ctr"/>
            <a:r>
              <a:rPr lang="ru-RU" b="1" dirty="0">
                <a:latin typeface="Verdana" pitchFamily="34" charset="0"/>
              </a:rPr>
              <a:t>ПРОГРАММА ВОСПИТАНИЯ</a:t>
            </a:r>
          </a:p>
          <a:p>
            <a:pPr algn="ctr"/>
            <a:r>
              <a:rPr lang="ru-RU" b="1" dirty="0">
                <a:latin typeface="Verdana" pitchFamily="34" charset="0"/>
              </a:rPr>
              <a:t> И СОЦИАЛИЗАЦИИ </a:t>
            </a:r>
            <a:r>
              <a:rPr lang="ru-RU" b="1" dirty="0" smtClean="0">
                <a:latin typeface="Verdana" pitchFamily="34" charset="0"/>
              </a:rPr>
              <a:t>ОБУЧАЮЩИХСЯ</a:t>
            </a:r>
          </a:p>
          <a:p>
            <a:pPr algn="ctr"/>
            <a:r>
              <a:rPr lang="ru-RU" b="1" dirty="0" smtClean="0">
                <a:latin typeface="Verdana" pitchFamily="34" charset="0"/>
              </a:rPr>
              <a:t>ООО, СОО</a:t>
            </a:r>
            <a:endParaRPr lang="ru-RU" b="1" dirty="0">
              <a:latin typeface="Verdana" pitchFamily="34" charset="0"/>
            </a:endParaRPr>
          </a:p>
          <a:p>
            <a:pPr algn="ctr"/>
            <a:endParaRPr lang="ru-RU" dirty="0">
              <a:latin typeface="Verdana" pitchFamily="34" charset="0"/>
            </a:endParaRPr>
          </a:p>
        </p:txBody>
      </p:sp>
      <p:sp>
        <p:nvSpPr>
          <p:cNvPr id="11268" name="AutoShape 11"/>
          <p:cNvSpPr>
            <a:spLocks/>
          </p:cNvSpPr>
          <p:nvPr/>
        </p:nvSpPr>
        <p:spPr bwMode="auto">
          <a:xfrm rot="5400000">
            <a:off x="5474426" y="-74385"/>
            <a:ext cx="381000" cy="5689600"/>
          </a:xfrm>
          <a:prstGeom prst="rightBrace">
            <a:avLst>
              <a:gd name="adj1" fmla="val 9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endParaRPr lang="ru-RU"/>
          </a:p>
        </p:txBody>
      </p:sp>
      <p:sp>
        <p:nvSpPr>
          <p:cNvPr id="11269" name="AutoShape 8"/>
          <p:cNvSpPr>
            <a:spLocks noChangeArrowheads="1"/>
          </p:cNvSpPr>
          <p:nvPr/>
        </p:nvSpPr>
        <p:spPr bwMode="auto">
          <a:xfrm>
            <a:off x="4368804" y="3124202"/>
            <a:ext cx="3551767" cy="2447925"/>
          </a:xfrm>
          <a:prstGeom prst="foldedCorner">
            <a:avLst>
              <a:gd name="adj" fmla="val 12500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ru-RU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b="1" dirty="0">
                <a:latin typeface="+mj-lt"/>
              </a:rPr>
              <a:t>основа для разработки и 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latin typeface="+mj-lt"/>
              </a:rPr>
              <a:t>реализации собственной 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latin typeface="+mj-lt"/>
              </a:rPr>
              <a:t>программы </a:t>
            </a:r>
            <a:r>
              <a:rPr lang="ru-RU" b="1" dirty="0" smtClean="0">
                <a:latin typeface="+mj-lt"/>
              </a:rPr>
              <a:t>развития</a:t>
            </a:r>
          </a:p>
          <a:p>
            <a:pPr algn="ctr">
              <a:spcBef>
                <a:spcPct val="50000"/>
              </a:spcBef>
            </a:pPr>
            <a:r>
              <a:rPr lang="ru-RU" b="1" dirty="0" smtClean="0">
                <a:latin typeface="+mj-lt"/>
              </a:rPr>
              <a:t> воспитательной</a:t>
            </a:r>
          </a:p>
          <a:p>
            <a:pPr algn="ctr">
              <a:spcBef>
                <a:spcPct val="50000"/>
              </a:spcBef>
            </a:pPr>
            <a:r>
              <a:rPr lang="ru-RU" b="1" dirty="0" smtClean="0">
                <a:latin typeface="+mj-lt"/>
              </a:rPr>
              <a:t>компоненты</a:t>
            </a:r>
            <a:endParaRPr lang="ru-RU" b="1" dirty="0">
              <a:latin typeface="+mj-lt"/>
            </a:endParaRPr>
          </a:p>
          <a:p>
            <a:pPr algn="ctr"/>
            <a:endParaRPr lang="ru-RU" dirty="0">
              <a:latin typeface="Times New Roman" pitchFamily="18" charset="0"/>
            </a:endParaRPr>
          </a:p>
        </p:txBody>
      </p:sp>
      <p:sp>
        <p:nvSpPr>
          <p:cNvPr id="11270" name="AutoShape 9"/>
          <p:cNvSpPr>
            <a:spLocks noChangeArrowheads="1"/>
          </p:cNvSpPr>
          <p:nvPr/>
        </p:nvSpPr>
        <p:spPr bwMode="auto">
          <a:xfrm>
            <a:off x="8229604" y="3124201"/>
            <a:ext cx="3647017" cy="2438400"/>
          </a:xfrm>
          <a:prstGeom prst="foldedCorner">
            <a:avLst>
              <a:gd name="adj" fmla="val 12500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ru-RU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ru-RU" b="1" dirty="0" smtClean="0">
              <a:latin typeface="+mj-lt"/>
            </a:endParaRPr>
          </a:p>
          <a:p>
            <a:pPr algn="ctr">
              <a:spcBef>
                <a:spcPct val="50000"/>
              </a:spcBef>
            </a:pPr>
            <a:r>
              <a:rPr lang="ru-RU" b="1" dirty="0" smtClean="0">
                <a:latin typeface="+mj-lt"/>
              </a:rPr>
              <a:t>для </a:t>
            </a:r>
            <a:r>
              <a:rPr lang="ru-RU" b="1" dirty="0">
                <a:latin typeface="+mj-lt"/>
              </a:rPr>
              <a:t>реализации 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latin typeface="+mj-lt"/>
              </a:rPr>
              <a:t>требуются согласованные 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latin typeface="+mj-lt"/>
              </a:rPr>
              <a:t>усилия многих 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latin typeface="+mj-lt"/>
              </a:rPr>
              <a:t>социальных </a:t>
            </a:r>
            <a:r>
              <a:rPr lang="ru-RU" b="1" dirty="0" smtClean="0">
                <a:latin typeface="+mj-lt"/>
              </a:rPr>
              <a:t>субъектов</a:t>
            </a:r>
          </a:p>
          <a:p>
            <a:pPr algn="ctr">
              <a:spcBef>
                <a:spcPct val="50000"/>
              </a:spcBef>
            </a:pPr>
            <a:r>
              <a:rPr lang="ru-RU" b="1" dirty="0" smtClean="0">
                <a:latin typeface="+mj-lt"/>
              </a:rPr>
              <a:t>(сетевое </a:t>
            </a:r>
          </a:p>
          <a:p>
            <a:pPr algn="ctr">
              <a:spcBef>
                <a:spcPct val="50000"/>
              </a:spcBef>
            </a:pPr>
            <a:r>
              <a:rPr lang="ru-RU" b="1" dirty="0" smtClean="0">
                <a:latin typeface="+mj-lt"/>
              </a:rPr>
              <a:t>взаимодействие) </a:t>
            </a:r>
            <a:endParaRPr lang="ru-RU" b="1" dirty="0">
              <a:latin typeface="+mj-lt"/>
            </a:endParaRPr>
          </a:p>
          <a:p>
            <a:pPr algn="ctr"/>
            <a:endParaRPr lang="ru-RU" dirty="0">
              <a:latin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</a:endParaRPr>
          </a:p>
        </p:txBody>
      </p:sp>
      <p:sp>
        <p:nvSpPr>
          <p:cNvPr id="11271" name="AutoShape 10"/>
          <p:cNvSpPr>
            <a:spLocks noChangeArrowheads="1"/>
          </p:cNvSpPr>
          <p:nvPr/>
        </p:nvSpPr>
        <p:spPr bwMode="auto">
          <a:xfrm>
            <a:off x="304800" y="3124202"/>
            <a:ext cx="3744384" cy="2447925"/>
          </a:xfrm>
          <a:prstGeom prst="foldedCorner">
            <a:avLst>
              <a:gd name="adj" fmla="val 12500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ru-RU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b="1" dirty="0">
                <a:latin typeface="+mj-lt"/>
              </a:rPr>
              <a:t>интегрирована в урочную, 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latin typeface="+mj-lt"/>
              </a:rPr>
              <a:t>внеурочную, внешкольную, 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latin typeface="+mj-lt"/>
              </a:rPr>
              <a:t>общественно-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latin typeface="+mj-lt"/>
              </a:rPr>
              <a:t>полезную деятельность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latin typeface="+mj-lt"/>
              </a:rPr>
              <a:t> обучающегося и его 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latin typeface="+mj-lt"/>
              </a:rPr>
              <a:t>родителей </a:t>
            </a:r>
          </a:p>
          <a:p>
            <a:pPr algn="ctr"/>
            <a:endParaRPr lang="ru-RU" dirty="0">
              <a:latin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19669" y="263691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endParaRPr lang="ru-RU" b="1" i="1" dirty="0">
              <a:latin typeface="Times New Roman" pitchFamily="18" charset="0"/>
            </a:endParaRPr>
          </a:p>
        </p:txBody>
      </p:sp>
      <p:pic>
        <p:nvPicPr>
          <p:cNvPr id="106498" name="Picture 2" descr="http://moukornilovo.ucoz.ru/documents/fg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8325" y="274323"/>
            <a:ext cx="1244715" cy="905893"/>
          </a:xfrm>
          <a:prstGeom prst="rect">
            <a:avLst/>
          </a:prstGeom>
          <a:noFill/>
        </p:spPr>
      </p:pic>
      <p:pic>
        <p:nvPicPr>
          <p:cNvPr id="10" name="Рисунок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071472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Направления и виды 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воспитательной  деятельности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09009" y="1600200"/>
          <a:ext cx="10463348" cy="13538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16137"/>
                <a:gridCol w="5447211"/>
              </a:tblGrid>
              <a:tr h="948692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Направления 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45721" marB="45721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Виды 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45721" marB="45721"/>
                </a:tc>
              </a:tr>
              <a:tr h="125901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Здоровьесберегающее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Нравственное и духовное;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Интеллектуальное;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Гражданско-патриотическое;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Экологическое;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Правовое и культура безопасности;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Социо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и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медиакультурное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Коммуникативная культура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Воспитание семейных ценностей;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Культуротворческое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эстетическое;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Положительное отношение к труду и творчеству;</a:t>
                      </a:r>
                    </a:p>
                  </a:txBody>
                  <a:tcPr marL="121920" marR="121920" marT="45721" marB="4572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Игровая;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Познавательная;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Проблемно-ценностное общение;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Досугово-развлекательная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деятельность (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досуговое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общение);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Художественное творчество;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Социальное творчество (социально преобразующая добровольческая деятельность);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Техническое творчество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Трудовая (производственная) деятельность;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Спортивно-оздоровительная деятельность;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Туристско-краеведческая деятельность;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Проектная</a:t>
                      </a:r>
                    </a:p>
                  </a:txBody>
                  <a:tcPr marL="121920" marR="121920" marT="45721" marB="45721"/>
                </a:tc>
              </a:tr>
            </a:tbl>
          </a:graphicData>
        </a:graphic>
      </p:graphicFrame>
      <p:pic>
        <p:nvPicPr>
          <p:cNvPr id="5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33611" y="235132"/>
            <a:ext cx="1258389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moukornilovo.ucoz.ru/documents/fg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8325" y="274323"/>
            <a:ext cx="1244715" cy="9058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6018" name="Picture 2" descr="https://myslide.ru/documents_4/f6d73353e48c6aa030a171a90389ad41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754" y="-627015"/>
            <a:ext cx="10959737" cy="7994467"/>
          </a:xfrm>
          <a:prstGeom prst="rect">
            <a:avLst/>
          </a:prstGeom>
          <a:noFill/>
        </p:spPr>
      </p:pic>
      <p:pic>
        <p:nvPicPr>
          <p:cNvPr id="5" name="Picture 2" descr="http://moukornilovo.ucoz.ru/documents/fg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831" y="992780"/>
            <a:ext cx="1610476" cy="905893"/>
          </a:xfrm>
          <a:prstGeom prst="rect">
            <a:avLst/>
          </a:prstGeom>
          <a:noFill/>
        </p:spPr>
      </p:pic>
      <p:pic>
        <p:nvPicPr>
          <p:cNvPr id="6" name="Рисунок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81362" y="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74638"/>
            <a:ext cx="10620101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Уровни воспитательных результатов учитываются при определении цели воспитания 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8556944"/>
              </p:ext>
            </p:extLst>
          </p:nvPr>
        </p:nvGraphicFramePr>
        <p:xfrm>
          <a:off x="137456" y="1510395"/>
          <a:ext cx="10436926" cy="5167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1810"/>
                <a:gridCol w="2543452"/>
                <a:gridCol w="2894274"/>
                <a:gridCol w="3157390"/>
              </a:tblGrid>
              <a:tr h="62357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Направление ВД</a:t>
                      </a:r>
                      <a:endParaRPr lang="ru-RU" sz="18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"/>
                          <a:ea typeface="Times New Roman"/>
                          <a:cs typeface="Times New Roman"/>
                        </a:rPr>
                        <a:t>ФГОС НОО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"/>
                          <a:ea typeface="Times New Roman"/>
                          <a:cs typeface="Times New Roman"/>
                        </a:rPr>
                        <a:t>ФГОС ООО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"/>
                          <a:ea typeface="Times New Roman"/>
                          <a:cs typeface="Times New Roman"/>
                        </a:rPr>
                        <a:t>ФГОС СОО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47625" marB="47625"/>
                </a:tc>
              </a:tr>
              <a:tr h="1959791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Гражданско-патриотическое</a:t>
                      </a:r>
                      <a:endParaRPr lang="ru-RU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Знакомство с историко-культурной, этнической и муниципальной/ региональной спецификой</a:t>
                      </a:r>
                      <a:endParaRPr lang="ru-RU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российской гражданской идентичности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 учетом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историко-культурной и этнической специфику региона</a:t>
                      </a:r>
                      <a:endParaRPr lang="ru-RU" sz="18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Готовность к защите интересов Отечества;</a:t>
                      </a: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подготовка к патриотическому служению, социально-значимая деятельность</a:t>
                      </a:r>
                    </a:p>
                  </a:txBody>
                  <a:tcPr marL="121920" marR="121920"/>
                </a:tc>
              </a:tr>
              <a:tr h="25160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Коммуникативное</a:t>
                      </a:r>
                      <a:endParaRPr lang="ru-RU" sz="18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500" marR="63500" marT="47625" marB="47625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None/>
                        <a:tabLst>
                          <a:tab pos="457200" algn="l"/>
                        </a:tabLs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Формирование 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коммуникативных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навыков, навыков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самоорганизации в группе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500" marR="63500" marT="47625" marB="47625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None/>
                        <a:tabLst>
                          <a:tab pos="457200" algn="l"/>
                        </a:tabLs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Формирование позитивной самооценки, самоуважения, конструктивных способов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выражения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Я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500" marR="63500" marT="47625" marB="47625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None/>
                        <a:tabLst>
                          <a:tab pos="457200" algn="l"/>
                        </a:tabLs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Готовность и способность вести диалог с другими людьми и достигать в нем взаимопонимания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500" marR="63500" marT="47625" marB="47625"/>
                </a:tc>
              </a:tr>
            </a:tbl>
          </a:graphicData>
        </a:graphic>
      </p:graphicFrame>
      <p:pic>
        <p:nvPicPr>
          <p:cNvPr id="5" name="Picture 2" descr="http://moukornilovo.ucoz.ru/documents/fg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375" y="5212081"/>
            <a:ext cx="1214236" cy="862147"/>
          </a:xfrm>
          <a:prstGeom prst="rect">
            <a:avLst/>
          </a:prstGeom>
          <a:noFill/>
        </p:spPr>
      </p:pic>
      <p:pic>
        <p:nvPicPr>
          <p:cNvPr id="6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68300" y="182880"/>
            <a:ext cx="1323703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9629</TotalTime>
  <Words>3890</Words>
  <Application>Microsoft Office PowerPoint</Application>
  <PresentationFormat>Произвольный</PresentationFormat>
  <Paragraphs>504</Paragraphs>
  <Slides>53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Изящная</vt:lpstr>
      <vt:lpstr>Конструирование рабочей программы воспитания: процесс и результат </vt:lpstr>
      <vt:lpstr>Основные вопросы </vt:lpstr>
      <vt:lpstr>Уровень личной вовлеченности в  создание программы воспитания </vt:lpstr>
      <vt:lpstr>Рабочая программа воспитания общеобразовательной организации </vt:lpstr>
      <vt:lpstr>1. Регламенты федерации </vt:lpstr>
      <vt:lpstr>Программа духовно-нравственного развития и воспитания  личности гражданина Российской Федерации  НОО </vt:lpstr>
      <vt:lpstr>Направления и виды   воспитательной  деятельности</vt:lpstr>
      <vt:lpstr>Слайд 8</vt:lpstr>
      <vt:lpstr>Уровни воспитательных результатов учитываются при определении цели воспитания </vt:lpstr>
      <vt:lpstr>Слайд 10</vt:lpstr>
      <vt:lpstr>Федеральный закон от 31 июля 2020 г. № 304-ФЗ “О внесении изменений в Федеральный закон «Об образовании в Российской Федерации» по вопросам воспитания обучающихся”  (вступает в силу с 1 сентября 2020 года) </vt:lpstr>
      <vt:lpstr>Слайд 12</vt:lpstr>
      <vt:lpstr>Слайд 13</vt:lpstr>
      <vt:lpstr>Апробация и внедрение программы воспитания</vt:lpstr>
      <vt:lpstr>Определяем стартовую позицию </vt:lpstr>
      <vt:lpstr>ВОСПИТЫВАЮЩАЯ СРЕДА: что делать? Воспитывает не сам воспитатель, а среда (А. С макаренко) </vt:lpstr>
      <vt:lpstr>Воспитывающая среда </vt:lpstr>
      <vt:lpstr>Воспитывающая социокультурная среда </vt:lpstr>
      <vt:lpstr>Слайд 19</vt:lpstr>
      <vt:lpstr>Компоненты воспитательной среды школы (по Н.Е. Щурковой) </vt:lpstr>
      <vt:lpstr>            Основные механизмы-реализации средового подхода в  воспитании: </vt:lpstr>
      <vt:lpstr>Раздел 1. «Особенности организуемого в школе воспитательного процесса»</vt:lpstr>
      <vt:lpstr>Принципы воспитания примерной программы (школа В.А. караковского)</vt:lpstr>
      <vt:lpstr>Принципы воспитания = нормы и правила  </vt:lpstr>
      <vt:lpstr>От смыслов воспитания к нормам и правилам</vt:lpstr>
      <vt:lpstr>Метод «Облако смыслов»</vt:lpstr>
      <vt:lpstr>Технология применения</vt:lpstr>
      <vt:lpstr>2. Конструирование единых целей воспитания на основе базовых общественных ценностей</vt:lpstr>
      <vt:lpstr>Насколько от 1 до 10 Вам важно: семья, труд, отечество, природа, мир, знания, культура, здоровье, человек</vt:lpstr>
      <vt:lpstr>Целеполагание – важный элемент воспитательной технологии, мысленное представление о результате   </vt:lpstr>
      <vt:lpstr>Основа Целеполагания воспитания – компоненты личностного развития/ личностных результатов    </vt:lpstr>
      <vt:lpstr>Единство целей воспитания обеспечивает позитивную динамику развития личности </vt:lpstr>
      <vt:lpstr>Кейсы: Примеры  целей  </vt:lpstr>
      <vt:lpstr>Кейс: пример задач воспитания</vt:lpstr>
      <vt:lpstr>Модульный принцип закладывает основы выделения механизмов реализации программы воспитания   </vt:lpstr>
      <vt:lpstr>Как определить вариативные модули рабочей программы воспитания</vt:lpstr>
      <vt:lpstr>Инвариантный Модуль: курсы внеурочной деятельности</vt:lpstr>
      <vt:lpstr>Вариативный Модуль:  дополнительное обРазование</vt:lpstr>
      <vt:lpstr>Слайд 39</vt:lpstr>
      <vt:lpstr>Инвариантный модуль: классное руководство</vt:lpstr>
      <vt:lpstr>Ключевые общешкольные дела (понятие В.А. Караковского) </vt:lpstr>
      <vt:lpstr>От мероприятий к значимым событиям</vt:lpstr>
      <vt:lpstr>Рефлексивные вопросы для организации совместного события</vt:lpstr>
      <vt:lpstr>Как вовлечь педагогический коллектив в проектирование программы</vt:lpstr>
      <vt:lpstr>ВОСПИТАНИЕ. С каким действием ассоциируется понятие? Выразите глаголом неопределенной формы ЧТО ДЕЛАТЬ? </vt:lpstr>
      <vt:lpstr>ВОСПИТЫВАТЬ </vt:lpstr>
      <vt:lpstr>     Технология форсайт-сессии «Соборный текст»  выпишем все перечисленные глаголы.  Главное – БЕЗ повторов </vt:lpstr>
      <vt:lpstr>                   инструкция  по проведению форсайт-сессии «Соборный текст»  </vt:lpstr>
      <vt:lpstr>инструкция по проведению форсайт-сессии «Соборный текст»</vt:lpstr>
      <vt:lpstr>Методическая помощь  1.консультирование в режиме ВКС (по согласованию)  2. бюджетные КПК: «Конструирование инновационно-образовательных моделей внеурочной деятельности основной школы» 6-8 сентября  2021 г.   «Комплексный подход к составлению плана и реализации деятельности классного руководителя»  16-18 марта 20201 г,                          12-14 октября 2021 г.   «Активные и интерактивные образовательные практики в реализации Стратегии развития воспитания образовательной организации»          15-26 ноября 2021 г.       </vt:lpstr>
      <vt:lpstr>Задание на заочный период </vt:lpstr>
      <vt:lpstr>Подводим итоги вебинара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Познавательное развитие детей на основе технического конструирования</dc:title>
  <dc:creator>Голубцов Алексей Валерьевич</dc:creator>
  <cp:lastModifiedBy>Инга</cp:lastModifiedBy>
  <cp:revision>910</cp:revision>
  <cp:lastPrinted>2019-08-16T09:58:51Z</cp:lastPrinted>
  <dcterms:created xsi:type="dcterms:W3CDTF">2017-06-28T07:28:35Z</dcterms:created>
  <dcterms:modified xsi:type="dcterms:W3CDTF">2021-02-16T02:20:23Z</dcterms:modified>
</cp:coreProperties>
</file>