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2" r:id="rId2"/>
    <p:sldId id="869" r:id="rId3"/>
    <p:sldId id="870" r:id="rId4"/>
    <p:sldId id="340" r:id="rId5"/>
    <p:sldId id="871" r:id="rId6"/>
    <p:sldId id="872" r:id="rId7"/>
    <p:sldId id="848" r:id="rId8"/>
    <p:sldId id="368" r:id="rId9"/>
    <p:sldId id="874" r:id="rId10"/>
    <p:sldId id="323" r:id="rId11"/>
    <p:sldId id="33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/>
    <p:restoredTop sz="94635"/>
  </p:normalViewPr>
  <p:slideViewPr>
    <p:cSldViewPr snapToGrid="0" snapToObjects="1">
      <p:cViewPr varScale="1">
        <p:scale>
          <a:sx n="121" d="100"/>
          <a:sy n="121" d="100"/>
        </p:scale>
        <p:origin x="-12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5F3DC-89D3-4844-B067-32B49C06851F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2F128-FB2B-4ECD-95D6-E21CCA769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B8B99-905E-644D-8C3B-1DEF38FC1406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AA0C5-9021-8843-8264-D57372CBCF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0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CF8570-7D9A-D347-985E-3FD97C193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BDA061E-D46F-2F41-AB5E-B24F6FDDF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2D6629-9949-9343-B2C6-E30B35CC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2BFA-BCBF-324C-BADC-80E158DFF217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FA7D65-3062-FC42-B956-B0680A82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50A15E-0D9C-344C-8A86-D627EAF7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6CCA-78CB-D047-BF7B-4BC4F5FEB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6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5AE025-6C3B-F14E-9682-8A7DC90B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04AA924-3DD5-394A-A9BD-709C134D0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9E8CB0-8222-3048-8BDA-CEE10766D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2BFA-BCBF-324C-BADC-80E158DFF217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12CFB9-87AC-9A45-B31E-732DAD8C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3D31F6-B6D4-9A43-A524-DAC9F42C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6CCA-78CB-D047-BF7B-4BC4F5FEB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6E9EA53-E911-BC49-8105-99B0F4EFB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19A2395-39F4-B743-92FD-E9B477FF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F31B06-99E5-5349-BB62-353F1314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2BFA-BCBF-324C-BADC-80E158DFF217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5B4400-7338-BD49-96CC-968A1219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FF39F4-C035-6841-87C0-E4FF0D3C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6CCA-78CB-D047-BF7B-4BC4F5FEB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4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07C01D-A0FF-2B49-ABA2-56A704AB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BDF248-D698-4547-8995-BB1480199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476322-45C9-7446-A10B-A4249775D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2BFA-BCBF-324C-BADC-80E158DFF217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C6E953-15D2-7A46-A494-06F9F0948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DBB68D-E823-BB41-8FF1-22638C6A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6CCA-78CB-D047-BF7B-4BC4F5FEB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00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530929-D030-A24D-8297-5E7B618A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A8CA8F6-5DB4-BA4F-BD5C-C7D8459C9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E8290A-B8B7-2646-BFCB-FE288DD7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2BFA-BCBF-324C-BADC-80E158DFF217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A8476B-6AA9-7846-84FE-2B5D1214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7BCBE9-6683-2A4B-88BF-4DCD7938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6CCA-78CB-D047-BF7B-4BC4F5FEB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96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A09A91-4484-A843-9071-A752A7ED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3C6BC3-FEDB-594F-8B80-059AC02A8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331B1A-7FDC-4249-BF53-FA1DCF98A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2420B1-2623-B147-AEF5-C8B71704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2BFA-BCBF-324C-BADC-80E158DFF217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F4BC87-3F9F-6A48-8A6F-22A53372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043DAAF-DCAA-BB42-8A9E-0B72CD94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6CCA-78CB-D047-BF7B-4BC4F5FEB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84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17DC86-AA20-6647-9B98-6B075D012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DA6DD7-C47C-9F47-AE04-7706AC745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9890878-5900-2048-A2EC-46DA1E385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E8A9A91-A677-4C4A-8C24-70914C44E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E7BAE38-FFF1-AF4E-8825-35C5DC8D8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D9EF33A-DFEE-394F-A0E7-3D9EDCFF9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2BFA-BCBF-324C-BADC-80E158DFF217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FD549EE-3D0F-CB4C-9F40-EBF729FD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F29C1F8-EE68-DE40-BE65-E5C78CE1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6CCA-78CB-D047-BF7B-4BC4F5FEB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80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AD27D5-CE1F-6549-AE3D-545EBC34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986F861-A5B3-5A44-AE92-FD4709E3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2BFA-BCBF-324C-BADC-80E158DFF217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DD1E7E0-021E-3745-A742-837DAEC6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F8F3D2B-6358-A342-A854-6B1E703A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6CCA-78CB-D047-BF7B-4BC4F5FEB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62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2911E4F-4144-D746-BB73-37814C22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2BFA-BCBF-324C-BADC-80E158DFF217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B5D98F7-DC41-2C47-944B-E4C0BC77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A1077EE-5407-8B44-B245-30A5570E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6CCA-78CB-D047-BF7B-4BC4F5FEB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41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9030FE-8B0F-6846-8F27-83CA1597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03834C-D6FA-EF4A-A575-BD47E9ECA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BE8B196-75DA-8F4A-8EBF-BACF5BFAC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2D80B9-F806-BF40-9360-A075A6E6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2BFA-BCBF-324C-BADC-80E158DFF217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C37343-CB60-9F4E-8760-37369760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1F4149-A310-F642-B9FF-7C2A9F5A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6CCA-78CB-D047-BF7B-4BC4F5FEB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098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862A3A-EE7F-B84F-AE2E-DDBDF2F8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2EF8793-5546-E541-9D25-FB1E5C882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9EBF61F-66E5-B244-BB2B-92223A2D2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083002-02A8-5C4F-9A57-2C79A467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2BFA-BCBF-324C-BADC-80E158DFF217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23C6FA5-3CF6-034A-BD5C-2762E589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B184E0-7BBA-0A44-8F23-862B2570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6CCA-78CB-D047-BF7B-4BC4F5FEB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87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48B5E1-9822-054F-B6DA-5C2B4651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03273B-52A7-9C46-BA35-E8FB9CC51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A6C25A-2E29-E845-B933-6BE2F51B0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F2BFA-BCBF-324C-BADC-80E158DFF217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1E288D-924B-7E42-B567-E9CF83266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1FB80D-D7EF-2947-AB3D-FD58884C2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C6CCA-78CB-D047-BF7B-4BC4F5FEB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403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t.poroshina@mail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t.poroshina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955550" y="226337"/>
            <a:ext cx="10085560" cy="4571999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Межрегиональная научно-практическая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конференция 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РАННИЙ ВОЗРАСТ: НОВЫЙ ВЕКТОР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РАЗВИТИЯ»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РОДИТЕЛЬСКАЯ ПЛОЩАДКА</a:t>
            </a:r>
            <a:r>
              <a:rPr lang="ru-RU" sz="4000" b="1" dirty="0">
                <a:solidFill>
                  <a:srgbClr val="0070C0"/>
                </a:solidFill>
              </a:rPr>
              <a:t/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b="1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ru-RU" b="1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3600" b="1">
                <a:solidFill>
                  <a:srgbClr val="0070C0"/>
                </a:solidFill>
                <a:latin typeface="Times New Roman" pitchFamily="18" charset="0"/>
              </a:rPr>
              <a:t>РОЛЬ СЕМЬИ В ВОСПИТАНИИ РЕБЕНКА ОТ 0 ДО 3 ЛЕТ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/>
              <a:t>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06-07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2022</a:t>
            </a:r>
          </a:p>
        </p:txBody>
      </p:sp>
      <p:sp>
        <p:nvSpPr>
          <p:cNvPr id="8194" name="Rectangle 5"/>
          <p:cNvSpPr>
            <a:spLocks noGrp="1"/>
          </p:cNvSpPr>
          <p:nvPr>
            <p:ph type="subTitle" idx="4294967295"/>
          </p:nvPr>
        </p:nvSpPr>
        <p:spPr>
          <a:xfrm>
            <a:off x="3920151" y="4934138"/>
            <a:ext cx="8039478" cy="1602463"/>
          </a:xfrm>
        </p:spPr>
        <p:txBody>
          <a:bodyPr>
            <a:normAutofit lnSpcReduction="10000"/>
          </a:bodyPr>
          <a:lstStyle/>
          <a:p>
            <a:pPr marL="0" indent="0" algn="r">
              <a:lnSpc>
                <a:spcPct val="80000"/>
              </a:lnSpc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Порошина Татьяна Ивановна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ведущий научный сотрудник «ИРО ПК», 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канд.психол.наук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с.8-912-887 -32-37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poroshina@iro.perm.ru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80000"/>
              </a:lnSpc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pic>
        <p:nvPicPr>
          <p:cNvPr id="8195" name="Picture 13" descr="ЛОГО Институт развития образования м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947" y="372927"/>
            <a:ext cx="1792300" cy="10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048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ПОДДЕРЖИВАЙТЕ </a:t>
            </a:r>
            <a:br>
              <a:rPr lang="ru-RU" sz="3048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48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СВОИ  ЛИЧНЫЕ  РЕСУРСЫ</a:t>
            </a:r>
          </a:p>
        </p:txBody>
      </p:sp>
      <p:pic>
        <p:nvPicPr>
          <p:cNvPr id="26626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57747" y="3761215"/>
            <a:ext cx="3474770" cy="2481979"/>
          </a:xfrm>
        </p:spPr>
      </p:pic>
      <p:sp>
        <p:nvSpPr>
          <p:cNvPr id="26627" name="Объект 9"/>
          <p:cNvSpPr>
            <a:spLocks noGrp="1"/>
          </p:cNvSpPr>
          <p:nvPr>
            <p:ph sz="half" idx="4294967295"/>
          </p:nvPr>
        </p:nvSpPr>
        <p:spPr>
          <a:xfrm>
            <a:off x="5890381" y="1852084"/>
            <a:ext cx="4124476" cy="4662714"/>
          </a:xfrm>
        </p:spPr>
        <p:txBody>
          <a:bodyPr/>
          <a:lstStyle/>
          <a:p>
            <a:r>
              <a:rPr lang="ru-RU" sz="314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</a:p>
          <a:p>
            <a:r>
              <a:rPr lang="ru-RU" sz="314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</a:t>
            </a:r>
          </a:p>
          <a:p>
            <a:r>
              <a:rPr lang="ru-RU" sz="314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  <a:p>
            <a:r>
              <a:rPr lang="ru-RU" sz="314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</a:t>
            </a:r>
          </a:p>
          <a:p>
            <a:r>
              <a:rPr lang="ru-RU" sz="314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</a:t>
            </a:r>
          </a:p>
          <a:p>
            <a:r>
              <a:rPr lang="ru-RU" sz="314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ХОББИ</a:t>
            </a:r>
          </a:p>
          <a:p>
            <a:r>
              <a:rPr lang="ru-RU" sz="314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 и др.</a:t>
            </a:r>
          </a:p>
        </p:txBody>
      </p:sp>
      <p:pic>
        <p:nvPicPr>
          <p:cNvPr id="2" name="Picture 13" descr="ЛОГО Институт развития образования мал">
            <a:extLst>
              <a:ext uri="{FF2B5EF4-FFF2-40B4-BE49-F238E27FC236}">
                <a16:creationId xmlns:a16="http://schemas.microsoft.com/office/drawing/2014/main" xmlns="" id="{0345EE0C-0F41-3BFE-12BB-EFD159FE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239" y="410951"/>
            <a:ext cx="1087767" cy="64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РАДОСТИ ВАМ 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ВАШИМ БЛИЗКИМ!!!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05338" y="3603280"/>
            <a:ext cx="8754701" cy="2688878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2381" b="1" dirty="0">
                <a:latin typeface="Times New Roman" pitchFamily="18" charset="0"/>
                <a:cs typeface="Times New Roman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Порошина Татьяна Ивановна</a:t>
            </a:r>
          </a:p>
          <a:p>
            <a:pPr algn="r">
              <a:lnSpc>
                <a:spcPct val="80000"/>
              </a:lnSpc>
            </a:pPr>
            <a:r>
              <a:rPr lang="ru-RU" sz="2381" b="1" dirty="0" err="1">
                <a:latin typeface="Times New Roman" pitchFamily="18" charset="0"/>
                <a:cs typeface="Times New Roman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вед.научн.сотр.ИРО</a:t>
            </a:r>
            <a:r>
              <a:rPr lang="ru-RU" sz="2381" b="1" dirty="0">
                <a:latin typeface="Times New Roman" pitchFamily="18" charset="0"/>
                <a:cs typeface="Times New Roman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ПК, </a:t>
            </a:r>
            <a:r>
              <a:rPr lang="ru-RU" sz="2381" b="1" dirty="0" err="1">
                <a:latin typeface="Times New Roman" pitchFamily="18" charset="0"/>
                <a:cs typeface="Times New Roman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канд.психол.наук</a:t>
            </a:r>
            <a:r>
              <a:rPr lang="ru-RU" sz="2381" b="1" dirty="0">
                <a:latin typeface="Times New Roman" pitchFamily="18" charset="0"/>
                <a:cs typeface="Times New Roman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</a:t>
            </a:r>
          </a:p>
          <a:p>
            <a:pPr algn="r">
              <a:lnSpc>
                <a:spcPct val="80000"/>
              </a:lnSpc>
            </a:pPr>
            <a:r>
              <a:rPr lang="ru-RU" sz="2381" b="1" dirty="0">
                <a:latin typeface="Times New Roman" pitchFamily="18" charset="0"/>
                <a:cs typeface="Times New Roman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р.т.236-87-75,</a:t>
            </a:r>
          </a:p>
          <a:p>
            <a:pPr algn="r">
              <a:lnSpc>
                <a:spcPct val="80000"/>
              </a:lnSpc>
            </a:pPr>
            <a:r>
              <a:rPr lang="en-US" sz="2381" b="1" dirty="0">
                <a:latin typeface="Times New Roman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t.poroshina@mail.ru</a:t>
            </a:r>
            <a:endParaRPr lang="ru-RU" sz="2381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3" descr="ЛОГО Институт развития образования мал">
            <a:extLst>
              <a:ext uri="{FF2B5EF4-FFF2-40B4-BE49-F238E27FC236}">
                <a16:creationId xmlns:a16="http://schemas.microsoft.com/office/drawing/2014/main" xmlns="" id="{284DB8B1-DD09-F322-AC03-801AF69FB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99" y="523838"/>
            <a:ext cx="826871" cy="49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7">
            <a:extLst>
              <a:ext uri="{FF2B5EF4-FFF2-40B4-BE49-F238E27FC236}">
                <a16:creationId xmlns:a16="http://schemas.microsoft.com/office/drawing/2014/main" xmlns="" id="{9A7CD5DD-EDD2-C783-F066-66DB7E937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0931" y="566738"/>
            <a:ext cx="85725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ЛОГО Институт развития образования мал">
            <a:extLst>
              <a:ext uri="{FF2B5EF4-FFF2-40B4-BE49-F238E27FC236}">
                <a16:creationId xmlns:a16="http://schemas.microsoft.com/office/drawing/2014/main" xmlns="" id="{B822C654-126A-8F6D-A0A1-32B0DD1A5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239" y="410951"/>
            <a:ext cx="844155" cy="5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450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17C577-2226-7F3D-53B1-5E94A550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202" y="365126"/>
            <a:ext cx="10972800" cy="12463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</a:rPr>
              <a:t>Как «утеплить» супружеские отношения?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</a:rPr>
              <a:t>- Нужно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</a:rPr>
              <a:t>делать дела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</a:rPr>
              <a:t> любви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83DEF9-8132-8C49-043A-E77884A2D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эмоция «сгорает» в действии)!</a:t>
            </a:r>
          </a:p>
          <a:p>
            <a:endParaRPr lang="ru-RU" dirty="0"/>
          </a:p>
        </p:txBody>
      </p:sp>
      <p:pic>
        <p:nvPicPr>
          <p:cNvPr id="4" name="Picture 5" descr="5977">
            <a:extLst>
              <a:ext uri="{FF2B5EF4-FFF2-40B4-BE49-F238E27FC236}">
                <a16:creationId xmlns:a16="http://schemas.microsoft.com/office/drawing/2014/main" xmlns="" id="{D4873CC1-9A7C-EFF3-ABD4-DA1C80644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5974" y="2395585"/>
            <a:ext cx="641032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ЛОГО Институт развития образования мал">
            <a:extLst>
              <a:ext uri="{FF2B5EF4-FFF2-40B4-BE49-F238E27FC236}">
                <a16:creationId xmlns:a16="http://schemas.microsoft.com/office/drawing/2014/main" xmlns="" id="{57CB4164-6E1B-A2DF-489D-415242E41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26" y="410951"/>
            <a:ext cx="951053" cy="56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520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maxres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107" y="0"/>
            <a:ext cx="12309929" cy="69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9491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98F9135-2C1B-4FDF-A8E8-3F5CABEC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104" y="365126"/>
            <a:ext cx="9642695" cy="118301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– высказывание! (вместо – «Ты)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(недовольство, раздражение, обида и т.д.)</a:t>
            </a:r>
            <a:endParaRPr lang="ru-RU" sz="31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70E86DED-07D0-D1E0-4BD9-61EBC951D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9666" y="1548143"/>
            <a:ext cx="5060133" cy="5042779"/>
          </a:xfrm>
        </p:spPr>
        <p:txBody>
          <a:bodyPr>
            <a:normAutofit fontScale="85000" lnSpcReduction="20000"/>
          </a:bodyPr>
          <a:lstStyle/>
          <a:p>
            <a:pPr marL="623888" indent="-623888" algn="just">
              <a:buFont typeface="Georgia" pitchFamily="18" charset="0"/>
              <a:buAutoNum type="arabicPeriod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Конкретная ситуация: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когда я и дальше  обозначение ситуации)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Когда тебя нет дома вовремя без предупреждения….</a:t>
            </a:r>
          </a:p>
          <a:p>
            <a:pPr marL="0" indent="0" algn="just">
              <a:buNone/>
            </a:pPr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Свои переживания (чувства) и причина: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  переживаю……потому что…)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Я начинаю очень волноваться (напрягаться/не нахожу себе места/….)</a:t>
            </a:r>
          </a:p>
          <a:p>
            <a:pPr marL="0" indent="0" algn="just">
              <a:buNone/>
            </a:pPr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   Желаемый исход: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 прошу (просто, внятно и понятно изложить просьбу)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Я прошу тебя  найти любой удобный способ предупредить</a:t>
            </a:r>
          </a:p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8B0A6BA9-1CFC-8F81-C3B3-9A3277A365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  <p:pic>
        <p:nvPicPr>
          <p:cNvPr id="2" name="Picture 13" descr="ЛОГО Институт развития образования мал">
            <a:extLst>
              <a:ext uri="{FF2B5EF4-FFF2-40B4-BE49-F238E27FC236}">
                <a16:creationId xmlns:a16="http://schemas.microsoft.com/office/drawing/2014/main" xmlns="" id="{28B9A63D-FB40-B59C-F521-64A154B2D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26" y="410951"/>
            <a:ext cx="951053" cy="56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87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3C5930-862F-8741-8103-E83CDA14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967" y="365124"/>
            <a:ext cx="10004834" cy="28941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слово наше отзовется…»: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 как говорим (о себе, о других и т.д.),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семейный уклад (правила, традиции), чем интересуемся (читаем, смотрим, ходим)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и.т.д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не можем ребенку дать то, чего у нас нет! </a:t>
            </a:r>
            <a:b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04052004043714">
            <a:extLst>
              <a:ext uri="{FF2B5EF4-FFF2-40B4-BE49-F238E27FC236}">
                <a16:creationId xmlns:a16="http://schemas.microsoft.com/office/drawing/2014/main" xmlns="" id="{416E436A-55A1-6813-F062-47C5FE914B7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6459" y="3087109"/>
            <a:ext cx="4951491" cy="335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8411cfc46918ead88608abecff83387ac0337f6">
            <a:extLst>
              <a:ext uri="{FF2B5EF4-FFF2-40B4-BE49-F238E27FC236}">
                <a16:creationId xmlns:a16="http://schemas.microsoft.com/office/drawing/2014/main" xmlns="" id="{607BFED8-6C21-BD02-F220-F9495333C3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60675" y="3429000"/>
            <a:ext cx="5181600" cy="326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ЛОГО Институт развития образования мал">
            <a:extLst>
              <a:ext uri="{FF2B5EF4-FFF2-40B4-BE49-F238E27FC236}">
                <a16:creationId xmlns:a16="http://schemas.microsoft.com/office/drawing/2014/main" xmlns="" id="{D0C093F7-C653-BCBE-E251-E11357A9C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26" y="410951"/>
            <a:ext cx="951053" cy="56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277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xmlns="" id="{CA4EACE7-C58A-5D73-41B4-6B8524D3E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3534" y="194649"/>
            <a:ext cx="10027068" cy="10999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</a:rPr>
              <a:t>СЕМЬЯ – НЕДЕЛИМОЕ  ЦЕЛОЕ</a:t>
            </a:r>
            <a:br>
              <a:rPr lang="ru-RU" sz="40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</a:rPr>
              <a:t>(вне зависимости от состава семьи)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endParaRPr lang="ru-RU" alt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Объект 2">
            <a:extLst>
              <a:ext uri="{FF2B5EF4-FFF2-40B4-BE49-F238E27FC236}">
                <a16:creationId xmlns:a16="http://schemas.microsoft.com/office/drawing/2014/main" xmlns="" id="{C2FAF82B-CACB-0C27-6689-CB3592259F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399" y="1593410"/>
            <a:ext cx="11429202" cy="5069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«Ребенок – зеркало семьи», </a:t>
            </a:r>
          </a:p>
          <a:p>
            <a:pPr marL="0" indent="0" algn="ctr">
              <a:buNone/>
            </a:pPr>
            <a:r>
              <a:rPr lang="ru-RU" sz="3600" dirty="0"/>
              <a:t>«Яблоко от яблони недалеко падает» и др. </a:t>
            </a:r>
          </a:p>
          <a:p>
            <a:pPr marL="0" indent="0" algn="ctr">
              <a:buNone/>
            </a:pPr>
            <a:endParaRPr lang="ru-RU" altLang="ru-RU" sz="2857" dirty="0"/>
          </a:p>
        </p:txBody>
      </p:sp>
      <p:pic>
        <p:nvPicPr>
          <p:cNvPr id="8196" name="Picture 13" descr="ЛОГО Институт развития образования мал">
            <a:extLst>
              <a:ext uri="{FF2B5EF4-FFF2-40B4-BE49-F238E27FC236}">
                <a16:creationId xmlns:a16="http://schemas.microsoft.com/office/drawing/2014/main" xmlns="" id="{6D11BB07-5607-4000-0802-D4CB1B373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239" y="410951"/>
            <a:ext cx="1087767" cy="64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241492">
            <a:extLst>
              <a:ext uri="{FF2B5EF4-FFF2-40B4-BE49-F238E27FC236}">
                <a16:creationId xmlns:a16="http://schemas.microsoft.com/office/drawing/2014/main" xmlns="" id="{5D5BBE08-FF83-FEF4-D67F-F1FC5C867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4688" y="3109866"/>
            <a:ext cx="5332377" cy="3553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384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769544" y="1520982"/>
            <a:ext cx="1067403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13" descr="ЛОГО Институт развития образования м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222" y="278131"/>
            <a:ext cx="826871" cy="49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AEEE6124-C413-F788-4E9B-77520C1D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394" y="34074"/>
            <a:ext cx="9644405" cy="892552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rgbClr val="0070C0"/>
                </a:solidFill>
                <a:latin typeface="Georgia" panose="02040502050405020303" pitchFamily="18" charset="0"/>
              </a:rPr>
              <a:t>К.Д.Ушинский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: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xmlns="" id="{BF705CED-94BB-69D5-8C85-B178A5FD7C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38846" y="926626"/>
            <a:ext cx="3253152" cy="5709283"/>
          </a:xfrm>
          <a:prstGeom prst="rect">
            <a:avLst/>
          </a:prstGeom>
        </p:spPr>
      </p:pic>
      <p:sp>
        <p:nvSpPr>
          <p:cNvPr id="18" name="Объект 17">
            <a:extLst>
              <a:ext uri="{FF2B5EF4-FFF2-40B4-BE49-F238E27FC236}">
                <a16:creationId xmlns:a16="http://schemas.microsoft.com/office/drawing/2014/main" xmlns="" id="{B0A6C67A-34CD-4C1D-C8EE-2FD10EB12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1299" y="926626"/>
            <a:ext cx="6392501" cy="5709283"/>
          </a:xfrm>
        </p:spPr>
        <p:txBody>
          <a:bodyPr>
            <a:normAutofit/>
          </a:bodyPr>
          <a:lstStyle/>
          <a:p>
            <a:endParaRPr lang="ru-RU" sz="2000" b="1" dirty="0" smtClean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ru-RU" sz="2000" b="1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ru-RU" sz="20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«</a:t>
            </a:r>
            <a:r>
              <a:rPr lang="ru-RU" sz="20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Без хороших отцов нет хорошего воспитания, несмотря на все школы, институты и пансионы»;</a:t>
            </a:r>
          </a:p>
          <a:p>
            <a:endParaRPr lang="ru-RU" sz="2000" b="1" dirty="0">
              <a:latin typeface="Georgia" panose="02040502050405020303" pitchFamily="18" charset="0"/>
            </a:endParaRPr>
          </a:p>
          <a:p>
            <a:pPr>
              <a:buNone/>
            </a:pPr>
            <a:endParaRPr lang="ru-RU" sz="2000" b="1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ru-RU" sz="20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«Воспитывать детей надо не для счастья, а для труда, это и принесет им счастье».</a:t>
            </a:r>
            <a:endParaRPr lang="ru-RU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«Ушинский – это наш народный педагог, также как Пушкин – наш народный поэт, Ломоносов – первый народный ученый, Глинка – народный композитор, а Суворов – народный полководец»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Л. </a:t>
            </a:r>
            <a:r>
              <a:rPr lang="ru-RU" sz="16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Модзалевский</a:t>
            </a:r>
            <a:endParaRPr lang="ru-RU" sz="1600" dirty="0" smtClean="0"/>
          </a:p>
          <a:p>
            <a:endParaRPr lang="ru-RU" sz="16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185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91A064-F7F8-A5BD-90D6-BB8A0D34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976" y="365126"/>
            <a:ext cx="9325824" cy="11830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</a:rPr>
              <a:t>ПЕРЕДАВАТЬ РЕБЕНКУ ВСЕ, ЧТО ОН МОЖЕТ ДЕЛАТЬ САМ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1D9123-6839-6B85-B6F4-893CA3D91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«ВМЕСТО» (ребенка) -   «ВМЕСТЕ» (наблюдая) – в перспективе: «ОТДАТЬ»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к размышлению: «БОЛЬШАЯ СЕМЬЯ – БОЛЬШИЕ НАДЕЖДЫ»</a:t>
            </a:r>
          </a:p>
          <a:p>
            <a:endParaRPr lang="ru-RU" dirty="0"/>
          </a:p>
        </p:txBody>
      </p:sp>
      <p:pic>
        <p:nvPicPr>
          <p:cNvPr id="4" name="Picture 6" descr="fotomnogodetnye">
            <a:extLst>
              <a:ext uri="{FF2B5EF4-FFF2-40B4-BE49-F238E27FC236}">
                <a16:creationId xmlns:a16="http://schemas.microsoft.com/office/drawing/2014/main" xmlns="" id="{06C5C830-D49D-E844-0BF6-08BBF54C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3270696"/>
            <a:ext cx="4752330" cy="3160705"/>
          </a:xfrm>
          <a:prstGeom prst="rect">
            <a:avLst/>
          </a:prstGeom>
          <a:noFill/>
        </p:spPr>
      </p:pic>
      <p:pic>
        <p:nvPicPr>
          <p:cNvPr id="5" name="Picture 13" descr="ЛОГО Институт развития образования мал">
            <a:extLst>
              <a:ext uri="{FF2B5EF4-FFF2-40B4-BE49-F238E27FC236}">
                <a16:creationId xmlns:a16="http://schemas.microsoft.com/office/drawing/2014/main" xmlns="" id="{97B8C2DC-4D3F-70B3-C7EF-9F3D52322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239" y="410951"/>
            <a:ext cx="1087767" cy="64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7424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54043</TotalTime>
  <Words>289</Words>
  <Application>Microsoft Office PowerPoint</Application>
  <PresentationFormat>Произвольный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Межрегиональная научно-практическая конференция  «РАННИЙ ВОЗРАСТ: НОВЫЙ ВЕКТОР РАЗВИТИЯ»  РОДИТЕЛЬСКАЯ ПЛОЩАДКА  РОЛЬ СЕМЬИ В ВОСПИТАНИИ РЕБЕНКА ОТ 0 ДО 3 ЛЕТ   06-07 декабря 2022</vt:lpstr>
      <vt:lpstr>Слайд 2</vt:lpstr>
      <vt:lpstr>Как «утеплить» супружеские отношения? - Нужно делать дела любви</vt:lpstr>
      <vt:lpstr>Слайд 4</vt:lpstr>
      <vt:lpstr>Я – высказывание! (вместо – «Ты) (недовольство, раздражение, обида и т.д.)</vt:lpstr>
      <vt:lpstr>«Как слово наше отзовется…»: что и как говорим (о себе, о других и т.д.), какой семейный уклад (правила, традиции), чем интересуемся (читаем, смотрим, ходим) и.т.д  Мы не можем ребенку дать то, чего у нас нет!  </vt:lpstr>
      <vt:lpstr>СЕМЬЯ – НЕДЕЛИМОЕ  ЦЕЛОЕ  (вне зависимости от состава семьи) </vt:lpstr>
      <vt:lpstr>К.Д.Ушинский:</vt:lpstr>
      <vt:lpstr>ПЕРЕДАВАТЬ РЕБЕНКУ ВСЕ, ЧТО ОН МОЖЕТ ДЕЛАТЬ САМ</vt:lpstr>
      <vt:lpstr>ПОДДЕРЖИВАЙТЕ   СВОИ  ЛИЧНЫЕ  РЕСУРСЫ</vt:lpstr>
      <vt:lpstr>РАДОСТИ ВАМ  И ВАШИМ БЛИЗКИМ!!!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гражданина – новые акценты</dc:title>
  <dc:creator>Microsoft Office User</dc:creator>
  <cp:lastModifiedBy>Poroshina-TI</cp:lastModifiedBy>
  <cp:revision>321</cp:revision>
  <dcterms:created xsi:type="dcterms:W3CDTF">2021-08-16T22:24:52Z</dcterms:created>
  <dcterms:modified xsi:type="dcterms:W3CDTF">2022-12-06T12:00:41Z</dcterms:modified>
</cp:coreProperties>
</file>