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1"/>
  </p:sldMasterIdLst>
  <p:notesMasterIdLst>
    <p:notesMasterId r:id="rId39"/>
  </p:notesMasterIdLst>
  <p:sldIdLst>
    <p:sldId id="304" r:id="rId2"/>
    <p:sldId id="305" r:id="rId3"/>
    <p:sldId id="306" r:id="rId4"/>
    <p:sldId id="295" r:id="rId5"/>
    <p:sldId id="324" r:id="rId6"/>
    <p:sldId id="307" r:id="rId7"/>
    <p:sldId id="308" r:id="rId8"/>
    <p:sldId id="309" r:id="rId9"/>
    <p:sldId id="310" r:id="rId10"/>
    <p:sldId id="311" r:id="rId11"/>
    <p:sldId id="312" r:id="rId12"/>
    <p:sldId id="313" r:id="rId13"/>
    <p:sldId id="316" r:id="rId14"/>
    <p:sldId id="314" r:id="rId15"/>
    <p:sldId id="315" r:id="rId16"/>
    <p:sldId id="317" r:id="rId17"/>
    <p:sldId id="318" r:id="rId18"/>
    <p:sldId id="319" r:id="rId19"/>
    <p:sldId id="320" r:id="rId20"/>
    <p:sldId id="321" r:id="rId21"/>
    <p:sldId id="298" r:id="rId22"/>
    <p:sldId id="277" r:id="rId23"/>
    <p:sldId id="300" r:id="rId24"/>
    <p:sldId id="303" r:id="rId25"/>
    <p:sldId id="260" r:id="rId26"/>
    <p:sldId id="263" r:id="rId27"/>
    <p:sldId id="268" r:id="rId28"/>
    <p:sldId id="322" r:id="rId29"/>
    <p:sldId id="269" r:id="rId30"/>
    <p:sldId id="270" r:id="rId31"/>
    <p:sldId id="271" r:id="rId32"/>
    <p:sldId id="272" r:id="rId33"/>
    <p:sldId id="278" r:id="rId34"/>
    <p:sldId id="273" r:id="rId35"/>
    <p:sldId id="274" r:id="rId36"/>
    <p:sldId id="284" r:id="rId37"/>
    <p:sldId id="323" r:id="rId3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47" autoAdjust="0"/>
    <p:restoredTop sz="94660"/>
  </p:normalViewPr>
  <p:slideViewPr>
    <p:cSldViewPr snapToGrid="0">
      <p:cViewPr varScale="1">
        <p:scale>
          <a:sx n="80" d="100"/>
          <a:sy n="80" d="100"/>
        </p:scale>
        <p:origin x="77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B27E9F-E59C-4EE6-AC2D-42F416FF820F}" type="datetimeFigureOut">
              <a:rPr lang="ru-RU" smtClean="0"/>
              <a:t>05.09.2022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B5FDA5-82B9-41DB-A469-8641D410E1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4787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5FDA5-82B9-41DB-A469-8641D410E14B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9721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1F0BB-8B86-4DDB-902D-572E0E2379DD}" type="datetimeFigureOut">
              <a:rPr lang="ru-RU" smtClean="0"/>
              <a:t>05.09.2022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A54D4-89D8-4B91-96C7-37405A0BBE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6656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1F0BB-8B86-4DDB-902D-572E0E2379DD}" type="datetimeFigureOut">
              <a:rPr lang="ru-RU" smtClean="0"/>
              <a:t>05.09.2022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A54D4-89D8-4B91-96C7-37405A0BBE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283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1F0BB-8B86-4DDB-902D-572E0E2379DD}" type="datetimeFigureOut">
              <a:rPr lang="ru-RU" smtClean="0"/>
              <a:t>05.09.2022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A54D4-89D8-4B91-96C7-37405A0BBE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541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1F0BB-8B86-4DDB-902D-572E0E2379DD}" type="datetimeFigureOut">
              <a:rPr lang="ru-RU" smtClean="0"/>
              <a:t>05.09.2022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A54D4-89D8-4B91-96C7-37405A0BBE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6804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1F0BB-8B86-4DDB-902D-572E0E2379DD}" type="datetimeFigureOut">
              <a:rPr lang="ru-RU" smtClean="0"/>
              <a:t>05.09.2022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A54D4-89D8-4B91-96C7-37405A0BBE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343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1F0BB-8B86-4DDB-902D-572E0E2379DD}" type="datetimeFigureOut">
              <a:rPr lang="ru-RU" smtClean="0"/>
              <a:t>05.09.2022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A54D4-89D8-4B91-96C7-37405A0BBE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805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1F0BB-8B86-4DDB-902D-572E0E2379DD}" type="datetimeFigureOut">
              <a:rPr lang="ru-RU" smtClean="0"/>
              <a:t>05.09.2022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A54D4-89D8-4B91-96C7-37405A0BBE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2651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1F0BB-8B86-4DDB-902D-572E0E2379DD}" type="datetimeFigureOut">
              <a:rPr lang="ru-RU" smtClean="0"/>
              <a:t>05.09.2022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A54D4-89D8-4B91-96C7-37405A0BBE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0187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1F0BB-8B86-4DDB-902D-572E0E2379DD}" type="datetimeFigureOut">
              <a:rPr lang="ru-RU" smtClean="0"/>
              <a:t>05.09.2022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A54D4-89D8-4B91-96C7-37405A0BBE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7676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1F0BB-8B86-4DDB-902D-572E0E2379DD}" type="datetimeFigureOut">
              <a:rPr lang="ru-RU" smtClean="0"/>
              <a:t>05.09.2022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A54D4-89D8-4B91-96C7-37405A0BBE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700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1F0BB-8B86-4DDB-902D-572E0E2379DD}" type="datetimeFigureOut">
              <a:rPr lang="ru-RU" smtClean="0"/>
              <a:t>05.09.2022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A54D4-89D8-4B91-96C7-37405A0BBE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250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B1F0BB-8B86-4DDB-902D-572E0E2379DD}" type="datetimeFigureOut">
              <a:rPr lang="ru-RU" smtClean="0"/>
              <a:t>05.09.2022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4A54D4-89D8-4B91-96C7-37405A0BBE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160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7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jpe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jpeg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jpeg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jpeg"/><Relationship Id="rId5" Type="http://schemas.openxmlformats.org/officeDocument/2006/relationships/image" Target="../media/image41.jpeg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jpeg"/><Relationship Id="rId5" Type="http://schemas.openxmlformats.org/officeDocument/2006/relationships/image" Target="../media/image36.jpeg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36.jpe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jpeg"/><Relationship Id="rId4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jpeg"/><Relationship Id="rId5" Type="http://schemas.openxmlformats.org/officeDocument/2006/relationships/image" Target="../media/image52.jpeg"/><Relationship Id="rId4" Type="http://schemas.openxmlformats.org/officeDocument/2006/relationships/image" Target="../media/image36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jpe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Текст 1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Picture 2" descr="https://phonoteka.org/uploads/posts/2021-05/1620328250_43-phonoteka_org-p-fon-dlya-prezentatsii-bezopasnost-detei-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Объект 9"/>
          <p:cNvPicPr>
            <a:picLocks noChangeAspect="1"/>
          </p:cNvPicPr>
          <p:nvPr/>
        </p:nvPicPr>
        <p:blipFill>
          <a:blip r:embed="rId3" cstate="print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60" y="5552623"/>
            <a:ext cx="1412065" cy="10655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0" y="2202760"/>
            <a:ext cx="119824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Сопровождение и обучение ребенка с РАС в ДОУ:</a:t>
            </a:r>
          </a:p>
          <a:p>
            <a:pPr algn="ctr">
              <a:lnSpc>
                <a:spcPct val="100000"/>
              </a:lnSpc>
            </a:pPr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практики АВА-терапии в коррекционной работе с детьми с РАС</a:t>
            </a:r>
          </a:p>
        </p:txBody>
      </p:sp>
      <p:pic>
        <p:nvPicPr>
          <p:cNvPr id="10" name="Picture 9" descr="C:\Users\USER\Desktop\yafbdInB_V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13" y="7525"/>
            <a:ext cx="1344149" cy="117840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Прямоугольник 14"/>
          <p:cNvSpPr/>
          <p:nvPr/>
        </p:nvSpPr>
        <p:spPr>
          <a:xfrm>
            <a:off x="6724651" y="4173366"/>
            <a:ext cx="52578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5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500" dirty="0"/>
              <a:t>АРТЕМЬЕВА ОЛЬГА ВАЛЕРЬЕВНА,</a:t>
            </a:r>
          </a:p>
          <a:p>
            <a:pPr algn="r"/>
            <a:r>
              <a:rPr lang="ru-RU" sz="2500" dirty="0"/>
              <a:t>                                                             педагог-психолог </a:t>
            </a:r>
            <a:r>
              <a:rPr lang="ru-RU" sz="2500" dirty="0" smtClean="0"/>
              <a:t>муниципального </a:t>
            </a:r>
            <a:r>
              <a:rPr lang="ru-RU" sz="2500" dirty="0"/>
              <a:t>бюджетного дошкольного образовательного учреждения </a:t>
            </a:r>
          </a:p>
          <a:p>
            <a:pPr algn="r"/>
            <a:r>
              <a:rPr lang="ru-RU" sz="2500" dirty="0"/>
              <a:t>№ 136 г. Липецка</a:t>
            </a:r>
            <a:endParaRPr lang="ru-RU" sz="25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r"/>
            <a:r>
              <a:rPr lang="ru-RU" sz="2500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ru-RU" sz="2500" i="1" dirty="0">
              <a:solidFill>
                <a:schemeClr val="accent6">
                  <a:lumMod val="50000"/>
                </a:schemeClr>
              </a:solidFill>
            </a:endParaRPr>
          </a:p>
          <a:p>
            <a:pPr algn="r"/>
            <a:endParaRPr lang="ru-RU" sz="2500" dirty="0"/>
          </a:p>
        </p:txBody>
      </p:sp>
    </p:spTree>
    <p:extLst>
      <p:ext uri="{BB962C8B-B14F-4D97-AF65-F5344CB8AC3E}">
        <p14:creationId xmlns:p14="http://schemas.microsoft.com/office/powerpoint/2010/main" val="177062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ловые фоны для презентаций (61 фото)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689" y="10391"/>
            <a:ext cx="12192000" cy="6847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0" y="1295307"/>
            <a:ext cx="11820525" cy="166932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endParaRPr lang="ru-RU" sz="55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/>
              <a:t> </a:t>
            </a:r>
            <a:r>
              <a:rPr lang="ru-RU" sz="2800" dirty="0" smtClean="0">
                <a:latin typeface="Segoe UI Semibold" panose="020B0702040204020203" pitchFamily="34" charset="0"/>
              </a:rPr>
              <a:t> Структурированная среда</a:t>
            </a:r>
            <a:endParaRPr lang="ru-RU" sz="2800" i="1" dirty="0">
              <a:latin typeface="Segoe UI Semibold" panose="020B0702040204020203" pitchFamily="34" charset="0"/>
            </a:endParaRPr>
          </a:p>
          <a:p>
            <a:endParaRPr lang="ru-RU" sz="2800" dirty="0"/>
          </a:p>
          <a:p>
            <a:pPr algn="ctr">
              <a:lnSpc>
                <a:spcPct val="100000"/>
              </a:lnSpc>
            </a:pPr>
            <a:endParaRPr lang="ru-RU" sz="55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endParaRPr lang="ru-RU" sz="5500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9" descr="C:\Users\USER\Desktop\yafbdInB_V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1522" y="116899"/>
            <a:ext cx="758800" cy="589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854" y="1027906"/>
            <a:ext cx="5323236" cy="5323236"/>
          </a:xfrm>
          <a:prstGeom prst="rect">
            <a:avLst/>
          </a:prstGeom>
          <a:ln w="69850">
            <a:solidFill>
              <a:schemeClr val="bg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5933" y="1027906"/>
            <a:ext cx="5323236" cy="5323236"/>
          </a:xfrm>
          <a:prstGeom prst="rect">
            <a:avLst/>
          </a:prstGeom>
          <a:ln w="698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03771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ловые фоны для презентаций (61 фото)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689" y="-69122"/>
            <a:ext cx="12192000" cy="6847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0" y="1295307"/>
            <a:ext cx="11820525" cy="166932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endParaRPr lang="ru-RU" sz="55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/>
              <a:t> </a:t>
            </a:r>
            <a:r>
              <a:rPr lang="ru-RU" sz="2800" dirty="0" smtClean="0">
                <a:latin typeface="Segoe UI Semibold" panose="020B0702040204020203" pitchFamily="34" charset="0"/>
              </a:rPr>
              <a:t> Структурированная среда</a:t>
            </a:r>
            <a:endParaRPr lang="ru-RU" sz="2800" i="1" dirty="0">
              <a:latin typeface="Segoe UI Semibold" panose="020B0702040204020203" pitchFamily="34" charset="0"/>
            </a:endParaRPr>
          </a:p>
          <a:p>
            <a:endParaRPr lang="ru-RU" sz="2800" dirty="0"/>
          </a:p>
          <a:p>
            <a:pPr algn="ctr">
              <a:lnSpc>
                <a:spcPct val="100000"/>
              </a:lnSpc>
            </a:pPr>
            <a:endParaRPr lang="ru-RU" sz="55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endParaRPr lang="ru-RU" sz="5500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9" descr="C:\Users\USER\Desktop\yafbdInB_V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1522" y="116899"/>
            <a:ext cx="758800" cy="589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3124" y="1010966"/>
            <a:ext cx="5340176" cy="5340176"/>
          </a:xfrm>
          <a:prstGeom prst="rect">
            <a:avLst/>
          </a:prstGeom>
          <a:ln w="69850">
            <a:solidFill>
              <a:schemeClr val="bg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407645"/>
            <a:ext cx="6230884" cy="4459451"/>
          </a:xfrm>
          <a:prstGeom prst="rect">
            <a:avLst/>
          </a:prstGeom>
          <a:ln w="698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48609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ловые фоны для презентаций (61 фото)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689" y="-69122"/>
            <a:ext cx="12192000" cy="6847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0" y="1295307"/>
            <a:ext cx="11820525" cy="166932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endParaRPr lang="ru-RU" sz="55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/>
              <a:t> </a:t>
            </a:r>
            <a:r>
              <a:rPr lang="ru-RU" sz="2800" dirty="0" smtClean="0">
                <a:latin typeface="Segoe UI Semibold" panose="020B0702040204020203" pitchFamily="34" charset="0"/>
              </a:rPr>
              <a:t> Визуальная поддержка</a:t>
            </a:r>
            <a:endParaRPr lang="ru-RU" sz="2800" i="1" dirty="0">
              <a:latin typeface="Segoe UI Semibold" panose="020B0702040204020203" pitchFamily="34" charset="0"/>
            </a:endParaRPr>
          </a:p>
          <a:p>
            <a:endParaRPr lang="ru-RU" sz="2800" dirty="0"/>
          </a:p>
          <a:p>
            <a:pPr algn="ctr">
              <a:lnSpc>
                <a:spcPct val="100000"/>
              </a:lnSpc>
            </a:pPr>
            <a:endParaRPr lang="ru-RU" sz="55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endParaRPr lang="ru-RU" sz="5500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9" descr="C:\Users\USER\Desktop\yafbdInB_V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1522" y="116899"/>
            <a:ext cx="758800" cy="589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921" y="981516"/>
            <a:ext cx="5183768" cy="5060931"/>
          </a:xfrm>
          <a:prstGeom prst="rect">
            <a:avLst/>
          </a:prstGeom>
          <a:ln w="69850">
            <a:solidFill>
              <a:schemeClr val="bg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2946" y="954329"/>
            <a:ext cx="4342442" cy="5115306"/>
          </a:xfrm>
          <a:prstGeom prst="rect">
            <a:avLst/>
          </a:prstGeom>
          <a:ln w="698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0655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ловые фоны для презентаций (61 фото)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689" y="-69122"/>
            <a:ext cx="12192000" cy="6847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0" y="1295307"/>
            <a:ext cx="11820525" cy="166932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endParaRPr lang="ru-RU" sz="55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/>
              <a:t> </a:t>
            </a:r>
            <a:r>
              <a:rPr lang="ru-RU" sz="2800" dirty="0" smtClean="0">
                <a:latin typeface="Segoe UI Semibold" panose="020B0702040204020203" pitchFamily="34" charset="0"/>
              </a:rPr>
              <a:t> Визуальная поддержка</a:t>
            </a:r>
            <a:endParaRPr lang="ru-RU" sz="2800" i="1" dirty="0">
              <a:latin typeface="Segoe UI Semibold" panose="020B0702040204020203" pitchFamily="34" charset="0"/>
            </a:endParaRPr>
          </a:p>
          <a:p>
            <a:endParaRPr lang="ru-RU" sz="2800" dirty="0"/>
          </a:p>
          <a:p>
            <a:pPr algn="ctr">
              <a:lnSpc>
                <a:spcPct val="100000"/>
              </a:lnSpc>
            </a:pPr>
            <a:endParaRPr lang="ru-RU" sz="55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endParaRPr lang="ru-RU" sz="5500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9" descr="C:\Users\USER\Desktop\yafbdInB_V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1522" y="116899"/>
            <a:ext cx="758800" cy="589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6085" y="1974729"/>
            <a:ext cx="5769495" cy="3840176"/>
          </a:xfrm>
          <a:prstGeom prst="rect">
            <a:avLst/>
          </a:prstGeom>
          <a:ln w="69850">
            <a:solidFill>
              <a:schemeClr val="bg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651" y="1295307"/>
            <a:ext cx="5066154" cy="5066154"/>
          </a:xfrm>
          <a:prstGeom prst="rect">
            <a:avLst/>
          </a:prstGeom>
          <a:ln w="698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03181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ловые фоны для презентаций (61 фото)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689" y="-69122"/>
            <a:ext cx="12192000" cy="6847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0" y="1295307"/>
            <a:ext cx="11820525" cy="166932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endParaRPr lang="ru-RU" sz="55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/>
              <a:t> </a:t>
            </a:r>
            <a:r>
              <a:rPr lang="ru-RU" sz="2800" dirty="0" smtClean="0">
                <a:latin typeface="Segoe UI Semibold" panose="020B0702040204020203" pitchFamily="34" charset="0"/>
              </a:rPr>
              <a:t> Визуальная поддержка</a:t>
            </a:r>
            <a:endParaRPr lang="ru-RU" sz="2800" i="1" dirty="0">
              <a:latin typeface="Segoe UI Semibold" panose="020B0702040204020203" pitchFamily="34" charset="0"/>
            </a:endParaRPr>
          </a:p>
          <a:p>
            <a:endParaRPr lang="ru-RU" sz="2800" dirty="0"/>
          </a:p>
          <a:p>
            <a:pPr algn="ctr">
              <a:lnSpc>
                <a:spcPct val="100000"/>
              </a:lnSpc>
            </a:pPr>
            <a:endParaRPr lang="ru-RU" sz="55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endParaRPr lang="ru-RU" sz="5500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9" descr="C:\Users\USER\Desktop\yafbdInB_V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1522" y="116899"/>
            <a:ext cx="758800" cy="589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002" y="1295307"/>
            <a:ext cx="5973586" cy="4483458"/>
          </a:xfrm>
          <a:prstGeom prst="rect">
            <a:avLst/>
          </a:prstGeom>
          <a:ln w="69850">
            <a:solidFill>
              <a:schemeClr val="bg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651" y="1295307"/>
            <a:ext cx="4483458" cy="4483458"/>
          </a:xfrm>
          <a:prstGeom prst="rect">
            <a:avLst/>
          </a:prstGeom>
          <a:ln w="698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66852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ловые фоны для презентаций (61 фото)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689" y="-228148"/>
            <a:ext cx="12192000" cy="6847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1827047" y="2052151"/>
            <a:ext cx="11820525" cy="166932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endParaRPr lang="ru-RU" sz="55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/>
              <a:t> </a:t>
            </a:r>
            <a:r>
              <a:rPr lang="ru-RU" sz="2800" dirty="0" smtClean="0">
                <a:latin typeface="Segoe UI Semibold" panose="020B0702040204020203" pitchFamily="34" charset="0"/>
              </a:rPr>
              <a:t> </a:t>
            </a:r>
          </a:p>
          <a:p>
            <a:pPr algn="ctr"/>
            <a:r>
              <a:rPr lang="ru-RU" sz="2800" dirty="0" smtClean="0">
                <a:latin typeface="Segoe UI Semibold" panose="020B0702040204020203" pitchFamily="34" charset="0"/>
              </a:rPr>
              <a:t>Специальное оборудование </a:t>
            </a:r>
          </a:p>
          <a:p>
            <a:pPr algn="ctr"/>
            <a:endParaRPr lang="ru-RU" sz="2800" i="1" dirty="0">
              <a:latin typeface="Segoe UI Semibold" panose="020B0702040204020203" pitchFamily="34" charset="0"/>
            </a:endParaRPr>
          </a:p>
          <a:p>
            <a:endParaRPr lang="ru-RU" sz="2800" dirty="0"/>
          </a:p>
          <a:p>
            <a:pPr algn="ctr">
              <a:lnSpc>
                <a:spcPct val="100000"/>
              </a:lnSpc>
            </a:pPr>
            <a:endParaRPr lang="ru-RU" sz="55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endParaRPr lang="ru-RU" sz="5500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9" descr="C:\Users\USER\Desktop\yafbdInB_V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1522" y="116899"/>
            <a:ext cx="758800" cy="589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43466"/>
            <a:ext cx="3468308" cy="3468308"/>
          </a:xfrm>
          <a:prstGeom prst="rect">
            <a:avLst/>
          </a:prstGeom>
          <a:ln w="69850">
            <a:solidFill>
              <a:srgbClr val="0070C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3698" y="2283962"/>
            <a:ext cx="4117222" cy="4117222"/>
          </a:xfrm>
          <a:prstGeom prst="rect">
            <a:avLst/>
          </a:prstGeom>
          <a:ln w="63500">
            <a:solidFill>
              <a:srgbClr val="0070C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7606" y="1199226"/>
            <a:ext cx="3710701" cy="3710701"/>
          </a:xfrm>
          <a:prstGeom prst="rect">
            <a:avLst/>
          </a:prstGeom>
          <a:ln w="6985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90069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ловые фоны для презентаций (61 фото)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689" y="-228148"/>
            <a:ext cx="12192000" cy="6847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1827047" y="2052151"/>
            <a:ext cx="11820525" cy="166932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endParaRPr lang="ru-RU" sz="55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/>
              <a:t> </a:t>
            </a:r>
            <a:r>
              <a:rPr lang="ru-RU" sz="2800" dirty="0" smtClean="0">
                <a:latin typeface="Segoe UI Semibold" panose="020B0702040204020203" pitchFamily="34" charset="0"/>
              </a:rPr>
              <a:t> </a:t>
            </a:r>
          </a:p>
          <a:p>
            <a:pPr algn="ctr"/>
            <a:r>
              <a:rPr lang="ru-RU" sz="2800" dirty="0" smtClean="0">
                <a:latin typeface="Segoe UI Semibold" panose="020B0702040204020203" pitchFamily="34" charset="0"/>
              </a:rPr>
              <a:t>Специальное оборудование </a:t>
            </a:r>
          </a:p>
          <a:p>
            <a:pPr algn="ctr"/>
            <a:endParaRPr lang="ru-RU" sz="2800" i="1" dirty="0">
              <a:latin typeface="Segoe UI Semibold" panose="020B0702040204020203" pitchFamily="34" charset="0"/>
            </a:endParaRPr>
          </a:p>
          <a:p>
            <a:endParaRPr lang="ru-RU" sz="2800" dirty="0"/>
          </a:p>
          <a:p>
            <a:pPr algn="ctr">
              <a:lnSpc>
                <a:spcPct val="100000"/>
              </a:lnSpc>
            </a:pPr>
            <a:endParaRPr lang="ru-RU" sz="55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endParaRPr lang="ru-RU" sz="5500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9" descr="C:\Users\USER\Desktop\yafbdInB_V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1522" y="116899"/>
            <a:ext cx="758800" cy="589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865" y="-1"/>
            <a:ext cx="4686702" cy="4986869"/>
          </a:xfrm>
          <a:prstGeom prst="rect">
            <a:avLst/>
          </a:prstGeom>
          <a:ln w="69850">
            <a:solidFill>
              <a:schemeClr val="bg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6490" y="1407737"/>
            <a:ext cx="5894887" cy="4414587"/>
          </a:xfrm>
          <a:prstGeom prst="rect">
            <a:avLst/>
          </a:prstGeom>
          <a:ln w="698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48732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ловые фоны для презентаций (61 фото)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7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437873" y="2789146"/>
            <a:ext cx="5106060" cy="1047685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endParaRPr lang="ru-RU" sz="55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/>
              <a:t> </a:t>
            </a:r>
            <a:r>
              <a:rPr lang="ru-RU" sz="2800" dirty="0" smtClean="0">
                <a:latin typeface="Segoe UI Semibold" panose="020B0702040204020203" pitchFamily="34" charset="0"/>
              </a:rPr>
              <a:t> </a:t>
            </a:r>
          </a:p>
          <a:p>
            <a:pPr algn="ctr"/>
            <a:r>
              <a:rPr lang="ru-RU" sz="2800" dirty="0" smtClean="0">
                <a:latin typeface="Segoe UI Semibold" panose="020B0702040204020203" pitchFamily="34" charset="0"/>
              </a:rPr>
              <a:t> Индивидуальные и подгрупповые занятия</a:t>
            </a:r>
          </a:p>
          <a:p>
            <a:pPr algn="ctr"/>
            <a:endParaRPr lang="ru-RU" sz="2800" i="1" dirty="0">
              <a:latin typeface="Segoe UI Semibold" panose="020B0702040204020203" pitchFamily="34" charset="0"/>
            </a:endParaRPr>
          </a:p>
          <a:p>
            <a:endParaRPr lang="ru-RU" sz="2800" dirty="0"/>
          </a:p>
          <a:p>
            <a:pPr algn="ctr">
              <a:lnSpc>
                <a:spcPct val="100000"/>
              </a:lnSpc>
            </a:pPr>
            <a:endParaRPr lang="ru-RU" sz="55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endParaRPr lang="ru-RU" sz="5500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9" descr="C:\Users\USER\Desktop\yafbdInB_V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1522" y="116899"/>
            <a:ext cx="758800" cy="589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37796" y="1027906"/>
            <a:ext cx="5435898" cy="5435898"/>
          </a:xfrm>
          <a:prstGeom prst="rect">
            <a:avLst/>
          </a:prstGeom>
          <a:ln w="69850">
            <a:solidFill>
              <a:schemeClr val="bg1"/>
            </a:solidFill>
          </a:ln>
        </p:spPr>
      </p:pic>
      <p:pic>
        <p:nvPicPr>
          <p:cNvPr id="9" name="Picture 2" descr="https://sun9-49.userapi.com/impg/Ri9eHYLdJjYDRcwx4_DIM51LcwT_Uwlpk03zYg/plWPodvby0s.jpg?size=1600x1600&amp;quality=96&amp;sign=293ab63bfe4e7e2a2c916d7628d1e127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87" y="984501"/>
            <a:ext cx="5479303" cy="5479303"/>
          </a:xfrm>
          <a:prstGeom prst="rect">
            <a:avLst/>
          </a:prstGeom>
          <a:noFill/>
          <a:ln w="698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582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ловые фоны для презентаций (61 фото)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7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-523348" y="5200551"/>
            <a:ext cx="12463670" cy="1047685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endParaRPr lang="ru-RU" sz="55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/>
              <a:t> </a:t>
            </a:r>
            <a:r>
              <a:rPr lang="ru-RU" sz="2800" dirty="0" smtClean="0">
                <a:latin typeface="Segoe UI Semibold" panose="020B0702040204020203" pitchFamily="34" charset="0"/>
              </a:rPr>
              <a:t> </a:t>
            </a:r>
          </a:p>
          <a:p>
            <a:pPr algn="ctr"/>
            <a:r>
              <a:rPr lang="ru-RU" sz="2800" dirty="0" smtClean="0">
                <a:latin typeface="Segoe UI Semibold" panose="020B0702040204020203" pitchFamily="34" charset="0"/>
              </a:rPr>
              <a:t>  </a:t>
            </a:r>
            <a:r>
              <a:rPr lang="ru-RU" alt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Проектная деятельность по  </a:t>
            </a:r>
            <a:r>
              <a:rPr lang="ru-RU" alt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ПДД и СБО </a:t>
            </a:r>
          </a:p>
          <a:p>
            <a:pPr algn="ctr"/>
            <a:r>
              <a:rPr lang="ru-RU" alt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alt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Учимся, играя на безопасной дороге</a:t>
            </a:r>
            <a:r>
              <a:rPr lang="ru-RU" alt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alt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«Безопасная микроволновка»</a:t>
            </a:r>
          </a:p>
          <a:p>
            <a:pPr algn="ctr"/>
            <a:endParaRPr lang="ru-RU" altLang="ru-RU" sz="2800" dirty="0" smtClean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altLang="ru-RU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800" dirty="0" smtClean="0">
              <a:latin typeface="Segoe UI Semibold" panose="020B0702040204020203" pitchFamily="34" charset="0"/>
            </a:endParaRPr>
          </a:p>
          <a:p>
            <a:pPr algn="ctr"/>
            <a:endParaRPr lang="ru-RU" sz="2800" i="1" dirty="0">
              <a:latin typeface="Segoe UI Semibold" panose="020B0702040204020203" pitchFamily="34" charset="0"/>
            </a:endParaRPr>
          </a:p>
          <a:p>
            <a:endParaRPr lang="ru-RU" sz="2800" dirty="0"/>
          </a:p>
          <a:p>
            <a:pPr algn="ctr">
              <a:lnSpc>
                <a:spcPct val="100000"/>
              </a:lnSpc>
            </a:pPr>
            <a:endParaRPr lang="ru-RU" sz="55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endParaRPr lang="ru-RU" sz="5500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9" descr="C:\Users\USER\Desktop\yafbdInB_V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1522" y="116899"/>
            <a:ext cx="758800" cy="589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 descr="https://sun9-50.userapi.com/impf/tKRNekI135Cfr4y5KtCeOboB4U2T_7fMb5wJ8g/MKAU8N0OjGc.jpg?size=540x1080&amp;quality=96&amp;sign=f90136c8b9bd8502166d21b018fc0fbb&amp;type=alb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28" b="29874"/>
          <a:stretch>
            <a:fillRect/>
          </a:stretch>
        </p:blipFill>
        <p:spPr bwMode="auto">
          <a:xfrm>
            <a:off x="6267898" y="1760373"/>
            <a:ext cx="4739990" cy="4710001"/>
          </a:xfrm>
          <a:prstGeom prst="rect">
            <a:avLst/>
          </a:prstGeom>
          <a:noFill/>
          <a:ln w="698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/>
          <a:srcRect t="18116"/>
          <a:stretch/>
        </p:blipFill>
        <p:spPr>
          <a:xfrm>
            <a:off x="839788" y="1760373"/>
            <a:ext cx="4387470" cy="4790151"/>
          </a:xfrm>
          <a:prstGeom prst="rect">
            <a:avLst/>
          </a:prstGeom>
          <a:ln w="698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74468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ловые фоны для презентаций (61 фото)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7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-271670" y="3745306"/>
            <a:ext cx="12463670" cy="1047685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endParaRPr lang="ru-RU" sz="55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/>
              <a:t> </a:t>
            </a:r>
            <a:r>
              <a:rPr lang="ru-RU" sz="2800" dirty="0" smtClean="0">
                <a:latin typeface="Segoe UI Semibold" panose="020B0702040204020203" pitchFamily="34" charset="0"/>
              </a:rPr>
              <a:t> </a:t>
            </a: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«Методы игровой терапии в коррекции и развитии детей с РАС»</a:t>
            </a:r>
            <a:endParaRPr lang="ru-RU" altLang="ru-RU" sz="2800" dirty="0" smtClean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altLang="ru-RU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800" dirty="0" smtClean="0">
              <a:latin typeface="Segoe UI Semibold" panose="020B0702040204020203" pitchFamily="34" charset="0"/>
            </a:endParaRPr>
          </a:p>
          <a:p>
            <a:pPr algn="ctr"/>
            <a:endParaRPr lang="ru-RU" sz="2800" i="1" dirty="0">
              <a:latin typeface="Segoe UI Semibold" panose="020B0702040204020203" pitchFamily="34" charset="0"/>
            </a:endParaRPr>
          </a:p>
          <a:p>
            <a:endParaRPr lang="ru-RU" sz="2800" dirty="0"/>
          </a:p>
          <a:p>
            <a:pPr algn="ctr">
              <a:lnSpc>
                <a:spcPct val="100000"/>
              </a:lnSpc>
            </a:pPr>
            <a:endParaRPr lang="ru-RU" sz="55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endParaRPr lang="ru-RU" sz="5500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9" descr="C:\Users\USER\Desktop\yafbdInB_V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1522" y="116899"/>
            <a:ext cx="758800" cy="589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 descr="https://sun9-72.userapi.com/impg/xYERmN14XwrMkCxI2SaxZzs4w9OholsFkDEhWQ/YbOMRGdzbwM.jpg?size=1600x1600&amp;quality=96&amp;sign=4cd50e40ce616464d5ebc07c97e29595&amp;type=alb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10" y="1176200"/>
            <a:ext cx="4922838" cy="4924425"/>
          </a:xfrm>
          <a:prstGeom prst="rect">
            <a:avLst/>
          </a:prstGeom>
          <a:noFill/>
          <a:ln w="698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sun9-18.userapi.com/impg/QHRTHnYo3VzBUmWCc-1wOilOOxqb_UZF-yYEdg/KdJgiUPkzn0.jpg?size=1600x1600&amp;quality=96&amp;sign=543c4fc8530654e7ba5bcc701691dd62&amp;type=albu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8" t="5698"/>
          <a:stretch>
            <a:fillRect/>
          </a:stretch>
        </p:blipFill>
        <p:spPr bwMode="auto">
          <a:xfrm>
            <a:off x="6364736" y="1230175"/>
            <a:ext cx="4968875" cy="4870450"/>
          </a:xfrm>
          <a:prstGeom prst="rect">
            <a:avLst/>
          </a:prstGeom>
          <a:noFill/>
          <a:ln w="698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229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Текст 1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Picture 2" descr="https://phonoteka.org/uploads/posts/2021-05/1620328250_43-phonoteka_org-p-fon-dlya-prezentatsii-bezopasnost-detei-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2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Объект 9"/>
          <p:cNvPicPr>
            <a:picLocks noChangeAspect="1"/>
          </p:cNvPicPr>
          <p:nvPr/>
        </p:nvPicPr>
        <p:blipFill>
          <a:blip r:embed="rId3" cstate="print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679" y="237170"/>
            <a:ext cx="7511772" cy="56683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0" y="2202760"/>
            <a:ext cx="119824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" name="Picture 9" descr="C:\Users\USER\Desktop\yafbdInB_V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13" y="7525"/>
            <a:ext cx="1344149" cy="117840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Прямоугольник 14"/>
          <p:cNvSpPr/>
          <p:nvPr/>
        </p:nvSpPr>
        <p:spPr>
          <a:xfrm>
            <a:off x="6724651" y="4173366"/>
            <a:ext cx="5257800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5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500" dirty="0" smtClean="0"/>
              <a:t> </a:t>
            </a:r>
            <a:endParaRPr lang="ru-RU" sz="25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r"/>
            <a:r>
              <a:rPr lang="ru-RU" sz="2500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ru-RU" sz="2500" i="1" dirty="0">
              <a:solidFill>
                <a:schemeClr val="accent6">
                  <a:lumMod val="50000"/>
                </a:schemeClr>
              </a:solidFill>
            </a:endParaRPr>
          </a:p>
          <a:p>
            <a:pPr algn="r"/>
            <a:endParaRPr lang="ru-RU" sz="25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04800" y="1525587"/>
            <a:ext cx="3956330" cy="43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2500" dirty="0"/>
              <a:t>В сентябре 2018 года на базе ДОУ №136 г. Липецка стартовал проект по дошкольному образованию детей с расстройством аутистического спектра с применением метода  прикладного поведенческого </a:t>
            </a:r>
            <a:r>
              <a:rPr lang="ru-RU" sz="2500" dirty="0" smtClean="0"/>
              <a:t>анализа (АВА).</a:t>
            </a:r>
            <a:endParaRPr lang="ru-RU" sz="2500" dirty="0"/>
          </a:p>
        </p:txBody>
      </p:sp>
    </p:spTree>
    <p:extLst>
      <p:ext uri="{BB962C8B-B14F-4D97-AF65-F5344CB8AC3E}">
        <p14:creationId xmlns:p14="http://schemas.microsoft.com/office/powerpoint/2010/main" val="121128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ловые фоны для презентаций (61 фото)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7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Picture 9" descr="C:\Users\USER\Desktop\yafbdInB_V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1522" y="116899"/>
            <a:ext cx="758800" cy="58920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5938" y="365125"/>
            <a:ext cx="9049647" cy="5110300"/>
          </a:xfrm>
        </p:spPr>
        <p:txBody>
          <a:bodyPr>
            <a:normAutofit fontScale="85000" lnSpcReduction="20000"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Листы </a:t>
            </a:r>
            <a:r>
              <a:rPr lang="ru-RU" sz="3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коммуникации (ежедневно)</a:t>
            </a:r>
            <a:r>
              <a:rPr lang="ru-RU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Листы </a:t>
            </a:r>
            <a:r>
              <a:rPr lang="ru-RU" sz="3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Успеха (2 раза в год)</a:t>
            </a:r>
            <a:r>
              <a:rPr lang="ru-RU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Тетради </a:t>
            </a:r>
            <a:r>
              <a:rPr lang="ru-RU" sz="3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взаимодействия (по лексическим темам, еженедельно)</a:t>
            </a:r>
            <a:r>
              <a:rPr lang="ru-RU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Родительские собрания</a:t>
            </a:r>
            <a:br>
              <a:rPr lang="ru-RU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Оперативное общение в родительском чате</a:t>
            </a:r>
            <a:br>
              <a:rPr lang="ru-RU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Индивидуальные и групповые консультации (в том числе, онлайн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347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ловые фоны для презентаций (61 фото)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689" y="10391"/>
            <a:ext cx="12192000" cy="6847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-80939" y="2625620"/>
            <a:ext cx="11820525" cy="757192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АВА</a:t>
            </a:r>
            <a:r>
              <a:rPr lang="ru-RU" sz="35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5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Applied Behavioral Analysis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– это научная дисциплина, раздел психологии, изучающий и применяющий на практике законы поведения</a:t>
            </a:r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fontAlgn="base"/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АВА-терапия</a:t>
            </a:r>
          </a:p>
          <a:p>
            <a:pPr algn="ctr" fontAlgn="base"/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АБА-терапия</a:t>
            </a:r>
          </a:p>
          <a:p>
            <a:pPr algn="ctr" fontAlgn="base"/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Эй-би-эй-терапия</a:t>
            </a:r>
          </a:p>
          <a:p>
            <a:pPr algn="ctr" fontAlgn="base"/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Прикладной анализ поведения (ПАП) </a:t>
            </a:r>
          </a:p>
          <a:p>
            <a:pPr algn="ctr" fontAlgn="base"/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Прикладной поведенческий анализ</a:t>
            </a:r>
          </a:p>
          <a:p>
            <a:pPr algn="ctr" fontAlgn="base"/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Поведенческая терапия</a:t>
            </a:r>
          </a:p>
          <a:p>
            <a:pPr algn="ctr" fontAlgn="base"/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/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всё синонимы</a:t>
            </a:r>
            <a:endParaRPr lang="ru-RU" sz="25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endParaRPr lang="ru-RU" sz="8000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endParaRPr lang="ru-RU" sz="4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endParaRPr lang="ru-RU" sz="3200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9" descr="C:\Users\USER\Desktop\yafbdInB_V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1096" y="131350"/>
            <a:ext cx="639051" cy="5643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779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ловые фоны для презентаций (61 фото)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115" y="10391"/>
            <a:ext cx="12192000" cy="6847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606600" y="365125"/>
            <a:ext cx="10981975" cy="5494741"/>
          </a:xfrm>
        </p:spPr>
        <p:txBody>
          <a:bodyPr>
            <a:noAutofit/>
          </a:bodyPr>
          <a:lstStyle/>
          <a:p>
            <a:pPr fontAlgn="base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1968 год – Прикладной анализ поведения выделяется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самостоятельное научное направление</a:t>
            </a:r>
          </a:p>
          <a:p>
            <a:pPr fontAlgn="base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fontAlgn="base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fontAlgn="base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Прикладной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поведения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научное направление, развивающееся в рамках психологии бихевиоризма, предметом изучения которого является социально значимое поведение.</a:t>
            </a:r>
          </a:p>
          <a:p>
            <a:pPr fontAlgn="base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fontAlgn="base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fontAlgn="base"/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 значимое поведение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такое поведение, изменение которого приводит к изменению качества жизни человека (ребёнка) и его ближайшего окружения.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9" descr="C:\Users\USER\Desktop\yafbdInB_V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9013" y="83725"/>
            <a:ext cx="1344149" cy="11784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44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ловые фоны для презентаций (61 фото)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115" y="10391"/>
            <a:ext cx="12192000" cy="6847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197025" y="492846"/>
            <a:ext cx="10338937" cy="1552576"/>
          </a:xfrm>
        </p:spPr>
        <p:txBody>
          <a:bodyPr>
            <a:noAutofit/>
          </a:bodyPr>
          <a:lstStyle/>
          <a:p>
            <a:pPr fontAlgn="base"/>
            <a:endParaRPr lang="ru-RU" i="1" dirty="0"/>
          </a:p>
          <a:p>
            <a:pPr fontAlgn="base"/>
            <a:endParaRPr lang="ru-RU" i="1" dirty="0" smtClean="0"/>
          </a:p>
          <a:p>
            <a:pPr fontAlgn="base"/>
            <a:endParaRPr lang="ru-RU" i="1" dirty="0"/>
          </a:p>
          <a:p>
            <a:pPr fontAlgn="base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Поведение – это те действия, изменения организма, которые мы можем наблюдать, описать качественно и количественно. И эти действия вызваны факторами окружающей среды (физической и социальной).</a:t>
            </a:r>
          </a:p>
          <a:p>
            <a:pPr fontAlgn="base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fontAlgn="base"/>
            <a:endParaRPr lang="ru-RU" i="1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3" b="7222"/>
          <a:stretch/>
        </p:blipFill>
        <p:spPr>
          <a:xfrm>
            <a:off x="307976" y="1159668"/>
            <a:ext cx="4307004" cy="54697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883" y="1464468"/>
            <a:ext cx="6353175" cy="4764881"/>
          </a:xfrm>
          <a:prstGeom prst="rect">
            <a:avLst/>
          </a:prstGeom>
        </p:spPr>
      </p:pic>
      <p:pic>
        <p:nvPicPr>
          <p:cNvPr id="7" name="Picture 9" descr="C:\Users\USER\Desktop\yafbdInB_V8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0172" y="100393"/>
            <a:ext cx="1203886" cy="1059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286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839788" y="2058124"/>
            <a:ext cx="10340830" cy="823912"/>
          </a:xfrm>
        </p:spPr>
        <p:txBody>
          <a:bodyPr>
            <a:noAutofit/>
          </a:bodyPr>
          <a:lstStyle/>
          <a:p>
            <a:pPr algn="ctr"/>
            <a:endParaRPr lang="ru-RU" sz="5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950625" y="3006726"/>
            <a:ext cx="10687194" cy="3684588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88"/>
            <a:ext cx="12192000" cy="6853512"/>
          </a:xfrm>
          <a:prstGeom prst="rect">
            <a:avLst/>
          </a:prstGeom>
        </p:spPr>
      </p:pic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l="16521" t="13746" r="15559" b="7622"/>
          <a:stretch/>
        </p:blipFill>
        <p:spPr>
          <a:xfrm>
            <a:off x="1388714" y="365125"/>
            <a:ext cx="9414571" cy="6130925"/>
          </a:xfrm>
          <a:prstGeom prst="rect">
            <a:avLst/>
          </a:prstGeom>
        </p:spPr>
      </p:pic>
      <p:sp>
        <p:nvSpPr>
          <p:cNvPr id="12" name="Текст 2"/>
          <p:cNvSpPr txBox="1">
            <a:spLocks/>
          </p:cNvSpPr>
          <p:nvPr/>
        </p:nvSpPr>
        <p:spPr>
          <a:xfrm>
            <a:off x="1585913" y="5401106"/>
            <a:ext cx="9172574" cy="151923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«Если вы встретили одного человека с аутизмом, то вы знаете лишь одного человека с аутизмом».</a:t>
            </a:r>
          </a:p>
          <a:p>
            <a:pPr algn="r"/>
            <a:r>
              <a:rPr lang="ru-RU" b="0" i="1" dirty="0" smtClean="0">
                <a:solidFill>
                  <a:srgbClr val="FFFF00"/>
                </a:solidFill>
              </a:rPr>
              <a:t> </a:t>
            </a:r>
            <a:endParaRPr lang="ru-RU" sz="3200" b="0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9" descr="C:\Users\USER\Desktop\yafbdInB_V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4225" y="106794"/>
            <a:ext cx="1153145" cy="10727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830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ловые фоны для презентаций (61 фото)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115" y="10391"/>
            <a:ext cx="12192000" cy="6847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2739098" y="615949"/>
            <a:ext cx="9064975" cy="1889125"/>
          </a:xfrm>
        </p:spPr>
        <p:txBody>
          <a:bodyPr>
            <a:normAutofit fontScale="77500" lnSpcReduction="20000"/>
          </a:bodyPr>
          <a:lstStyle/>
          <a:p>
            <a:endParaRPr lang="ru-RU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ШАГ ПЕРВЫЙ</a:t>
            </a:r>
          </a:p>
          <a:p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Определяем индивидуальные возможности каждого ребенка и его образовательные потребности.</a:t>
            </a:r>
          </a:p>
          <a:p>
            <a:endParaRPr lang="ru-RU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Picture 2" descr="29.11.2018: Языки выучены – следующий шаг? – Клуб любителей иностранных  языков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862"/>
            <a:ext cx="2622983" cy="183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img51994.kanal-o.ru/img/2020-03-30/fmt_81_24_shutterstock_36394642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38" y="2559681"/>
            <a:ext cx="4953723" cy="3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Гиперопека. Как растить слабовольного и больного ребенка.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533253"/>
            <a:ext cx="5301452" cy="371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C:\Users\USER\Desktop\yafbdInB_V8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5830" y="109862"/>
            <a:ext cx="1344149" cy="11784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657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ловые фоны для презентаций (61 фото)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115" y="10391"/>
            <a:ext cx="12192000" cy="6847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010910" y="109862"/>
            <a:ext cx="9064975" cy="1889125"/>
          </a:xfrm>
        </p:spPr>
        <p:txBody>
          <a:bodyPr>
            <a:normAutofit fontScale="92500" lnSpcReduction="10000"/>
          </a:bodyPr>
          <a:lstStyle/>
          <a:p>
            <a:endParaRPr lang="ru-RU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5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Сбор документов:</a:t>
            </a:r>
          </a:p>
          <a:p>
            <a:r>
              <a:rPr lang="ru-RU" sz="3500" dirty="0" smtClean="0"/>
              <a:t> </a:t>
            </a:r>
            <a:endParaRPr lang="ru-RU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Picture 2" descr="29.11.2018: Языки выучены – следующий шаг? – Клуб любителей иностранных  языков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862"/>
            <a:ext cx="2622983" cy="183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839788" y="2070531"/>
            <a:ext cx="10964285" cy="4607359"/>
          </a:xfrm>
        </p:spPr>
        <p:txBody>
          <a:bodyPr>
            <a:norm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развернутые анкеты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родителей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тестирования психологом</a:t>
            </a:r>
          </a:p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тестирования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дефектологом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тестирования логопедом</a:t>
            </a: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тестирования воспитателями</a:t>
            </a:r>
          </a:p>
          <a:p>
            <a:pPr lvl="0"/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тестирование базовых речевых навыков и навыков социального взаимодействия </a:t>
            </a: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(VB-MAPP). </a:t>
            </a:r>
            <a:endParaRPr lang="ru-RU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9" name="Picture 9" descr="C:\Users\USER\Desktop\yafbdInB_V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7113" y="122912"/>
            <a:ext cx="1344149" cy="11784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8555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ловые фоны для презентаций (61 фото)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829"/>
            <a:ext cx="12192000" cy="6847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010910" y="203994"/>
            <a:ext cx="9064975" cy="1889125"/>
          </a:xfrm>
        </p:spPr>
        <p:txBody>
          <a:bodyPr>
            <a:normAutofit/>
          </a:bodyPr>
          <a:lstStyle/>
          <a:p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Тестирование </a:t>
            </a:r>
          </a:p>
          <a:p>
            <a:r>
              <a:rPr lang="ru-RU" sz="3500" dirty="0" smtClean="0"/>
              <a:t> </a:t>
            </a:r>
            <a:endParaRPr lang="ru-RU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Picture 2" descr="29.11.2018: Языки выучены – следующий шаг? – Клуб любителей иностранных  языков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862"/>
            <a:ext cx="2622983" cy="183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10964285" cy="3684588"/>
          </a:xfrm>
        </p:spPr>
        <p:txBody>
          <a:bodyPr>
            <a:normAutofit lnSpcReduction="1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Тест VB-MAPP (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Verbal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Behavior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Milestones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Assessment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Placement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тестирование навыков)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разработан в  2008 г. Марком 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Сандбергом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 тех пор активно применяется в практике Прикладного анализа поведения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цель тестирования вербальных навыков — определение актуального, начального уровня навыков ребенка и составление индивидуальной обучающей программы и программы по развитию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вербальных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навыков.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Picture 9" descr="C:\Users\USER\Desktop\yafbdInB_V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7113" y="124292"/>
            <a:ext cx="1344149" cy="11784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18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ловые фоны для презентаций (61 фото)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115" y="10391"/>
            <a:ext cx="12192000" cy="6847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2816946" y="123430"/>
            <a:ext cx="9064975" cy="2134862"/>
          </a:xfrm>
        </p:spPr>
        <p:txBody>
          <a:bodyPr>
            <a:normAutofit/>
          </a:bodyPr>
          <a:lstStyle/>
          <a:p>
            <a:endParaRPr lang="ru-RU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10964285" cy="3684588"/>
          </a:xfrm>
        </p:spPr>
        <p:txBody>
          <a:bodyPr>
            <a:normAutofit/>
          </a:bodyPr>
          <a:lstStyle/>
          <a:p>
            <a:r>
              <a:rPr lang="ru-RU" b="1" dirty="0" smtClean="0"/>
              <a:t> 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4"/>
          </p:nvPr>
        </p:nvSpPr>
        <p:spPr>
          <a:xfrm>
            <a:off x="5979884" y="2093118"/>
            <a:ext cx="5929715" cy="424371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 smtClean="0"/>
          </a:p>
        </p:txBody>
      </p:sp>
      <p:pic>
        <p:nvPicPr>
          <p:cNvPr id="11" name="Picture 9" descr="C:\Users\USER\Desktop\yafbdInB_V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212" y="141613"/>
            <a:ext cx="1126548" cy="976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914" y="237780"/>
            <a:ext cx="5065759" cy="6429924"/>
          </a:xfrm>
          <a:prstGeom prst="rect">
            <a:avLst/>
          </a:prstGeom>
        </p:spPr>
      </p:pic>
      <p:sp>
        <p:nvSpPr>
          <p:cNvPr id="7" name="Объект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" name="Рисунок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50" r="69807" b="7083"/>
          <a:stretch>
            <a:fillRect/>
          </a:stretch>
        </p:blipFill>
        <p:spPr bwMode="auto">
          <a:xfrm>
            <a:off x="5905547" y="267183"/>
            <a:ext cx="5130847" cy="6429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27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ловые фоны для презентаций (61 фото)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115" y="10391"/>
            <a:ext cx="12192000" cy="6847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2816946" y="123430"/>
            <a:ext cx="9064975" cy="2134862"/>
          </a:xfrm>
        </p:spPr>
        <p:txBody>
          <a:bodyPr>
            <a:normAutofit fontScale="55000" lnSpcReduction="20000"/>
          </a:bodyPr>
          <a:lstStyle/>
          <a:p>
            <a:r>
              <a:rPr lang="ru-RU" sz="1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ШАГ ВТОРОЙ</a:t>
            </a:r>
          </a:p>
          <a:p>
            <a:r>
              <a:rPr lang="ru-RU" sz="6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индивидуальной программы развития (ИПР) каждого ребенка  </a:t>
            </a:r>
          </a:p>
          <a:p>
            <a:r>
              <a:rPr lang="ru-RU" sz="3500" dirty="0" smtClean="0"/>
              <a:t> </a:t>
            </a:r>
            <a:endParaRPr lang="ru-RU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Picture 2" descr="29.11.2018: Языки выучены – следующий шаг? – Клуб любителей иностранных  языков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9862"/>
            <a:ext cx="2622982" cy="183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10964285" cy="3684588"/>
          </a:xfrm>
        </p:spPr>
        <p:txBody>
          <a:bodyPr>
            <a:normAutofit/>
          </a:bodyPr>
          <a:lstStyle/>
          <a:p>
            <a:r>
              <a:rPr lang="ru-RU" b="1" dirty="0" smtClean="0"/>
              <a:t> 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4"/>
          </p:nvPr>
        </p:nvSpPr>
        <p:spPr>
          <a:xfrm>
            <a:off x="5979884" y="2093118"/>
            <a:ext cx="5929715" cy="4243713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pPr marL="0" indent="0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программах содержатся: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около 900 навыков</a:t>
            </a: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 разделов</a:t>
            </a: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9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СОЦИАЛЬНОЙ ЗНАЧИМОСТИ</a:t>
            </a:r>
          </a:p>
          <a:p>
            <a:endParaRPr lang="ru-RU" dirty="0"/>
          </a:p>
        </p:txBody>
      </p:sp>
      <p:pic>
        <p:nvPicPr>
          <p:cNvPr id="8196" name="Picture 4" descr="Каталог канцтоваров и хозтоваров от ООО Артерия - импортер в РБ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12" y="2093119"/>
            <a:ext cx="5082291" cy="424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C:\Users\USER\Desktop\yafbdInB_V8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212" y="141613"/>
            <a:ext cx="1126548" cy="976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151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Текст 1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Picture 2" descr="https://phonoteka.org/uploads/posts/2021-05/1620328250_43-phonoteka_org-p-fon-dlya-prezentatsii-bezopasnost-detei-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" y="2352347"/>
            <a:ext cx="1198245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80975" algn="ctr" fontAlgn="base">
              <a:spcBef>
                <a:spcPct val="0"/>
              </a:spcBef>
              <a:spcAft>
                <a:spcPct val="0"/>
              </a:spcAft>
              <a:buClrTx/>
              <a:tabLst>
                <a:tab pos="457200" algn="l"/>
              </a:tabLst>
            </a:pPr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solidFill>
                  <a:srgbClr val="63AE58"/>
                </a:solidFill>
                <a:latin typeface="Segoe UI Semibold" panose="020B0702040204020203" pitchFamily="34" charset="0"/>
              </a:rPr>
              <a:t>Все дети должны быть по-детски счастливы!</a:t>
            </a:r>
          </a:p>
          <a:p>
            <a:pPr lvl="0" indent="180975" algn="ctr" fontAlgn="base">
              <a:spcBef>
                <a:spcPct val="0"/>
              </a:spcBef>
              <a:spcAft>
                <a:spcPct val="0"/>
              </a:spcAft>
              <a:buClrTx/>
              <a:tabLst>
                <a:tab pos="457200" algn="l"/>
              </a:tabLst>
            </a:pPr>
            <a:endParaRPr lang="ru-RU" sz="4000" b="1" dirty="0">
              <a:solidFill>
                <a:srgbClr val="63AE58"/>
              </a:solidFill>
              <a:latin typeface="Segoe UI Semibold" panose="020B0702040204020203" pitchFamily="34" charset="0"/>
            </a:endParaRPr>
          </a:p>
          <a:p>
            <a:pPr lvl="0" indent="180975" algn="ctr" fontAlgn="base">
              <a:spcBef>
                <a:spcPct val="0"/>
              </a:spcBef>
              <a:spcAft>
                <a:spcPct val="0"/>
              </a:spcAft>
              <a:buClrTx/>
              <a:tabLst>
                <a:tab pos="457200" algn="l"/>
              </a:tabLst>
            </a:pPr>
            <a:r>
              <a:rPr lang="ru-RU" sz="4000" b="1" dirty="0">
                <a:solidFill>
                  <a:srgbClr val="63AE58"/>
                </a:solidFill>
                <a:latin typeface="Segoe UI Semibold" panose="020B0702040204020203" pitchFamily="34" charset="0"/>
              </a:rPr>
              <a:t>Все дети имеют право обучаться, развиваться и воспитываться в коллективе сверстников.</a:t>
            </a:r>
          </a:p>
          <a:p>
            <a:pPr lvl="0" indent="180975" algn="ctr" fontAlgn="base">
              <a:spcBef>
                <a:spcPct val="0"/>
              </a:spcBef>
              <a:spcAft>
                <a:spcPct val="0"/>
              </a:spcAft>
              <a:buClrTx/>
              <a:tabLst>
                <a:tab pos="457200" algn="l"/>
              </a:tabLst>
            </a:pPr>
            <a:endParaRPr lang="ru-RU" sz="4000" b="1" dirty="0">
              <a:solidFill>
                <a:srgbClr val="63AE58"/>
              </a:solidFill>
              <a:latin typeface="Segoe UI Semibold" panose="020B0702040204020203" pitchFamily="34" charset="0"/>
            </a:endParaRPr>
          </a:p>
          <a:p>
            <a:pPr lvl="0" indent="180975" algn="ctr" fontAlgn="base">
              <a:spcBef>
                <a:spcPct val="0"/>
              </a:spcBef>
              <a:spcAft>
                <a:spcPct val="0"/>
              </a:spcAft>
              <a:buClrTx/>
              <a:tabLst>
                <a:tab pos="457200" algn="l"/>
              </a:tabLst>
            </a:pPr>
            <a:r>
              <a:rPr lang="ru-RU" sz="4000" b="1" dirty="0">
                <a:solidFill>
                  <a:srgbClr val="63AE58"/>
                </a:solidFill>
                <a:latin typeface="Segoe UI Semibold" panose="020B0702040204020203" pitchFamily="34" charset="0"/>
              </a:rPr>
              <a:t>Принцип педагогического оптимизма</a:t>
            </a:r>
          </a:p>
          <a:p>
            <a:pPr algn="ctr">
              <a:lnSpc>
                <a:spcPct val="100000"/>
              </a:lnSpc>
            </a:pPr>
            <a:endParaRPr lang="ru-RU" sz="4000" b="1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C:\Users\USER\Desktop\yafbdInB_V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13" y="7525"/>
            <a:ext cx="1344149" cy="117840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Прямоугольник 14"/>
          <p:cNvSpPr/>
          <p:nvPr/>
        </p:nvSpPr>
        <p:spPr>
          <a:xfrm>
            <a:off x="6724651" y="4173366"/>
            <a:ext cx="52578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5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500" dirty="0" smtClean="0"/>
              <a:t> </a:t>
            </a:r>
            <a:endParaRPr lang="ru-RU" sz="2500" dirty="0"/>
          </a:p>
        </p:txBody>
      </p:sp>
    </p:spTree>
    <p:extLst>
      <p:ext uri="{BB962C8B-B14F-4D97-AF65-F5344CB8AC3E}">
        <p14:creationId xmlns:p14="http://schemas.microsoft.com/office/powerpoint/2010/main" val="174452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ловые фоны для презентаций (61 фото)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7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2844625" y="-84102"/>
            <a:ext cx="9064975" cy="2785738"/>
          </a:xfrm>
        </p:spPr>
        <p:txBody>
          <a:bodyPr>
            <a:normAutofit fontScale="32500" lnSpcReduction="20000"/>
          </a:bodyPr>
          <a:lstStyle/>
          <a:p>
            <a:endParaRPr lang="ru-RU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ШАГ ТРЕТИЙ</a:t>
            </a:r>
          </a:p>
          <a:p>
            <a:r>
              <a:rPr lang="ru-RU" sz="1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работы тьюторов и генерализация навыков</a:t>
            </a:r>
          </a:p>
          <a:p>
            <a:r>
              <a:rPr lang="ru-RU" sz="6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6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6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500" dirty="0" smtClean="0"/>
              <a:t> </a:t>
            </a:r>
            <a:endParaRPr lang="ru-RU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Picture 2" descr="29.11.2018: Языки выучены – следующий шаг? – Клуб любителей иностранных  языков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862"/>
            <a:ext cx="1933575" cy="1353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74225" y="1690688"/>
            <a:ext cx="4826578" cy="4826578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0381" y="1766252"/>
            <a:ext cx="4825048" cy="4825048"/>
          </a:xfrm>
        </p:spPr>
      </p:pic>
      <p:pic>
        <p:nvPicPr>
          <p:cNvPr id="11" name="Picture 9" descr="C:\Users\USER\Desktop\yafbdInB_V8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1302" y="130359"/>
            <a:ext cx="1344149" cy="11784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548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ловые фоны для презентаций (61 фото)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115" y="10391"/>
            <a:ext cx="12192000" cy="6847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2844625" y="-84102"/>
            <a:ext cx="9064975" cy="2785738"/>
          </a:xfrm>
        </p:spPr>
        <p:txBody>
          <a:bodyPr>
            <a:normAutofit fontScale="32500" lnSpcReduction="20000"/>
          </a:bodyPr>
          <a:lstStyle/>
          <a:p>
            <a:endParaRPr lang="ru-RU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ШАГ ЧЕ</a:t>
            </a:r>
            <a:r>
              <a:rPr lang="ru-RU" sz="1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1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ВЕРТЫЙ</a:t>
            </a:r>
          </a:p>
          <a:p>
            <a:r>
              <a:rPr lang="ru-RU" sz="1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и сбор данных по нежелательному поведению (НП)</a:t>
            </a:r>
          </a:p>
          <a:p>
            <a:r>
              <a:rPr lang="ru-RU" sz="6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6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6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500" dirty="0" smtClean="0"/>
              <a:t> </a:t>
            </a:r>
            <a:endParaRPr lang="ru-RU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6321930" y="2249814"/>
            <a:ext cx="5183188" cy="374920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" name="Picture 2" descr="29.11.2018: Языки выучены – следующий шаг? – Клуб любителей иностранных  языков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862"/>
            <a:ext cx="2622983" cy="183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10964285" cy="36845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/>
              <a:t> </a:t>
            </a:r>
            <a:endParaRPr lang="ru-RU" dirty="0"/>
          </a:p>
        </p:txBody>
      </p:sp>
      <p:pic>
        <p:nvPicPr>
          <p:cNvPr id="14338" name="Picture 2" descr="Коррекция нежелательного поведения с помощью методов прикладного анализа  поведения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93" y="2902778"/>
            <a:ext cx="5153243" cy="3435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Дома, в садике, в школе. Почему мальчики все время деруться? - Детская  психология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144" y="2138058"/>
            <a:ext cx="5481936" cy="3487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C:\Users\USER\Desktop\yafbdInB_V8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5451" y="216515"/>
            <a:ext cx="1344149" cy="11784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780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ловые фоны для презентаций (61 фото)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115" y="10391"/>
            <a:ext cx="12192000" cy="6847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2816946" y="344219"/>
            <a:ext cx="9064975" cy="2613802"/>
          </a:xfrm>
        </p:spPr>
        <p:txBody>
          <a:bodyPr>
            <a:normAutofit fontScale="25000" lnSpcReduction="20000"/>
          </a:bodyPr>
          <a:lstStyle/>
          <a:p>
            <a:endParaRPr lang="ru-RU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ШАГ ПЯТЫЙ</a:t>
            </a:r>
          </a:p>
          <a:p>
            <a:r>
              <a:rPr lang="ru-RU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1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ормирование </a:t>
            </a:r>
            <a:r>
              <a:rPr lang="ru-RU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альтернативной, </a:t>
            </a:r>
            <a:endParaRPr lang="ru-RU" sz="1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 </a:t>
            </a:r>
            <a:r>
              <a:rPr lang="ru-RU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приемлемой формы поведения.</a:t>
            </a:r>
          </a:p>
          <a:p>
            <a:r>
              <a:rPr lang="ru-RU" sz="1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6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500" dirty="0" smtClean="0"/>
              <a:t> </a:t>
            </a:r>
          </a:p>
        </p:txBody>
      </p:sp>
      <p:pic>
        <p:nvPicPr>
          <p:cNvPr id="10" name="Picture 2" descr="29.11.2018: Языки выучены – следующий шаг? – Клуб любителей иностранных  языков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862"/>
            <a:ext cx="2622983" cy="183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10964285" cy="3684588"/>
          </a:xfrm>
        </p:spPr>
        <p:txBody>
          <a:bodyPr>
            <a:normAutofit/>
          </a:bodyPr>
          <a:lstStyle/>
          <a:p>
            <a:r>
              <a:rPr lang="ru-RU" b="1" dirty="0" smtClean="0"/>
              <a:t> </a:t>
            </a:r>
            <a:endParaRPr lang="ru-RU" dirty="0"/>
          </a:p>
        </p:txBody>
      </p:sp>
      <p:pic>
        <p:nvPicPr>
          <p:cNvPr id="16386" name="Picture 2" descr="Не заставляйте ребенка делиться: психолог рассказал, как не вырастить из  малыша жадину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6" y="2319457"/>
            <a:ext cx="5636321" cy="375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Как вести себя, если ребенок требует купить ему что-то?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129" y="2505074"/>
            <a:ext cx="5355898" cy="356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C:\Users\USER\Desktop\yafbdInB_V8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9924" y="109862"/>
            <a:ext cx="1344149" cy="11784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036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ловые фоны для презентаций (61 фото)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2" y="-27709"/>
            <a:ext cx="12192000" cy="6847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2844625" y="-84101"/>
            <a:ext cx="9064975" cy="879231"/>
          </a:xfrm>
        </p:spPr>
        <p:txBody>
          <a:bodyPr>
            <a:noAutofit/>
          </a:bodyPr>
          <a:lstStyle/>
          <a:p>
            <a:endParaRPr lang="ru-RU" sz="3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</a:t>
            </a:r>
            <a:r>
              <a:rPr lang="ru-RU" sz="3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работы:</a:t>
            </a:r>
            <a:endParaRPr lang="ru-RU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9" descr="C:\Users\USER\Desktop\yafbdInB_V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109862"/>
            <a:ext cx="1054662" cy="92836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73882" y="932701"/>
            <a:ext cx="11047412" cy="6284153"/>
          </a:xfrm>
        </p:spPr>
        <p:txBody>
          <a:bodyPr>
            <a:normAutofit lnSpcReduction="10000"/>
          </a:bodyPr>
          <a:lstStyle/>
          <a:p>
            <a:pPr lvl="0"/>
            <a:r>
              <a:rPr lang="ru-RU" dirty="0" smtClean="0"/>
              <a:t>Освоение навыков самообслуживания </a:t>
            </a:r>
            <a:r>
              <a:rPr lang="ru-RU" dirty="0"/>
              <a:t>(научились самостоятельно одеваться и раздеваться, есть, убирать за собой посуду после еды, мыть и вытирать руки, пользоваться туалетом и т.д.).</a:t>
            </a:r>
          </a:p>
          <a:p>
            <a:pPr lvl="0"/>
            <a:r>
              <a:rPr lang="ru-RU" dirty="0" smtClean="0"/>
              <a:t>Расширение крайне ограниченного </a:t>
            </a:r>
            <a:r>
              <a:rPr lang="ru-RU" dirty="0"/>
              <a:t>пищевого репертуара </a:t>
            </a:r>
            <a:r>
              <a:rPr lang="ru-RU" dirty="0" smtClean="0"/>
              <a:t>детей.</a:t>
            </a:r>
          </a:p>
          <a:p>
            <a:pPr lvl="0"/>
            <a:r>
              <a:rPr lang="ru-RU" dirty="0" smtClean="0"/>
              <a:t>Следование основным </a:t>
            </a:r>
            <a:r>
              <a:rPr lang="ru-RU" dirty="0"/>
              <a:t>правилам детского сада и </a:t>
            </a:r>
            <a:r>
              <a:rPr lang="ru-RU" dirty="0" smtClean="0"/>
              <a:t>соблюдение режимных моментов.</a:t>
            </a:r>
          </a:p>
          <a:p>
            <a:pPr lvl="0"/>
            <a:r>
              <a:rPr lang="ru-RU" dirty="0" smtClean="0"/>
              <a:t>Формирование социально-приемлемого поведения. </a:t>
            </a:r>
            <a:endParaRPr lang="ru-RU" dirty="0"/>
          </a:p>
          <a:p>
            <a:pPr lvl="0"/>
            <a:r>
              <a:rPr lang="ru-RU" dirty="0" smtClean="0"/>
              <a:t>Запуск игровых навыков.</a:t>
            </a:r>
            <a:endParaRPr lang="ru-RU" dirty="0"/>
          </a:p>
          <a:p>
            <a:pPr lvl="0"/>
            <a:r>
              <a:rPr lang="ru-RU" dirty="0" smtClean="0"/>
              <a:t>Появление навыков общения. </a:t>
            </a:r>
            <a:endParaRPr lang="ru-RU" dirty="0"/>
          </a:p>
          <a:p>
            <a:pPr lvl="0"/>
            <a:r>
              <a:rPr lang="ru-RU" dirty="0" smtClean="0"/>
              <a:t>Формирование инклюзивной культуры в детском саду.</a:t>
            </a:r>
            <a:endParaRPr lang="ru-RU" dirty="0"/>
          </a:p>
          <a:p>
            <a:pPr lvl="0"/>
            <a:r>
              <a:rPr lang="ru-RU" dirty="0" smtClean="0"/>
              <a:t>Посещение детьми </a:t>
            </a:r>
            <a:r>
              <a:rPr lang="ru-RU" dirty="0"/>
              <a:t>с РАС </a:t>
            </a:r>
            <a:r>
              <a:rPr lang="ru-RU" dirty="0" smtClean="0"/>
              <a:t> занятий </a:t>
            </a:r>
            <a:r>
              <a:rPr lang="ru-RU" dirty="0"/>
              <a:t>со своими сверстниками: футбол (как в ДОУ, так и в городских секциях), инклюзивный театр «Параллели», </a:t>
            </a:r>
            <a:r>
              <a:rPr lang="ru-RU" dirty="0" err="1" smtClean="0"/>
              <a:t>иппотерапия</a:t>
            </a:r>
            <a:r>
              <a:rPr lang="ru-RU" dirty="0" smtClean="0"/>
              <a:t>, </a:t>
            </a:r>
            <a:r>
              <a:rPr lang="ru-RU" dirty="0"/>
              <a:t>бассейн, инклюзивный футбол и хоккей</a:t>
            </a:r>
            <a:r>
              <a:rPr lang="ru-RU" dirty="0" smtClean="0"/>
              <a:t>, </a:t>
            </a:r>
            <a:r>
              <a:rPr lang="ru-RU" dirty="0"/>
              <a:t>театр).</a:t>
            </a:r>
          </a:p>
        </p:txBody>
      </p:sp>
    </p:spTree>
    <p:extLst>
      <p:ext uri="{BB962C8B-B14F-4D97-AF65-F5344CB8AC3E}">
        <p14:creationId xmlns:p14="http://schemas.microsoft.com/office/powerpoint/2010/main" val="414968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ловые фоны для презентаций (61 фото)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2000" cy="6847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2552701" y="-84102"/>
            <a:ext cx="9356900" cy="2613802"/>
          </a:xfrm>
        </p:spPr>
        <p:txBody>
          <a:bodyPr>
            <a:normAutofit fontScale="47500" lnSpcReduction="20000"/>
          </a:bodyPr>
          <a:lstStyle/>
          <a:p>
            <a:endParaRPr lang="ru-RU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ШАГ ШЕСТОЙ </a:t>
            </a:r>
          </a:p>
          <a:p>
            <a:r>
              <a:rPr lang="ru-RU" sz="6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общению</a:t>
            </a:r>
          </a:p>
          <a:p>
            <a:endParaRPr lang="ru-RU" sz="6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6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500" dirty="0" smtClean="0"/>
              <a:t> </a:t>
            </a:r>
          </a:p>
        </p:txBody>
      </p:sp>
      <p:pic>
        <p:nvPicPr>
          <p:cNvPr id="10" name="Picture 2" descr="29.11.2018: Языки выучены – следующий шаг? – Клуб любителей иностранных  языков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862"/>
            <a:ext cx="2622983" cy="183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10964285" cy="36845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/>
              <a:t>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07988" y="2000203"/>
            <a:ext cx="5539894" cy="4154921"/>
          </a:xfrm>
          <a:prstGeom prst="rect">
            <a:avLst/>
          </a:prstGeom>
        </p:spPr>
      </p:pic>
      <p:pic>
        <p:nvPicPr>
          <p:cNvPr id="9" name="Picture 9" descr="C:\Users\USER\Desktop\yafbdInB_V8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4675" y="44391"/>
            <a:ext cx="1292787" cy="11557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650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ловые фоны для презентаций (61 фото)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35"/>
            <a:ext cx="12192000" cy="6847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2844625" y="-84102"/>
            <a:ext cx="9064975" cy="2613802"/>
          </a:xfrm>
        </p:spPr>
        <p:txBody>
          <a:bodyPr>
            <a:normAutofit fontScale="47500" lnSpcReduction="20000"/>
          </a:bodyPr>
          <a:lstStyle/>
          <a:p>
            <a:endParaRPr lang="ru-RU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9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ШАГ СЕДЬМОЙ</a:t>
            </a:r>
          </a:p>
          <a:p>
            <a:r>
              <a:rPr lang="ru-RU" sz="6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снижения сенсорного и эмоционального дискомфорта детей</a:t>
            </a:r>
          </a:p>
          <a:p>
            <a:endParaRPr lang="ru-RU" sz="6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500" dirty="0" smtClean="0"/>
              <a:t> </a:t>
            </a:r>
          </a:p>
        </p:txBody>
      </p:sp>
      <p:pic>
        <p:nvPicPr>
          <p:cNvPr id="10" name="Picture 2" descr="29.11.2018: Языки выучены – следующий шаг? – Клуб любителей иностранных  языков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862"/>
            <a:ext cx="2622983" cy="183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10964285" cy="36845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/>
              <a:t>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052" name="Picture 4" descr="https://sun9-3.userapi.com/impf/iaH2k4bA2TGNYoY6hJUQS0kFLDS2EukrR1rVyg/x0ZoQJVkWIk.jpg?size=2160x2160&amp;quality=96&amp;proxy=1&amp;sign=32dbbc0e15f51a4cc2cc25302285586b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6" t="8187" r="16507" b="11126"/>
          <a:stretch/>
        </p:blipFill>
        <p:spPr bwMode="auto">
          <a:xfrm>
            <a:off x="1363113" y="2176882"/>
            <a:ext cx="3417335" cy="371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un9-2.userapi.com/impf/phO6Ru2FJ2-13uJrZ6F9WDacWhgTrm9XBzNdtw/7u7AgnwfmxI.jpg?size=2160x2160&amp;quality=96&amp;proxy=1&amp;sign=cdd77022624c97820556251c1d40b92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192" y="2209280"/>
            <a:ext cx="3678902" cy="3678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52217" y="5826726"/>
            <a:ext cx="42012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Пузырьковые трубки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638672" y="5853355"/>
            <a:ext cx="31796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Кресло-качалка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70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ловые фоны для презентаций (61 фото)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35" y="-6419"/>
            <a:ext cx="12188013" cy="6845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549" y="36080"/>
            <a:ext cx="10515600" cy="1325563"/>
          </a:xfrm>
        </p:spPr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Picture 2" descr="29.11.2018: Языки выучены – следующий шаг? – Клуб любителей иностранных  языков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49" y="47848"/>
            <a:ext cx="2105605" cy="147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4"/>
          <p:cNvSpPr>
            <a:spLocks noGrp="1"/>
          </p:cNvSpPr>
          <p:nvPr>
            <p:ph sz="quarter" idx="4"/>
          </p:nvPr>
        </p:nvSpPr>
        <p:spPr>
          <a:xfrm>
            <a:off x="6090660" y="1738311"/>
            <a:ext cx="5741121" cy="45377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/>
              <a:t>  </a:t>
            </a:r>
            <a:r>
              <a:rPr lang="ru-RU" dirty="0" smtClean="0"/>
              <a:t> </a:t>
            </a:r>
            <a:endParaRPr lang="en-GB" dirty="0" smtClean="0"/>
          </a:p>
          <a:p>
            <a:pPr marL="514350" lvl="0" indent="-514350">
              <a:buFont typeface="+mj-lt"/>
              <a:buAutoNum type="arabicPeriod"/>
            </a:pP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742074" y="6045275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839788" y="2659021"/>
            <a:ext cx="11166682" cy="3684588"/>
          </a:xfrm>
        </p:spPr>
        <p:txBody>
          <a:bodyPr>
            <a:normAutofit lnSpcReduction="10000"/>
          </a:bodyPr>
          <a:lstStyle/>
          <a:p>
            <a:pPr lvl="0" indent="180975" algn="just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  <a:tabLst>
                <a:tab pos="457200" algn="l"/>
              </a:tabLst>
            </a:pPr>
            <a:r>
              <a:rPr lang="ru-RU" sz="3500" b="1" dirty="0">
                <a:latin typeface="Segoe UI Semibold" panose="020B0702040204020203" pitchFamily="34" charset="0"/>
              </a:rPr>
              <a:t>Полная инклюзия </a:t>
            </a:r>
            <a:r>
              <a:rPr lang="ru-RU" b="1" dirty="0">
                <a:latin typeface="Segoe UI Semibold" panose="020B0702040204020203" pitchFamily="34" charset="0"/>
              </a:rPr>
              <a:t>- дети с ОВЗ посещают детский сад наряду со здоровыми сверстниками и обучаются по индивидуальному образовательному маршруту в группе общеразвивающей направленности.</a:t>
            </a:r>
          </a:p>
          <a:p>
            <a:pPr lvl="0" indent="180975" algn="just" fontAlgn="base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  <a:tabLst>
                <a:tab pos="457200" algn="l"/>
              </a:tabLst>
            </a:pP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ClrTx/>
              <a:tabLst>
                <a:tab pos="457200" algn="l"/>
              </a:tabLst>
            </a:pPr>
            <a:r>
              <a:rPr lang="ru-RU" sz="3500" b="1" dirty="0">
                <a:latin typeface="Segoe UI Semibold" panose="020B0702040204020203" pitchFamily="34" charset="0"/>
              </a:rPr>
              <a:t>2.Частичная инклюзия </a:t>
            </a:r>
            <a:r>
              <a:rPr lang="ru-RU" b="1" dirty="0">
                <a:latin typeface="Segoe UI Semibold" panose="020B0702040204020203" pitchFamily="34" charset="0"/>
              </a:rPr>
              <a:t>- дети с ОВЗ частично включаются в общеразвивающую группу детского сада в сопровождении </a:t>
            </a:r>
            <a:r>
              <a:rPr lang="ru-RU" b="1" dirty="0" err="1">
                <a:latin typeface="Segoe UI Semibold" panose="020B0702040204020203" pitchFamily="34" charset="0"/>
              </a:rPr>
              <a:t>тьютора</a:t>
            </a:r>
            <a:r>
              <a:rPr lang="ru-RU" b="1" dirty="0">
                <a:latin typeface="Segoe UI Semibold" panose="020B0702040204020203" pitchFamily="34" charset="0"/>
              </a:rPr>
              <a:t>, педагога-психолога или учителя-дефектолога, обучаются в группе компенсирующей направленности.</a:t>
            </a:r>
          </a:p>
        </p:txBody>
      </p:sp>
      <p:pic>
        <p:nvPicPr>
          <p:cNvPr id="12" name="Picture 9" descr="C:\Users\USER\Desktop\yafbdInB_V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153844"/>
            <a:ext cx="1118024" cy="94542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6E8042D-8988-413A-ACD8-8186F29DECE0}"/>
              </a:ext>
            </a:extLst>
          </p:cNvPr>
          <p:cNvSpPr/>
          <p:nvPr/>
        </p:nvSpPr>
        <p:spPr>
          <a:xfrm>
            <a:off x="1075922" y="83822"/>
            <a:ext cx="9091808" cy="12778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975" algn="ctr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800" b="1" dirty="0" smtClean="0">
                <a:solidFill>
                  <a:schemeClr val="tx1"/>
                </a:solidFill>
              </a:rPr>
              <a:t>Модели реализации</a:t>
            </a:r>
          </a:p>
          <a:p>
            <a:pPr lvl="0" indent="180975" algn="ctr" fontAlgn="base">
              <a:spcBef>
                <a:spcPct val="0"/>
              </a:spcBef>
              <a:spcAft>
                <a:spcPct val="0"/>
              </a:spcAft>
              <a:buClrTx/>
              <a:tabLst>
                <a:tab pos="457200" algn="l"/>
              </a:tabLst>
            </a:pPr>
            <a:r>
              <a:rPr lang="ru-RU" sz="2800" b="1" dirty="0" smtClean="0">
                <a:solidFill>
                  <a:schemeClr val="tx1"/>
                </a:solidFill>
              </a:rPr>
              <a:t>инклюзивного образования </a:t>
            </a:r>
          </a:p>
          <a:p>
            <a:pPr lvl="0" indent="180975" algn="ctr" fontAlgn="base">
              <a:spcBef>
                <a:spcPct val="0"/>
              </a:spcBef>
              <a:spcAft>
                <a:spcPct val="0"/>
              </a:spcAft>
              <a:buClrTx/>
              <a:tabLst>
                <a:tab pos="457200" algn="l"/>
              </a:tabLst>
            </a:pPr>
            <a:r>
              <a:rPr lang="ru-RU" sz="2800" b="1" dirty="0" smtClean="0">
                <a:solidFill>
                  <a:schemeClr val="tx1"/>
                </a:solidFill>
              </a:rPr>
              <a:t>в ДОУ № 136 г. Липецка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739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ловые фоны для презентаций (61 фото)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35" y="-6419"/>
            <a:ext cx="12188013" cy="6845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2384935" y="653138"/>
            <a:ext cx="9843232" cy="959788"/>
          </a:xfrm>
        </p:spPr>
        <p:txBody>
          <a:bodyPr>
            <a:normAutofit fontScale="25000" lnSpcReduction="20000"/>
          </a:bodyPr>
          <a:lstStyle/>
          <a:p>
            <a:endParaRPr lang="en-GB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ШАГ ВОСЬМОЙ</a:t>
            </a:r>
          </a:p>
          <a:p>
            <a:r>
              <a:rPr lang="ru-RU" sz="1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инклюзивного </a:t>
            </a:r>
          </a:p>
          <a:p>
            <a:r>
              <a:rPr lang="ru-RU" sz="1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пространства</a:t>
            </a:r>
            <a:endParaRPr lang="ru-RU" sz="1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Picture 2" descr="29.11.2018: Языки выучены – следующий шаг? – Клуб любителей иностранных  языков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49" y="47848"/>
            <a:ext cx="2105605" cy="147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4"/>
          <p:cNvSpPr>
            <a:spLocks noGrp="1"/>
          </p:cNvSpPr>
          <p:nvPr>
            <p:ph sz="quarter" idx="4"/>
          </p:nvPr>
        </p:nvSpPr>
        <p:spPr>
          <a:xfrm>
            <a:off x="6090660" y="1738311"/>
            <a:ext cx="5741121" cy="45377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/>
              <a:t>  </a:t>
            </a:r>
            <a:r>
              <a:rPr lang="ru-RU" dirty="0" smtClean="0"/>
              <a:t> </a:t>
            </a:r>
            <a:endParaRPr lang="en-GB" dirty="0" smtClean="0"/>
          </a:p>
          <a:p>
            <a:pPr marL="514350" lvl="0" indent="-514350">
              <a:buFont typeface="+mj-lt"/>
              <a:buAutoNum type="arabicPeriod"/>
            </a:pP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742074" y="6045275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Picture 2" descr="https://sun9-79.userapi.com/impg/iXybtP6ZvgliySzwq62r6jKJsGFBGnrbJnh9PQ/EfmuZ-4OAo0.jpg?size=1600x1200&amp;quality=96&amp;sign=dc84656f51c593dd11f708bd0aa4638b&amp;type=alb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870" y="1618549"/>
            <a:ext cx="6718280" cy="5038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C:\Users\USER\Desktop\yafbdInB_V8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153844"/>
            <a:ext cx="1118024" cy="945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947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ловые фоны для презентаций (61 фото)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115" y="10391"/>
            <a:ext cx="12192000" cy="6847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0" y="5386363"/>
            <a:ext cx="11820525" cy="166932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endParaRPr lang="ru-RU" sz="8000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endParaRPr lang="ru-RU" sz="8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ru-RU" sz="55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«Ресурсная группа»</a:t>
            </a:r>
          </a:p>
          <a:p>
            <a:pPr algn="ctr">
              <a:lnSpc>
                <a:spcPct val="100000"/>
              </a:lnSpc>
            </a:pPr>
            <a:endParaRPr lang="ru-RU" sz="5500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ru-RU" sz="55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Базовый принцип:</a:t>
            </a:r>
          </a:p>
          <a:p>
            <a:pPr algn="ctr">
              <a:lnSpc>
                <a:spcPct val="100000"/>
              </a:lnSpc>
            </a:pPr>
            <a:r>
              <a:rPr lang="ru-RU" sz="55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АВА + инклюзивное образование</a:t>
            </a:r>
          </a:p>
          <a:p>
            <a:pPr algn="ctr">
              <a:lnSpc>
                <a:spcPct val="100000"/>
              </a:lnSpc>
            </a:pPr>
            <a:endParaRPr lang="ru-RU" sz="55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endParaRPr lang="ru-RU" sz="5500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9" descr="C:\Users\USER\Desktop\yafbdInB_V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6173" y="116899"/>
            <a:ext cx="1344149" cy="11784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7356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ловые фоны для презентаций (61 фото)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115" y="10391"/>
            <a:ext cx="12192000" cy="6847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0" y="5386363"/>
            <a:ext cx="11820525" cy="166932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endParaRPr lang="ru-RU" sz="8000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endParaRPr lang="ru-RU" sz="8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endParaRPr lang="ru-RU" sz="55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endParaRPr lang="ru-RU" sz="5500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9" descr="C:\Users\USER\Desktop\yafbdInB_V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6173" y="116899"/>
            <a:ext cx="1344149" cy="1178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302" y="592092"/>
            <a:ext cx="10340813" cy="5684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28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ловые фоны для презентаций (61 фото)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115" y="10391"/>
            <a:ext cx="12192000" cy="6847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71475" y="4976788"/>
            <a:ext cx="11820525" cy="166932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endParaRPr lang="ru-RU" sz="55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/>
              <a:t>Индивидуальные </a:t>
            </a:r>
            <a:r>
              <a:rPr lang="ru-RU" dirty="0"/>
              <a:t>маршруты развития для каждого ребенка разрабатываются на основе и с помощью следующих документов: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dirty="0"/>
              <a:t>Протокол педагогического обследования детей с РАС. Авторы-составители: Хаустов А.В., </a:t>
            </a:r>
            <a:r>
              <a:rPr lang="ru-RU" dirty="0" err="1"/>
              <a:t>Красносельская</a:t>
            </a:r>
            <a:r>
              <a:rPr lang="ru-RU" dirty="0"/>
              <a:t> Е.Л., др</a:t>
            </a:r>
            <a:r>
              <a:rPr lang="ru-RU" dirty="0" smtClean="0"/>
              <a:t>.</a:t>
            </a:r>
            <a:endParaRPr lang="ru-RU" sz="60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dirty="0"/>
              <a:t>Диагностическая карта аутичного ребенка. По Методике К.С. Лебединской, О.С. </a:t>
            </a:r>
            <a:r>
              <a:rPr lang="ru-RU" dirty="0" smtClean="0"/>
              <a:t>Никольской</a:t>
            </a:r>
            <a:endParaRPr lang="ru-RU" sz="6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Тест</a:t>
            </a:r>
            <a:r>
              <a:rPr lang="en-US" dirty="0"/>
              <a:t> VB-MAPP (The Verbal Behavior Milestones Assessment and Placement Program – </a:t>
            </a:r>
            <a:r>
              <a:rPr lang="ru-RU" dirty="0"/>
              <a:t>тестирование навыков</a:t>
            </a:r>
            <a:r>
              <a:rPr lang="en-US" dirty="0"/>
              <a:t>), </a:t>
            </a:r>
            <a:r>
              <a:rPr lang="ru-RU" dirty="0"/>
              <a:t>Марк</a:t>
            </a:r>
            <a:r>
              <a:rPr lang="en-US" dirty="0"/>
              <a:t>  </a:t>
            </a:r>
            <a:r>
              <a:rPr lang="ru-RU" dirty="0" err="1"/>
              <a:t>Сандберг</a:t>
            </a:r>
            <a:endParaRPr lang="ru-RU" sz="5500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endParaRPr lang="ru-RU" sz="55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endParaRPr lang="ru-RU" sz="5500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9" descr="C:\Users\USER\Desktop\yafbdInB_V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6173" y="116899"/>
            <a:ext cx="1344149" cy="11784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530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ловые фоны для презентаций (61 фото)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115" y="10391"/>
            <a:ext cx="12192000" cy="6847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69622" y="6378070"/>
            <a:ext cx="11820525" cy="166932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endParaRPr lang="ru-RU" sz="55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/>
              <a:t>Распределение обязанностей по реализации этих программ: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800" dirty="0"/>
              <a:t>формирование и отработка базовых навыков — </a:t>
            </a:r>
            <a:r>
              <a:rPr lang="ru-RU" sz="2800" dirty="0" err="1"/>
              <a:t>тьюторы</a:t>
            </a:r>
            <a:r>
              <a:rPr lang="ru-RU" sz="2800" dirty="0"/>
              <a:t> и воспитатели</a:t>
            </a:r>
          </a:p>
          <a:p>
            <a:endParaRPr lang="ru-RU" sz="28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800" dirty="0"/>
              <a:t>контроль и помощь педагогам в реализации индивидуальных маршрутов, работа по коррекции НП, консультирование педагогов и родителей — педагог-психолог </a:t>
            </a:r>
          </a:p>
          <a:p>
            <a:endParaRPr lang="ru-RU" sz="28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800" dirty="0"/>
              <a:t>общее руководство, консультирование педагогов и родителей, коррекционная работа в соответствие с АОП с использование приемов АВА терапии, отслеживание динамики развития ребенка, при необходимости корректировка образовательного маршрута — учитель-дефектолог</a:t>
            </a:r>
          </a:p>
          <a:p>
            <a:pPr algn="ctr">
              <a:lnSpc>
                <a:spcPct val="100000"/>
              </a:lnSpc>
            </a:pPr>
            <a:endParaRPr lang="ru-RU" sz="55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endParaRPr lang="ru-RU" sz="5500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9" descr="C:\Users\USER\Desktop\yafbdInB_V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6173" y="116899"/>
            <a:ext cx="1344149" cy="11784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023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ловые фоны для презентаций (61 фото)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115" y="10391"/>
            <a:ext cx="12192000" cy="6847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-320903" y="3768220"/>
            <a:ext cx="11820525" cy="166932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endParaRPr lang="ru-RU" sz="55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/>
              <a:t> </a:t>
            </a:r>
            <a:r>
              <a:rPr lang="ru-RU" sz="2800" dirty="0" smtClean="0">
                <a:latin typeface="Segoe UI Semibold" panose="020B0702040204020203" pitchFamily="34" charset="0"/>
              </a:rPr>
              <a:t> Практико-ориентированные </a:t>
            </a:r>
            <a:r>
              <a:rPr lang="ru-RU" sz="2800" dirty="0">
                <a:latin typeface="Segoe UI Semibold" panose="020B0702040204020203" pitchFamily="34" charset="0"/>
              </a:rPr>
              <a:t>курсы по основным стратегиям работы в прикладном анализе </a:t>
            </a:r>
            <a:r>
              <a:rPr lang="en-US" sz="2800" dirty="0">
                <a:latin typeface="Segoe UI Semibold" panose="020B0702040204020203" pitchFamily="34" charset="0"/>
              </a:rPr>
              <a:t>RBT</a:t>
            </a:r>
            <a:r>
              <a:rPr lang="ru-RU" sz="2800" dirty="0">
                <a:latin typeface="Segoe UI Semibold" panose="020B0702040204020203" pitchFamily="34" charset="0"/>
              </a:rPr>
              <a:t> </a:t>
            </a:r>
          </a:p>
          <a:p>
            <a:pPr algn="ctr"/>
            <a:r>
              <a:rPr lang="ru-RU" sz="2800" i="1" dirty="0">
                <a:latin typeface="Segoe UI Semibold" panose="020B0702040204020203" pitchFamily="34" charset="0"/>
              </a:rPr>
              <a:t>(63 часа. Автономная некоммерческая организация дополнительного профессионального образования «Выход») </a:t>
            </a:r>
          </a:p>
          <a:p>
            <a:endParaRPr lang="ru-RU" sz="2800" dirty="0"/>
          </a:p>
          <a:p>
            <a:pPr algn="ctr">
              <a:lnSpc>
                <a:spcPct val="100000"/>
              </a:lnSpc>
            </a:pPr>
            <a:endParaRPr lang="ru-RU" sz="55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endParaRPr lang="ru-RU" sz="5500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9" descr="C:\Users\USER\Desktop\yafbdInB_V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6173" y="116899"/>
            <a:ext cx="1344149" cy="1178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lum bright="-10000" contrast="10000"/>
          </a:blip>
          <a:srcRect l="1963" t="17602" r="5113" b="33272"/>
          <a:stretch>
            <a:fillRect/>
          </a:stretch>
        </p:blipFill>
        <p:spPr bwMode="auto">
          <a:xfrm>
            <a:off x="1921543" y="3176467"/>
            <a:ext cx="7857664" cy="319575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88900" cap="sq">
            <a:solidFill>
              <a:schemeClr val="bg1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6786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ловые фоны для презентаций (61 фото)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689" y="-69122"/>
            <a:ext cx="12192000" cy="6847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0" y="1295307"/>
            <a:ext cx="11820525" cy="166932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endParaRPr lang="ru-RU" sz="55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/>
              <a:t> </a:t>
            </a:r>
            <a:r>
              <a:rPr lang="ru-RU" sz="2800" dirty="0" smtClean="0">
                <a:latin typeface="Segoe UI Semibold" panose="020B0702040204020203" pitchFamily="34" charset="0"/>
              </a:rPr>
              <a:t> Структурированная среда</a:t>
            </a:r>
            <a:endParaRPr lang="ru-RU" sz="2800" i="1" dirty="0">
              <a:latin typeface="Segoe UI Semibold" panose="020B0702040204020203" pitchFamily="34" charset="0"/>
            </a:endParaRPr>
          </a:p>
          <a:p>
            <a:endParaRPr lang="ru-RU" sz="2800" dirty="0"/>
          </a:p>
          <a:p>
            <a:pPr algn="ctr">
              <a:lnSpc>
                <a:spcPct val="100000"/>
              </a:lnSpc>
            </a:pPr>
            <a:endParaRPr lang="ru-RU" sz="55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endParaRPr lang="ru-RU" sz="5500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9" descr="C:\Users\USER\Desktop\yafbdInB_V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1522" y="116899"/>
            <a:ext cx="758800" cy="589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"/>
                    </a14:imgEffect>
                    <a14:imgEffect>
                      <a14:brightnessContrast bright="15000" contrast="1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6713" y="798558"/>
            <a:ext cx="5571042" cy="5571042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0157" y="784506"/>
            <a:ext cx="5599147" cy="5599147"/>
          </a:xfrm>
          <a:prstGeom prst="rect">
            <a:avLst/>
          </a:prstGeom>
          <a:ln w="698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16903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1137</TotalTime>
  <Words>737</Words>
  <Application>Microsoft Office PowerPoint</Application>
  <PresentationFormat>Широкоэкранный</PresentationFormat>
  <Paragraphs>241</Paragraphs>
  <Slides>37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3" baseType="lpstr">
      <vt:lpstr>Arial</vt:lpstr>
      <vt:lpstr>Calibri</vt:lpstr>
      <vt:lpstr>Calibri Light</vt:lpstr>
      <vt:lpstr>Segoe UI Semibold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виталик виталик</dc:creator>
  <cp:lastModifiedBy>79102</cp:lastModifiedBy>
  <cp:revision>156</cp:revision>
  <dcterms:created xsi:type="dcterms:W3CDTF">2020-11-17T19:10:12Z</dcterms:created>
  <dcterms:modified xsi:type="dcterms:W3CDTF">2022-09-04T21:08:12Z</dcterms:modified>
</cp:coreProperties>
</file>