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style8.xml" ContentType="application/vnd.ms-office.chartstyl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350" r:id="rId3"/>
    <p:sldId id="351" r:id="rId4"/>
    <p:sldId id="352" r:id="rId5"/>
    <p:sldId id="353" r:id="rId6"/>
    <p:sldId id="354" r:id="rId7"/>
    <p:sldId id="358" r:id="rId8"/>
    <p:sldId id="355" r:id="rId9"/>
    <p:sldId id="262" r:id="rId10"/>
    <p:sldId id="359" r:id="rId11"/>
    <p:sldId id="316" r:id="rId12"/>
    <p:sldId id="344" r:id="rId13"/>
    <p:sldId id="361" r:id="rId14"/>
    <p:sldId id="362" r:id="rId15"/>
    <p:sldId id="360" r:id="rId16"/>
    <p:sldId id="363" r:id="rId17"/>
    <p:sldId id="364" r:id="rId18"/>
    <p:sldId id="365" r:id="rId19"/>
    <p:sldId id="347" r:id="rId20"/>
    <p:sldId id="34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Николаевна" initials="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/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ru-RU" sz="1800"/>
      </a:pPr>
      <a:endParaRPr lang="ru-RU"/>
    </a:p>
  </c:txPr>
  <c:externalData r:id="rId1"/>
</c:chartSpac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6D76F-44A2-4739-8953-2AF794BF8656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C621263-AABE-4B06-8033-BB829305C5A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Игровая среда в домашних условиях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1C25118-7D26-4F9A-A6FA-F46F474D0904}" type="parTrans" cxnId="{9033582D-94DF-4CEB-8DD3-C01E024EE7E8}">
      <dgm:prSet/>
      <dgm:spPr/>
      <dgm:t>
        <a:bodyPr/>
        <a:lstStyle/>
        <a:p>
          <a:endParaRPr lang="ru-RU"/>
        </a:p>
      </dgm:t>
    </dgm:pt>
    <dgm:pt modelId="{8A4D538A-E5DB-474A-BFB9-972D892D1292}" type="sibTrans" cxnId="{9033582D-94DF-4CEB-8DD3-C01E024EE7E8}">
      <dgm:prSet/>
      <dgm:spPr/>
      <dgm:t>
        <a:bodyPr/>
        <a:lstStyle/>
        <a:p>
          <a:endParaRPr lang="ru-RU"/>
        </a:p>
      </dgm:t>
    </dgm:pt>
    <dgm:pt modelId="{4D60F57D-E333-49FD-9A0D-E2E17566A8F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спортивный уголок: подвесной гамак, кольца, шведская стенка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E6A808-889D-4AC3-A1D6-66D19416FCD8}" type="parTrans" cxnId="{F9E4D6F9-ED2A-4D97-BA93-49C57ED7F3EB}">
      <dgm:prSet/>
      <dgm:spPr/>
      <dgm:t>
        <a:bodyPr/>
        <a:lstStyle/>
        <a:p>
          <a:endParaRPr lang="ru-RU"/>
        </a:p>
      </dgm:t>
    </dgm:pt>
    <dgm:pt modelId="{E5E8277B-3A11-4F02-B6AF-CFFC7845948E}" type="sibTrans" cxnId="{F9E4D6F9-ED2A-4D97-BA93-49C57ED7F3EB}">
      <dgm:prSet/>
      <dgm:spPr/>
      <dgm:t>
        <a:bodyPr/>
        <a:lstStyle/>
        <a:p>
          <a:endParaRPr lang="ru-RU"/>
        </a:p>
      </dgm:t>
    </dgm:pt>
    <dgm:pt modelId="{32E98B58-D9B5-4E2F-8670-83601CF6B76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игровой уголок: кукольный домик нейтральных тонов, который подойдет и мальчикам, игровая детская кухня, крупные игрушка - пупс, игровой ландшафт для животных, машинки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3F2638-77DB-4E3B-A21E-1C910BBDA2A2}" type="parTrans" cxnId="{2BB9A667-55CF-4C10-8ED3-FA8BBC322D10}">
      <dgm:prSet/>
      <dgm:spPr/>
      <dgm:t>
        <a:bodyPr/>
        <a:lstStyle/>
        <a:p>
          <a:endParaRPr lang="ru-RU"/>
        </a:p>
      </dgm:t>
    </dgm:pt>
    <dgm:pt modelId="{AD3BB6E6-42A8-47B1-8F79-F996451713A0}" type="sibTrans" cxnId="{2BB9A667-55CF-4C10-8ED3-FA8BBC322D10}">
      <dgm:prSet/>
      <dgm:spPr/>
      <dgm:t>
        <a:bodyPr/>
        <a:lstStyle/>
        <a:p>
          <a:endParaRPr lang="ru-RU"/>
        </a:p>
      </dgm:t>
    </dgm:pt>
    <dgm:pt modelId="{0B2A918A-1E13-4ED0-848E-72744A1BFF5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творческий уголок: крупные рулоны бумаги, различный пластилин, материалы для рисования.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AD528B-75B8-4DF8-B438-5B4B9C2F9EBA}" type="parTrans" cxnId="{7695C923-4C6C-4AA8-A8AC-F1294B65229A}">
      <dgm:prSet/>
      <dgm:spPr/>
      <dgm:t>
        <a:bodyPr/>
        <a:lstStyle/>
        <a:p>
          <a:endParaRPr lang="ru-RU"/>
        </a:p>
      </dgm:t>
    </dgm:pt>
    <dgm:pt modelId="{3A7A7840-4027-4A1C-BB4F-A3CF86911CC0}" type="sibTrans" cxnId="{7695C923-4C6C-4AA8-A8AC-F1294B65229A}">
      <dgm:prSet/>
      <dgm:spPr/>
      <dgm:t>
        <a:bodyPr/>
        <a:lstStyle/>
        <a:p>
          <a:endParaRPr lang="ru-RU"/>
        </a:p>
      </dgm:t>
    </dgm:pt>
    <dgm:pt modelId="{7FE7D64D-D5EE-45FD-8F5C-B1D31C2F0836}">
      <dgm:prSet phldrT="[Текст]" phldr="1"/>
      <dgm:spPr/>
      <dgm:t>
        <a:bodyPr/>
        <a:lstStyle/>
        <a:p>
          <a:endParaRPr lang="ru-RU"/>
        </a:p>
      </dgm:t>
    </dgm:pt>
    <dgm:pt modelId="{18BC5309-9A3C-408A-90E5-3564EBC37D8F}" type="parTrans" cxnId="{E83CE873-50DE-4581-BD4C-3AA835895D75}">
      <dgm:prSet/>
      <dgm:spPr/>
      <dgm:t>
        <a:bodyPr/>
        <a:lstStyle/>
        <a:p>
          <a:endParaRPr lang="ru-RU"/>
        </a:p>
      </dgm:t>
    </dgm:pt>
    <dgm:pt modelId="{A7C5053D-5535-4670-AFF9-FEA51936E0C0}" type="sibTrans" cxnId="{E83CE873-50DE-4581-BD4C-3AA835895D75}">
      <dgm:prSet/>
      <dgm:spPr/>
      <dgm:t>
        <a:bodyPr/>
        <a:lstStyle/>
        <a:p>
          <a:endParaRPr lang="ru-RU"/>
        </a:p>
      </dgm:t>
    </dgm:pt>
    <dgm:pt modelId="{62974F4F-82B2-4C94-ABA7-38ED2EB41D04}">
      <dgm:prSet custT="1"/>
      <dgm:spPr/>
      <dgm:t>
        <a:bodyPr/>
        <a:lstStyle/>
        <a:p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сенсорный уголок: надувной бассейн, в котором материал обновлять два раза в неделю (бобы, кофе в зернах и пр.), а также песочницу, возможно разделенную на две зоны, для работы с кинетическим и обычным песком, два раза в неделю включайте в домашнюю активность ребенка рисование на песке, манке, пене для бритья. Необходимо обеспечить свободный доступ в течение дня к сухим сенсорным материалам, комод с сенсорными коробками, которые плотно закрываются.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E20672-20E4-48BB-9883-4C6A95E6AF68}" type="parTrans" cxnId="{F77970E4-B7D7-43E5-900C-15010BEB6EF1}">
      <dgm:prSet/>
      <dgm:spPr/>
      <dgm:t>
        <a:bodyPr/>
        <a:lstStyle/>
        <a:p>
          <a:endParaRPr lang="ru-RU"/>
        </a:p>
      </dgm:t>
    </dgm:pt>
    <dgm:pt modelId="{CA21166F-D922-4263-AD23-004732019229}" type="sibTrans" cxnId="{F77970E4-B7D7-43E5-900C-15010BEB6EF1}">
      <dgm:prSet/>
      <dgm:spPr/>
      <dgm:t>
        <a:bodyPr/>
        <a:lstStyle/>
        <a:p>
          <a:endParaRPr lang="ru-RU"/>
        </a:p>
      </dgm:t>
    </dgm:pt>
    <dgm:pt modelId="{84622624-C5BA-4ACC-B5E3-FEF6A44C2874}" type="pres">
      <dgm:prSet presAssocID="{C736D76F-44A2-4739-8953-2AF794BF865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49C5AC9-02B9-4557-BBB8-D680FD9E7047}" type="pres">
      <dgm:prSet presAssocID="{C736D76F-44A2-4739-8953-2AF794BF8656}" presName="matrix" presStyleCnt="0"/>
      <dgm:spPr/>
    </dgm:pt>
    <dgm:pt modelId="{6BBB1F96-0397-4459-97F6-A9AF9A0B4D79}" type="pres">
      <dgm:prSet presAssocID="{C736D76F-44A2-4739-8953-2AF794BF8656}" presName="tile1" presStyleLbl="node1" presStyleIdx="0" presStyleCnt="4"/>
      <dgm:spPr/>
      <dgm:t>
        <a:bodyPr/>
        <a:lstStyle/>
        <a:p>
          <a:endParaRPr lang="ru-RU"/>
        </a:p>
      </dgm:t>
    </dgm:pt>
    <dgm:pt modelId="{C1EF5B14-3C57-43EE-A08C-0C657FADE2CB}" type="pres">
      <dgm:prSet presAssocID="{C736D76F-44A2-4739-8953-2AF794BF86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608B3-E710-41BA-8CE4-E55953081A14}" type="pres">
      <dgm:prSet presAssocID="{C736D76F-44A2-4739-8953-2AF794BF8656}" presName="tile2" presStyleLbl="node1" presStyleIdx="1" presStyleCnt="4"/>
      <dgm:spPr/>
      <dgm:t>
        <a:bodyPr/>
        <a:lstStyle/>
        <a:p>
          <a:endParaRPr lang="ru-RU"/>
        </a:p>
      </dgm:t>
    </dgm:pt>
    <dgm:pt modelId="{C5EF8B2F-A5AA-4F8B-A620-910BED8E516C}" type="pres">
      <dgm:prSet presAssocID="{C736D76F-44A2-4739-8953-2AF794BF86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2A33F-E737-43B5-9714-FD4D24E950CE}" type="pres">
      <dgm:prSet presAssocID="{C736D76F-44A2-4739-8953-2AF794BF8656}" presName="tile3" presStyleLbl="node1" presStyleIdx="2" presStyleCnt="4"/>
      <dgm:spPr/>
      <dgm:t>
        <a:bodyPr/>
        <a:lstStyle/>
        <a:p>
          <a:endParaRPr lang="ru-RU"/>
        </a:p>
      </dgm:t>
    </dgm:pt>
    <dgm:pt modelId="{C6DD58F9-934E-40CB-B46B-C718EC6ECFCF}" type="pres">
      <dgm:prSet presAssocID="{C736D76F-44A2-4739-8953-2AF794BF86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E49B0-97C4-409F-9BB0-97925F24834D}" type="pres">
      <dgm:prSet presAssocID="{C736D76F-44A2-4739-8953-2AF794BF8656}" presName="tile4" presStyleLbl="node1" presStyleIdx="3" presStyleCnt="4"/>
      <dgm:spPr/>
      <dgm:t>
        <a:bodyPr/>
        <a:lstStyle/>
        <a:p>
          <a:endParaRPr lang="ru-RU"/>
        </a:p>
      </dgm:t>
    </dgm:pt>
    <dgm:pt modelId="{2944F397-53EA-414A-87BE-CF40D9241A66}" type="pres">
      <dgm:prSet presAssocID="{C736D76F-44A2-4739-8953-2AF794BF86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AFA65-807A-453E-A5FC-B2B61ADFC049}" type="pres">
      <dgm:prSet presAssocID="{C736D76F-44A2-4739-8953-2AF794BF865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BB9A667-55CF-4C10-8ED3-FA8BBC322D10}" srcId="{9C621263-AABE-4B06-8033-BB829305C5A8}" destId="{32E98B58-D9B5-4E2F-8670-83601CF6B76E}" srcOrd="2" destOrd="0" parTransId="{C73F2638-77DB-4E3B-A21E-1C910BBDA2A2}" sibTransId="{AD3BB6E6-42A8-47B1-8F79-F996451713A0}"/>
    <dgm:cxn modelId="{9AC9C258-E71D-4E1E-841A-494985016C70}" type="presOf" srcId="{32E98B58-D9B5-4E2F-8670-83601CF6B76E}" destId="{C6DD58F9-934E-40CB-B46B-C718EC6ECFCF}" srcOrd="1" destOrd="0" presId="urn:microsoft.com/office/officeart/2005/8/layout/matrix1"/>
    <dgm:cxn modelId="{EAE4BCA3-9CFB-4B6E-8F01-5657CB053FD6}" type="presOf" srcId="{62974F4F-82B2-4C94-ABA7-38ED2EB41D04}" destId="{C5EF8B2F-A5AA-4F8B-A620-910BED8E516C}" srcOrd="1" destOrd="0" presId="urn:microsoft.com/office/officeart/2005/8/layout/matrix1"/>
    <dgm:cxn modelId="{E94A45F8-2859-445F-BE7B-D8B0B103DF86}" type="presOf" srcId="{C736D76F-44A2-4739-8953-2AF794BF8656}" destId="{84622624-C5BA-4ACC-B5E3-FEF6A44C2874}" srcOrd="0" destOrd="0" presId="urn:microsoft.com/office/officeart/2005/8/layout/matrix1"/>
    <dgm:cxn modelId="{F77970E4-B7D7-43E5-900C-15010BEB6EF1}" srcId="{9C621263-AABE-4B06-8033-BB829305C5A8}" destId="{62974F4F-82B2-4C94-ABA7-38ED2EB41D04}" srcOrd="1" destOrd="0" parTransId="{5DE20672-20E4-48BB-9883-4C6A95E6AF68}" sibTransId="{CA21166F-D922-4263-AD23-004732019229}"/>
    <dgm:cxn modelId="{0B7CDA7D-B21F-48AF-AECE-728DCF41EB45}" type="presOf" srcId="{9C621263-AABE-4B06-8033-BB829305C5A8}" destId="{868AFA65-807A-453E-A5FC-B2B61ADFC049}" srcOrd="0" destOrd="0" presId="urn:microsoft.com/office/officeart/2005/8/layout/matrix1"/>
    <dgm:cxn modelId="{7695C923-4C6C-4AA8-A8AC-F1294B65229A}" srcId="{9C621263-AABE-4B06-8033-BB829305C5A8}" destId="{0B2A918A-1E13-4ED0-848E-72744A1BFF57}" srcOrd="3" destOrd="0" parTransId="{66AD528B-75B8-4DF8-B438-5B4B9C2F9EBA}" sibTransId="{3A7A7840-4027-4A1C-BB4F-A3CF86911CC0}"/>
    <dgm:cxn modelId="{D6E5D215-A218-4958-8268-E6732F50367B}" type="presOf" srcId="{32E98B58-D9B5-4E2F-8670-83601CF6B76E}" destId="{A6F2A33F-E737-43B5-9714-FD4D24E950CE}" srcOrd="0" destOrd="0" presId="urn:microsoft.com/office/officeart/2005/8/layout/matrix1"/>
    <dgm:cxn modelId="{0E3FC633-ED32-4219-AA4F-A65807240DCF}" type="presOf" srcId="{62974F4F-82B2-4C94-ABA7-38ED2EB41D04}" destId="{0E2608B3-E710-41BA-8CE4-E55953081A14}" srcOrd="0" destOrd="0" presId="urn:microsoft.com/office/officeart/2005/8/layout/matrix1"/>
    <dgm:cxn modelId="{5E06EA1C-CFEF-4958-BF7D-5DFEF9784E6D}" type="presOf" srcId="{0B2A918A-1E13-4ED0-848E-72744A1BFF57}" destId="{32BE49B0-97C4-409F-9BB0-97925F24834D}" srcOrd="0" destOrd="0" presId="urn:microsoft.com/office/officeart/2005/8/layout/matrix1"/>
    <dgm:cxn modelId="{9033582D-94DF-4CEB-8DD3-C01E024EE7E8}" srcId="{C736D76F-44A2-4739-8953-2AF794BF8656}" destId="{9C621263-AABE-4B06-8033-BB829305C5A8}" srcOrd="0" destOrd="0" parTransId="{21C25118-7D26-4F9A-A6FA-F46F474D0904}" sibTransId="{8A4D538A-E5DB-474A-BFB9-972D892D1292}"/>
    <dgm:cxn modelId="{E83CE873-50DE-4581-BD4C-3AA835895D75}" srcId="{9C621263-AABE-4B06-8033-BB829305C5A8}" destId="{7FE7D64D-D5EE-45FD-8F5C-B1D31C2F0836}" srcOrd="4" destOrd="0" parTransId="{18BC5309-9A3C-408A-90E5-3564EBC37D8F}" sibTransId="{A7C5053D-5535-4670-AFF9-FEA51936E0C0}"/>
    <dgm:cxn modelId="{2AAEE45A-AD42-4AB9-9CC6-62DEFA7CD162}" type="presOf" srcId="{4D60F57D-E333-49FD-9A0D-E2E17566A8F4}" destId="{C1EF5B14-3C57-43EE-A08C-0C657FADE2CB}" srcOrd="1" destOrd="0" presId="urn:microsoft.com/office/officeart/2005/8/layout/matrix1"/>
    <dgm:cxn modelId="{40694D9E-C413-44EE-A2B2-F29637229928}" type="presOf" srcId="{4D60F57D-E333-49FD-9A0D-E2E17566A8F4}" destId="{6BBB1F96-0397-4459-97F6-A9AF9A0B4D79}" srcOrd="0" destOrd="0" presId="urn:microsoft.com/office/officeart/2005/8/layout/matrix1"/>
    <dgm:cxn modelId="{7BB71CD1-D827-43CE-86B4-5ABE558CB552}" type="presOf" srcId="{0B2A918A-1E13-4ED0-848E-72744A1BFF57}" destId="{2944F397-53EA-414A-87BE-CF40D9241A66}" srcOrd="1" destOrd="0" presId="urn:microsoft.com/office/officeart/2005/8/layout/matrix1"/>
    <dgm:cxn modelId="{F9E4D6F9-ED2A-4D97-BA93-49C57ED7F3EB}" srcId="{9C621263-AABE-4B06-8033-BB829305C5A8}" destId="{4D60F57D-E333-49FD-9A0D-E2E17566A8F4}" srcOrd="0" destOrd="0" parTransId="{0BE6A808-889D-4AC3-A1D6-66D19416FCD8}" sibTransId="{E5E8277B-3A11-4F02-B6AF-CFFC7845948E}"/>
    <dgm:cxn modelId="{49133C1B-CEC2-4D9C-85D6-A8F01555C6FA}" type="presParOf" srcId="{84622624-C5BA-4ACC-B5E3-FEF6A44C2874}" destId="{D49C5AC9-02B9-4557-BBB8-D680FD9E7047}" srcOrd="0" destOrd="0" presId="urn:microsoft.com/office/officeart/2005/8/layout/matrix1"/>
    <dgm:cxn modelId="{18447BDF-5481-4DE3-BD49-5F7201D4ADFF}" type="presParOf" srcId="{D49C5AC9-02B9-4557-BBB8-D680FD9E7047}" destId="{6BBB1F96-0397-4459-97F6-A9AF9A0B4D79}" srcOrd="0" destOrd="0" presId="urn:microsoft.com/office/officeart/2005/8/layout/matrix1"/>
    <dgm:cxn modelId="{B4BAFED1-C9D4-4367-917E-0335B89EB78A}" type="presParOf" srcId="{D49C5AC9-02B9-4557-BBB8-D680FD9E7047}" destId="{C1EF5B14-3C57-43EE-A08C-0C657FADE2CB}" srcOrd="1" destOrd="0" presId="urn:microsoft.com/office/officeart/2005/8/layout/matrix1"/>
    <dgm:cxn modelId="{458C641B-EC48-4F61-9809-90E87AC137BB}" type="presParOf" srcId="{D49C5AC9-02B9-4557-BBB8-D680FD9E7047}" destId="{0E2608B3-E710-41BA-8CE4-E55953081A14}" srcOrd="2" destOrd="0" presId="urn:microsoft.com/office/officeart/2005/8/layout/matrix1"/>
    <dgm:cxn modelId="{83B7AB28-3E8D-4697-846B-030BCA8CC36D}" type="presParOf" srcId="{D49C5AC9-02B9-4557-BBB8-D680FD9E7047}" destId="{C5EF8B2F-A5AA-4F8B-A620-910BED8E516C}" srcOrd="3" destOrd="0" presId="urn:microsoft.com/office/officeart/2005/8/layout/matrix1"/>
    <dgm:cxn modelId="{9F05519D-F887-4250-8D96-8A286CB9E0E5}" type="presParOf" srcId="{D49C5AC9-02B9-4557-BBB8-D680FD9E7047}" destId="{A6F2A33F-E737-43B5-9714-FD4D24E950CE}" srcOrd="4" destOrd="0" presId="urn:microsoft.com/office/officeart/2005/8/layout/matrix1"/>
    <dgm:cxn modelId="{BC927868-A406-4607-BF25-8A56C1BBC8E2}" type="presParOf" srcId="{D49C5AC9-02B9-4557-BBB8-D680FD9E7047}" destId="{C6DD58F9-934E-40CB-B46B-C718EC6ECFCF}" srcOrd="5" destOrd="0" presId="urn:microsoft.com/office/officeart/2005/8/layout/matrix1"/>
    <dgm:cxn modelId="{7FC5B24D-5716-445D-B430-833075EEF18A}" type="presParOf" srcId="{D49C5AC9-02B9-4557-BBB8-D680FD9E7047}" destId="{32BE49B0-97C4-409F-9BB0-97925F24834D}" srcOrd="6" destOrd="0" presId="urn:microsoft.com/office/officeart/2005/8/layout/matrix1"/>
    <dgm:cxn modelId="{871E64B0-7CF7-4D6D-8646-A353E316F3C2}" type="presParOf" srcId="{D49C5AC9-02B9-4557-BBB8-D680FD9E7047}" destId="{2944F397-53EA-414A-87BE-CF40D9241A66}" srcOrd="7" destOrd="0" presId="urn:microsoft.com/office/officeart/2005/8/layout/matrix1"/>
    <dgm:cxn modelId="{14955758-F563-4B14-B8A1-8C5C889CFCCF}" type="presParOf" srcId="{84622624-C5BA-4ACC-B5E3-FEF6A44C2874}" destId="{868AFA65-807A-453E-A5FC-B2B61ADFC049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802A1-8373-48B0-A581-CB6D15B0265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65CAB-E94C-4318-9C49-1D6DE7740C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ЕТОДИСТ\БРЕНД\бренды\Ромашка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316" y="214290"/>
            <a:ext cx="2775116" cy="277021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00166" y="2204720"/>
            <a:ext cx="7643834" cy="22244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«Сотрудничество педагогов </a:t>
            </a: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 </a:t>
            </a:r>
            <a:b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в интересах ребенка с аутизмом»</a:t>
            </a:r>
            <a:b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65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/>
            </a:r>
            <a:br>
              <a:rPr lang="ru-RU" sz="2665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</a:br>
            <a:endParaRPr lang="ru-RU" sz="2665" b="1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14282" y="5857892"/>
            <a:ext cx="8770620" cy="3527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воспитатель: Черепанова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Лил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Александровна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142852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Муниципальное  бюджетное  дошкольное  образовательное  учреждение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Детский сад № 17 «Ромашка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»,  г.Чайковский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коррекционно-развивающей работы: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разработка и реализация индивидуальных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адаптированных образовательных программ дошкольного образования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ПРИМЕРНОЙ АООП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ДЕТЕЙ РАННЕГО И ДОШКОЛЬНОГО ВОЗРАСТА С РАССТРОЙСТВАМИ АУТИСТИЧЕСКОГО СПЕКТРА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(ОДОБРЕНА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решением федерального учебно-методического объединения по общему образованию (протокол от 18 марта 2022 г. № 1/22)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специалистов ДОУ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комплексная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психолого-педагогическая помощь семье, обучение родителей методам взаимодействия с ребенком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Елена\методист\умный ребенок\Умный ребенок\Новая папка\IMG-b11bb49d438c4e9a7c0469fc9c125ca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309" y="4724068"/>
            <a:ext cx="2639999" cy="1980000"/>
          </a:xfrm>
          <a:prstGeom prst="rect">
            <a:avLst/>
          </a:prstGeom>
          <a:noFill/>
        </p:spPr>
      </p:pic>
      <p:pic>
        <p:nvPicPr>
          <p:cNvPr id="5" name="Замещающее содержимое 2" descr="¦¬¦-¦-TПTВ¦¬TП (12)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420" y="2493010"/>
            <a:ext cx="2968599" cy="1980000"/>
          </a:xfrm>
          <a:prstGeom prst="rect">
            <a:avLst/>
          </a:prstGeom>
        </p:spPr>
      </p:pic>
      <p:pic>
        <p:nvPicPr>
          <p:cNvPr id="6" name="Изображение 5" descr="2022-06-30_10-48-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070" y="4725035"/>
            <a:ext cx="3162789" cy="1980000"/>
          </a:xfrm>
          <a:prstGeom prst="rect">
            <a:avLst/>
          </a:prstGeom>
        </p:spPr>
      </p:pic>
      <p:pic>
        <p:nvPicPr>
          <p:cNvPr id="7" name="Изображение 6" descr="2022-06-30_10-54-4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070" y="2491740"/>
            <a:ext cx="3692125" cy="1980000"/>
          </a:xfrm>
          <a:prstGeom prst="rect">
            <a:avLst/>
          </a:prstGeom>
        </p:spPr>
      </p:pic>
      <p:pic>
        <p:nvPicPr>
          <p:cNvPr id="8" name="Изображение 7" descr="2022-06-30_10-58-2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424930" y="4724400"/>
            <a:ext cx="2594610" cy="1979930"/>
          </a:xfrm>
          <a:prstGeom prst="rect">
            <a:avLst/>
          </a:prstGeom>
        </p:spPr>
      </p:pic>
      <p:pic>
        <p:nvPicPr>
          <p:cNvPr id="9" name="Изображение 8" descr="2022-06-30_11-00-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" y="332740"/>
            <a:ext cx="3457854" cy="1980000"/>
          </a:xfrm>
          <a:prstGeom prst="rect">
            <a:avLst/>
          </a:prstGeom>
        </p:spPr>
      </p:pic>
      <p:pic>
        <p:nvPicPr>
          <p:cNvPr id="4" name="Изображение 3" descr="33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9925" y="1917065"/>
            <a:ext cx="1980000" cy="26400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/>
        </p:nvSpPr>
        <p:spPr>
          <a:xfrm>
            <a:off x="3870960" y="660400"/>
            <a:ext cx="5184775" cy="12566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83A482-32E3-3A68-0A63-621E490F4F01}"/>
              </a:ext>
            </a:extLst>
          </p:cNvPr>
          <p:cNvSpPr txBox="1"/>
          <p:nvPr/>
        </p:nvSpPr>
        <p:spPr>
          <a:xfrm>
            <a:off x="4003328" y="928670"/>
            <a:ext cx="51406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коррекционно-развивающих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6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A4EA0B-961B-BA40-3787-3060F455B08D}"/>
              </a:ext>
            </a:extLst>
          </p:cNvPr>
          <p:cNvSpPr txBox="1"/>
          <p:nvPr/>
        </p:nvSpPr>
        <p:spPr>
          <a:xfrm>
            <a:off x="683568" y="714250"/>
            <a:ext cx="814451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ормы работы с семьей очные и дистанционные: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общение с родителями – индивидуальные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встречи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Семейные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диагностические и совместные игровые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Групповые тренинги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дискуссии, игры,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инсценировки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2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выработка совместных с родителем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решений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 преодолению трудностей в обучении, воспитании и развитии детей с РАС, а также информирование по различным вопросам: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502726"/>
          </a:xfrm>
        </p:spPr>
        <p:txBody>
          <a:bodyPr>
            <a:normAutofit/>
          </a:bodyPr>
          <a:lstStyle/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особенностей развития детей с РАС;</a:t>
            </a: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коррекции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дезадаптивного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поведения у детей с РАС;</a:t>
            </a: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способах взаимодействия с ребёнком;</a:t>
            </a: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способах организации работы с ребёнком в домашних условиях;</a:t>
            </a: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 методах развития коммуникации, речи, социально-бытовых навыков;</a:t>
            </a:r>
          </a:p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эффективных технологий оказания помощи детям с РАС.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pl2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60" y="714356"/>
            <a:ext cx="3694166" cy="2160000"/>
          </a:xfrm>
          <a:prstGeom prst="rect">
            <a:avLst/>
          </a:prstGeom>
          <a:noFill/>
        </p:spPr>
      </p:pic>
      <p:pic>
        <p:nvPicPr>
          <p:cNvPr id="5" name="Содержимое 3" descr="UHzSZBeIenRGDwKfEh4eo4mBB_Q_O8JKA-27PeQjmWiL79ewA3E6Hj2NC_6dfnsIPIPiBgBlVVDER9zGQGWExrU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286124"/>
            <a:ext cx="2160000" cy="3006184"/>
          </a:xfrm>
          <a:prstGeom prst="rect">
            <a:avLst/>
          </a:prstGeom>
        </p:spPr>
      </p:pic>
      <p:pic>
        <p:nvPicPr>
          <p:cNvPr id="6" name="Содержимое 3" descr="9G3tkb0D9ztNjWXp1P6unIyW35T5t-lVi8Zuaq6gTjirD7cbiRoblO-xAbRFzvqN4S0K1G8lFCw52HugpTH2XWz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357694"/>
            <a:ext cx="2880000" cy="216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 b="25539"/>
          <a:stretch>
            <a:fillRect/>
          </a:stretch>
        </p:blipFill>
        <p:spPr bwMode="auto">
          <a:xfrm>
            <a:off x="4786314" y="714356"/>
            <a:ext cx="410395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643314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14620"/>
            <a:ext cx="1440000" cy="385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929066"/>
            <a:ext cx="18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4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43174" y="4000504"/>
            <a:ext cx="1800000" cy="256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срп\IMG_20180220_110752.jpg"/>
          <p:cNvPicPr/>
          <p:nvPr/>
        </p:nvPicPr>
        <p:blipFill>
          <a:blip r:embed="rId5" cstate="print"/>
          <a:srcRect b="5556"/>
          <a:stretch>
            <a:fillRect/>
          </a:stretch>
        </p:blipFill>
        <p:spPr bwMode="auto">
          <a:xfrm>
            <a:off x="4857752" y="3643314"/>
            <a:ext cx="1800000" cy="242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срп\IMG_20180221_154112.jpg"/>
          <p:cNvPicPr/>
          <p:nvPr/>
        </p:nvPicPr>
        <p:blipFill>
          <a:blip r:embed="rId6" cstate="print"/>
          <a:srcRect b="9156"/>
          <a:stretch>
            <a:fillRect/>
          </a:stretch>
        </p:blipFill>
        <p:spPr bwMode="auto">
          <a:xfrm>
            <a:off x="3143240" y="1357298"/>
            <a:ext cx="262266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Пользователь\Desktop\СЛУЖБА РАННЕЙ ПОМОЩИ\фото собрание СРП\IMG_20160229_130241.jp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000760" y="1214422"/>
            <a:ext cx="2813858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 descr="C:\Users\Елена Николаевна\Desktop\ПЛОЩАДКА\совместные праздник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500042"/>
            <a:ext cx="269931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500042"/>
          <a:ext cx="8401080" cy="6073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805" y="1304316"/>
            <a:ext cx="2405994" cy="3020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956376" y="2857496"/>
          <a:ext cx="1044780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A4EA0B-961B-BA40-3787-3060F455B08D}"/>
              </a:ext>
            </a:extLst>
          </p:cNvPr>
          <p:cNvSpPr txBox="1"/>
          <p:nvPr/>
        </p:nvSpPr>
        <p:spPr>
          <a:xfrm>
            <a:off x="683568" y="714250"/>
            <a:ext cx="814451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3200"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3" descr="az2PfUZN6asLYpEg2hojWoOJfwg_Yey5bFxuBsu6abroUWQYZT3kcEXf573HgPiZnFe85c7w1XEwZdJCFp6h2O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929066"/>
            <a:ext cx="4112788" cy="2699017"/>
          </a:xfrm>
          <a:prstGeom prst="rect">
            <a:avLst/>
          </a:prstGeom>
        </p:spPr>
      </p:pic>
      <p:pic>
        <p:nvPicPr>
          <p:cNvPr id="8" name="Рисунок 7" descr="C:\Users\Елена Николаевна\YandexDisk\Скриншоты\2022-09-05_18-09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050151">
            <a:off x="551703" y="1642158"/>
            <a:ext cx="5896412" cy="293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59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ЗАКОН РФ "ОБ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ОБРАЗОВАНИИ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РОССИЙСКОЙ ФЕДЕРАЦИИ", N 273-ФЗ | СТ. 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85991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27) инклюзивное образование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1500174"/>
            <a:ext cx="4643470" cy="728664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«МЫ ВМЕСТЕ» 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МЕТОДИСТ\БРЕНД\бренды\Ромашка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315" y="116205"/>
            <a:ext cx="4250371" cy="424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3832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3. Под </a:t>
            </a:r>
            <a:r>
              <a:rPr lang="ru-RU" altLang="ru-RU" sz="2300" b="1" dirty="0" smtClean="0">
                <a:latin typeface="Times New Roman" pitchFamily="18" charset="0"/>
                <a:cs typeface="Times New Roman" pitchFamily="18" charset="0"/>
              </a:rPr>
              <a:t>специальными условиями </a:t>
            </a: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включающие в себя использование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специальных образовательных программ и методов обучения и воспитания,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специальных учебников, учебных пособий и дидактических материалов,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300" dirty="0" smtClean="0">
                <a:latin typeface="Times New Roman" pitchFamily="18" charset="0"/>
                <a:cs typeface="Times New Roman" pitchFamily="18" charset="0"/>
              </a:rPr>
              <a:t>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здоровья. </a:t>
            </a:r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765175"/>
            <a:ext cx="8229600" cy="56356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ФЗ-273 «Об образовании в РФ» </a:t>
            </a:r>
            <a:b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Статья 79. Организация получения образования обучающимися с ОВЗ</a:t>
            </a:r>
            <a:endParaRPr kumimoji="0" lang="ru-RU" altLang="ru-RU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ПК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13.04.2022 г. № 312п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утверждении Концепции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комплексного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сопровождения лиц с РАС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Пермском крае до 2024 г.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4456660" cy="26447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143248"/>
            <a:ext cx="3422658" cy="32115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gdb.rferl.org/5A1BD788-B941-46AC-9B86-560054B1B92A_mw1024_s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426"/>
          <a:stretch>
            <a:fillRect/>
          </a:stretch>
        </p:blipFill>
        <p:spPr bwMode="auto">
          <a:xfrm>
            <a:off x="-16174" y="-282"/>
            <a:ext cx="9160174" cy="67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8229600" cy="1536766"/>
          </a:xfrm>
        </p:spPr>
        <p:txBody>
          <a:bodyPr>
            <a:norm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Нарушения в сфере социального взаимодействия.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сфере коммуникации.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поведении.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Елена Николаевна\Desktop\vopro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5000660" cy="33337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78645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Разная степень информированности и готовности родителей к сотрудничеству с педагогами, сопровождающими ребенка с РАС.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Пользователь\Desktop\умный ребенок\DSC01831.JPG"/>
          <p:cNvPicPr>
            <a:picLocks noChangeAspect="1" noChangeArrowheads="1"/>
          </p:cNvPicPr>
          <p:nvPr/>
        </p:nvPicPr>
        <p:blipFill>
          <a:blip r:embed="rId2" cstate="screen"/>
          <a:srcRect l="3451"/>
          <a:stretch>
            <a:fillRect/>
          </a:stretch>
        </p:blipFill>
        <p:spPr bwMode="auto">
          <a:xfrm>
            <a:off x="179416" y="3827145"/>
            <a:ext cx="2913669" cy="287972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C:\Users\Пользователь\Desktop\Доступная среда фото\ремонт входной группы 1.2\после\IMG_7036.JPG"/>
          <p:cNvPicPr>
            <a:picLocks noChangeAspect="1" noChangeArrowheads="1"/>
          </p:cNvPicPr>
          <p:nvPr/>
        </p:nvPicPr>
        <p:blipFill>
          <a:blip r:embed="rId3" cstate="screen"/>
          <a:srcRect b="20605"/>
          <a:stretch>
            <a:fillRect/>
          </a:stretch>
        </p:blipFill>
        <p:spPr bwMode="auto">
          <a:xfrm>
            <a:off x="196850" y="188595"/>
            <a:ext cx="2879725" cy="304865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Пользователь\Desktop\умный ребенок\P_20160901_082949.jpg"/>
          <p:cNvPicPr>
            <a:picLocks noChangeAspect="1" noChangeArrowheads="1"/>
          </p:cNvPicPr>
          <p:nvPr/>
        </p:nvPicPr>
        <p:blipFill>
          <a:blip r:embed="rId4" cstate="screen"/>
          <a:srcRect r="3902" b="14972"/>
          <a:stretch>
            <a:fillRect/>
          </a:stretch>
        </p:blipFill>
        <p:spPr bwMode="auto">
          <a:xfrm>
            <a:off x="4043045" y="188595"/>
            <a:ext cx="4948134" cy="288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419475" y="4725035"/>
            <a:ext cx="55714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 функционируют: 2 группы раннего возраста; </a:t>
            </a:r>
          </a:p>
          <a:p>
            <a:pPr algn="just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из них -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 группа общеразвивающей направленности и группа комбинированной направленности;</a:t>
            </a:r>
          </a:p>
          <a:p>
            <a:pPr algn="just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групп комбинированной направленности (дети с тяжелыми нарушениями речи; слабовидящие дети);</a:t>
            </a:r>
          </a:p>
          <a:p>
            <a:pPr algn="just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групп компенсирующей направленности (дети с задержкой психического развития, расстройствами аутистического спектра интеллектуальными нарушениями, тяжелыми множественными нарушениями развития)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Picture 2" descr="D:\МЕТОДИСТ\БРЕНД\бренды\Ромашка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830" y="1628775"/>
            <a:ext cx="3219450" cy="3213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305</TotalTime>
  <Words>543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«Сотрудничество педагогов ДОО  и семьи в интересах ребенка с аутизмом»  </vt:lpstr>
      <vt:lpstr>ФЕДЕРАЛЬНЫЙ ЗАКОН РФ "ОБ ОБРАЗОВАНИИ  В РОССИЙСКОЙ ФЕДЕРАЦИИ", N 273-ФЗ | СТ. 2</vt:lpstr>
      <vt:lpstr> </vt:lpstr>
      <vt:lpstr>Постановление Правительства ПК от 13.04.2022 г. № 312п   Об утверждении Концепции комплексного сопровождения лиц с РАС  в Пермском крае до 2024 г. </vt:lpstr>
      <vt:lpstr>Слайд 5</vt:lpstr>
      <vt:lpstr>Слайд 6</vt:lpstr>
      <vt:lpstr>Слайд 7</vt:lpstr>
      <vt:lpstr>Слайд 8</vt:lpstr>
      <vt:lpstr>Слайд 9</vt:lpstr>
      <vt:lpstr>Направления коррекционно-развивающей работы:</vt:lpstr>
      <vt:lpstr>Слайд 11</vt:lpstr>
      <vt:lpstr> </vt:lpstr>
      <vt:lpstr>Цель:  выработка совместных с родителем решений по преодолению трудностей в обучении, воспитании и развитии детей с РАС, а также информирование по различным вопросам: </vt:lpstr>
      <vt:lpstr>Слайд 14</vt:lpstr>
      <vt:lpstr>Слайд 15</vt:lpstr>
      <vt:lpstr>Слайд 16</vt:lpstr>
      <vt:lpstr>Слайд 17</vt:lpstr>
      <vt:lpstr>Слайд 18</vt:lpstr>
      <vt:lpstr> </vt:lpstr>
      <vt:lpstr>«МЫ ВМЕСТЕ»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«Детский сад – территория равных возможностей» </dc:title>
  <dc:creator>EN</dc:creator>
  <cp:lastModifiedBy>Елена Николаевна</cp:lastModifiedBy>
  <cp:revision>263</cp:revision>
  <dcterms:created xsi:type="dcterms:W3CDTF">2021-04-06T07:00:00Z</dcterms:created>
  <dcterms:modified xsi:type="dcterms:W3CDTF">2022-09-05T13:36:33Z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CB5103136D8B4694AE7BEDE6D76B8AFA</vt:lpwstr>
  </property>
  <property fmtid="{D5CDD505-2E9C-101B-9397-08002B2CF9AE}" pid="3" name="KSOProductBuildVer">
    <vt:lpwstr>1049-11.2.0.11254</vt:lpwstr>
  </property>
</Properties>
</file>