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84" r:id="rId4"/>
    <p:sldId id="259" r:id="rId5"/>
    <p:sldId id="263" r:id="rId6"/>
    <p:sldId id="282" r:id="rId7"/>
    <p:sldId id="264" r:id="rId8"/>
    <p:sldId id="265" r:id="rId9"/>
    <p:sldId id="272" r:id="rId10"/>
    <p:sldId id="271" r:id="rId11"/>
    <p:sldId id="277" r:id="rId12"/>
    <p:sldId id="270" r:id="rId13"/>
    <p:sldId id="269" r:id="rId14"/>
    <p:sldId id="267" r:id="rId15"/>
    <p:sldId id="268" r:id="rId16"/>
    <p:sldId id="279" r:id="rId17"/>
    <p:sldId id="273" r:id="rId18"/>
    <p:sldId id="274" r:id="rId19"/>
    <p:sldId id="280" r:id="rId20"/>
    <p:sldId id="275" r:id="rId21"/>
    <p:sldId id="281" r:id="rId22"/>
    <p:sldId id="261" r:id="rId23"/>
    <p:sldId id="262" r:id="rId24"/>
    <p:sldId id="285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F4B83-9960-46CC-AB75-873DFB0D7C3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9EC1B-C4D0-4EFC-B14A-7CBC690C7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5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3FA82-D91E-4E9B-96E4-2A9B7DA9AF03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EFE8D-53E0-4298-81C5-4CB3189B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99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EFE8D-53E0-4298-81C5-4CB3189BA8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6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EFE8D-53E0-4298-81C5-4CB3189BA8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5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7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88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907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4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016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37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9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2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7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99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9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7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6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0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9FC0E-BCA9-49EA-8A13-F6C6088F13DE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235874-7083-4ACF-9D74-5CC4EBD8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88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1672" y="5182400"/>
            <a:ext cx="3801191" cy="760963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Мамонова Вероника Александровна,</a:t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«Волшебная сказка» </a:t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Краснокамск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63" y="290382"/>
            <a:ext cx="1612197" cy="15560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1423" y="2441509"/>
            <a:ext cx="781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рабочей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воспитания, как компонента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6314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208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" y="-1"/>
            <a:ext cx="105575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0"/>
            <a:ext cx="10766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>
          <a:xfrm>
            <a:off x="96982" y="0"/>
            <a:ext cx="10870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097491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622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6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6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044" t="30491" r="46304" b="31216"/>
          <a:stretch/>
        </p:blipFill>
        <p:spPr>
          <a:xfrm>
            <a:off x="733434" y="1239716"/>
            <a:ext cx="8832656" cy="4167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11" y="416781"/>
            <a:ext cx="1294360" cy="12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4" r="19880"/>
          <a:stretch/>
        </p:blipFill>
        <p:spPr>
          <a:xfrm>
            <a:off x="597877" y="248451"/>
            <a:ext cx="10328162" cy="65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880" y="124691"/>
            <a:ext cx="8596668" cy="106458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Планируемые результаты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воспитания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0570" y="1558603"/>
            <a:ext cx="8596668" cy="4786779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ru-RU" b="1" u="sng" dirty="0" smtClean="0">
                <a:solidFill>
                  <a:srgbClr val="002060"/>
                </a:solidFill>
              </a:rPr>
              <a:t>Патриотизм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(хранящий верность идеалам Отечества, гражданского общества, демократии, гуманизма, мира во сем мире, уважающий прошлое своей страны и устремленный в будущее).</a:t>
            </a:r>
          </a:p>
          <a:p>
            <a:pPr marL="457200" indent="-457200">
              <a:buAutoNum type="arabicPeriod"/>
            </a:pPr>
            <a:r>
              <a:rPr lang="ru-RU" b="1" u="sng" dirty="0" smtClean="0">
                <a:solidFill>
                  <a:srgbClr val="002060"/>
                </a:solidFill>
              </a:rPr>
              <a:t>Гражданская позиция и правосознание </a:t>
            </a:r>
            <a:r>
              <a:rPr lang="ru-RU" dirty="0" smtClean="0">
                <a:solidFill>
                  <a:schemeClr val="tx1"/>
                </a:solidFill>
              </a:rPr>
              <a:t>(активно  принимающий участие в достижении национальных целей, в сферах социальной жизни и экономики, участвующий в общественных объединениях, волонтерских и благотворительных проектах).</a:t>
            </a:r>
          </a:p>
          <a:p>
            <a:pPr marL="457200" indent="-457200">
              <a:buAutoNum type="arabicPeriod"/>
            </a:pPr>
            <a:r>
              <a:rPr lang="ru-RU" b="1" u="sng" dirty="0" smtClean="0">
                <a:solidFill>
                  <a:srgbClr val="002060"/>
                </a:solidFill>
              </a:rPr>
              <a:t>Интеллектуальная самостоятельность </a:t>
            </a:r>
            <a:r>
              <a:rPr lang="ru-RU" dirty="0" smtClean="0">
                <a:solidFill>
                  <a:schemeClr val="tx1"/>
                </a:solidFill>
              </a:rPr>
              <a:t>(системно, креативно мыслящий, активно познающий мир).</a:t>
            </a:r>
          </a:p>
          <a:p>
            <a:pPr marL="457200" indent="-457200">
              <a:buAutoNum type="arabicPeriod"/>
            </a:pPr>
            <a:r>
              <a:rPr lang="ru-RU" b="1" u="sng" dirty="0" smtClean="0">
                <a:solidFill>
                  <a:srgbClr val="002060"/>
                </a:solidFill>
              </a:rPr>
              <a:t>Экономическая активность </a:t>
            </a:r>
            <a:r>
              <a:rPr lang="ru-RU" dirty="0" smtClean="0">
                <a:solidFill>
                  <a:schemeClr val="tx1"/>
                </a:solidFill>
              </a:rPr>
              <a:t>(проявляющий активность к созидательному труду, успешно достигающий поставленных жизненных целей за счет высокой экономической активности)</a:t>
            </a:r>
          </a:p>
          <a:p>
            <a:pPr marL="457200" indent="-457200">
              <a:buAutoNum type="arabicPeriod"/>
            </a:pPr>
            <a:r>
              <a:rPr lang="ru-RU" b="1" u="sng" dirty="0" smtClean="0">
                <a:solidFill>
                  <a:srgbClr val="002060"/>
                </a:solidFill>
              </a:rPr>
              <a:t>Коммуникация и сотрудничество </a:t>
            </a:r>
            <a:r>
              <a:rPr lang="ru-RU" dirty="0" smtClean="0">
                <a:solidFill>
                  <a:schemeClr val="tx1"/>
                </a:solidFill>
              </a:rPr>
              <a:t>(доброжелательно, конструктивно и эффективно взаимодействующий с другими людьми)</a:t>
            </a:r>
          </a:p>
          <a:p>
            <a:pPr marL="457200" indent="-457200">
              <a:buAutoNum type="arabicPeriod"/>
            </a:pPr>
            <a:r>
              <a:rPr lang="ru-RU" dirty="0"/>
              <a:t> </a:t>
            </a:r>
            <a:r>
              <a:rPr lang="ru-RU" b="1" u="sng" dirty="0" smtClean="0">
                <a:solidFill>
                  <a:srgbClr val="002060"/>
                </a:solidFill>
              </a:rPr>
              <a:t>Здоровье и безопасность </a:t>
            </a:r>
            <a:r>
              <a:rPr lang="ru-RU" dirty="0" smtClean="0">
                <a:solidFill>
                  <a:schemeClr val="tx1"/>
                </a:solidFill>
              </a:rPr>
              <a:t>(стремящийся </a:t>
            </a:r>
            <a:r>
              <a:rPr lang="ru-RU" dirty="0">
                <a:solidFill>
                  <a:schemeClr val="tx1"/>
                </a:solidFill>
              </a:rPr>
              <a:t>к гармоничному развитию, осознанно выполняющий правила здорового и экологически целесообразного образа жизни и поведения, безопасного для человека и окружающей </a:t>
            </a:r>
            <a:r>
              <a:rPr lang="ru-RU" dirty="0" smtClean="0">
                <a:solidFill>
                  <a:schemeClr val="tx1"/>
                </a:solidFill>
              </a:rPr>
              <a:t>среды, </a:t>
            </a:r>
            <a:r>
              <a:rPr lang="ru-RU" dirty="0">
                <a:solidFill>
                  <a:schemeClr val="tx1"/>
                </a:solidFill>
              </a:rPr>
              <a:t>воспринимающий природу как </a:t>
            </a:r>
            <a:r>
              <a:rPr lang="ru-RU" dirty="0" smtClean="0">
                <a:solidFill>
                  <a:schemeClr val="tx1"/>
                </a:solidFill>
              </a:rPr>
              <a:t>ценность).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50801" y="1189272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</a:t>
            </a:r>
            <a:r>
              <a:rPr lang="ru-RU" dirty="0"/>
              <a:t>Г</a:t>
            </a:r>
            <a:r>
              <a:rPr lang="ru-RU" dirty="0" smtClean="0"/>
              <a:t>ражданина России 2035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1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171" y="124692"/>
            <a:ext cx="8596668" cy="101138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Планируемые результаты воспитания детей в дошкольном возрасте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546" y="1136075"/>
            <a:ext cx="9684328" cy="558338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Патриотизм </a:t>
            </a:r>
            <a:r>
              <a:rPr lang="ru-RU" sz="1600" dirty="0" smtClean="0">
                <a:solidFill>
                  <a:schemeClr val="tx1"/>
                </a:solidFill>
              </a:rPr>
              <a:t>(Хранящий верность идеалам Отечества, гражданского общества, демократии, гуманизма, мира во всем мире).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Гражданская позиция и правосознание </a:t>
            </a:r>
            <a:r>
              <a:rPr lang="ru-RU" sz="1600" dirty="0" smtClean="0">
                <a:solidFill>
                  <a:schemeClr val="tx1"/>
                </a:solidFill>
              </a:rPr>
              <a:t>(активно и сознательно принимающий участие в достижении национальных целей России в различных сферах социальной жизни и экономики)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Социальная направленность и зрелость </a:t>
            </a:r>
            <a:r>
              <a:rPr lang="ru-RU" sz="1600" dirty="0" smtClean="0">
                <a:solidFill>
                  <a:schemeClr val="tx1"/>
                </a:solidFill>
              </a:rPr>
              <a:t>(проявляющий самостоятельность и ответственность в постановке и достижении жизненных целей, активность, честность и принципиальность в общественной сфере).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Интеллектуальная самостоятельность </a:t>
            </a:r>
            <a:r>
              <a:rPr lang="ru-RU" sz="1600" dirty="0" smtClean="0">
                <a:solidFill>
                  <a:schemeClr val="tx1"/>
                </a:solidFill>
              </a:rPr>
              <a:t>(системно, креативно мыслящий, познающий мир)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Зрелое сетевое поведение </a:t>
            </a:r>
            <a:r>
              <a:rPr lang="ru-RU" sz="1600" dirty="0" smtClean="0">
                <a:solidFill>
                  <a:schemeClr val="tx1"/>
                </a:solidFill>
              </a:rPr>
              <a:t>(эффективно и уверенно осуществляющий сетевую коммуникацию и взаимодействие на основе правил сетевой культуры и сетевой этики). 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Экономическая активность </a:t>
            </a:r>
            <a:r>
              <a:rPr lang="ru-RU" sz="1600" dirty="0" smtClean="0">
                <a:solidFill>
                  <a:schemeClr val="tx1"/>
                </a:solidFill>
              </a:rPr>
              <a:t>(проявляющий стремление к созидательному труду, успешно достигающий поставленных жизненных целей за счет высокой экономической активности).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Коммуникация и сотрудничество </a:t>
            </a:r>
            <a:r>
              <a:rPr lang="ru-RU" sz="1600" dirty="0" smtClean="0">
                <a:solidFill>
                  <a:schemeClr val="tx1"/>
                </a:solidFill>
              </a:rPr>
              <a:t>(доброжелательно, конструктивно и эффективно взаимодействующий с другими людьми).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Здоровье и безопасность </a:t>
            </a:r>
            <a:r>
              <a:rPr lang="ru-RU" sz="1600" dirty="0" smtClean="0">
                <a:solidFill>
                  <a:schemeClr val="tx1"/>
                </a:solidFill>
              </a:rPr>
              <a:t>(стремящийся к гармоничному развитию, осознанно выполняющий правила здорового образа жизни).</a:t>
            </a:r>
          </a:p>
          <a:p>
            <a:pPr marL="457200" indent="-457200">
              <a:buAutoNum type="arabicPeriod"/>
            </a:pPr>
            <a:r>
              <a:rPr lang="ru-RU" sz="1600" b="1" u="sng" dirty="0" smtClean="0">
                <a:solidFill>
                  <a:srgbClr val="002060"/>
                </a:solidFill>
              </a:rPr>
              <a:t>Мобильность и устойчивость </a:t>
            </a:r>
            <a:r>
              <a:rPr lang="ru-RU" sz="1600" dirty="0" smtClean="0">
                <a:solidFill>
                  <a:schemeClr val="tx1"/>
                </a:solidFill>
              </a:rPr>
              <a:t>(сохраняющий внутреннюю устойчивость в меняющихся условиях, адаптирующийся к изменениям).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11" y="416781"/>
            <a:ext cx="1294360" cy="1249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864" t="30615" r="46406" b="25655"/>
          <a:stretch/>
        </p:blipFill>
        <p:spPr>
          <a:xfrm>
            <a:off x="733434" y="1239716"/>
            <a:ext cx="8683128" cy="46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8963" y="2714626"/>
            <a:ext cx="5186362" cy="1543764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Принципы взаимодействия педагогических работников и воспитанников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1" y="4393944"/>
            <a:ext cx="3914776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Позитивная социализация ребенка</a:t>
            </a:r>
            <a:r>
              <a:rPr lang="ru-RU" dirty="0" smtClean="0"/>
              <a:t> освоение ребенком культурных норм, культурных образцов поведения, приобщение к традициям семьи, происходит в процессе сотрудничества со взрослыми и другими детьми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10238" y="0"/>
            <a:ext cx="2628900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Личностно-развивающий и гуманистический характер взаимодействия </a:t>
            </a:r>
          </a:p>
          <a:p>
            <a:r>
              <a:rPr lang="ru-RU" dirty="0" smtClean="0"/>
              <a:t>Взрослых (родителей), педагогических и иных работников ДОУ и детей.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8" y="235343"/>
            <a:ext cx="390552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Содействие и сотрудничество детей и взрослых</a:t>
            </a:r>
            <a:r>
              <a:rPr lang="ru-RU" dirty="0" smtClean="0"/>
              <a:t>, что предполагает</a:t>
            </a:r>
          </a:p>
          <a:p>
            <a:r>
              <a:rPr lang="ru-RU" dirty="0"/>
              <a:t>у</a:t>
            </a:r>
            <a:r>
              <a:rPr lang="ru-RU" dirty="0" smtClean="0"/>
              <a:t>частие всех субъектов отношений – детей и взрослых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- в реализации программы воспитания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5226" y="235343"/>
            <a:ext cx="3971925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Партнерство ДОУ с семьей.</a:t>
            </a:r>
          </a:p>
          <a:p>
            <a:r>
              <a:rPr lang="ru-RU" dirty="0" smtClean="0"/>
              <a:t>Программа предполагает разнообразные формы сотрудничества с семьей как в содержательном, так и организационном плане.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15113" y="4451094"/>
            <a:ext cx="4414838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Сетевое взаимодействие</a:t>
            </a:r>
          </a:p>
          <a:p>
            <a:r>
              <a:rPr lang="ru-RU" dirty="0"/>
              <a:t>с</a:t>
            </a:r>
            <a:r>
              <a:rPr lang="ru-RU" dirty="0" smtClean="0"/>
              <a:t> организациями социализации, образования,</a:t>
            </a:r>
          </a:p>
          <a:p>
            <a:r>
              <a:rPr lang="ru-RU" dirty="0"/>
              <a:t>о</a:t>
            </a:r>
            <a:r>
              <a:rPr lang="ru-RU" dirty="0" smtClean="0"/>
              <a:t>храны здоровья и другими партнерами, </a:t>
            </a:r>
          </a:p>
          <a:p>
            <a:r>
              <a:rPr lang="ru-RU" dirty="0"/>
              <a:t>к</a:t>
            </a:r>
            <a:r>
              <a:rPr lang="ru-RU" dirty="0" smtClean="0"/>
              <a:t>оторые могут внести вклад в развитие и воспитания детей.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272" y="2784765"/>
            <a:ext cx="4521895" cy="8282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Виды деятельности</a:t>
            </a: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73182" y="1814946"/>
            <a:ext cx="2369126" cy="1330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двигательная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053933" y="290946"/>
            <a:ext cx="2905988" cy="1442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Игровая </a:t>
            </a:r>
          </a:p>
        </p:txBody>
      </p:sp>
      <p:sp>
        <p:nvSpPr>
          <p:cNvPr id="6" name="Овал 5"/>
          <p:cNvSpPr/>
          <p:nvPr/>
        </p:nvSpPr>
        <p:spPr>
          <a:xfrm>
            <a:off x="5454417" y="237973"/>
            <a:ext cx="3138055" cy="151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Коммуникативная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361218" y="1814946"/>
            <a:ext cx="3082637" cy="1704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Восприятие художественной литературы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361217" y="3858489"/>
            <a:ext cx="3082637" cy="1641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Познавательно-исследовательская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956952" y="5137049"/>
            <a:ext cx="2881745" cy="1366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конструирование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97873" y="3613049"/>
            <a:ext cx="2369126" cy="1402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музыкальная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146962" y="5098472"/>
            <a:ext cx="3214255" cy="14047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Самообслуживание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4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146" y="2811703"/>
            <a:ext cx="4752109" cy="11506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Формы организации деятельности</a:t>
            </a: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7018" y="699653"/>
            <a:ext cx="1953491" cy="1233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Игра, игровое упражнение, путешествие занятие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55127" y="678873"/>
            <a:ext cx="1856509" cy="1191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Тематический модуль. коллекционирование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35637" y="574963"/>
            <a:ext cx="2092036" cy="1295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Чтение, беседа/разговор, ситуация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081655" y="2701251"/>
            <a:ext cx="2258291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Конкурсы, викторины, коллективное творческое дело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36873" y="4821383"/>
            <a:ext cx="2590800" cy="171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Проекты, эксперименты, наблюдения, экологические акции, экскурсии, прогулки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13563" y="5029200"/>
            <a:ext cx="1898073" cy="16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Мастерская, клубный час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9091" y="4613564"/>
            <a:ext cx="1995055" cy="192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Праздники, развлечения, физкультурно-спортивное соревнование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60218" y="2673927"/>
            <a:ext cx="2410691" cy="128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Театрализованные игры, инсценировки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3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72" y="331741"/>
            <a:ext cx="8596668" cy="140007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Направления реализации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задач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воспитания </a:t>
            </a: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2022764"/>
            <a:ext cx="8596668" cy="3365084"/>
          </a:xfrm>
        </p:spPr>
        <p:txBody>
          <a:bodyPr>
            <a:noAutofit/>
          </a:bodyPr>
          <a:lstStyle/>
          <a:p>
            <a:r>
              <a:rPr lang="ru-RU" sz="3400" dirty="0" smtClean="0">
                <a:solidFill>
                  <a:schemeClr val="tx1"/>
                </a:solidFill>
              </a:rPr>
              <a:t>1 Модуль «Основы здорового образа жизни»</a:t>
            </a:r>
          </a:p>
          <a:p>
            <a:r>
              <a:rPr lang="ru-RU" sz="3400" dirty="0" smtClean="0">
                <a:solidFill>
                  <a:schemeClr val="tx1"/>
                </a:solidFill>
              </a:rPr>
              <a:t>2 Модуль «Экологическое воспитание»</a:t>
            </a:r>
          </a:p>
          <a:p>
            <a:r>
              <a:rPr lang="ru-RU" sz="3400" dirty="0" smtClean="0">
                <a:solidFill>
                  <a:schemeClr val="tx1"/>
                </a:solidFill>
              </a:rPr>
              <a:t>3 Модуль «Трудовое воспитание и ранняя профориентация»</a:t>
            </a:r>
          </a:p>
          <a:p>
            <a:r>
              <a:rPr lang="ru-RU" sz="3400" dirty="0" smtClean="0">
                <a:solidFill>
                  <a:schemeClr val="tx1"/>
                </a:solidFill>
              </a:rPr>
              <a:t>4 Модуль «Патриотическое воспитание</a:t>
            </a:r>
            <a:r>
              <a:rPr lang="ru-RU" sz="3400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sz="3400" dirty="0" smtClean="0">
                <a:solidFill>
                  <a:schemeClr val="tx1"/>
                </a:solidFill>
              </a:rPr>
              <a:t>5. Конкурсное движение</a:t>
            </a:r>
            <a:endParaRPr lang="ru-RU" sz="3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75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559</TotalTime>
  <Words>564</Words>
  <Application>Microsoft Office PowerPoint</Application>
  <PresentationFormat>Широкоэкранный</PresentationFormat>
  <Paragraphs>60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Аспект</vt:lpstr>
      <vt:lpstr> Мамонова Вероника Александровна, МАДОУ «Детский сад «Волшебная сказка»  г. Краснокамск</vt:lpstr>
      <vt:lpstr>Презентация PowerPoint</vt:lpstr>
      <vt:lpstr>Презентация PowerPoint</vt:lpstr>
      <vt:lpstr>Принципы взаимодействия педагогических работников и воспитанников</vt:lpstr>
      <vt:lpstr>Виды деятельности</vt:lpstr>
      <vt:lpstr>Презентация PowerPoint</vt:lpstr>
      <vt:lpstr>Формы организации деятельности</vt:lpstr>
      <vt:lpstr>Направления реализации  задач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результаты воспитания</vt:lpstr>
      <vt:lpstr>Планируемые результаты воспитания детей в дошкольном возрасте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Рабочая программа воспитания МАДОУ «Детский сад «Волшебная сказка»</dc:title>
  <dc:creator>Пользователь</dc:creator>
  <cp:lastModifiedBy>User</cp:lastModifiedBy>
  <cp:revision>38</cp:revision>
  <cp:lastPrinted>2023-08-28T09:56:43Z</cp:lastPrinted>
  <dcterms:created xsi:type="dcterms:W3CDTF">2022-08-01T09:32:25Z</dcterms:created>
  <dcterms:modified xsi:type="dcterms:W3CDTF">2023-08-28T09:57:52Z</dcterms:modified>
</cp:coreProperties>
</file>