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5518" r:id="rId3"/>
    <p:sldId id="5527" r:id="rId4"/>
    <p:sldId id="5529" r:id="rId5"/>
    <p:sldId id="5528" r:id="rId6"/>
    <p:sldId id="5530" r:id="rId7"/>
    <p:sldId id="5531" r:id="rId8"/>
    <p:sldId id="5532" r:id="rId9"/>
    <p:sldId id="5533" r:id="rId10"/>
    <p:sldId id="5534" r:id="rId11"/>
    <p:sldId id="5535" r:id="rId12"/>
    <p:sldId id="5536" r:id="rId13"/>
    <p:sldId id="5537" r:id="rId14"/>
    <p:sldId id="5538" r:id="rId15"/>
    <p:sldId id="5539" r:id="rId16"/>
    <p:sldId id="5540" r:id="rId17"/>
    <p:sldId id="5541" r:id="rId18"/>
    <p:sldId id="5542" r:id="rId19"/>
    <p:sldId id="5550" r:id="rId20"/>
    <p:sldId id="552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E0A45-5BF4-4766-A783-0441A759CC6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24E7C0-9179-40FF-9AE2-654A50FB3613}">
      <dgm:prSet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успешного достижения целей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EBA25-7AD5-42C6-AD43-2253529EB9C9}" type="parTrans" cxnId="{B931F9D6-170C-4DBC-B495-8FC0E0EE5B4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155B4-993B-46E5-BA6A-5D992C066732}" type="sibTrans" cxnId="{B931F9D6-170C-4DBC-B495-8FC0E0EE5B4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0F66-BDA2-4987-AC5F-3969759A1B3B}">
      <dgm:prSet custT="1"/>
      <dgm:spPr/>
      <dgm:t>
        <a:bodyPr/>
        <a:lstStyle/>
        <a:p>
          <a:r>
            <a:rPr lang="ru-RU" sz="320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работать в команде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EC75E-DBB4-4010-B78C-CEB58472D688}" type="parTrans" cxnId="{3DD276E1-650B-493D-9B3E-7E78D5E7E61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A9C4-6EDA-4DC3-A52C-576F6159BC33}" type="sibTrans" cxnId="{3DD276E1-650B-493D-9B3E-7E78D5E7E61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15A87-E407-4777-9D22-E136A40AFF6B}">
      <dgm:prSet custT="1"/>
      <dgm:spPr/>
      <dgm:t>
        <a:bodyPr/>
        <a:lstStyle/>
        <a:p>
          <a:r>
            <a:rPr lang="ru-RU" sz="3200">
              <a:latin typeface="Times New Roman" panose="02020603050405020304" pitchFamily="18" charset="0"/>
              <a:cs typeface="Times New Roman" panose="02020603050405020304" pitchFamily="18" charset="0"/>
            </a:rPr>
            <a:t>Уверенность в себе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0326B-8EB7-4A39-A5C5-0F8437BCD575}" type="parTrans" cxnId="{39371894-E7DF-4249-811A-E51E5E3D010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704A7-4780-419F-A162-0E9F9F297E65}" type="sibTrans" cxnId="{39371894-E7DF-4249-811A-E51E5E3D010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A67C-F648-4466-B842-615D104A86EE}">
      <dgm:prSet custT="1"/>
      <dgm:spPr/>
      <dgm:t>
        <a:bodyPr/>
        <a:lstStyle/>
        <a:p>
          <a:r>
            <a:rPr lang="ru-RU" sz="3200">
              <a:latin typeface="Times New Roman" panose="02020603050405020304" pitchFamily="18" charset="0"/>
              <a:cs typeface="Times New Roman" panose="02020603050405020304" pitchFamily="18" charset="0"/>
            </a:rPr>
            <a:t>Развитие дисциплинированности и ответственности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D20CB-8FF9-411D-963E-45D0A2F80558}" type="parTrans" cxnId="{55054A13-6C12-4398-BBC4-386FBF6757A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B6931-4A43-4354-9741-C1BE545ADD25}" type="sibTrans" cxnId="{55054A13-6C12-4398-BBC4-386FBF6757A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F1320-4E3C-4515-877B-C8DAF0BA0718}" type="pres">
      <dgm:prSet presAssocID="{4ECE0A45-5BF4-4766-A783-0441A759CC6C}" presName="vert0" presStyleCnt="0">
        <dgm:presLayoutVars>
          <dgm:dir/>
          <dgm:animOne val="branch"/>
          <dgm:animLvl val="lvl"/>
        </dgm:presLayoutVars>
      </dgm:prSet>
      <dgm:spPr/>
    </dgm:pt>
    <dgm:pt modelId="{2454E60C-1C7A-4FEC-9D44-CA121B267B27}" type="pres">
      <dgm:prSet presAssocID="{0D24E7C0-9179-40FF-9AE2-654A50FB3613}" presName="thickLine" presStyleLbl="alignNode1" presStyleIdx="0" presStyleCnt="4"/>
      <dgm:spPr/>
    </dgm:pt>
    <dgm:pt modelId="{5B0E76E9-A5BB-4B56-B0BF-3984A228E20F}" type="pres">
      <dgm:prSet presAssocID="{0D24E7C0-9179-40FF-9AE2-654A50FB3613}" presName="horz1" presStyleCnt="0"/>
      <dgm:spPr/>
    </dgm:pt>
    <dgm:pt modelId="{49EDF9B8-219D-45C0-88BB-409694663963}" type="pres">
      <dgm:prSet presAssocID="{0D24E7C0-9179-40FF-9AE2-654A50FB3613}" presName="tx1" presStyleLbl="revTx" presStyleIdx="0" presStyleCnt="4"/>
      <dgm:spPr/>
    </dgm:pt>
    <dgm:pt modelId="{AE5F16F3-196D-43AA-897D-F95DBD2FCAC5}" type="pres">
      <dgm:prSet presAssocID="{0D24E7C0-9179-40FF-9AE2-654A50FB3613}" presName="vert1" presStyleCnt="0"/>
      <dgm:spPr/>
    </dgm:pt>
    <dgm:pt modelId="{A4C08FBE-9F12-4706-93B2-2FF7A8E113A4}" type="pres">
      <dgm:prSet presAssocID="{A9EB0F66-BDA2-4987-AC5F-3969759A1B3B}" presName="thickLine" presStyleLbl="alignNode1" presStyleIdx="1" presStyleCnt="4"/>
      <dgm:spPr/>
    </dgm:pt>
    <dgm:pt modelId="{1EF46DD3-D846-4DB6-B390-20A7D9F6FC35}" type="pres">
      <dgm:prSet presAssocID="{A9EB0F66-BDA2-4987-AC5F-3969759A1B3B}" presName="horz1" presStyleCnt="0"/>
      <dgm:spPr/>
    </dgm:pt>
    <dgm:pt modelId="{33735E11-F27E-4517-92BC-F6667EE12DF1}" type="pres">
      <dgm:prSet presAssocID="{A9EB0F66-BDA2-4987-AC5F-3969759A1B3B}" presName="tx1" presStyleLbl="revTx" presStyleIdx="1" presStyleCnt="4"/>
      <dgm:spPr/>
    </dgm:pt>
    <dgm:pt modelId="{351C8750-8357-467E-8765-88DD238776F2}" type="pres">
      <dgm:prSet presAssocID="{A9EB0F66-BDA2-4987-AC5F-3969759A1B3B}" presName="vert1" presStyleCnt="0"/>
      <dgm:spPr/>
    </dgm:pt>
    <dgm:pt modelId="{1B2942A9-6A41-4628-AD70-8C3D4B15A982}" type="pres">
      <dgm:prSet presAssocID="{E6B15A87-E407-4777-9D22-E136A40AFF6B}" presName="thickLine" presStyleLbl="alignNode1" presStyleIdx="2" presStyleCnt="4"/>
      <dgm:spPr/>
    </dgm:pt>
    <dgm:pt modelId="{FBEE9CFF-DDFD-4B9A-B21D-AEA6D759D42D}" type="pres">
      <dgm:prSet presAssocID="{E6B15A87-E407-4777-9D22-E136A40AFF6B}" presName="horz1" presStyleCnt="0"/>
      <dgm:spPr/>
    </dgm:pt>
    <dgm:pt modelId="{73901ADB-391B-42D3-BDFA-6B3168C8E01E}" type="pres">
      <dgm:prSet presAssocID="{E6B15A87-E407-4777-9D22-E136A40AFF6B}" presName="tx1" presStyleLbl="revTx" presStyleIdx="2" presStyleCnt="4"/>
      <dgm:spPr/>
    </dgm:pt>
    <dgm:pt modelId="{C00B4756-D3AF-4A46-8D32-1C2EB1E61D25}" type="pres">
      <dgm:prSet presAssocID="{E6B15A87-E407-4777-9D22-E136A40AFF6B}" presName="vert1" presStyleCnt="0"/>
      <dgm:spPr/>
    </dgm:pt>
    <dgm:pt modelId="{382ED4D2-40EB-468E-84C6-2EA5E455D4E6}" type="pres">
      <dgm:prSet presAssocID="{2035A67C-F648-4466-B842-615D104A86EE}" presName="thickLine" presStyleLbl="alignNode1" presStyleIdx="3" presStyleCnt="4"/>
      <dgm:spPr/>
    </dgm:pt>
    <dgm:pt modelId="{CE30914F-CF71-49B0-96CB-38054D9D3C00}" type="pres">
      <dgm:prSet presAssocID="{2035A67C-F648-4466-B842-615D104A86EE}" presName="horz1" presStyleCnt="0"/>
      <dgm:spPr/>
    </dgm:pt>
    <dgm:pt modelId="{AE53691B-9E06-4F02-9698-FB1CE099ECD9}" type="pres">
      <dgm:prSet presAssocID="{2035A67C-F648-4466-B842-615D104A86EE}" presName="tx1" presStyleLbl="revTx" presStyleIdx="3" presStyleCnt="4"/>
      <dgm:spPr/>
    </dgm:pt>
    <dgm:pt modelId="{D944743E-BDDA-4EB6-AB02-01F9972C9406}" type="pres">
      <dgm:prSet presAssocID="{2035A67C-F648-4466-B842-615D104A86EE}" presName="vert1" presStyleCnt="0"/>
      <dgm:spPr/>
    </dgm:pt>
  </dgm:ptLst>
  <dgm:cxnLst>
    <dgm:cxn modelId="{55054A13-6C12-4398-BBC4-386FBF6757AB}" srcId="{4ECE0A45-5BF4-4766-A783-0441A759CC6C}" destId="{2035A67C-F648-4466-B842-615D104A86EE}" srcOrd="3" destOrd="0" parTransId="{15BD20CB-8FF9-411D-963E-45D0A2F80558}" sibTransId="{C71B6931-4A43-4354-9741-C1BE545ADD25}"/>
    <dgm:cxn modelId="{893D8539-CED7-4CEB-BB4F-6D2B060F9A60}" type="presOf" srcId="{E6B15A87-E407-4777-9D22-E136A40AFF6B}" destId="{73901ADB-391B-42D3-BDFA-6B3168C8E01E}" srcOrd="0" destOrd="0" presId="urn:microsoft.com/office/officeart/2008/layout/LinedList"/>
    <dgm:cxn modelId="{7C3B5F5F-3DBB-4F2C-B1CB-AF46FD0B7E32}" type="presOf" srcId="{0D24E7C0-9179-40FF-9AE2-654A50FB3613}" destId="{49EDF9B8-219D-45C0-88BB-409694663963}" srcOrd="0" destOrd="0" presId="urn:microsoft.com/office/officeart/2008/layout/LinedList"/>
    <dgm:cxn modelId="{8823C965-1D1B-4956-81C5-C44E01C4E24D}" type="presOf" srcId="{A9EB0F66-BDA2-4987-AC5F-3969759A1B3B}" destId="{33735E11-F27E-4517-92BC-F6667EE12DF1}" srcOrd="0" destOrd="0" presId="urn:microsoft.com/office/officeart/2008/layout/LinedList"/>
    <dgm:cxn modelId="{39371894-E7DF-4249-811A-E51E5E3D0101}" srcId="{4ECE0A45-5BF4-4766-A783-0441A759CC6C}" destId="{E6B15A87-E407-4777-9D22-E136A40AFF6B}" srcOrd="2" destOrd="0" parTransId="{B700326B-8EB7-4A39-A5C5-0F8437BCD575}" sibTransId="{E8E704A7-4780-419F-A162-0E9F9F297E65}"/>
    <dgm:cxn modelId="{2D9101D5-C4FD-468C-B29E-D28CFB58B577}" type="presOf" srcId="{4ECE0A45-5BF4-4766-A783-0441A759CC6C}" destId="{2DDF1320-4E3C-4515-877B-C8DAF0BA0718}" srcOrd="0" destOrd="0" presId="urn:microsoft.com/office/officeart/2008/layout/LinedList"/>
    <dgm:cxn modelId="{B931F9D6-170C-4DBC-B495-8FC0E0EE5B43}" srcId="{4ECE0A45-5BF4-4766-A783-0441A759CC6C}" destId="{0D24E7C0-9179-40FF-9AE2-654A50FB3613}" srcOrd="0" destOrd="0" parTransId="{510EBA25-7AD5-42C6-AD43-2253529EB9C9}" sibTransId="{B2E155B4-993B-46E5-BA6A-5D992C066732}"/>
    <dgm:cxn modelId="{3DD276E1-650B-493D-9B3E-7E78D5E7E610}" srcId="{4ECE0A45-5BF4-4766-A783-0441A759CC6C}" destId="{A9EB0F66-BDA2-4987-AC5F-3969759A1B3B}" srcOrd="1" destOrd="0" parTransId="{C0FEC75E-DBB4-4010-B78C-CEB58472D688}" sibTransId="{0893A9C4-6EDA-4DC3-A52C-576F6159BC33}"/>
    <dgm:cxn modelId="{0DCB75FC-F8DC-4BD9-9090-E470A8A30013}" type="presOf" srcId="{2035A67C-F648-4466-B842-615D104A86EE}" destId="{AE53691B-9E06-4F02-9698-FB1CE099ECD9}" srcOrd="0" destOrd="0" presId="urn:microsoft.com/office/officeart/2008/layout/LinedList"/>
    <dgm:cxn modelId="{1CA87EAB-72E6-457E-846A-DECAAC802BD8}" type="presParOf" srcId="{2DDF1320-4E3C-4515-877B-C8DAF0BA0718}" destId="{2454E60C-1C7A-4FEC-9D44-CA121B267B27}" srcOrd="0" destOrd="0" presId="urn:microsoft.com/office/officeart/2008/layout/LinedList"/>
    <dgm:cxn modelId="{2ED7601F-E605-44A1-BAA4-E36598A00023}" type="presParOf" srcId="{2DDF1320-4E3C-4515-877B-C8DAF0BA0718}" destId="{5B0E76E9-A5BB-4B56-B0BF-3984A228E20F}" srcOrd="1" destOrd="0" presId="urn:microsoft.com/office/officeart/2008/layout/LinedList"/>
    <dgm:cxn modelId="{B652CE1E-7082-4221-9315-24402FD63201}" type="presParOf" srcId="{5B0E76E9-A5BB-4B56-B0BF-3984A228E20F}" destId="{49EDF9B8-219D-45C0-88BB-409694663963}" srcOrd="0" destOrd="0" presId="urn:microsoft.com/office/officeart/2008/layout/LinedList"/>
    <dgm:cxn modelId="{7BDA10E4-44CA-4035-BF5C-3889AB7B8BC2}" type="presParOf" srcId="{5B0E76E9-A5BB-4B56-B0BF-3984A228E20F}" destId="{AE5F16F3-196D-43AA-897D-F95DBD2FCAC5}" srcOrd="1" destOrd="0" presId="urn:microsoft.com/office/officeart/2008/layout/LinedList"/>
    <dgm:cxn modelId="{D82214A6-D2F4-4D66-AE0E-BAB2214B4583}" type="presParOf" srcId="{2DDF1320-4E3C-4515-877B-C8DAF0BA0718}" destId="{A4C08FBE-9F12-4706-93B2-2FF7A8E113A4}" srcOrd="2" destOrd="0" presId="urn:microsoft.com/office/officeart/2008/layout/LinedList"/>
    <dgm:cxn modelId="{9B9B9333-6DF4-4878-AF00-6C271368CE4B}" type="presParOf" srcId="{2DDF1320-4E3C-4515-877B-C8DAF0BA0718}" destId="{1EF46DD3-D846-4DB6-B390-20A7D9F6FC35}" srcOrd="3" destOrd="0" presId="urn:microsoft.com/office/officeart/2008/layout/LinedList"/>
    <dgm:cxn modelId="{3AA4BAFF-3987-4DEB-A6B7-AC6C58BA9522}" type="presParOf" srcId="{1EF46DD3-D846-4DB6-B390-20A7D9F6FC35}" destId="{33735E11-F27E-4517-92BC-F6667EE12DF1}" srcOrd="0" destOrd="0" presId="urn:microsoft.com/office/officeart/2008/layout/LinedList"/>
    <dgm:cxn modelId="{681D3A83-6335-4C9E-BDBF-E2F2E2E06AEF}" type="presParOf" srcId="{1EF46DD3-D846-4DB6-B390-20A7D9F6FC35}" destId="{351C8750-8357-467E-8765-88DD238776F2}" srcOrd="1" destOrd="0" presId="urn:microsoft.com/office/officeart/2008/layout/LinedList"/>
    <dgm:cxn modelId="{A665B62B-5C05-4A08-BEBB-5EA717DD850D}" type="presParOf" srcId="{2DDF1320-4E3C-4515-877B-C8DAF0BA0718}" destId="{1B2942A9-6A41-4628-AD70-8C3D4B15A982}" srcOrd="4" destOrd="0" presId="urn:microsoft.com/office/officeart/2008/layout/LinedList"/>
    <dgm:cxn modelId="{3122F4C0-54ED-404F-BA2F-862826491ADC}" type="presParOf" srcId="{2DDF1320-4E3C-4515-877B-C8DAF0BA0718}" destId="{FBEE9CFF-DDFD-4B9A-B21D-AEA6D759D42D}" srcOrd="5" destOrd="0" presId="urn:microsoft.com/office/officeart/2008/layout/LinedList"/>
    <dgm:cxn modelId="{1A97DF6A-DF01-4676-A437-7945CF98189B}" type="presParOf" srcId="{FBEE9CFF-DDFD-4B9A-B21D-AEA6D759D42D}" destId="{73901ADB-391B-42D3-BDFA-6B3168C8E01E}" srcOrd="0" destOrd="0" presId="urn:microsoft.com/office/officeart/2008/layout/LinedList"/>
    <dgm:cxn modelId="{E61AAB68-C896-4319-AD6F-6B70FD847C54}" type="presParOf" srcId="{FBEE9CFF-DDFD-4B9A-B21D-AEA6D759D42D}" destId="{C00B4756-D3AF-4A46-8D32-1C2EB1E61D25}" srcOrd="1" destOrd="0" presId="urn:microsoft.com/office/officeart/2008/layout/LinedList"/>
    <dgm:cxn modelId="{AADDF899-4C85-4648-B2AD-9C7D9C8066F9}" type="presParOf" srcId="{2DDF1320-4E3C-4515-877B-C8DAF0BA0718}" destId="{382ED4D2-40EB-468E-84C6-2EA5E455D4E6}" srcOrd="6" destOrd="0" presId="urn:microsoft.com/office/officeart/2008/layout/LinedList"/>
    <dgm:cxn modelId="{9B66B96E-2862-4000-BFCA-5638817B4FF6}" type="presParOf" srcId="{2DDF1320-4E3C-4515-877B-C8DAF0BA0718}" destId="{CE30914F-CF71-49B0-96CB-38054D9D3C00}" srcOrd="7" destOrd="0" presId="urn:microsoft.com/office/officeart/2008/layout/LinedList"/>
    <dgm:cxn modelId="{4BF3D505-3DD9-443B-B373-0D1001BB1CE6}" type="presParOf" srcId="{CE30914F-CF71-49B0-96CB-38054D9D3C00}" destId="{AE53691B-9E06-4F02-9698-FB1CE099ECD9}" srcOrd="0" destOrd="0" presId="urn:microsoft.com/office/officeart/2008/layout/LinedList"/>
    <dgm:cxn modelId="{979F2440-81F2-4F9E-A14C-F6E65815978F}" type="presParOf" srcId="{CE30914F-CF71-49B0-96CB-38054D9D3C00}" destId="{D944743E-BDDA-4EB6-AB02-01F9972C94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EF08B-2B37-47A9-B316-E888E5FA92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0EE10B-BFF3-42C8-B97B-3D944E4C2A11}">
      <dgm:prSet/>
      <dgm:spPr>
        <a:solidFill>
          <a:srgbClr val="00B0F0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Бондарь Николай Николаевич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D5C11-9C3E-41DD-873A-86A0A99165DA}" type="parTrans" cxnId="{A5A03A9B-3488-40C4-B932-24E052E5639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2A039-EC5E-4EA7-9370-7D88BE62689B}" type="sibTrans" cxnId="{A5A03A9B-3488-40C4-B932-24E052E5639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694EA-D3C7-436A-AC34-425D72045D4C}">
      <dgm:prSet/>
      <dgm:spPr>
        <a:solidFill>
          <a:srgbClr val="00B0F0"/>
        </a:solidFill>
      </dgm:spPr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Tg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-канал кафедры социальной работы, психологии и педагогики высшего образования КУБГУ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CA5AF-1F10-4EFA-B80A-4B5244D15513}" type="parTrans" cxnId="{12E1AB43-9B69-47ED-A008-36AE9251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A588C-0CC5-435A-894C-58C7B4860916}" type="sibTrans" cxnId="{12E1AB43-9B69-47ED-A008-36AE9251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9EC17-3DF5-49C7-B274-0B6D237CE95E}" type="pres">
      <dgm:prSet presAssocID="{338EF08B-2B37-47A9-B316-E888E5FA92C2}" presName="linear" presStyleCnt="0">
        <dgm:presLayoutVars>
          <dgm:animLvl val="lvl"/>
          <dgm:resizeHandles val="exact"/>
        </dgm:presLayoutVars>
      </dgm:prSet>
      <dgm:spPr/>
    </dgm:pt>
    <dgm:pt modelId="{B22BC1C6-D642-4510-848E-ECB3EF8DBDC1}" type="pres">
      <dgm:prSet presAssocID="{C70EE10B-BFF3-42C8-B97B-3D944E4C2A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EC668C-484C-472C-B8DD-217EE9263694}" type="pres">
      <dgm:prSet presAssocID="{DA02A039-EC5E-4EA7-9370-7D88BE62689B}" presName="spacer" presStyleCnt="0"/>
      <dgm:spPr/>
    </dgm:pt>
    <dgm:pt modelId="{45EF3250-B3C1-47B6-BC18-7827A49BC705}" type="pres">
      <dgm:prSet presAssocID="{492694EA-D3C7-436A-AC34-425D72045D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E1AB43-9B69-47ED-A008-36AE92510CBE}" srcId="{338EF08B-2B37-47A9-B316-E888E5FA92C2}" destId="{492694EA-D3C7-436A-AC34-425D72045D4C}" srcOrd="1" destOrd="0" parTransId="{69ACA5AF-1F10-4EFA-B80A-4B5244D15513}" sibTransId="{081A588C-0CC5-435A-894C-58C7B4860916}"/>
    <dgm:cxn modelId="{74997E49-DEE2-4B8E-BCC4-657BFFDB3BE0}" type="presOf" srcId="{338EF08B-2B37-47A9-B316-E888E5FA92C2}" destId="{9B19EC17-3DF5-49C7-B274-0B6D237CE95E}" srcOrd="0" destOrd="0" presId="urn:microsoft.com/office/officeart/2005/8/layout/vList2"/>
    <dgm:cxn modelId="{BE0C8685-896C-4F93-8358-0ED68D9E298E}" type="presOf" srcId="{C70EE10B-BFF3-42C8-B97B-3D944E4C2A11}" destId="{B22BC1C6-D642-4510-848E-ECB3EF8DBDC1}" srcOrd="0" destOrd="0" presId="urn:microsoft.com/office/officeart/2005/8/layout/vList2"/>
    <dgm:cxn modelId="{A5A03A9B-3488-40C4-B932-24E052E5639B}" srcId="{338EF08B-2B37-47A9-B316-E888E5FA92C2}" destId="{C70EE10B-BFF3-42C8-B97B-3D944E4C2A11}" srcOrd="0" destOrd="0" parTransId="{835D5C11-9C3E-41DD-873A-86A0A99165DA}" sibTransId="{DA02A039-EC5E-4EA7-9370-7D88BE62689B}"/>
    <dgm:cxn modelId="{4A7E1F9E-4939-4005-833F-B63817A7B61D}" type="presOf" srcId="{492694EA-D3C7-436A-AC34-425D72045D4C}" destId="{45EF3250-B3C1-47B6-BC18-7827A49BC705}" srcOrd="0" destOrd="0" presId="urn:microsoft.com/office/officeart/2005/8/layout/vList2"/>
    <dgm:cxn modelId="{21E77C21-901C-4652-B8A4-A008A7586B10}" type="presParOf" srcId="{9B19EC17-3DF5-49C7-B274-0B6D237CE95E}" destId="{B22BC1C6-D642-4510-848E-ECB3EF8DBDC1}" srcOrd="0" destOrd="0" presId="urn:microsoft.com/office/officeart/2005/8/layout/vList2"/>
    <dgm:cxn modelId="{CAA4D7BE-FDC7-4A47-AA62-78F0EBF6A67B}" type="presParOf" srcId="{9B19EC17-3DF5-49C7-B274-0B6D237CE95E}" destId="{5EEC668C-484C-472C-B8DD-217EE9263694}" srcOrd="1" destOrd="0" presId="urn:microsoft.com/office/officeart/2005/8/layout/vList2"/>
    <dgm:cxn modelId="{2F13E89A-91F6-409B-8223-1E61C850C28E}" type="presParOf" srcId="{9B19EC17-3DF5-49C7-B274-0B6D237CE95E}" destId="{45EF3250-B3C1-47B6-BC18-7827A49BC7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4E60C-1C7A-4FEC-9D44-CA121B267B27}">
      <dsp:nvSpPr>
        <dsp:cNvPr id="0" name=""/>
        <dsp:cNvSpPr/>
      </dsp:nvSpPr>
      <dsp:spPr>
        <a:xfrm>
          <a:off x="0" y="0"/>
          <a:ext cx="5257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DF9B8-219D-45C0-88BB-409694663963}">
      <dsp:nvSpPr>
        <dsp:cNvPr id="0" name=""/>
        <dsp:cNvSpPr/>
      </dsp:nvSpPr>
      <dsp:spPr>
        <a:xfrm>
          <a:off x="0" y="0"/>
          <a:ext cx="5257801" cy="135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успешного достижения целей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257801" cy="1357843"/>
      </dsp:txXfrm>
    </dsp:sp>
    <dsp:sp modelId="{A4C08FBE-9F12-4706-93B2-2FF7A8E113A4}">
      <dsp:nvSpPr>
        <dsp:cNvPr id="0" name=""/>
        <dsp:cNvSpPr/>
      </dsp:nvSpPr>
      <dsp:spPr>
        <a:xfrm>
          <a:off x="0" y="1357843"/>
          <a:ext cx="5257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35E11-F27E-4517-92BC-F6667EE12DF1}">
      <dsp:nvSpPr>
        <dsp:cNvPr id="0" name=""/>
        <dsp:cNvSpPr/>
      </dsp:nvSpPr>
      <dsp:spPr>
        <a:xfrm>
          <a:off x="0" y="1357843"/>
          <a:ext cx="5257801" cy="135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работать в команде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57843"/>
        <a:ext cx="5257801" cy="1357843"/>
      </dsp:txXfrm>
    </dsp:sp>
    <dsp:sp modelId="{1B2942A9-6A41-4628-AD70-8C3D4B15A982}">
      <dsp:nvSpPr>
        <dsp:cNvPr id="0" name=""/>
        <dsp:cNvSpPr/>
      </dsp:nvSpPr>
      <dsp:spPr>
        <a:xfrm>
          <a:off x="0" y="2715687"/>
          <a:ext cx="5257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01ADB-391B-42D3-BDFA-6B3168C8E01E}">
      <dsp:nvSpPr>
        <dsp:cNvPr id="0" name=""/>
        <dsp:cNvSpPr/>
      </dsp:nvSpPr>
      <dsp:spPr>
        <a:xfrm>
          <a:off x="0" y="2715687"/>
          <a:ext cx="5257801" cy="135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Уверенность в себе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15687"/>
        <a:ext cx="5257801" cy="1357843"/>
      </dsp:txXfrm>
    </dsp:sp>
    <dsp:sp modelId="{382ED4D2-40EB-468E-84C6-2EA5E455D4E6}">
      <dsp:nvSpPr>
        <dsp:cNvPr id="0" name=""/>
        <dsp:cNvSpPr/>
      </dsp:nvSpPr>
      <dsp:spPr>
        <a:xfrm>
          <a:off x="0" y="4073531"/>
          <a:ext cx="5257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3691B-9E06-4F02-9698-FB1CE099ECD9}">
      <dsp:nvSpPr>
        <dsp:cNvPr id="0" name=""/>
        <dsp:cNvSpPr/>
      </dsp:nvSpPr>
      <dsp:spPr>
        <a:xfrm>
          <a:off x="0" y="4073531"/>
          <a:ext cx="5257801" cy="135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Развитие дисциплинированности и ответственности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73531"/>
        <a:ext cx="5257801" cy="1357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BC1C6-D642-4510-848E-ECB3EF8DBDC1}">
      <dsp:nvSpPr>
        <dsp:cNvPr id="0" name=""/>
        <dsp:cNvSpPr/>
      </dsp:nvSpPr>
      <dsp:spPr>
        <a:xfrm>
          <a:off x="0" y="336608"/>
          <a:ext cx="6731524" cy="17901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Бондарь Николай Николаевич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85" y="423993"/>
        <a:ext cx="6556754" cy="1615330"/>
      </dsp:txXfrm>
    </dsp:sp>
    <dsp:sp modelId="{45EF3250-B3C1-47B6-BC18-7827A49BC705}">
      <dsp:nvSpPr>
        <dsp:cNvPr id="0" name=""/>
        <dsp:cNvSpPr/>
      </dsp:nvSpPr>
      <dsp:spPr>
        <a:xfrm>
          <a:off x="0" y="2224629"/>
          <a:ext cx="6731524" cy="17901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Tg</a:t>
          </a:r>
          <a:r>
            <a:rPr lang="ru-RU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-канал кафедры социальной работы, психологии и педагогики высшего образования КУБГУ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85" y="2312014"/>
        <a:ext cx="6556754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EFEF1-7E41-4265-AEC1-19D33FFE46F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C4AAD-606B-4BA2-9EB4-00ADC0F52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C4AAD-606B-4BA2-9EB4-00ADC0F527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DD480-AADC-B288-3180-6EC8B6FF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A238EB-51D5-BEEF-B5BA-D4944502F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20DFF-6C68-D984-5880-18DA94E6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BAFF7-ADED-ED1A-BC8A-27CFD5BD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BA8ED-207B-68D0-4079-833DB9EC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1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E5B4B-AB49-3F18-F56A-EA6B6EAF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0BF22-A5A1-8F61-8D97-6EA411BA9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D24A6-4FD8-BA9F-6F2F-7C87B85D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D29EC-BFCC-6C86-426F-AB979F63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7358F-3E40-F09A-B68F-11B7B78E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553119-A682-598D-BDE7-7980C24D2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B55492-E40A-FC94-69FD-3B2BC040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CD705-AC85-0DA3-DB71-5495B59E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0E910-EF1C-0A1B-BEF6-8170E0E2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B1AEA-A4A0-BFA0-6BCD-F3AB73D3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9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E84F1-91A6-756E-8EC8-E63FE967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CEF4-D344-55E0-3E6E-7C1C55AB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16E8A-6B00-FD99-2E0B-A492AD6D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2A15C-E2C5-C8BD-CB12-3977C7D1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F41C6-A94B-FC5B-D83B-BE6F46C4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2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CD2DC-00F1-04E5-2E43-A9D1091D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1091-6509-FD6D-9844-339B297D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84DD8-8459-312D-3DCC-471A8B3A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2737E-F0A6-6CB4-23F0-855429C3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5E6C7-CA2F-E3A1-DBC6-9F93C66C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7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7BBF2-34F0-F8A9-A7B1-D013BD92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70661-4AB8-D85A-AC55-2CA2EBDF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80809-D15B-BF43-0AF0-7F5F2954D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712C9D-354A-0B6B-2D83-DEDD5B99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2567C-B47C-14F5-6343-7D218253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E31563-1191-C78B-0C54-165BAE37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2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0CBD5-DE01-3F8E-24BD-95165F59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64B878-D72C-91BF-21A5-6B9A5A46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3557E-B7E7-3C76-DB4D-F30D40D3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845AFD-68A7-A41E-1E6D-CFC777207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2F9577-5712-380E-9F49-AAF4209FA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1C0782-FE25-9575-18F2-A662C192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C47655-3DC7-4423-D0DA-7EBDCE46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0C8A99-1CD8-5F65-A8C5-9BCB480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86BD-3856-58BD-8289-D7256167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06FE6B-3619-8696-8ADE-5B1486A3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548DFB-5063-3781-2DD5-B7C4DDF5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2E2D4F-096A-E4E5-24A7-EEACD5A4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7FB8A0-6C62-7839-B32D-A61C787C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235-7FBC-5A75-33A8-9C3C3731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B8A385-44C8-6BEF-9B33-3F69B50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2464A-DCDF-EB72-A52D-D8921EEE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68C91-D140-BDCF-4801-C1CD7EE6B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5E4A99-8295-4A81-5C8D-5F36C9083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697765-1ECD-136D-7717-4D753122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89CEF-D478-4633-0A87-5B71FD7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37D454-9052-3EDA-7105-B3796CBA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B2997-65C0-EB54-C274-58FC0C21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D0786A-C87A-D1A0-91BE-1A10B5EB3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D51DCB-FB83-3AFC-227A-E25844CEA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CFAFF-C595-E7C4-AF4D-6755871F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68512-5076-53C8-2918-8EBC99FE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B9272-ED5F-2A25-5A79-88369F4D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A770C-BEF5-0FB6-D956-24F05F26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14119-E432-B1F2-2660-8B5DDE04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427E3-4A8A-BB34-FEDD-1488F1260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582C-9202-4B83-9133-202BBB147AF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AD4BC-5416-60F8-084C-823A7FDB3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C3761-1DA1-BF1A-034E-8650DCAF8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3804-08C5-44F2-A8B8-F5D1FE78D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9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FA49-86E7-6C8D-0EDA-5FC34363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140" y="1022366"/>
            <a:ext cx="8454011" cy="3072015"/>
          </a:xfrm>
        </p:spPr>
        <p:txBody>
          <a:bodyPr anchor="b"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деловые качества у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C80FB5-558A-4F15-CE3C-5282884D8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3175" y="5437762"/>
            <a:ext cx="5380044" cy="957878"/>
          </a:xfrm>
        </p:spPr>
        <p:txBody>
          <a:bodyPr anchor="t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подготовлен преподавателем кафедры социальной работы, психологии и педагогики высшего образования ФГБОУ ВО «КУБГУ» Бондарь Н.Н.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9B0C49-CEC3-5044-0F0F-AB389E0CE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7" t="3531" r="13099" b="5547"/>
          <a:stretch/>
        </p:blipFill>
        <p:spPr>
          <a:xfrm>
            <a:off x="10323550" y="154916"/>
            <a:ext cx="1729667" cy="1692738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514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C6A22-A285-B3B4-06FA-FF1EAFF1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настойчивость?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EC433-DCA4-EDDD-D77B-16CF95D3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с малого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Подскажите идею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Мотивируйте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возможностям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им как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усилия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58725-BC4D-6B2F-3D1B-0818F9AB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1" r="10239" b="-3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571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4631E-43AF-8C09-F6CE-9FB23C1C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DC69B-0E0E-F81B-0271-CD832ED1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этой способности предполагает умение поставить (принять) цель, обдумать путь к ее достижению, осуществить свой замысел, оценить полученный результат с позиции цели</a:t>
            </a:r>
          </a:p>
        </p:txBody>
      </p:sp>
    </p:spTree>
    <p:extLst>
      <p:ext uri="{BB962C8B-B14F-4D97-AF65-F5344CB8AC3E}">
        <p14:creationId xmlns:p14="http://schemas.microsoft.com/office/powerpoint/2010/main" val="347887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A8D6E-C968-4765-BADE-6F5677CA6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199" r="18356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68E46-2A9B-E270-30CC-5F46000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8792"/>
            <a:ext cx="4803636" cy="1761317"/>
          </a:xfrm>
        </p:spPr>
        <p:txBody>
          <a:bodyPr anchor="b"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детей навыкам планирования?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AFD9F50C-E0DE-6C3E-717C-1C438D17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Использование карт зрения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Поощряйте командную деятельность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календаря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Уделяйте время для игр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Привлекайте к совместному приготовлению еды</a:t>
            </a:r>
          </a:p>
        </p:txBody>
      </p:sp>
    </p:spTree>
    <p:extLst>
      <p:ext uri="{BB962C8B-B14F-4D97-AF65-F5344CB8AC3E}">
        <p14:creationId xmlns:p14="http://schemas.microsoft.com/office/powerpoint/2010/main" val="197007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C5DFF-CD3E-EB3A-254F-3C2808E8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4109877" cy="8561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3A610-F7F0-ED4D-9A4B-DEDDB26A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13" y="3216284"/>
            <a:ext cx="3125337" cy="1136843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Я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A1554-2C7B-1178-A20D-14CB4A67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1544430"/>
            <a:ext cx="5708649" cy="37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8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57151-0A8D-A748-AC4A-9FE97FCD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0" y="1868973"/>
            <a:ext cx="4531081" cy="2146374"/>
          </a:xfrm>
        </p:spPr>
        <p:txBody>
          <a:bodyPr anchor="b">
            <a:norm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самостоятельность?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09C37A5-F144-063C-8C21-C1076331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его ответственным за все, что он делает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излишней опеки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позволяйте ему принимать свои собственные решения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эмпатию к нему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придавайте огромного значения неудачам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решать проблемы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367275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ACCBF-EC5B-5BF2-63CC-33B1F332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272374"/>
            <a:ext cx="5348090" cy="13308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ответственность?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1A55B-6352-6A4A-BE67-E034BC83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875588"/>
            <a:ext cx="4991410" cy="47100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– это способность: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Исполнять взятые на себя обязательства.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жизненную ситуацию и прогнозировать возможные последствия совершаемых действий или бездействия.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«Примерять» к конкретной жизненной ситуации предыдущий опыт.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формат собственных поступков с учётом возможных последствий.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отвечать за результаты сделанного выбора.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C5B7B89B-B615-B2BC-A483-4B177DB49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2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3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25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26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7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28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91E2B-520E-BABE-1749-DCDC1A5E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584" y="2724813"/>
            <a:ext cx="6606520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или послушание?</a:t>
            </a:r>
          </a:p>
        </p:txBody>
      </p:sp>
    </p:spTree>
    <p:extLst>
      <p:ext uri="{BB962C8B-B14F-4D97-AF65-F5344CB8AC3E}">
        <p14:creationId xmlns:p14="http://schemas.microsoft.com/office/powerpoint/2010/main" val="153245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ED1F2-B3B2-CD6F-83D9-28651E10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привить ответственность детям?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07E6B-D755-0507-82BB-D70D6653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Просите детей о помощи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Распределяем зоны ответственности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6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FFF5DED-515A-E254-C353-FE51DD770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C8F6F-4233-C99F-AD21-13BAFFE5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98" y="1725528"/>
            <a:ext cx="3648053" cy="100647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E8694-4AD7-A8A4-7296-4B8D6A65A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97" y="4125998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83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FD4CF-0CF4-81F4-0B1C-1597CEC3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98" y="2260323"/>
            <a:ext cx="4055418" cy="2146374"/>
          </a:xfrm>
        </p:spPr>
        <p:txBody>
          <a:bodyPr anchor="b"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развить трудолюбие?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9D066-D54A-83A7-69B6-CB8792EE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труду через самообслуживание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Постепенный переход от самообслуживания к труду для других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расширение круга обязанностей, наращивание их сложности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Тактичный и постоянный контроль качества выполнения трудовых поручений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уверенности в важности выполнения порученной ему работы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прилежного выполнения поручений, проявления самостоятельности и инициативы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0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4">
            <a:extLst>
              <a:ext uri="{FF2B5EF4-FFF2-40B4-BE49-F238E27FC236}">
                <a16:creationId xmlns:a16="http://schemas.microsoft.com/office/drawing/2014/main" id="{BE5C4B36-323A-45DE-8CCD-DA5F80C882EC}"/>
              </a:ext>
            </a:extLst>
          </p:cNvPr>
          <p:cNvGrpSpPr/>
          <p:nvPr/>
        </p:nvGrpSpPr>
        <p:grpSpPr>
          <a:xfrm>
            <a:off x="5767628" y="914400"/>
            <a:ext cx="5936717" cy="4911740"/>
            <a:chOff x="5767628" y="914400"/>
            <a:chExt cx="5936717" cy="4911740"/>
          </a:xfrm>
        </p:grpSpPr>
        <p:sp>
          <p:nvSpPr>
            <p:cNvPr id="3" name="Shape 23">
              <a:extLst>
                <a:ext uri="{FF2B5EF4-FFF2-40B4-BE49-F238E27FC236}">
                  <a16:creationId xmlns:a16="http://schemas.microsoft.com/office/drawing/2014/main" id="{A08A8926-F801-4E53-94FE-C49F7B688AFD}"/>
                </a:ext>
              </a:extLst>
            </p:cNvPr>
            <p:cNvSpPr/>
            <p:nvPr/>
          </p:nvSpPr>
          <p:spPr>
            <a:xfrm>
              <a:off x="8497295" y="3102983"/>
              <a:ext cx="477353" cy="534578"/>
            </a:xfrm>
            <a:prstGeom prst="roundRect">
              <a:avLst>
                <a:gd name="adj" fmla="val 28350"/>
              </a:avLst>
            </a:prstGeom>
            <a:solidFill>
              <a:schemeClr val="tx1">
                <a:lumMod val="100000"/>
                <a:alpha val="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Shape 36" descr="ДАВАЙТЕ ЗНАКОМИТЬСЯ -Cropped">
              <a:extLst>
                <a:ext uri="{FF2B5EF4-FFF2-40B4-BE49-F238E27FC236}">
                  <a16:creationId xmlns:a16="http://schemas.microsoft.com/office/drawing/2014/main" id="{9E354048-D5A3-4943-9B35-418042CB0297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9"/>
            <a:srcRect l="130" r="130"/>
            <a:stretch/>
          </p:blipFill>
          <p:spPr>
            <a:xfrm>
              <a:off x="5767628" y="914400"/>
              <a:ext cx="5936717" cy="4911740"/>
            </a:xfrm>
            <a:prstGeom prst="roundRect">
              <a:avLst>
                <a:gd name="adj" fmla="val 2755"/>
              </a:avLst>
            </a:prstGeom>
          </p:spPr>
        </p:pic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4023B2AA-F64A-437F-96C4-935C698DF5DE}"/>
              </a:ext>
            </a:extLst>
          </p:cNvPr>
          <p:cNvGrpSpPr/>
          <p:nvPr/>
        </p:nvGrpSpPr>
        <p:grpSpPr>
          <a:xfrm>
            <a:off x="461040" y="914400"/>
            <a:ext cx="5306558" cy="5449203"/>
            <a:chOff x="446724" y="914400"/>
            <a:chExt cx="5306558" cy="5076647"/>
          </a:xfrm>
        </p:grpSpPr>
        <p:grpSp>
          <p:nvGrpSpPr>
            <p:cNvPr id="52" name="Group 45">
              <a:extLst>
                <a:ext uri="{FF2B5EF4-FFF2-40B4-BE49-F238E27FC236}">
                  <a16:creationId xmlns:a16="http://schemas.microsoft.com/office/drawing/2014/main" id="{B06620C7-F358-48B0-8774-5B9D6F31852F}"/>
                </a:ext>
              </a:extLst>
            </p:cNvPr>
            <p:cNvGrpSpPr/>
            <p:nvPr/>
          </p:nvGrpSpPr>
          <p:grpSpPr>
            <a:xfrm>
              <a:off x="487655" y="914400"/>
              <a:ext cx="5196760" cy="5076647"/>
              <a:chOff x="487655" y="914400"/>
              <a:chExt cx="5196760" cy="5076647"/>
            </a:xfrm>
          </p:grpSpPr>
          <p:sp>
            <p:nvSpPr>
              <p:cNvPr id="4" name="Shape 64">
                <a:extLst>
                  <a:ext uri="{FF2B5EF4-FFF2-40B4-BE49-F238E27FC236}">
                    <a16:creationId xmlns:a16="http://schemas.microsoft.com/office/drawing/2014/main" id="{98007662-A84E-47FB-8749-B7428B3D7AFF}"/>
                  </a:ext>
                </a:extLst>
              </p:cNvPr>
              <p:cNvSpPr/>
              <p:nvPr/>
            </p:nvSpPr>
            <p:spPr>
              <a:xfrm>
                <a:off x="487679" y="1001731"/>
                <a:ext cx="5182414" cy="606068"/>
              </a:xfrm>
              <a:prstGeom prst="roundRect">
                <a:avLst>
                  <a:gd name="adj" fmla="val 22329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-SubtitleGroup75">
                <a:extLst>
                  <a:ext uri="{FF2B5EF4-FFF2-40B4-BE49-F238E27FC236}">
                    <a16:creationId xmlns:a16="http://schemas.microsoft.com/office/drawing/2014/main" id="{2DB7C394-E0BE-4176-947E-854ADE89F6AF}"/>
                  </a:ext>
                </a:extLst>
              </p:cNvPr>
              <p:cNvSpPr/>
              <p:nvPr/>
            </p:nvSpPr>
            <p:spPr>
              <a:xfrm>
                <a:off x="654059" y="1096685"/>
                <a:ext cx="5016032" cy="43010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lumMod val="100000"/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Бондарь Николай Николаевич</a:t>
                </a:r>
              </a:p>
            </p:txBody>
          </p:sp>
          <p:sp>
            <p:nvSpPr>
              <p:cNvPr id="8" name="Shape 88">
                <a:extLst>
                  <a:ext uri="{FF2B5EF4-FFF2-40B4-BE49-F238E27FC236}">
                    <a16:creationId xmlns:a16="http://schemas.microsoft.com/office/drawing/2014/main" id="{7427B5EC-9318-4713-AD42-A1150D8079FC}"/>
                  </a:ext>
                </a:extLst>
              </p:cNvPr>
              <p:cNvSpPr/>
              <p:nvPr/>
            </p:nvSpPr>
            <p:spPr>
              <a:xfrm>
                <a:off x="487655" y="1621739"/>
                <a:ext cx="5182414" cy="887753"/>
              </a:xfrm>
              <a:prstGeom prst="roundRect">
                <a:avLst>
                  <a:gd name="adj" fmla="val 15244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Shape 99">
                <a:extLst>
                  <a:ext uri="{FF2B5EF4-FFF2-40B4-BE49-F238E27FC236}">
                    <a16:creationId xmlns:a16="http://schemas.microsoft.com/office/drawing/2014/main" id="{50A3299D-38AB-4491-8BD7-66F9C9BA45E9}"/>
                  </a:ext>
                </a:extLst>
              </p:cNvPr>
              <p:cNvSpPr/>
              <p:nvPr/>
            </p:nvSpPr>
            <p:spPr>
              <a:xfrm>
                <a:off x="1168652" y="1681475"/>
                <a:ext cx="4515763" cy="860203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Преподаватель кафедры социальной работы, психологии и педагогики высшего образования КУБГУ</a:t>
                </a:r>
              </a:p>
            </p:txBody>
          </p:sp>
          <p:sp>
            <p:nvSpPr>
              <p:cNvPr id="11" name="Shape 1011">
                <a:extLst>
                  <a:ext uri="{FF2B5EF4-FFF2-40B4-BE49-F238E27FC236}">
                    <a16:creationId xmlns:a16="http://schemas.microsoft.com/office/drawing/2014/main" id="{2D1D48BB-2E3B-4825-82E6-192D9C563E81}"/>
                  </a:ext>
                </a:extLst>
              </p:cNvPr>
              <p:cNvSpPr/>
              <p:nvPr/>
            </p:nvSpPr>
            <p:spPr>
              <a:xfrm>
                <a:off x="487679" y="914400"/>
                <a:ext cx="5182414" cy="45219"/>
              </a:xfrm>
              <a:prstGeom prst="roundRect">
                <a:avLst>
                  <a:gd name="adj" fmla="val 299279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Shape 1112">
                <a:extLst>
                  <a:ext uri="{FF2B5EF4-FFF2-40B4-BE49-F238E27FC236}">
                    <a16:creationId xmlns:a16="http://schemas.microsoft.com/office/drawing/2014/main" id="{751744C2-EFD3-462F-8919-30A33E3D3412}"/>
                  </a:ext>
                </a:extLst>
              </p:cNvPr>
              <p:cNvSpPr/>
              <p:nvPr/>
            </p:nvSpPr>
            <p:spPr>
              <a:xfrm>
                <a:off x="487679" y="5945828"/>
                <a:ext cx="5182414" cy="45219"/>
              </a:xfrm>
              <a:prstGeom prst="roundRect">
                <a:avLst>
                  <a:gd name="adj" fmla="val 299279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Shape 1213">
                <a:extLst>
                  <a:ext uri="{FF2B5EF4-FFF2-40B4-BE49-F238E27FC236}">
                    <a16:creationId xmlns:a16="http://schemas.microsoft.com/office/drawing/2014/main" id="{802E7C19-466D-44A6-86D0-06792E715485}"/>
                  </a:ext>
                </a:extLst>
              </p:cNvPr>
              <p:cNvSpPr/>
              <p:nvPr/>
            </p:nvSpPr>
            <p:spPr>
              <a:xfrm>
                <a:off x="654059" y="1786060"/>
                <a:ext cx="443526" cy="443527"/>
              </a:xfrm>
              <a:prstGeom prst="roundRect">
                <a:avLst>
                  <a:gd name="adj" fmla="val 30513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-Icon1317" descr=" Преподаватель кафедры социальной работы, психологии и педагогики высшего образования КубГУ">
                <a:extLst>
                  <a:ext uri="{FF2B5EF4-FFF2-40B4-BE49-F238E27FC236}">
                    <a16:creationId xmlns:a16="http://schemas.microsoft.com/office/drawing/2014/main" id="{EC134813-73EA-4031-B3C1-A7306BF17C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918" y="1887605"/>
                <a:ext cx="287813" cy="286130"/>
              </a:xfrm>
              <a:prstGeom prst="rect">
                <a:avLst/>
              </a:prstGeom>
            </p:spPr>
          </p:pic>
        </p:grpSp>
        <p:grpSp>
          <p:nvGrpSpPr>
            <p:cNvPr id="53" name="Group 46">
              <a:extLst>
                <a:ext uri="{FF2B5EF4-FFF2-40B4-BE49-F238E27FC236}">
                  <a16:creationId xmlns:a16="http://schemas.microsoft.com/office/drawing/2014/main" id="{13A39D1E-F00D-4232-A35E-D3D2435CC522}"/>
                </a:ext>
              </a:extLst>
            </p:cNvPr>
            <p:cNvGrpSpPr/>
            <p:nvPr/>
          </p:nvGrpSpPr>
          <p:grpSpPr>
            <a:xfrm>
              <a:off x="446724" y="2598498"/>
              <a:ext cx="5272124" cy="887752"/>
              <a:chOff x="446724" y="2598498"/>
              <a:chExt cx="5272124" cy="887752"/>
            </a:xfrm>
          </p:grpSpPr>
          <p:sp>
            <p:nvSpPr>
              <p:cNvPr id="18" name="Shape 1518">
                <a:extLst>
                  <a:ext uri="{FF2B5EF4-FFF2-40B4-BE49-F238E27FC236}">
                    <a16:creationId xmlns:a16="http://schemas.microsoft.com/office/drawing/2014/main" id="{B8427767-889D-4011-9DB2-591DA46C873D}"/>
                  </a:ext>
                </a:extLst>
              </p:cNvPr>
              <p:cNvSpPr/>
              <p:nvPr/>
            </p:nvSpPr>
            <p:spPr>
              <a:xfrm>
                <a:off x="446724" y="2598498"/>
                <a:ext cx="5182414" cy="887752"/>
              </a:xfrm>
              <a:prstGeom prst="roundRect">
                <a:avLst>
                  <a:gd name="adj" fmla="val 15244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Shape 1619">
                <a:extLst>
                  <a:ext uri="{FF2B5EF4-FFF2-40B4-BE49-F238E27FC236}">
                    <a16:creationId xmlns:a16="http://schemas.microsoft.com/office/drawing/2014/main" id="{CFE02237-CF79-411E-AC40-08AC13B81578}"/>
                  </a:ext>
                </a:extLst>
              </p:cNvPr>
              <p:cNvSpPr/>
              <p:nvPr/>
            </p:nvSpPr>
            <p:spPr>
              <a:xfrm>
                <a:off x="1203085" y="2763892"/>
                <a:ext cx="4515763" cy="369332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Психолог-педагог</a:t>
                </a:r>
              </a:p>
            </p:txBody>
          </p:sp>
          <p:sp>
            <p:nvSpPr>
              <p:cNvPr id="20" name="Shape 1720">
                <a:extLst>
                  <a:ext uri="{FF2B5EF4-FFF2-40B4-BE49-F238E27FC236}">
                    <a16:creationId xmlns:a16="http://schemas.microsoft.com/office/drawing/2014/main" id="{CF0C08DE-5C49-4FD4-BA8C-B298F9694E8D}"/>
                  </a:ext>
                </a:extLst>
              </p:cNvPr>
              <p:cNvSpPr/>
              <p:nvPr/>
            </p:nvSpPr>
            <p:spPr>
              <a:xfrm>
                <a:off x="654059" y="2703541"/>
                <a:ext cx="443526" cy="443525"/>
              </a:xfrm>
              <a:prstGeom prst="roundRect">
                <a:avLst>
                  <a:gd name="adj" fmla="val 30513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" name="-Icon1824" descr=" Психолог-педагог">
                <a:extLst>
                  <a:ext uri="{FF2B5EF4-FFF2-40B4-BE49-F238E27FC236}">
                    <a16:creationId xmlns:a16="http://schemas.microsoft.com/office/drawing/2014/main" id="{2421AE81-6E1E-451E-B636-BFE6CCC1D9D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846" y="2799860"/>
                <a:ext cx="286130" cy="286130"/>
              </a:xfrm>
              <a:prstGeom prst="rect">
                <a:avLst/>
              </a:prstGeom>
            </p:spPr>
          </p:pic>
        </p:grpSp>
        <p:grpSp>
          <p:nvGrpSpPr>
            <p:cNvPr id="54" name="Group 47">
              <a:extLst>
                <a:ext uri="{FF2B5EF4-FFF2-40B4-BE49-F238E27FC236}">
                  <a16:creationId xmlns:a16="http://schemas.microsoft.com/office/drawing/2014/main" id="{3AF39841-5E8C-4BAE-B731-CDD8023CC1E4}"/>
                </a:ext>
              </a:extLst>
            </p:cNvPr>
            <p:cNvGrpSpPr/>
            <p:nvPr/>
          </p:nvGrpSpPr>
          <p:grpSpPr>
            <a:xfrm>
              <a:off x="446724" y="3555996"/>
              <a:ext cx="5306558" cy="887752"/>
              <a:chOff x="446724" y="3555996"/>
              <a:chExt cx="5306558" cy="887752"/>
            </a:xfrm>
          </p:grpSpPr>
          <p:sp>
            <p:nvSpPr>
              <p:cNvPr id="25" name="Shape 2025">
                <a:extLst>
                  <a:ext uri="{FF2B5EF4-FFF2-40B4-BE49-F238E27FC236}">
                    <a16:creationId xmlns:a16="http://schemas.microsoft.com/office/drawing/2014/main" id="{F3FC46C5-522E-4F24-9271-ABCC1D898B81}"/>
                  </a:ext>
                </a:extLst>
              </p:cNvPr>
              <p:cNvSpPr/>
              <p:nvPr/>
            </p:nvSpPr>
            <p:spPr>
              <a:xfrm>
                <a:off x="446724" y="3555996"/>
                <a:ext cx="5182414" cy="887752"/>
              </a:xfrm>
              <a:prstGeom prst="roundRect">
                <a:avLst>
                  <a:gd name="adj" fmla="val 15244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Shape 2126">
                <a:extLst>
                  <a:ext uri="{FF2B5EF4-FFF2-40B4-BE49-F238E27FC236}">
                    <a16:creationId xmlns:a16="http://schemas.microsoft.com/office/drawing/2014/main" id="{18B6BD6D-D24C-4991-A42D-CC6B62A8ADC8}"/>
                  </a:ext>
                </a:extLst>
              </p:cNvPr>
              <p:cNvSpPr/>
              <p:nvPr/>
            </p:nvSpPr>
            <p:spPr>
              <a:xfrm>
                <a:off x="1237519" y="3756642"/>
                <a:ext cx="4515763" cy="369332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Девиантолог</a:t>
                </a:r>
                <a:endPara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Shape 2227">
                <a:extLst>
                  <a:ext uri="{FF2B5EF4-FFF2-40B4-BE49-F238E27FC236}">
                    <a16:creationId xmlns:a16="http://schemas.microsoft.com/office/drawing/2014/main" id="{C9F6C34B-D93B-4F06-8B6D-EE763FEF16CD}"/>
                  </a:ext>
                </a:extLst>
              </p:cNvPr>
              <p:cNvSpPr/>
              <p:nvPr/>
            </p:nvSpPr>
            <p:spPr>
              <a:xfrm>
                <a:off x="641558" y="3760545"/>
                <a:ext cx="443526" cy="443526"/>
              </a:xfrm>
              <a:prstGeom prst="roundRect">
                <a:avLst>
                  <a:gd name="adj" fmla="val 30513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-Icon2331" descr=" Девиантолог">
                <a:extLst>
                  <a:ext uri="{FF2B5EF4-FFF2-40B4-BE49-F238E27FC236}">
                    <a16:creationId xmlns:a16="http://schemas.microsoft.com/office/drawing/2014/main" id="{0BEBAB73-87C8-474E-B3DA-BA81B5145EC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627" y="3839243"/>
                <a:ext cx="286130" cy="286130"/>
              </a:xfrm>
              <a:prstGeom prst="rect">
                <a:avLst/>
              </a:prstGeom>
            </p:spPr>
          </p:pic>
        </p:grpSp>
        <p:grpSp>
          <p:nvGrpSpPr>
            <p:cNvPr id="55" name="Group 48">
              <a:extLst>
                <a:ext uri="{FF2B5EF4-FFF2-40B4-BE49-F238E27FC236}">
                  <a16:creationId xmlns:a16="http://schemas.microsoft.com/office/drawing/2014/main" id="{DEF01632-53D4-41E6-AB96-E1B83A94DEAA}"/>
                </a:ext>
              </a:extLst>
            </p:cNvPr>
            <p:cNvGrpSpPr/>
            <p:nvPr/>
          </p:nvGrpSpPr>
          <p:grpSpPr>
            <a:xfrm>
              <a:off x="446724" y="4513494"/>
              <a:ext cx="5232372" cy="674547"/>
              <a:chOff x="446724" y="4513494"/>
              <a:chExt cx="5232372" cy="674547"/>
            </a:xfrm>
          </p:grpSpPr>
          <p:sp>
            <p:nvSpPr>
              <p:cNvPr id="32" name="Shape 2532">
                <a:extLst>
                  <a:ext uri="{FF2B5EF4-FFF2-40B4-BE49-F238E27FC236}">
                    <a16:creationId xmlns:a16="http://schemas.microsoft.com/office/drawing/2014/main" id="{60919C32-282A-411D-9486-6D8F4E0BE7E8}"/>
                  </a:ext>
                </a:extLst>
              </p:cNvPr>
              <p:cNvSpPr/>
              <p:nvPr/>
            </p:nvSpPr>
            <p:spPr>
              <a:xfrm>
                <a:off x="446724" y="4513494"/>
                <a:ext cx="5182414" cy="674547"/>
              </a:xfrm>
              <a:prstGeom prst="roundRect">
                <a:avLst>
                  <a:gd name="adj" fmla="val 15244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hape 2633">
                <a:extLst>
                  <a:ext uri="{FF2B5EF4-FFF2-40B4-BE49-F238E27FC236}">
                    <a16:creationId xmlns:a16="http://schemas.microsoft.com/office/drawing/2014/main" id="{DB585314-0DDB-457C-9309-61FAC275FEDB}"/>
                  </a:ext>
                </a:extLst>
              </p:cNvPr>
              <p:cNvSpPr/>
              <p:nvPr/>
            </p:nvSpPr>
            <p:spPr>
              <a:xfrm>
                <a:off x="1163333" y="4605153"/>
                <a:ext cx="4515763" cy="344081"/>
              </a:xfrm>
              <a:prstGeom prst="rect">
                <a:avLst/>
              </a:prstGeom>
              <a:solidFill>
                <a:schemeClr val="accent1">
                  <a:lumMod val="100000"/>
                  <a:alpha val="0"/>
                </a:schemeClr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Лучший молодой ученый КУБГУ 2022</a:t>
                </a:r>
              </a:p>
            </p:txBody>
          </p:sp>
          <p:sp>
            <p:nvSpPr>
              <p:cNvPr id="34" name="Shape 2734">
                <a:extLst>
                  <a:ext uri="{FF2B5EF4-FFF2-40B4-BE49-F238E27FC236}">
                    <a16:creationId xmlns:a16="http://schemas.microsoft.com/office/drawing/2014/main" id="{BE822CCC-84F3-4631-AE9A-774E8FB0DCB6}"/>
                  </a:ext>
                </a:extLst>
              </p:cNvPr>
              <p:cNvSpPr/>
              <p:nvPr/>
            </p:nvSpPr>
            <p:spPr>
              <a:xfrm>
                <a:off x="696148" y="4572541"/>
                <a:ext cx="443526" cy="443526"/>
              </a:xfrm>
              <a:prstGeom prst="roundRect">
                <a:avLst>
                  <a:gd name="adj" fmla="val 30513"/>
                </a:avLst>
              </a:prstGeom>
              <a:solidFill>
                <a:srgbClr val="00B0F0"/>
              </a:solidFill>
              <a:ln w="12700" cap="flat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-Icon2838" descr=" Лучший молодой ученый КубГУ 2022">
                <a:extLst>
                  <a:ext uri="{FF2B5EF4-FFF2-40B4-BE49-F238E27FC236}">
                    <a16:creationId xmlns:a16="http://schemas.microsoft.com/office/drawing/2014/main" id="{4EB1892D-9566-4091-A8C5-776EEDE94A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968" y="4656799"/>
                <a:ext cx="240789" cy="240789"/>
              </a:xfrm>
              <a:prstGeom prst="rect">
                <a:avLst/>
              </a:prstGeom>
            </p:spPr>
          </p:pic>
        </p:grpSp>
      </p:grpSp>
      <p:sp>
        <p:nvSpPr>
          <p:cNvPr id="2" name="-SlideTitle">
            <a:extLst>
              <a:ext uri="{FF2B5EF4-FFF2-40B4-BE49-F238E27FC236}">
                <a16:creationId xmlns:a16="http://schemas.microsoft.com/office/drawing/2014/main" id="{98176246-754A-4C16-BCF8-E69BB3E4054D}"/>
              </a:ext>
            </a:extLst>
          </p:cNvPr>
          <p:cNvSpPr txBox="1"/>
          <p:nvPr/>
        </p:nvSpPr>
        <p:spPr>
          <a:xfrm>
            <a:off x="487680" y="255966"/>
            <a:ext cx="96012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ЗНАКОМИТЬСЯ</a:t>
            </a:r>
          </a:p>
        </p:txBody>
      </p:sp>
      <p:sp>
        <p:nvSpPr>
          <p:cNvPr id="7" name="Shape 2532">
            <a:extLst>
              <a:ext uri="{FF2B5EF4-FFF2-40B4-BE49-F238E27FC236}">
                <a16:creationId xmlns:a16="http://schemas.microsoft.com/office/drawing/2014/main" id="{AD1D39BD-5B62-DDA8-07AD-CC0FB583BFC0}"/>
              </a:ext>
            </a:extLst>
          </p:cNvPr>
          <p:cNvSpPr/>
          <p:nvPr/>
        </p:nvSpPr>
        <p:spPr>
          <a:xfrm>
            <a:off x="487655" y="5613197"/>
            <a:ext cx="5182414" cy="724049"/>
          </a:xfrm>
          <a:prstGeom prst="roundRect">
            <a:avLst>
              <a:gd name="adj" fmla="val 15244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российского общества Знание</a:t>
            </a:r>
          </a:p>
        </p:txBody>
      </p:sp>
      <p:sp>
        <p:nvSpPr>
          <p:cNvPr id="10" name="Shape 2734">
            <a:extLst>
              <a:ext uri="{FF2B5EF4-FFF2-40B4-BE49-F238E27FC236}">
                <a16:creationId xmlns:a16="http://schemas.microsoft.com/office/drawing/2014/main" id="{18F4EBA5-3720-FA8A-D069-5F5CB22E8541}"/>
              </a:ext>
            </a:extLst>
          </p:cNvPr>
          <p:cNvSpPr/>
          <p:nvPr/>
        </p:nvSpPr>
        <p:spPr>
          <a:xfrm>
            <a:off x="710464" y="5726095"/>
            <a:ext cx="443526" cy="476074"/>
          </a:xfrm>
          <a:prstGeom prst="roundRect">
            <a:avLst>
              <a:gd name="adj" fmla="val 30513"/>
            </a:avLst>
          </a:prstGeom>
          <a:solidFill>
            <a:srgbClr val="00B0F0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-Icon2838" descr=" Лучший молодой ученый КубГУ 2022">
            <a:extLst>
              <a:ext uri="{FF2B5EF4-FFF2-40B4-BE49-F238E27FC236}">
                <a16:creationId xmlns:a16="http://schemas.microsoft.com/office/drawing/2014/main" id="{A09DAFC3-BFAC-CA49-707C-B132188012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8" y="5845991"/>
            <a:ext cx="240789" cy="258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76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4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4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CA8BC-4315-10CB-10F6-3B9F0F9B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F0879-B281-A054-08B0-ED51CD77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519" y="1464402"/>
            <a:ext cx="2405170" cy="2405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BF03D6-82ED-E46F-D2DF-F07903EC2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1" t="35177" r="16411" b="33901"/>
          <a:stretch/>
        </p:blipFill>
        <p:spPr>
          <a:xfrm>
            <a:off x="8161506" y="3869571"/>
            <a:ext cx="2315183" cy="24619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D8457B-8BE4-A6E6-FD38-40085D426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376" y="19878"/>
            <a:ext cx="1842319" cy="1805747"/>
          </a:xfrm>
          <a:prstGeom prst="rect">
            <a:avLst/>
          </a:prstGeom>
        </p:spPr>
      </p:pic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4A8B46DC-6C0C-C706-374A-0CF2CE7933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7315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921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33722-030D-14D4-35E8-83399173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4836592" cy="437197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деловые качества?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B6783-2EDC-224E-1B84-5B7C57C2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672" y="1725105"/>
            <a:ext cx="6599063" cy="3794369"/>
          </a:xfrm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физического лица выполнять определенную трудовую функцию с учетом имеющихся у него профессионально-квалификационных качеств, личностных качеств работника (например, состояние здоровья, наличие определенного уровня общего образования, владение общей культурой поведения и речи, творческое мышление, способность принимать решения Большой юридический словарь. —А. В. Малько. 2009</a:t>
            </a:r>
          </a:p>
        </p:txBody>
      </p:sp>
    </p:spTree>
    <p:extLst>
      <p:ext uri="{BB962C8B-B14F-4D97-AF65-F5344CB8AC3E}">
        <p14:creationId xmlns:p14="http://schemas.microsoft.com/office/powerpoint/2010/main" val="304418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59615AF9-5C6B-5889-65E7-B052E6F0C193}"/>
              </a:ext>
            </a:extLst>
          </p:cNvPr>
          <p:cNvSpPr/>
          <p:nvPr/>
        </p:nvSpPr>
        <p:spPr>
          <a:xfrm>
            <a:off x="3817855" y="2080967"/>
            <a:ext cx="4025246" cy="269606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качества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F41CDD1-A2CD-A6A7-0553-94D50AC9B429}"/>
              </a:ext>
            </a:extLst>
          </p:cNvPr>
          <p:cNvCxnSpPr>
            <a:cxnSpLocks/>
            <a:stCxn id="4" idx="1"/>
            <a:endCxn id="23" idx="5"/>
          </p:cNvCxnSpPr>
          <p:nvPr/>
        </p:nvCxnSpPr>
        <p:spPr>
          <a:xfrm flipH="1" flipV="1">
            <a:off x="3361261" y="1597820"/>
            <a:ext cx="1046078" cy="8779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7104A7-C89B-FC7C-8EB3-EF469D2B538E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5772532" y="1428767"/>
            <a:ext cx="353888" cy="62761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1E6CEC0-5551-DDB0-F842-84FD9AEECDE3}"/>
              </a:ext>
            </a:extLst>
          </p:cNvPr>
          <p:cNvCxnSpPr>
            <a:cxnSpLocks/>
            <a:stCxn id="4" idx="7"/>
            <a:endCxn id="26" idx="3"/>
          </p:cNvCxnSpPr>
          <p:nvPr/>
        </p:nvCxnSpPr>
        <p:spPr>
          <a:xfrm flipV="1">
            <a:off x="7253617" y="1879679"/>
            <a:ext cx="1399271" cy="59611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7532CB-E923-8700-F36B-C8BFDCA967E5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2375555" y="3355942"/>
            <a:ext cx="1442300" cy="7305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907B144-BC36-7E50-53E9-8BC3D6889BA7}"/>
              </a:ext>
            </a:extLst>
          </p:cNvPr>
          <p:cNvCxnSpPr>
            <a:cxnSpLocks/>
            <a:stCxn id="4" idx="3"/>
            <a:endCxn id="31" idx="7"/>
          </p:cNvCxnSpPr>
          <p:nvPr/>
        </p:nvCxnSpPr>
        <p:spPr>
          <a:xfrm flipH="1">
            <a:off x="2813265" y="4382203"/>
            <a:ext cx="1594074" cy="8753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3467D5-7F2A-6967-9A75-B20269F51834}"/>
              </a:ext>
            </a:extLst>
          </p:cNvPr>
          <p:cNvCxnSpPr>
            <a:cxnSpLocks/>
          </p:cNvCxnSpPr>
          <p:nvPr/>
        </p:nvCxnSpPr>
        <p:spPr>
          <a:xfrm>
            <a:off x="5830478" y="4788186"/>
            <a:ext cx="183823" cy="57095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1337593-5ADD-5C62-67D8-D6094E666736}"/>
              </a:ext>
            </a:extLst>
          </p:cNvPr>
          <p:cNvCxnSpPr>
            <a:cxnSpLocks/>
            <a:stCxn id="4" idx="5"/>
            <a:endCxn id="28" idx="1"/>
          </p:cNvCxnSpPr>
          <p:nvPr/>
        </p:nvCxnSpPr>
        <p:spPr>
          <a:xfrm>
            <a:off x="7253617" y="4382203"/>
            <a:ext cx="1344851" cy="6275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4CE46CE-59C3-D965-DD1B-5200AB1C6329}"/>
              </a:ext>
            </a:extLst>
          </p:cNvPr>
          <p:cNvCxnSpPr>
            <a:cxnSpLocks/>
            <a:stCxn id="4" idx="6"/>
            <a:endCxn id="27" idx="2"/>
          </p:cNvCxnSpPr>
          <p:nvPr/>
        </p:nvCxnSpPr>
        <p:spPr>
          <a:xfrm flipV="1">
            <a:off x="7843101" y="3240040"/>
            <a:ext cx="456595" cy="18896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7479DD2F-04B3-A907-20A6-618640A3522C}"/>
              </a:ext>
            </a:extLst>
          </p:cNvPr>
          <p:cNvSpPr/>
          <p:nvPr/>
        </p:nvSpPr>
        <p:spPr>
          <a:xfrm>
            <a:off x="142019" y="2494650"/>
            <a:ext cx="2233536" cy="163083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3924E45-F36A-23C0-DD2D-765825B65817}"/>
              </a:ext>
            </a:extLst>
          </p:cNvPr>
          <p:cNvSpPr/>
          <p:nvPr/>
        </p:nvSpPr>
        <p:spPr>
          <a:xfrm>
            <a:off x="1743959" y="471340"/>
            <a:ext cx="1894787" cy="131975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CEB12C4-6A35-A6A6-1904-E8514BE3439B}"/>
              </a:ext>
            </a:extLst>
          </p:cNvPr>
          <p:cNvSpPr/>
          <p:nvPr/>
        </p:nvSpPr>
        <p:spPr>
          <a:xfrm>
            <a:off x="4863563" y="109014"/>
            <a:ext cx="2525714" cy="131975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 и упорство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718CF15-2B70-4EF3-656C-375BDA5BEDE5}"/>
              </a:ext>
            </a:extLst>
          </p:cNvPr>
          <p:cNvSpPr/>
          <p:nvPr/>
        </p:nvSpPr>
        <p:spPr>
          <a:xfrm>
            <a:off x="8157870" y="575035"/>
            <a:ext cx="3380195" cy="152848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00B5F8C-3BDA-6B4C-9ABC-4277004390B4}"/>
              </a:ext>
            </a:extLst>
          </p:cNvPr>
          <p:cNvSpPr/>
          <p:nvPr/>
        </p:nvSpPr>
        <p:spPr>
          <a:xfrm>
            <a:off x="8299696" y="2475797"/>
            <a:ext cx="3750286" cy="152848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Дисциплинированность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8F7CCD1-2E44-87C3-5BB0-A45AD777A545}"/>
              </a:ext>
            </a:extLst>
          </p:cNvPr>
          <p:cNvSpPr/>
          <p:nvPr/>
        </p:nvSpPr>
        <p:spPr>
          <a:xfrm>
            <a:off x="8210081" y="4816466"/>
            <a:ext cx="2652074" cy="131975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планирования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59E7857-9E80-D918-EB2A-C261B99A7434}"/>
              </a:ext>
            </a:extLst>
          </p:cNvPr>
          <p:cNvSpPr/>
          <p:nvPr/>
        </p:nvSpPr>
        <p:spPr>
          <a:xfrm>
            <a:off x="4636651" y="5363686"/>
            <a:ext cx="2979538" cy="131975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FCC49399-CD2A-1FB5-472C-7A9A9387A63A}"/>
              </a:ext>
            </a:extLst>
          </p:cNvPr>
          <p:cNvSpPr/>
          <p:nvPr/>
        </p:nvSpPr>
        <p:spPr>
          <a:xfrm>
            <a:off x="415637" y="5064235"/>
            <a:ext cx="2808996" cy="131975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22412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4C34-E668-F893-5479-1942C6D8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12" y="365125"/>
            <a:ext cx="6847787" cy="1433433"/>
          </a:xfrm>
        </p:spPr>
        <p:txBody>
          <a:bodyPr anchor="b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развивать деловые качества?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6A96E6-1292-16B7-AB75-6BAD4377B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5"/>
          <a:stretch/>
        </p:blipFill>
        <p:spPr>
          <a:xfrm>
            <a:off x="351312" y="1964987"/>
            <a:ext cx="1993527" cy="461719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7DA084-9CFE-D783-B529-E4FF6933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012" y="2461032"/>
            <a:ext cx="6612118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Деловые качества помогут хорошей адаптации в общественной среде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При адаптации к новым условиям жизни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Для качественного выполнения какой-либо деятельности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Предотвращение конфликтных ситуаций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Для безболезненного выхода из сложных ситуаций в жизни ребенка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20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DA9D8-5B45-64CF-683A-8FA1E771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16" y="2733472"/>
            <a:ext cx="4620584" cy="9498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лидер?</a:t>
            </a:r>
          </a:p>
        </p:txBody>
      </p:sp>
      <p:pic>
        <p:nvPicPr>
          <p:cNvPr id="5" name="Picture 4" descr="Красное игрушка человек спереди двух линий белого">
            <a:extLst>
              <a:ext uri="{FF2B5EF4-FFF2-40B4-BE49-F238E27FC236}">
                <a16:creationId xmlns:a16="http://schemas.microsoft.com/office/drawing/2014/main" id="{CFCAC42A-913C-BB72-46EA-E7827AFA9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9" r="1946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5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CBD86-DC56-01C6-A339-21C77DFE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развивать лидерские качества у ребенка? </a:t>
            </a:r>
          </a:p>
        </p:txBody>
      </p:sp>
      <p:graphicFrame>
        <p:nvGraphicFramePr>
          <p:cNvPr id="23" name="Объект 2">
            <a:extLst>
              <a:ext uri="{FF2B5EF4-FFF2-40B4-BE49-F238E27FC236}">
                <a16:creationId xmlns:a16="http://schemas.microsoft.com/office/drawing/2014/main" id="{C6B49736-1284-ACAB-CADA-EB980FF38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6568"/>
              </p:ext>
            </p:extLst>
          </p:nvPr>
        </p:nvGraphicFramePr>
        <p:xfrm>
          <a:off x="6095999" y="713313"/>
          <a:ext cx="5257801" cy="543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62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D73EB-86F0-2EB8-2B66-F52A60DD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4167590" cy="437197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лидерство у ребенка?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AE111-8C6B-C2B6-A2BB-7123FDF7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328" y="813816"/>
            <a:ext cx="6177613" cy="5230368"/>
          </a:xfrm>
        </p:spPr>
        <p:txBody>
          <a:bodyPr anchor="ctr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к ребенку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подавляйте инициативу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 нормально принимать неудачи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в учебу и другие области соревновательный элемент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ваше общение с ребенком пространством, которое полностью открыто для дискуссии.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ребенка выражать свою точку зрения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11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2E0CC-BCDB-2F68-8179-47EF8B83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4246064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упорство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30C3AE-B62B-F14B-FB45-5767290F2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2" b="23405"/>
          <a:stretch/>
        </p:blipFill>
        <p:spPr>
          <a:xfrm>
            <a:off x="5895751" y="1389640"/>
            <a:ext cx="5708649" cy="40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8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RMATED_SLID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_COLOR_THEME" val="16"/>
  <p:tag name="ICON_LAST_COLOR" val="151323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CEPT_IMG" val="0"/>
  <p:tag name="ORIGINAL_WIDTH" val="467,4561"/>
  <p:tag name="ORIGINAL_HEIGHT" val="386,7512"/>
  <p:tag name="ORIGINAL_TOP" val="72"/>
  <p:tag name="ORIGINAL_LEFT" val="454,14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521</Words>
  <Application>Microsoft Office PowerPoint</Application>
  <PresentationFormat>Широкоэкранный</PresentationFormat>
  <Paragraphs>90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Как развивать деловые качества у детей</vt:lpstr>
      <vt:lpstr>Презентация PowerPoint</vt:lpstr>
      <vt:lpstr>Что такое деловые качества? </vt:lpstr>
      <vt:lpstr>Презентация PowerPoint</vt:lpstr>
      <vt:lpstr>Зачем нужно развивать деловые качества?</vt:lpstr>
      <vt:lpstr>Кто такой лидер?</vt:lpstr>
      <vt:lpstr>Зачем развивать лидерские качества у ребенка? </vt:lpstr>
      <vt:lpstr>Как развивать лидерство у ребенка?</vt:lpstr>
      <vt:lpstr>Настойчивость, упорство, целеустремленность</vt:lpstr>
      <vt:lpstr>Как развивать настойчивость?</vt:lpstr>
      <vt:lpstr>Планирование</vt:lpstr>
      <vt:lpstr>Как научить детей навыкам планирования?</vt:lpstr>
      <vt:lpstr>Самостоятельность</vt:lpstr>
      <vt:lpstr>Как развивать самостоятельность?</vt:lpstr>
      <vt:lpstr>Что такое ответственность?</vt:lpstr>
      <vt:lpstr>Презентация PowerPoint</vt:lpstr>
      <vt:lpstr>Как привить ответственность детям?</vt:lpstr>
      <vt:lpstr>Трудолюбие</vt:lpstr>
      <vt:lpstr>Как развить трудолюбие?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поддерживать ребенка при победах и неудачах</dc:title>
  <dc:creator>Марина Башкатова</dc:creator>
  <cp:lastModifiedBy>Марина Башкатова</cp:lastModifiedBy>
  <cp:revision>4</cp:revision>
  <dcterms:created xsi:type="dcterms:W3CDTF">2023-09-19T07:14:29Z</dcterms:created>
  <dcterms:modified xsi:type="dcterms:W3CDTF">2023-09-20T17:10:47Z</dcterms:modified>
</cp:coreProperties>
</file>