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73" r:id="rId4"/>
    <p:sldId id="265" r:id="rId5"/>
    <p:sldId id="259" r:id="rId6"/>
    <p:sldId id="260" r:id="rId7"/>
    <p:sldId id="272" r:id="rId8"/>
    <p:sldId id="271" r:id="rId9"/>
    <p:sldId id="258" r:id="rId10"/>
    <p:sldId id="266" r:id="rId11"/>
    <p:sldId id="267" r:id="rId12"/>
    <p:sldId id="269" r:id="rId13"/>
    <p:sldId id="270" r:id="rId14"/>
    <p:sldId id="274" r:id="rId15"/>
    <p:sldId id="261" r:id="rId16"/>
    <p:sldId id="262" r:id="rId17"/>
    <p:sldId id="263" r:id="rId18"/>
    <p:sldId id="277" r:id="rId19"/>
    <p:sldId id="278" r:id="rId20"/>
    <p:sldId id="279" r:id="rId21"/>
    <p:sldId id="280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83" autoAdjust="0"/>
  </p:normalViewPr>
  <p:slideViewPr>
    <p:cSldViewPr>
      <p:cViewPr varScale="1">
        <p:scale>
          <a:sx n="63" d="100"/>
          <a:sy n="63" d="100"/>
        </p:scale>
        <p:origin x="15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234E42-A5FA-4AB4-9E0A-39FF815B4B1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0352C7-5D87-41BA-87CC-7F709B5B49AC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1. Создание рабочей группы</a:t>
          </a:r>
          <a:endParaRPr lang="ru-RU" sz="2800" dirty="0">
            <a:solidFill>
              <a:schemeClr val="tx1"/>
            </a:solidFill>
          </a:endParaRPr>
        </a:p>
      </dgm:t>
    </dgm:pt>
    <dgm:pt modelId="{5FD8ED5F-A17D-44E1-A6EE-12438338AE02}" type="parTrans" cxnId="{2C381924-B1B7-455C-9805-85455490B500}">
      <dgm:prSet/>
      <dgm:spPr/>
      <dgm:t>
        <a:bodyPr/>
        <a:lstStyle/>
        <a:p>
          <a:endParaRPr lang="ru-RU"/>
        </a:p>
      </dgm:t>
    </dgm:pt>
    <dgm:pt modelId="{E4BF3590-3AB9-4704-8F9A-16D47E379ECD}" type="sibTrans" cxnId="{2C381924-B1B7-455C-9805-85455490B500}">
      <dgm:prSet/>
      <dgm:spPr/>
      <dgm:t>
        <a:bodyPr/>
        <a:lstStyle/>
        <a:p>
          <a:endParaRPr lang="ru-RU"/>
        </a:p>
      </dgm:t>
    </dgm:pt>
    <dgm:pt modelId="{0E2C336F-291D-48FB-81ED-53174F258C59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2. Распределение ответственности проведения анализа соответствия действующей ОП ДО МАДОУ «Золотой ключик»</a:t>
          </a:r>
          <a:endParaRPr lang="ru-RU" sz="2000" dirty="0">
            <a:solidFill>
              <a:schemeClr val="tx1"/>
            </a:solidFill>
          </a:endParaRPr>
        </a:p>
      </dgm:t>
    </dgm:pt>
    <dgm:pt modelId="{E2C89C8F-2A77-43E3-95D8-FDF0958C3159}" type="parTrans" cxnId="{158AC95E-DA37-414B-A00D-99B2BA18E743}">
      <dgm:prSet/>
      <dgm:spPr/>
      <dgm:t>
        <a:bodyPr/>
        <a:lstStyle/>
        <a:p>
          <a:endParaRPr lang="ru-RU"/>
        </a:p>
      </dgm:t>
    </dgm:pt>
    <dgm:pt modelId="{4282A021-6166-4949-AB11-8AB536A4F2E5}" type="sibTrans" cxnId="{158AC95E-DA37-414B-A00D-99B2BA18E743}">
      <dgm:prSet/>
      <dgm:spPr/>
      <dgm:t>
        <a:bodyPr/>
        <a:lstStyle/>
        <a:p>
          <a:endParaRPr lang="ru-RU"/>
        </a:p>
      </dgm:t>
    </dgm:pt>
    <dgm:pt modelId="{2870D14C-D735-4E4D-9854-893C1837B145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3. Проведение аудита</a:t>
          </a:r>
          <a:endParaRPr lang="ru-RU" dirty="0" smtClean="0">
            <a:solidFill>
              <a:schemeClr val="tx1"/>
            </a:solidFill>
          </a:endParaRPr>
        </a:p>
      </dgm:t>
    </dgm:pt>
    <dgm:pt modelId="{8AEFD78D-BD82-47F5-84E3-5B26D5F1A640}" type="parTrans" cxnId="{D13C5380-2100-4F39-AB08-E8936FBFD5A1}">
      <dgm:prSet/>
      <dgm:spPr/>
      <dgm:t>
        <a:bodyPr/>
        <a:lstStyle/>
        <a:p>
          <a:endParaRPr lang="ru-RU"/>
        </a:p>
      </dgm:t>
    </dgm:pt>
    <dgm:pt modelId="{D0BF29F8-982A-4DFA-81CF-069D815C10C4}" type="sibTrans" cxnId="{D13C5380-2100-4F39-AB08-E8936FBFD5A1}">
      <dgm:prSet/>
      <dgm:spPr/>
      <dgm:t>
        <a:bodyPr/>
        <a:lstStyle/>
        <a:p>
          <a:endParaRPr lang="ru-RU"/>
        </a:p>
      </dgm:t>
    </dgm:pt>
    <dgm:pt modelId="{D8789BA9-4903-480C-8D4B-DFDC06281082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4. Непосредственная разработка Программы</a:t>
          </a:r>
          <a:endParaRPr lang="ru-RU" dirty="0">
            <a:solidFill>
              <a:schemeClr val="tx1"/>
            </a:solidFill>
          </a:endParaRPr>
        </a:p>
      </dgm:t>
    </dgm:pt>
    <dgm:pt modelId="{85D284DD-9889-4050-BDD7-3ECF28A9F5B5}" type="parTrans" cxnId="{389A252B-FA41-4F61-BDA4-068511EB0C24}">
      <dgm:prSet/>
      <dgm:spPr/>
      <dgm:t>
        <a:bodyPr/>
        <a:lstStyle/>
        <a:p>
          <a:endParaRPr lang="ru-RU"/>
        </a:p>
      </dgm:t>
    </dgm:pt>
    <dgm:pt modelId="{C8C93C00-5023-4FC3-9F1E-2CEB1AA4B00E}" type="sibTrans" cxnId="{389A252B-FA41-4F61-BDA4-068511EB0C24}">
      <dgm:prSet/>
      <dgm:spPr/>
      <dgm:t>
        <a:bodyPr/>
        <a:lstStyle/>
        <a:p>
          <a:endParaRPr lang="ru-RU"/>
        </a:p>
      </dgm:t>
    </dgm:pt>
    <dgm:pt modelId="{CA50A632-8403-4DCA-925E-B41DEB10B7CD}" type="pres">
      <dgm:prSet presAssocID="{80234E42-A5FA-4AB4-9E0A-39FF815B4B1D}" presName="outerComposite" presStyleCnt="0">
        <dgm:presLayoutVars>
          <dgm:chMax val="5"/>
          <dgm:dir/>
          <dgm:resizeHandles val="exact"/>
        </dgm:presLayoutVars>
      </dgm:prSet>
      <dgm:spPr/>
    </dgm:pt>
    <dgm:pt modelId="{2790CCD3-443D-41F2-8E3C-C6117C18E002}" type="pres">
      <dgm:prSet presAssocID="{80234E42-A5FA-4AB4-9E0A-39FF815B4B1D}" presName="dummyMaxCanvas" presStyleCnt="0">
        <dgm:presLayoutVars/>
      </dgm:prSet>
      <dgm:spPr/>
    </dgm:pt>
    <dgm:pt modelId="{744C3C92-5DD0-4BD6-930C-7160229B3FD5}" type="pres">
      <dgm:prSet presAssocID="{80234E42-A5FA-4AB4-9E0A-39FF815B4B1D}" presName="FourNodes_1" presStyleLbl="node1" presStyleIdx="0" presStyleCnt="4">
        <dgm:presLayoutVars>
          <dgm:bulletEnabled val="1"/>
        </dgm:presLayoutVars>
      </dgm:prSet>
      <dgm:spPr/>
    </dgm:pt>
    <dgm:pt modelId="{EBE670DA-E62D-421C-93BF-1FC60D17A1A0}" type="pres">
      <dgm:prSet presAssocID="{80234E42-A5FA-4AB4-9E0A-39FF815B4B1D}" presName="FourNodes_2" presStyleLbl="node1" presStyleIdx="1" presStyleCnt="4">
        <dgm:presLayoutVars>
          <dgm:bulletEnabled val="1"/>
        </dgm:presLayoutVars>
      </dgm:prSet>
      <dgm:spPr/>
    </dgm:pt>
    <dgm:pt modelId="{FA4119E4-7F22-47DF-8835-580EF3DDF62C}" type="pres">
      <dgm:prSet presAssocID="{80234E42-A5FA-4AB4-9E0A-39FF815B4B1D}" presName="FourNodes_3" presStyleLbl="node1" presStyleIdx="2" presStyleCnt="4">
        <dgm:presLayoutVars>
          <dgm:bulletEnabled val="1"/>
        </dgm:presLayoutVars>
      </dgm:prSet>
      <dgm:spPr/>
    </dgm:pt>
    <dgm:pt modelId="{713880AB-6C82-4F0F-895A-10D261F0C9D2}" type="pres">
      <dgm:prSet presAssocID="{80234E42-A5FA-4AB4-9E0A-39FF815B4B1D}" presName="FourNodes_4" presStyleLbl="node1" presStyleIdx="3" presStyleCnt="4">
        <dgm:presLayoutVars>
          <dgm:bulletEnabled val="1"/>
        </dgm:presLayoutVars>
      </dgm:prSet>
      <dgm:spPr/>
    </dgm:pt>
    <dgm:pt modelId="{66DBFD7C-373A-4908-B246-CFFF4F1793F5}" type="pres">
      <dgm:prSet presAssocID="{80234E42-A5FA-4AB4-9E0A-39FF815B4B1D}" presName="FourConn_1-2" presStyleLbl="fgAccFollowNode1" presStyleIdx="0" presStyleCnt="3">
        <dgm:presLayoutVars>
          <dgm:bulletEnabled val="1"/>
        </dgm:presLayoutVars>
      </dgm:prSet>
      <dgm:spPr/>
    </dgm:pt>
    <dgm:pt modelId="{B2E25824-44AC-40BE-B1F3-DA25A638EB54}" type="pres">
      <dgm:prSet presAssocID="{80234E42-A5FA-4AB4-9E0A-39FF815B4B1D}" presName="FourConn_2-3" presStyleLbl="fgAccFollowNode1" presStyleIdx="1" presStyleCnt="3">
        <dgm:presLayoutVars>
          <dgm:bulletEnabled val="1"/>
        </dgm:presLayoutVars>
      </dgm:prSet>
      <dgm:spPr/>
    </dgm:pt>
    <dgm:pt modelId="{866497DB-F0A8-4F7E-BB9B-F927A5B4BCC6}" type="pres">
      <dgm:prSet presAssocID="{80234E42-A5FA-4AB4-9E0A-39FF815B4B1D}" presName="FourConn_3-4" presStyleLbl="fgAccFollowNode1" presStyleIdx="2" presStyleCnt="3">
        <dgm:presLayoutVars>
          <dgm:bulletEnabled val="1"/>
        </dgm:presLayoutVars>
      </dgm:prSet>
      <dgm:spPr/>
    </dgm:pt>
    <dgm:pt modelId="{9F25C489-C643-4E42-BB63-7B67784BA3A7}" type="pres">
      <dgm:prSet presAssocID="{80234E42-A5FA-4AB4-9E0A-39FF815B4B1D}" presName="FourNodes_1_text" presStyleLbl="node1" presStyleIdx="3" presStyleCnt="4">
        <dgm:presLayoutVars>
          <dgm:bulletEnabled val="1"/>
        </dgm:presLayoutVars>
      </dgm:prSet>
      <dgm:spPr/>
    </dgm:pt>
    <dgm:pt modelId="{2F64BA8B-9520-442B-BFDC-50EFD37689AC}" type="pres">
      <dgm:prSet presAssocID="{80234E42-A5FA-4AB4-9E0A-39FF815B4B1D}" presName="FourNodes_2_text" presStyleLbl="node1" presStyleIdx="3" presStyleCnt="4">
        <dgm:presLayoutVars>
          <dgm:bulletEnabled val="1"/>
        </dgm:presLayoutVars>
      </dgm:prSet>
      <dgm:spPr/>
    </dgm:pt>
    <dgm:pt modelId="{38AF3C97-6BFF-4CBE-8E21-0094CA8E797B}" type="pres">
      <dgm:prSet presAssocID="{80234E42-A5FA-4AB4-9E0A-39FF815B4B1D}" presName="FourNodes_3_text" presStyleLbl="node1" presStyleIdx="3" presStyleCnt="4">
        <dgm:presLayoutVars>
          <dgm:bulletEnabled val="1"/>
        </dgm:presLayoutVars>
      </dgm:prSet>
      <dgm:spPr/>
    </dgm:pt>
    <dgm:pt modelId="{6040293E-A3A1-4200-A635-35C5D86347DC}" type="pres">
      <dgm:prSet presAssocID="{80234E42-A5FA-4AB4-9E0A-39FF815B4B1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291DB29-1AAB-4B98-AC71-BB3C2839FF91}" type="presOf" srcId="{4282A021-6166-4949-AB11-8AB536A4F2E5}" destId="{B2E25824-44AC-40BE-B1F3-DA25A638EB54}" srcOrd="0" destOrd="0" presId="urn:microsoft.com/office/officeart/2005/8/layout/vProcess5"/>
    <dgm:cxn modelId="{9F8ACD2A-A286-4C0E-8664-0DA09EE56E4F}" type="presOf" srcId="{D0BF29F8-982A-4DFA-81CF-069D815C10C4}" destId="{866497DB-F0A8-4F7E-BB9B-F927A5B4BCC6}" srcOrd="0" destOrd="0" presId="urn:microsoft.com/office/officeart/2005/8/layout/vProcess5"/>
    <dgm:cxn modelId="{29F1126A-1B00-4F72-A2A0-0DCA058B5544}" type="presOf" srcId="{0E2C336F-291D-48FB-81ED-53174F258C59}" destId="{EBE670DA-E62D-421C-93BF-1FC60D17A1A0}" srcOrd="0" destOrd="0" presId="urn:microsoft.com/office/officeart/2005/8/layout/vProcess5"/>
    <dgm:cxn modelId="{B8FA9FF0-6A36-4AEF-BB67-AFF7B7A667E4}" type="presOf" srcId="{2870D14C-D735-4E4D-9854-893C1837B145}" destId="{38AF3C97-6BFF-4CBE-8E21-0094CA8E797B}" srcOrd="1" destOrd="0" presId="urn:microsoft.com/office/officeart/2005/8/layout/vProcess5"/>
    <dgm:cxn modelId="{6442D7A6-08FF-43D1-A7CE-CE14FB4BC938}" type="presOf" srcId="{F50352C7-5D87-41BA-87CC-7F709B5B49AC}" destId="{9F25C489-C643-4E42-BB63-7B67784BA3A7}" srcOrd="1" destOrd="0" presId="urn:microsoft.com/office/officeart/2005/8/layout/vProcess5"/>
    <dgm:cxn modelId="{ACA85B75-C6FB-4A61-9A62-24608762D023}" type="presOf" srcId="{80234E42-A5FA-4AB4-9E0A-39FF815B4B1D}" destId="{CA50A632-8403-4DCA-925E-B41DEB10B7CD}" srcOrd="0" destOrd="0" presId="urn:microsoft.com/office/officeart/2005/8/layout/vProcess5"/>
    <dgm:cxn modelId="{48FF5F86-7FA3-4A7F-B5F0-92A208A16EA3}" type="presOf" srcId="{2870D14C-D735-4E4D-9854-893C1837B145}" destId="{FA4119E4-7F22-47DF-8835-580EF3DDF62C}" srcOrd="0" destOrd="0" presId="urn:microsoft.com/office/officeart/2005/8/layout/vProcess5"/>
    <dgm:cxn modelId="{2C381924-B1B7-455C-9805-85455490B500}" srcId="{80234E42-A5FA-4AB4-9E0A-39FF815B4B1D}" destId="{F50352C7-5D87-41BA-87CC-7F709B5B49AC}" srcOrd="0" destOrd="0" parTransId="{5FD8ED5F-A17D-44E1-A6EE-12438338AE02}" sibTransId="{E4BF3590-3AB9-4704-8F9A-16D47E379ECD}"/>
    <dgm:cxn modelId="{158AC95E-DA37-414B-A00D-99B2BA18E743}" srcId="{80234E42-A5FA-4AB4-9E0A-39FF815B4B1D}" destId="{0E2C336F-291D-48FB-81ED-53174F258C59}" srcOrd="1" destOrd="0" parTransId="{E2C89C8F-2A77-43E3-95D8-FDF0958C3159}" sibTransId="{4282A021-6166-4949-AB11-8AB536A4F2E5}"/>
    <dgm:cxn modelId="{3ED7AFAE-D977-4AAD-ACCB-32EEE2550E73}" type="presOf" srcId="{D8789BA9-4903-480C-8D4B-DFDC06281082}" destId="{6040293E-A3A1-4200-A635-35C5D86347DC}" srcOrd="1" destOrd="0" presId="urn:microsoft.com/office/officeart/2005/8/layout/vProcess5"/>
    <dgm:cxn modelId="{389A252B-FA41-4F61-BDA4-068511EB0C24}" srcId="{80234E42-A5FA-4AB4-9E0A-39FF815B4B1D}" destId="{D8789BA9-4903-480C-8D4B-DFDC06281082}" srcOrd="3" destOrd="0" parTransId="{85D284DD-9889-4050-BDD7-3ECF28A9F5B5}" sibTransId="{C8C93C00-5023-4FC3-9F1E-2CEB1AA4B00E}"/>
    <dgm:cxn modelId="{D13C5380-2100-4F39-AB08-E8936FBFD5A1}" srcId="{80234E42-A5FA-4AB4-9E0A-39FF815B4B1D}" destId="{2870D14C-D735-4E4D-9854-893C1837B145}" srcOrd="2" destOrd="0" parTransId="{8AEFD78D-BD82-47F5-84E3-5B26D5F1A640}" sibTransId="{D0BF29F8-982A-4DFA-81CF-069D815C10C4}"/>
    <dgm:cxn modelId="{3C28D26F-499A-43B4-853A-64A7AFA0CADC}" type="presOf" srcId="{E4BF3590-3AB9-4704-8F9A-16D47E379ECD}" destId="{66DBFD7C-373A-4908-B246-CFFF4F1793F5}" srcOrd="0" destOrd="0" presId="urn:microsoft.com/office/officeart/2005/8/layout/vProcess5"/>
    <dgm:cxn modelId="{F417BD8A-7585-4504-A3D9-CCF7F664772E}" type="presOf" srcId="{F50352C7-5D87-41BA-87CC-7F709B5B49AC}" destId="{744C3C92-5DD0-4BD6-930C-7160229B3FD5}" srcOrd="0" destOrd="0" presId="urn:microsoft.com/office/officeart/2005/8/layout/vProcess5"/>
    <dgm:cxn modelId="{E53732AF-A94F-4668-AEFC-EBAE24D8F897}" type="presOf" srcId="{D8789BA9-4903-480C-8D4B-DFDC06281082}" destId="{713880AB-6C82-4F0F-895A-10D261F0C9D2}" srcOrd="0" destOrd="0" presId="urn:microsoft.com/office/officeart/2005/8/layout/vProcess5"/>
    <dgm:cxn modelId="{DD989B8D-35A9-4B3B-A547-737CA8011551}" type="presOf" srcId="{0E2C336F-291D-48FB-81ED-53174F258C59}" destId="{2F64BA8B-9520-442B-BFDC-50EFD37689AC}" srcOrd="1" destOrd="0" presId="urn:microsoft.com/office/officeart/2005/8/layout/vProcess5"/>
    <dgm:cxn modelId="{DC88C425-16DF-4142-9634-2A69A96EA712}" type="presParOf" srcId="{CA50A632-8403-4DCA-925E-B41DEB10B7CD}" destId="{2790CCD3-443D-41F2-8E3C-C6117C18E002}" srcOrd="0" destOrd="0" presId="urn:microsoft.com/office/officeart/2005/8/layout/vProcess5"/>
    <dgm:cxn modelId="{9D1B03AE-A61E-4454-BC4E-24CB0D10A50D}" type="presParOf" srcId="{CA50A632-8403-4DCA-925E-B41DEB10B7CD}" destId="{744C3C92-5DD0-4BD6-930C-7160229B3FD5}" srcOrd="1" destOrd="0" presId="urn:microsoft.com/office/officeart/2005/8/layout/vProcess5"/>
    <dgm:cxn modelId="{2C072367-25FE-431A-984A-25C069BC85A7}" type="presParOf" srcId="{CA50A632-8403-4DCA-925E-B41DEB10B7CD}" destId="{EBE670DA-E62D-421C-93BF-1FC60D17A1A0}" srcOrd="2" destOrd="0" presId="urn:microsoft.com/office/officeart/2005/8/layout/vProcess5"/>
    <dgm:cxn modelId="{DBB3DBD0-378F-4842-B428-E92ADD5E4397}" type="presParOf" srcId="{CA50A632-8403-4DCA-925E-B41DEB10B7CD}" destId="{FA4119E4-7F22-47DF-8835-580EF3DDF62C}" srcOrd="3" destOrd="0" presId="urn:microsoft.com/office/officeart/2005/8/layout/vProcess5"/>
    <dgm:cxn modelId="{051B51B0-292D-437B-A82A-2CC608EB2B34}" type="presParOf" srcId="{CA50A632-8403-4DCA-925E-B41DEB10B7CD}" destId="{713880AB-6C82-4F0F-895A-10D261F0C9D2}" srcOrd="4" destOrd="0" presId="urn:microsoft.com/office/officeart/2005/8/layout/vProcess5"/>
    <dgm:cxn modelId="{2304D090-7DD8-4118-98FE-898A44109BF2}" type="presParOf" srcId="{CA50A632-8403-4DCA-925E-B41DEB10B7CD}" destId="{66DBFD7C-373A-4908-B246-CFFF4F1793F5}" srcOrd="5" destOrd="0" presId="urn:microsoft.com/office/officeart/2005/8/layout/vProcess5"/>
    <dgm:cxn modelId="{09D7D92B-960A-4375-B1B2-1EA768A27F4A}" type="presParOf" srcId="{CA50A632-8403-4DCA-925E-B41DEB10B7CD}" destId="{B2E25824-44AC-40BE-B1F3-DA25A638EB54}" srcOrd="6" destOrd="0" presId="urn:microsoft.com/office/officeart/2005/8/layout/vProcess5"/>
    <dgm:cxn modelId="{F8453357-C9E9-4CF9-AA78-7DAAA36E7427}" type="presParOf" srcId="{CA50A632-8403-4DCA-925E-B41DEB10B7CD}" destId="{866497DB-F0A8-4F7E-BB9B-F927A5B4BCC6}" srcOrd="7" destOrd="0" presId="urn:microsoft.com/office/officeart/2005/8/layout/vProcess5"/>
    <dgm:cxn modelId="{E5C2F1B7-0526-44AE-AF66-C7081AA54625}" type="presParOf" srcId="{CA50A632-8403-4DCA-925E-B41DEB10B7CD}" destId="{9F25C489-C643-4E42-BB63-7B67784BA3A7}" srcOrd="8" destOrd="0" presId="urn:microsoft.com/office/officeart/2005/8/layout/vProcess5"/>
    <dgm:cxn modelId="{ACE9CD71-3C45-46CC-8A78-4CA31F15121C}" type="presParOf" srcId="{CA50A632-8403-4DCA-925E-B41DEB10B7CD}" destId="{2F64BA8B-9520-442B-BFDC-50EFD37689AC}" srcOrd="9" destOrd="0" presId="urn:microsoft.com/office/officeart/2005/8/layout/vProcess5"/>
    <dgm:cxn modelId="{1E2E4A9A-219E-439D-9D5D-AE03AF8D01A7}" type="presParOf" srcId="{CA50A632-8403-4DCA-925E-B41DEB10B7CD}" destId="{38AF3C97-6BFF-4CBE-8E21-0094CA8E797B}" srcOrd="10" destOrd="0" presId="urn:microsoft.com/office/officeart/2005/8/layout/vProcess5"/>
    <dgm:cxn modelId="{FFDFE3DD-4B51-4721-BF77-17ED172A8A0B}" type="presParOf" srcId="{CA50A632-8403-4DCA-925E-B41DEB10B7CD}" destId="{6040293E-A3A1-4200-A635-35C5D86347D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C3C92-5DD0-4BD6-930C-7160229B3FD5}">
      <dsp:nvSpPr>
        <dsp:cNvPr id="0" name=""/>
        <dsp:cNvSpPr/>
      </dsp:nvSpPr>
      <dsp:spPr>
        <a:xfrm>
          <a:off x="0" y="0"/>
          <a:ext cx="6644640" cy="1217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1. Создание рабочей группы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35649" y="35649"/>
        <a:ext cx="5228406" cy="1145838"/>
      </dsp:txXfrm>
    </dsp:sp>
    <dsp:sp modelId="{EBE670DA-E62D-421C-93BF-1FC60D17A1A0}">
      <dsp:nvSpPr>
        <dsp:cNvPr id="0" name=""/>
        <dsp:cNvSpPr/>
      </dsp:nvSpPr>
      <dsp:spPr>
        <a:xfrm>
          <a:off x="556488" y="1438433"/>
          <a:ext cx="6644640" cy="1217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2. Распределение ответственности проведения анализа соответствия действующей ОП ДО МАДОУ «Золотой ключик»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92137" y="1474082"/>
        <a:ext cx="5225714" cy="1145838"/>
      </dsp:txXfrm>
    </dsp:sp>
    <dsp:sp modelId="{FA4119E4-7F22-47DF-8835-580EF3DDF62C}">
      <dsp:nvSpPr>
        <dsp:cNvPr id="0" name=""/>
        <dsp:cNvSpPr/>
      </dsp:nvSpPr>
      <dsp:spPr>
        <a:xfrm>
          <a:off x="1104671" y="2876867"/>
          <a:ext cx="6644640" cy="1217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3. Проведение аудита</a:t>
          </a:r>
          <a:endParaRPr lang="ru-RU" sz="3200" kern="1200" dirty="0" smtClean="0">
            <a:solidFill>
              <a:schemeClr val="tx1"/>
            </a:solidFill>
          </a:endParaRPr>
        </a:p>
      </dsp:txBody>
      <dsp:txXfrm>
        <a:off x="1140320" y="2912516"/>
        <a:ext cx="5234020" cy="1145838"/>
      </dsp:txXfrm>
    </dsp:sp>
    <dsp:sp modelId="{713880AB-6C82-4F0F-895A-10D261F0C9D2}">
      <dsp:nvSpPr>
        <dsp:cNvPr id="0" name=""/>
        <dsp:cNvSpPr/>
      </dsp:nvSpPr>
      <dsp:spPr>
        <a:xfrm>
          <a:off x="1661159" y="4315301"/>
          <a:ext cx="6644640" cy="1217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4. Непосредственная разработка Программы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1696808" y="4350950"/>
        <a:ext cx="5225714" cy="1145838"/>
      </dsp:txXfrm>
    </dsp:sp>
    <dsp:sp modelId="{66DBFD7C-373A-4908-B246-CFFF4F1793F5}">
      <dsp:nvSpPr>
        <dsp:cNvPr id="0" name=""/>
        <dsp:cNvSpPr/>
      </dsp:nvSpPr>
      <dsp:spPr>
        <a:xfrm>
          <a:off x="5853501" y="932215"/>
          <a:ext cx="791138" cy="79113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031507" y="932215"/>
        <a:ext cx="435126" cy="595331"/>
      </dsp:txXfrm>
    </dsp:sp>
    <dsp:sp modelId="{B2E25824-44AC-40BE-B1F3-DA25A638EB54}">
      <dsp:nvSpPr>
        <dsp:cNvPr id="0" name=""/>
        <dsp:cNvSpPr/>
      </dsp:nvSpPr>
      <dsp:spPr>
        <a:xfrm>
          <a:off x="6409989" y="2370649"/>
          <a:ext cx="791138" cy="79113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587995" y="2370649"/>
        <a:ext cx="435126" cy="595331"/>
      </dsp:txXfrm>
    </dsp:sp>
    <dsp:sp modelId="{866497DB-F0A8-4F7E-BB9B-F927A5B4BCC6}">
      <dsp:nvSpPr>
        <dsp:cNvPr id="0" name=""/>
        <dsp:cNvSpPr/>
      </dsp:nvSpPr>
      <dsp:spPr>
        <a:xfrm>
          <a:off x="6958172" y="3809083"/>
          <a:ext cx="791138" cy="79113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136178" y="3809083"/>
        <a:ext cx="435126" cy="595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F5DCA-CD60-4A5C-BD51-D184AAC188E5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0F4F4-DB6E-4BB4-A0AE-2A0C17685C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0F4F4-DB6E-4BB4-A0AE-2A0C17685C19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0F4F4-DB6E-4BB4-A0AE-2A0C17685C19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 </a:t>
            </a:r>
          </a:p>
          <a:p>
            <a:endParaRPr lang="ru-RU" altLang="ru-RU" smtClean="0"/>
          </a:p>
        </p:txBody>
      </p:sp>
      <p:sp>
        <p:nvSpPr>
          <p:cNvPr id="942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99EF49BB-F264-4DFE-AC7F-73BE5A5CA2B7}" type="slidenum">
              <a:rPr lang="ru-RU" altLang="ru-RU"/>
              <a:pPr eaLnBrk="1" hangingPunct="1"/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4636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92kam.tvoysadik.ru/upload/ts92kam_new/files/58/6a/586a87c4f93ac18e1ef9d5e5009ef67c.pdf" TargetMode="External"/><Relationship Id="rId13" Type="http://schemas.openxmlformats.org/officeDocument/2006/relationships/hyperlink" Target="https://92kam.tvoysadik.ru/file/download?id=3910" TargetMode="External"/><Relationship Id="rId3" Type="http://schemas.openxmlformats.org/officeDocument/2006/relationships/hyperlink" Target="https://92kam.tvoysadik.ru/file/download?id=3905" TargetMode="External"/><Relationship Id="rId7" Type="http://schemas.openxmlformats.org/officeDocument/2006/relationships/hyperlink" Target="https://92kam.tvoysadik.ru/file/download?id=3907" TargetMode="External"/><Relationship Id="rId12" Type="http://schemas.openxmlformats.org/officeDocument/2006/relationships/hyperlink" Target="https://92kam.tvoysadik.ru/upload/ts92kam_new/files/c8/58/c8587c292da8be9a33d49b118fa2aed0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92kam.tvoysadik.ru/upload/ts92kam_new/files/e8/a3/e8a389793241c64bdb820f86bc4f030e.pdf" TargetMode="External"/><Relationship Id="rId11" Type="http://schemas.openxmlformats.org/officeDocument/2006/relationships/hyperlink" Target="https://92kam.tvoysadik.ru/file/download?id=3909" TargetMode="External"/><Relationship Id="rId5" Type="http://schemas.openxmlformats.org/officeDocument/2006/relationships/hyperlink" Target="https://92kam.tvoysadik.ru/file/download?id=3906" TargetMode="External"/><Relationship Id="rId10" Type="http://schemas.openxmlformats.org/officeDocument/2006/relationships/hyperlink" Target="https://92kam.tvoysadik.ru/upload/ts92kam_new/files/32/1e/321eac11063a94dac7e7d15370bb6988.pdf" TargetMode="External"/><Relationship Id="rId4" Type="http://schemas.openxmlformats.org/officeDocument/2006/relationships/hyperlink" Target="https://92kam.tvoysadik.ru/upload/ts92kam_new/files/fa/07/fa07cf13678c0d65a572fd943d1ccb44.pdf" TargetMode="External"/><Relationship Id="rId9" Type="http://schemas.openxmlformats.org/officeDocument/2006/relationships/hyperlink" Target="https://92kam.tvoysadik.ru/file/download?id=3908" TargetMode="External"/><Relationship Id="rId14" Type="http://schemas.openxmlformats.org/officeDocument/2006/relationships/hyperlink" Target="https://92kam.tvoysadik.ru/upload/ts92kam_new/files/5f/c0/5fc06df693d6d04d34d78eda6f973fe0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1722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Разработка и реализация образовательной программы </a:t>
            </a:r>
            <a:br>
              <a:rPr lang="ru-RU" dirty="0" smtClean="0"/>
            </a:br>
            <a:r>
              <a:rPr lang="ru-RU" dirty="0" smtClean="0"/>
              <a:t>в условиях холдинга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800600" y="3962400"/>
            <a:ext cx="4114800" cy="13716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Гурьянова Наталья Геннадьевна, </a:t>
            </a:r>
          </a:p>
          <a:p>
            <a:r>
              <a:rPr lang="ru-RU" dirty="0" smtClean="0"/>
              <a:t>директор </a:t>
            </a:r>
          </a:p>
          <a:p>
            <a:r>
              <a:rPr lang="ru-RU" dirty="0" smtClean="0"/>
              <a:t>МАДОУ «Золотой ключик» </a:t>
            </a:r>
          </a:p>
          <a:p>
            <a:r>
              <a:rPr lang="ru-RU" dirty="0" smtClean="0"/>
              <a:t>г. Губаха</a:t>
            </a:r>
            <a:endParaRPr lang="ru-RU" dirty="0"/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4267200" y="6096000"/>
            <a:ext cx="914400" cy="381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 г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555" t="23018" r="17744" b="7708"/>
          <a:stretch/>
        </p:blipFill>
        <p:spPr>
          <a:xfrm>
            <a:off x="152400" y="304800"/>
            <a:ext cx="864973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1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962" t="22501" r="13728" b="8537"/>
          <a:stretch/>
        </p:blipFill>
        <p:spPr>
          <a:xfrm>
            <a:off x="457200" y="838200"/>
            <a:ext cx="8339070" cy="5334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318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6149" t="20208" r="13689" b="10000"/>
          <a:stretch/>
        </p:blipFill>
        <p:spPr>
          <a:xfrm>
            <a:off x="-533400" y="0"/>
            <a:ext cx="9920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1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6969" t="23125" r="17758" b="5416"/>
          <a:stretch/>
        </p:blipFill>
        <p:spPr>
          <a:xfrm>
            <a:off x="152400" y="685800"/>
            <a:ext cx="8542282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3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0668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аудит </a:t>
            </a:r>
            <a:r>
              <a:rPr lang="ru-RU" sz="2000" b="1" dirty="0" smtClean="0"/>
              <a:t>соответствия ОП МАДОУ «Золотой ключик» обязательному минимуму содержания, </a:t>
            </a:r>
            <a:br>
              <a:rPr lang="ru-RU" sz="2000" b="1" dirty="0" smtClean="0"/>
            </a:br>
            <a:r>
              <a:rPr lang="ru-RU" sz="2000" b="1" dirty="0" smtClean="0"/>
              <a:t>заданному в ФП</a:t>
            </a:r>
            <a:endParaRPr lang="ru-RU" sz="1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458200" cy="5330952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/>
              <a:t>Диагностическая таблица 1.Соответствие структуры Программы  </a:t>
            </a:r>
            <a:r>
              <a:rPr lang="ru-RU" sz="2000" dirty="0" smtClean="0"/>
              <a:t>Федеральной программе </a:t>
            </a:r>
          </a:p>
          <a:p>
            <a:r>
              <a:rPr lang="ru-RU" sz="2000" dirty="0" smtClean="0"/>
              <a:t>Диагностическая </a:t>
            </a:r>
            <a:r>
              <a:rPr lang="ru-RU" sz="2000" dirty="0" smtClean="0"/>
              <a:t>таблица 2.Соответствие цели и задач Программы Федеральной программе</a:t>
            </a:r>
          </a:p>
          <a:p>
            <a:r>
              <a:rPr lang="ru-RU" sz="2000" dirty="0" smtClean="0"/>
              <a:t>Диагностическая таблица 3. Соответствие планируемых результатов Программы Федеральной программе</a:t>
            </a:r>
          </a:p>
          <a:p>
            <a:r>
              <a:rPr lang="ru-RU" sz="2000" dirty="0" smtClean="0"/>
              <a:t>Диагностическая таблица 4. Соответствие задач и содержания образовательной деятельности по образовательным областям и направлениям воспитания Программы Федеральной программе</a:t>
            </a:r>
          </a:p>
          <a:p>
            <a:pPr lvl="1"/>
            <a:r>
              <a:rPr lang="ru-RU" sz="1700" dirty="0" smtClean="0"/>
              <a:t>Социально-коммуникативное развитие</a:t>
            </a:r>
          </a:p>
          <a:p>
            <a:pPr lvl="1"/>
            <a:r>
              <a:rPr lang="ru-RU" sz="1700" dirty="0" smtClean="0"/>
              <a:t>Познавательное развитие</a:t>
            </a:r>
          </a:p>
          <a:p>
            <a:pPr lvl="1"/>
            <a:r>
              <a:rPr lang="ru-RU" sz="1700" dirty="0" smtClean="0"/>
              <a:t>Речевое развитие</a:t>
            </a:r>
          </a:p>
          <a:p>
            <a:pPr lvl="1"/>
            <a:r>
              <a:rPr lang="ru-RU" sz="1700" dirty="0" smtClean="0"/>
              <a:t>Художественно-эстетическое развитие</a:t>
            </a:r>
          </a:p>
          <a:p>
            <a:pPr lvl="1"/>
            <a:r>
              <a:rPr lang="ru-RU" sz="1700" dirty="0" smtClean="0"/>
              <a:t>Физическое развитие</a:t>
            </a:r>
          </a:p>
          <a:p>
            <a:r>
              <a:rPr lang="ru-RU" sz="2000" dirty="0" smtClean="0"/>
              <a:t>Диагностическая таблица 5. Соответствие направленности программ коррекционно-развивающей работы, обозначенных в Программе с перечнем целевых групп Федеральной программы</a:t>
            </a:r>
          </a:p>
          <a:p>
            <a:r>
              <a:rPr lang="ru-RU" sz="2000" dirty="0" smtClean="0"/>
              <a:t>Диагностическая таблица 6. Соответствие Программы обязательному минимуму содержания, заданному в Федеральной программе</a:t>
            </a:r>
          </a:p>
          <a:p>
            <a:endParaRPr lang="ru-RU" sz="2000" dirty="0" smtClean="0"/>
          </a:p>
          <a:p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7274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99060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Диагностическая карта соответствия ОП МАДОУ «Золотой ключик» обязательному минимуму содержания, заданному в ФП</a:t>
            </a:r>
            <a:br>
              <a:rPr lang="ru-RU" sz="1800" dirty="0" smtClean="0"/>
            </a:br>
            <a:r>
              <a:rPr lang="ru-RU" sz="1800" b="1" dirty="0" smtClean="0"/>
              <a:t>Диагностическая таблица 1.Соответствие структуры Программы  ФП</a:t>
            </a: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52400" y="1143000"/>
          <a:ext cx="8763000" cy="540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381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Разделы ФОП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ПС (++)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ЧС</a:t>
                      </a:r>
                    </a:p>
                    <a:p>
                      <a:pPr marL="381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(+-)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НС </a:t>
                      </a:r>
                    </a:p>
                    <a:p>
                      <a:pPr marL="317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(-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-)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176"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I. Общие положения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++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176"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 Целевой раздел Федеральной программы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176"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Пояснительная записка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++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176">
                <a:tc>
                  <a:txBody>
                    <a:bodyPr/>
                    <a:lstStyle/>
                    <a:p>
                      <a:pPr marL="6794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Планируемые результаты реализации Федеральной программы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++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176"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Педагогическая диагностика достижения планируемых результатов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176">
                <a:tc>
                  <a:txBody>
                    <a:bodyPr/>
                    <a:lstStyle/>
                    <a:p>
                      <a:pPr marL="67945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III. Содержательный раздел Федеральной программы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176"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Задачи и содержание образования (обучения и воспитания) по ОО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++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296"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Социально-коммуникативное развитие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++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4176">
                <a:tc>
                  <a:txBody>
                    <a:bodyPr/>
                    <a:lstStyle/>
                    <a:p>
                      <a:pPr marL="6794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Познавательное развитие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++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4176"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Речевое развитие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++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4176">
                <a:tc>
                  <a:txBody>
                    <a:bodyPr/>
                    <a:lstStyle/>
                    <a:p>
                      <a:pPr marL="67945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Художественно-эстетическое развитие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++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8296"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Физическое развитие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++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4176"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Вариативные формы, способы, методы и средства реализации ФП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++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91440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Диагностическая карта соответствия ОП МАДОУ «Золотой ключик» обязательному минимуму содержания, заданному в ФП</a:t>
            </a:r>
            <a:br>
              <a:rPr lang="ru-RU" sz="1800" dirty="0" smtClean="0"/>
            </a:br>
            <a:r>
              <a:rPr lang="ru-RU" sz="1800" b="1" dirty="0" smtClean="0"/>
              <a:t>Диагностическая таблица 1.Соответствие структуры Программы  ФП</a:t>
            </a: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57908" y="1012634"/>
          <a:ext cx="8763000" cy="4280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853">
                <a:tc>
                  <a:txBody>
                    <a:bodyPr/>
                    <a:lstStyle/>
                    <a:p>
                      <a:pPr marL="381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Разделы ФОП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ПС (++)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ЧС</a:t>
                      </a:r>
                    </a:p>
                    <a:p>
                      <a:pPr marL="381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(+-)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НС </a:t>
                      </a:r>
                    </a:p>
                    <a:p>
                      <a:pPr marL="317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(-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-)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176">
                <a:tc>
                  <a:txBody>
                    <a:bodyPr/>
                    <a:lstStyle/>
                    <a:p>
                      <a:pPr marL="6794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Особенности образовательной деятельности разных видов и культурных практик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++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176"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Способы и направления поддержки детской инициативы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++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176">
                <a:tc>
                  <a:txBody>
                    <a:bodyPr/>
                    <a:lstStyle/>
                    <a:p>
                      <a:pPr marL="67945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Особенности взаимодействия педагогического коллектива с семьями обучающихся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++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176"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Направления  и задачи коррекционно-развивающей работы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++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176"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Федеральная рабочая программа воспитания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++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176">
                <a:tc>
                  <a:txBody>
                    <a:bodyPr/>
                    <a:lstStyle/>
                    <a:p>
                      <a:pPr marL="6794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 Организационный раздел Федеральной программы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++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9756"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Психолого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– педагогические условия реализации Федеральной программы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++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176">
                <a:tc>
                  <a:txBody>
                    <a:bodyPr/>
                    <a:lstStyle/>
                    <a:p>
                      <a:pPr marL="67945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Особенности организации развивающей предметно-пространственной среды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++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6341">
                <a:tc>
                  <a:txBody>
                    <a:bodyPr/>
                    <a:lstStyle/>
                    <a:p>
                      <a:pPr marL="6794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Материально-техническое обеспечение Федеральной программы, обеспеченность методическими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материалами  и средствами обучения и воспитания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++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0668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аудит </a:t>
            </a:r>
            <a:r>
              <a:rPr lang="ru-RU" sz="2000" b="1" dirty="0" smtClean="0"/>
              <a:t>соответствия ОП МАДОУ «Золотой ключик» обязательному минимуму содержания, </a:t>
            </a:r>
            <a:br>
              <a:rPr lang="ru-RU" sz="2000" b="1" dirty="0" smtClean="0"/>
            </a:br>
            <a:r>
              <a:rPr lang="ru-RU" sz="2000" b="1" dirty="0" smtClean="0"/>
              <a:t>заданному в ФП</a:t>
            </a:r>
            <a:endParaRPr lang="ru-RU" sz="1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382000" cy="5330952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Диагностическая таблица 2.Соответствие цели и задач Программы Федеральной программе</a:t>
            </a:r>
          </a:p>
          <a:p>
            <a:r>
              <a:rPr lang="ru-RU" sz="2000" dirty="0" smtClean="0"/>
              <a:t>Диагностическая таблица 3. Соответствие планируемых результатов Программы Федеральной программе</a:t>
            </a:r>
          </a:p>
          <a:p>
            <a:r>
              <a:rPr lang="ru-RU" sz="2000" dirty="0" smtClean="0"/>
              <a:t>Диагностическая таблица 4. Соответствие задач и содержания образовательной деятельности по образовательным областям и направлениям воспитания Программы Федеральной программе</a:t>
            </a:r>
          </a:p>
          <a:p>
            <a:pPr lvl="1"/>
            <a:r>
              <a:rPr lang="ru-RU" sz="1700" dirty="0" smtClean="0"/>
              <a:t>Социально-коммуникативное развитие</a:t>
            </a:r>
          </a:p>
          <a:p>
            <a:pPr lvl="1"/>
            <a:r>
              <a:rPr lang="ru-RU" sz="1700" dirty="0" smtClean="0"/>
              <a:t>Познавательное развитие</a:t>
            </a:r>
          </a:p>
          <a:p>
            <a:pPr lvl="1"/>
            <a:r>
              <a:rPr lang="ru-RU" sz="1700" dirty="0" smtClean="0"/>
              <a:t>Речевое развитие</a:t>
            </a:r>
          </a:p>
          <a:p>
            <a:pPr lvl="1"/>
            <a:r>
              <a:rPr lang="ru-RU" sz="1700" dirty="0" smtClean="0"/>
              <a:t>Художественно-эстетическое развитие</a:t>
            </a:r>
          </a:p>
          <a:p>
            <a:pPr lvl="1"/>
            <a:r>
              <a:rPr lang="ru-RU" sz="1700" dirty="0" smtClean="0"/>
              <a:t>Физическое развитие</a:t>
            </a:r>
          </a:p>
          <a:p>
            <a:r>
              <a:rPr lang="ru-RU" sz="2000" dirty="0" smtClean="0"/>
              <a:t>Диагностическая таблица 5. Соответствие направленности программ коррекционно-развивающей работы, обозначенных в Программе с перечнем целевых групп Федеральной программы</a:t>
            </a:r>
          </a:p>
          <a:p>
            <a:r>
              <a:rPr lang="ru-RU" sz="2000" dirty="0" smtClean="0"/>
              <a:t>Диагностическая таблица 6. Соответствие Программы обязательному минимуму содержания, заданному в Федеральной программе</a:t>
            </a:r>
          </a:p>
          <a:p>
            <a:endParaRPr lang="ru-RU" sz="2000" dirty="0" smtClean="0"/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6149" t="20625" r="12987" b="8750"/>
          <a:stretch/>
        </p:blipFill>
        <p:spPr>
          <a:xfrm>
            <a:off x="1463644" y="131013"/>
            <a:ext cx="6934201" cy="4059987"/>
          </a:xfrm>
          <a:prstGeom prst="rect">
            <a:avLst/>
          </a:prstGeom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533400" y="4236720"/>
            <a:ext cx="7467600" cy="2206752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Программа адаптации «Здравствуй!»</a:t>
            </a:r>
          </a:p>
          <a:p>
            <a:r>
              <a:rPr lang="ru-RU" dirty="0" smtClean="0"/>
              <a:t>Программа «</a:t>
            </a:r>
            <a:r>
              <a:rPr lang="ru-RU" dirty="0" err="1" smtClean="0"/>
              <a:t>Эмоционариум</a:t>
            </a:r>
            <a:r>
              <a:rPr lang="ru-RU" dirty="0" smtClean="0"/>
              <a:t>» </a:t>
            </a:r>
          </a:p>
          <a:p>
            <a:r>
              <a:rPr lang="ru-RU" dirty="0" smtClean="0"/>
              <a:t>Программа «Путешествие в мир математики»</a:t>
            </a:r>
          </a:p>
          <a:p>
            <a:r>
              <a:rPr lang="ru-RU" dirty="0" smtClean="0"/>
              <a:t>Образовательная практика «</a:t>
            </a:r>
            <a:r>
              <a:rPr lang="ru-RU" dirty="0" err="1" smtClean="0"/>
              <a:t>Губаха</a:t>
            </a:r>
            <a:r>
              <a:rPr lang="ru-RU" dirty="0" smtClean="0"/>
              <a:t>: вчера, сегодня, завтра».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212" t="22292" r="13221" b="7917"/>
          <a:stretch/>
        </p:blipFill>
        <p:spPr>
          <a:xfrm>
            <a:off x="228600" y="228600"/>
            <a:ext cx="8503920" cy="4794095"/>
          </a:xfrm>
          <a:prstGeom prst="rect">
            <a:avLst/>
          </a:prstGeom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533400" y="4876800"/>
            <a:ext cx="7467600" cy="1566672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АОП:</a:t>
            </a:r>
          </a:p>
          <a:p>
            <a:pPr lvl="1"/>
            <a:r>
              <a:rPr lang="ru-RU" dirty="0" smtClean="0"/>
              <a:t> для детей с РАС</a:t>
            </a:r>
          </a:p>
          <a:p>
            <a:pPr lvl="1"/>
            <a:r>
              <a:rPr lang="ru-RU" dirty="0" smtClean="0"/>
              <a:t>для детей с УО</a:t>
            </a:r>
          </a:p>
          <a:p>
            <a:pPr lvl="1"/>
            <a:r>
              <a:rPr lang="ru-RU" dirty="0" smtClean="0"/>
              <a:t>для детей с ТНРАОП для </a:t>
            </a:r>
          </a:p>
        </p:txBody>
      </p:sp>
    </p:spTree>
    <p:extLst>
      <p:ext uri="{BB962C8B-B14F-4D97-AF65-F5344CB8AC3E}">
        <p14:creationId xmlns:p14="http://schemas.microsoft.com/office/powerpoint/2010/main" val="296424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8589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МУНИЦИПАЛЬНОЕ АВТОНОМНОЕ ДОШКОЛЬНОЕ ОБРАЗОВАТЕЛЬНОЕ УЧРЕЖДЕНИЕ ДЕТСКИЙ САД </a:t>
            </a:r>
            <a:r>
              <a:rPr lang="ru-RU" b="1" dirty="0" smtClean="0"/>
              <a:t>«ЗОЛОТОЙ КЛЮЧИК»</a:t>
            </a: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7609969" cy="412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истратор\Desktop\концептуальная-МОДЕЛЬ-РППС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458200" cy="586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868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063343"/>
              </p:ext>
            </p:extLst>
          </p:nvPr>
        </p:nvGraphicFramePr>
        <p:xfrm>
          <a:off x="152400" y="15240"/>
          <a:ext cx="8534399" cy="71661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5224535"/>
                    </a:ext>
                  </a:extLst>
                </a:gridCol>
                <a:gridCol w="2683682">
                  <a:extLst>
                    <a:ext uri="{9D8B030D-6E8A-4147-A177-3AD203B41FA5}">
                      <a16:colId xmlns:a16="http://schemas.microsoft.com/office/drawing/2014/main" val="230657596"/>
                    </a:ext>
                  </a:extLst>
                </a:gridCol>
                <a:gridCol w="2812637">
                  <a:extLst>
                    <a:ext uri="{9D8B030D-6E8A-4147-A177-3AD203B41FA5}">
                      <a16:colId xmlns:a16="http://schemas.microsoft.com/office/drawing/2014/main" val="1924525108"/>
                    </a:ext>
                  </a:extLst>
                </a:gridCol>
                <a:gridCol w="2428480">
                  <a:extLst>
                    <a:ext uri="{9D8B030D-6E8A-4147-A177-3AD203B41FA5}">
                      <a16:colId xmlns:a16="http://schemas.microsoft.com/office/drawing/2014/main" val="2990870604"/>
                    </a:ext>
                  </a:extLst>
                </a:gridCol>
              </a:tblGrid>
              <a:tr h="2980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Групповое помещение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Помещения детского сада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Территория детского сада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/>
                </a:tc>
                <a:extLst>
                  <a:ext uri="{0D108BD9-81ED-4DB2-BD59-A6C34878D82A}">
                    <a16:rowId xmlns:a16="http://schemas.microsoft.com/office/drawing/2014/main" val="20591696"/>
                  </a:ext>
                </a:extLst>
              </a:tr>
              <a:tr h="17881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ОО «СКР»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Социально-коммуникативная мини-среда направлена на достижение целей освоения первоначальных представлений социального характера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Помещения для проведения событийных мероприятий, досугов и праздников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Места ожидания с </a:t>
                      </a:r>
                      <a:r>
                        <a:rPr lang="ru-RU" sz="1400" dirty="0" err="1">
                          <a:effectLst/>
                        </a:rPr>
                        <a:t>буккросингом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Кабинет психолога, соц. педагога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Кинозал «Золотого ключика»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Комната интерактивных игр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Городок дорожного движения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Центральная площадка для проведения массовых мероприятий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Веранды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Сюжетный скамейки и столики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/>
                </a:tc>
                <a:extLst>
                  <a:ext uri="{0D108BD9-81ED-4DB2-BD59-A6C34878D82A}">
                    <a16:rowId xmlns:a16="http://schemas.microsoft.com/office/drawing/2014/main" val="3996640615"/>
                  </a:ext>
                </a:extLst>
              </a:tr>
              <a:tr h="14901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ОО «ПР»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Познавательная мини-среда удовлетворяет потребность ребенка в освоении окружающего мира, стимулирует познавательную активность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Кинозал «Золотого ключика»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Настенные панно карт России, Пермского края, города Губахи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Комната «Русская изба»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Экологическая комната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LEGO</a:t>
                      </a:r>
                      <a:r>
                        <a:rPr lang="ru-RU" sz="1400">
                          <a:effectLst/>
                        </a:rPr>
                        <a:t>-центр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Центр экспериментирования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Цветник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Огород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Участок леса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Песочница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Объекты природы для наблюдения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/>
                </a:tc>
                <a:extLst>
                  <a:ext uri="{0D108BD9-81ED-4DB2-BD59-A6C34878D82A}">
                    <a16:rowId xmlns:a16="http://schemas.microsoft.com/office/drawing/2014/main" val="1303814755"/>
                  </a:ext>
                </a:extLst>
              </a:tr>
              <a:tr h="894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ОО «РР»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Речевая мини-среда стимулирует речевое развитие, позволяет ребенку познать азы общения и взаимодействия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Логопункт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Песочные центры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Музей угля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Библиотека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Комната «Литературное кафе»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Веранды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«говорящая» стена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Объекты природы для наблюдения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/>
                </a:tc>
                <a:extLst>
                  <a:ext uri="{0D108BD9-81ED-4DB2-BD59-A6C34878D82A}">
                    <a16:rowId xmlns:a16="http://schemas.microsoft.com/office/drawing/2014/main" val="2718476319"/>
                  </a:ext>
                </a:extLst>
              </a:tr>
              <a:tr h="10430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ОО «ХЭР»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Творческая мини-среда приобщает детей к творческой деятельности, способствует саморазвитию, самореализации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Мультстудия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Выставки детского творчества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Изостудия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Песочные центры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Комната разных конструкторов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Столики со скамейками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Выносное оборудование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Объекты природы для любования и наблюдений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/>
                </a:tc>
                <a:extLst>
                  <a:ext uri="{0D108BD9-81ED-4DB2-BD59-A6C34878D82A}">
                    <a16:rowId xmlns:a16="http://schemas.microsoft.com/office/drawing/2014/main" val="2605970056"/>
                  </a:ext>
                </a:extLst>
              </a:tr>
              <a:tr h="1192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ОО «ФР»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Оздоровительная мини-среда приобщает к физической культуре, помогает осваивать способы сохранения здоровья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Спортивный зал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Тренажерный зал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Медицинский кабинет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Спортивная площадка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Спортивный городок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Спортивное оборудование на прогулочных участках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76" marR="44576" marT="0" marB="0"/>
                </a:tc>
                <a:extLst>
                  <a:ext uri="{0D108BD9-81ED-4DB2-BD59-A6C34878D82A}">
                    <a16:rowId xmlns:a16="http://schemas.microsoft.com/office/drawing/2014/main" val="2427044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805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67569" y="1362869"/>
            <a:ext cx="7408862" cy="4032250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  <a:defRPr/>
            </a:pPr>
            <a:r>
              <a:rPr lang="ru-RU" dirty="0" smtClean="0"/>
              <a:t>ФГОС ДО– стратегия</a:t>
            </a:r>
          </a:p>
          <a:p>
            <a:pPr algn="ctr">
              <a:defRPr/>
            </a:pPr>
            <a:endParaRPr lang="ru-RU" dirty="0" smtClean="0"/>
          </a:p>
          <a:p>
            <a:pPr marL="0" indent="0" algn="ctr">
              <a:buFontTx/>
              <a:buNone/>
              <a:defRPr/>
            </a:pPr>
            <a:r>
              <a:rPr lang="ru-RU" dirty="0" smtClean="0"/>
              <a:t>ФОП ДО (</a:t>
            </a:r>
            <a:r>
              <a:rPr lang="ru-RU" dirty="0" smtClean="0"/>
              <a:t>ОПДОО</a:t>
            </a:r>
            <a:r>
              <a:rPr lang="ru-RU" dirty="0" smtClean="0"/>
              <a:t>) – тактика</a:t>
            </a:r>
          </a:p>
          <a:p>
            <a:pPr algn="ctr">
              <a:defRPr/>
            </a:pPr>
            <a:endParaRPr lang="ru-RU" dirty="0" smtClean="0"/>
          </a:p>
          <a:p>
            <a:pPr marL="0" indent="0" algn="ctr">
              <a:buFontTx/>
              <a:buNone/>
              <a:defRPr/>
            </a:pPr>
            <a:endParaRPr lang="ru-RU" dirty="0" smtClean="0"/>
          </a:p>
          <a:p>
            <a:pPr marL="0" indent="0" algn="ctr">
              <a:buFontTx/>
              <a:buNone/>
              <a:defRPr/>
            </a:pPr>
            <a:r>
              <a:rPr lang="ru-RU" dirty="0" smtClean="0"/>
              <a:t>Педагог </a:t>
            </a:r>
            <a:r>
              <a:rPr lang="ru-RU" dirty="0" smtClean="0"/>
              <a:t>– ключевая фигура: </a:t>
            </a:r>
            <a:r>
              <a:rPr lang="ru-RU" dirty="0"/>
              <a:t>проводник</a:t>
            </a:r>
            <a:r>
              <a:rPr lang="ru-RU" dirty="0" smtClean="0"/>
              <a:t>, стратег и тактик</a:t>
            </a:r>
            <a:endParaRPr lang="ru-RU" dirty="0"/>
          </a:p>
        </p:txBody>
      </p:sp>
      <p:sp>
        <p:nvSpPr>
          <p:cNvPr id="11267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93027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800" b="1" dirty="0" smtClean="0">
                <a:solidFill>
                  <a:srgbClr val="002060"/>
                </a:solidFill>
              </a:rPr>
              <a:t>Современное дошкольное образование 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/>
            </a:r>
            <a:br>
              <a:rPr lang="ru-RU" altLang="ru-RU" sz="2800" b="1" dirty="0" smtClean="0">
                <a:solidFill>
                  <a:srgbClr val="002060"/>
                </a:solidFill>
              </a:rPr>
            </a:br>
            <a:r>
              <a:rPr lang="ru-RU" altLang="ru-RU" sz="2800" b="1" dirty="0" smtClean="0">
                <a:solidFill>
                  <a:srgbClr val="002060"/>
                </a:solidFill>
              </a:rPr>
              <a:t>в 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России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329906" y="1764586"/>
            <a:ext cx="484187" cy="5540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393406" y="2814082"/>
            <a:ext cx="484187" cy="580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27549"/>
            <a:ext cx="1948973" cy="217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Номер слайда 6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DCD0F0FF-1047-497F-80A0-D52C990E8502}" type="slidenum">
              <a:rPr lang="ru-RU" altLang="ru-RU"/>
              <a:pPr eaLnBrk="1" hangingPunct="1"/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078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385" t="20994" r="14194" b="8125"/>
          <a:stretch/>
        </p:blipFill>
        <p:spPr>
          <a:xfrm>
            <a:off x="228600" y="990600"/>
            <a:ext cx="8512234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6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46760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Этапы разработки </a:t>
            </a:r>
            <a:br>
              <a:rPr lang="ru-RU" dirty="0" smtClean="0"/>
            </a:br>
            <a:r>
              <a:rPr lang="ru-RU" dirty="0" smtClean="0"/>
              <a:t>ОП ДО МАДОУ «Золотой ключик»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82018641"/>
              </p:ext>
            </p:extLst>
          </p:nvPr>
        </p:nvGraphicFramePr>
        <p:xfrm>
          <a:off x="381000" y="1020762"/>
          <a:ext cx="8305800" cy="5532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305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О </a:t>
            </a:r>
            <a:r>
              <a:rPr lang="en-US" b="1" dirty="0" err="1" smtClean="0"/>
              <a:t>внедрении</a:t>
            </a:r>
            <a:r>
              <a:rPr lang="en-US" b="1" dirty="0" smtClean="0"/>
              <a:t> ФОП </a:t>
            </a:r>
            <a:r>
              <a:rPr lang="ru-RU" b="1" dirty="0" smtClean="0"/>
              <a:t>Д</a:t>
            </a:r>
            <a:r>
              <a:rPr lang="en-US" b="1" dirty="0" smtClean="0"/>
              <a:t>О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en-US" b="1" dirty="0" smtClean="0"/>
              <a:t>и </a:t>
            </a:r>
            <a:r>
              <a:rPr lang="en-US" b="1" dirty="0" err="1" smtClean="0"/>
              <a:t>создании</a:t>
            </a:r>
            <a:r>
              <a:rPr lang="en-US" b="1" dirty="0" smtClean="0"/>
              <a:t> </a:t>
            </a:r>
            <a:r>
              <a:rPr lang="en-US" b="1" dirty="0" err="1" smtClean="0"/>
              <a:t>рабочей</a:t>
            </a:r>
            <a:r>
              <a:rPr lang="en-US" b="1" dirty="0" smtClean="0"/>
              <a:t> </a:t>
            </a:r>
            <a:r>
              <a:rPr lang="en-US" b="1" dirty="0" err="1" smtClean="0"/>
              <a:t>группы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8839200" cy="5715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1. </a:t>
            </a:r>
            <a:r>
              <a:rPr lang="en-US" dirty="0" err="1" smtClean="0"/>
              <a:t>Создать</a:t>
            </a:r>
            <a:r>
              <a:rPr lang="en-US" dirty="0" smtClean="0"/>
              <a:t> </a:t>
            </a:r>
            <a:r>
              <a:rPr lang="en-US" dirty="0" err="1" smtClean="0"/>
              <a:t>рабочую</a:t>
            </a:r>
            <a:r>
              <a:rPr lang="en-US" dirty="0" smtClean="0"/>
              <a:t> </a:t>
            </a:r>
            <a:r>
              <a:rPr lang="en-US" dirty="0" err="1" smtClean="0"/>
              <a:t>группу</a:t>
            </a:r>
            <a:r>
              <a:rPr lang="en-US" dirty="0" smtClean="0"/>
              <a:t> </a:t>
            </a:r>
            <a:r>
              <a:rPr lang="en-US" dirty="0" err="1" smtClean="0"/>
              <a:t>по</a:t>
            </a:r>
            <a:r>
              <a:rPr lang="en-US" dirty="0" smtClean="0"/>
              <a:t> </a:t>
            </a:r>
            <a:r>
              <a:rPr lang="en-US" dirty="0" err="1" smtClean="0"/>
              <a:t>переходу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федеральн</a:t>
            </a:r>
            <a:r>
              <a:rPr lang="ru-RU" dirty="0" err="1" smtClean="0"/>
              <a:t>ую</a:t>
            </a:r>
            <a:r>
              <a:rPr lang="en-US" dirty="0" smtClean="0"/>
              <a:t> </a:t>
            </a:r>
            <a:r>
              <a:rPr lang="en-US" dirty="0" err="1" smtClean="0"/>
              <a:t>образовательн</a:t>
            </a:r>
            <a:r>
              <a:rPr lang="ru-RU" dirty="0" err="1" smtClean="0"/>
              <a:t>ую</a:t>
            </a:r>
            <a:r>
              <a:rPr lang="en-US" dirty="0" smtClean="0"/>
              <a:t> </a:t>
            </a:r>
            <a:r>
              <a:rPr lang="en-US" dirty="0" err="1" smtClean="0"/>
              <a:t>программ</a:t>
            </a:r>
            <a:r>
              <a:rPr lang="ru-RU" dirty="0" smtClean="0"/>
              <a:t>у</a:t>
            </a:r>
            <a:r>
              <a:rPr lang="en-US" dirty="0" smtClean="0"/>
              <a:t> </a:t>
            </a:r>
            <a:r>
              <a:rPr lang="ru-RU" dirty="0" smtClean="0"/>
              <a:t>дошкольного </a:t>
            </a:r>
            <a:r>
              <a:rPr lang="en-US" dirty="0" err="1" smtClean="0"/>
              <a:t>образования</a:t>
            </a:r>
            <a:r>
              <a:rPr lang="en-US" dirty="0" smtClean="0"/>
              <a:t> (</a:t>
            </a:r>
            <a:r>
              <a:rPr lang="en-US" dirty="0" err="1" smtClean="0"/>
              <a:t>далее</a:t>
            </a:r>
            <a:r>
              <a:rPr lang="en-US" dirty="0" smtClean="0"/>
              <a:t> — </a:t>
            </a:r>
            <a:r>
              <a:rPr lang="en-US" dirty="0" err="1" smtClean="0"/>
              <a:t>рабочая</a:t>
            </a:r>
            <a:r>
              <a:rPr lang="en-US" dirty="0" smtClean="0"/>
              <a:t> </a:t>
            </a:r>
            <a:r>
              <a:rPr lang="en-US" dirty="0" err="1" smtClean="0"/>
              <a:t>группа</a:t>
            </a:r>
            <a:r>
              <a:rPr lang="en-US" dirty="0" smtClean="0"/>
              <a:t>)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2. </a:t>
            </a:r>
            <a:r>
              <a:rPr lang="en-US" dirty="0" err="1" smtClean="0"/>
              <a:t>Утвердить</a:t>
            </a:r>
            <a:r>
              <a:rPr lang="en-US" dirty="0" smtClean="0"/>
              <a:t> </a:t>
            </a:r>
            <a:r>
              <a:rPr lang="en-US" dirty="0" err="1" smtClean="0"/>
              <a:t>план-график</a:t>
            </a:r>
            <a:r>
              <a:rPr lang="en-US" dirty="0" smtClean="0"/>
              <a:t> </a:t>
            </a:r>
            <a:r>
              <a:rPr lang="en-US" dirty="0" err="1" smtClean="0"/>
              <a:t>внедрения</a:t>
            </a:r>
            <a:r>
              <a:rPr lang="en-US" dirty="0" smtClean="0"/>
              <a:t> </a:t>
            </a:r>
            <a:r>
              <a:rPr lang="en-US" dirty="0" err="1" smtClean="0"/>
              <a:t>федеральн</a:t>
            </a:r>
            <a:r>
              <a:rPr lang="ru-RU" dirty="0" smtClean="0"/>
              <a:t>ой</a:t>
            </a:r>
            <a:r>
              <a:rPr lang="en-US" dirty="0" smtClean="0"/>
              <a:t> </a:t>
            </a:r>
            <a:r>
              <a:rPr lang="en-US" dirty="0" err="1" smtClean="0"/>
              <a:t>образовательн</a:t>
            </a:r>
            <a:r>
              <a:rPr lang="ru-RU" dirty="0" smtClean="0"/>
              <a:t>ой</a:t>
            </a:r>
            <a:r>
              <a:rPr lang="en-US" dirty="0" smtClean="0"/>
              <a:t> </a:t>
            </a:r>
            <a:r>
              <a:rPr lang="en-US" dirty="0" err="1" smtClean="0"/>
              <a:t>программ</a:t>
            </a:r>
            <a:r>
              <a:rPr lang="ru-RU" dirty="0" err="1" smtClean="0"/>
              <a:t>ы</a:t>
            </a:r>
            <a:r>
              <a:rPr lang="en-US" dirty="0" smtClean="0"/>
              <a:t> </a:t>
            </a:r>
            <a:r>
              <a:rPr lang="ru-RU" dirty="0" smtClean="0"/>
              <a:t>дошкольного </a:t>
            </a:r>
            <a:r>
              <a:rPr lang="en-US" dirty="0" err="1" smtClean="0"/>
              <a:t>образования</a:t>
            </a:r>
            <a:r>
              <a:rPr lang="en-US" dirty="0" smtClean="0"/>
              <a:t> (</a:t>
            </a:r>
            <a:r>
              <a:rPr lang="en-US" dirty="0" err="1" smtClean="0"/>
              <a:t>далее</a:t>
            </a:r>
            <a:r>
              <a:rPr lang="en-US" dirty="0" smtClean="0"/>
              <a:t> – ФОП </a:t>
            </a:r>
            <a:r>
              <a:rPr lang="ru-RU" dirty="0" smtClean="0"/>
              <a:t>Д</a:t>
            </a:r>
            <a:r>
              <a:rPr lang="en-US" dirty="0" smtClean="0"/>
              <a:t>О</a:t>
            </a:r>
            <a:r>
              <a:rPr lang="ru-RU" dirty="0" smtClean="0"/>
              <a:t>)</a:t>
            </a:r>
            <a:r>
              <a:rPr lang="en-US" dirty="0" smtClean="0"/>
              <a:t> в М</a:t>
            </a:r>
            <a:r>
              <a:rPr lang="ru-RU" dirty="0" smtClean="0"/>
              <a:t>АД</a:t>
            </a:r>
            <a:r>
              <a:rPr lang="en-US" dirty="0" smtClean="0"/>
              <a:t>ОУ</a:t>
            </a:r>
            <a:r>
              <a:rPr lang="ru-RU" dirty="0" smtClean="0"/>
              <a:t> «Золотой ключик», с</a:t>
            </a:r>
            <a:r>
              <a:rPr lang="en-US" dirty="0" err="1" smtClean="0"/>
              <a:t>огласно</a:t>
            </a:r>
            <a:r>
              <a:rPr lang="en-US" dirty="0" smtClean="0"/>
              <a:t> </a:t>
            </a:r>
            <a:r>
              <a:rPr lang="en-US" dirty="0" err="1" smtClean="0"/>
              <a:t>приложению</a:t>
            </a:r>
            <a:r>
              <a:rPr lang="ru-RU" dirty="0" smtClean="0"/>
              <a:t> 1</a:t>
            </a:r>
            <a:r>
              <a:rPr lang="en-US" dirty="0" smtClean="0"/>
              <a:t> к </a:t>
            </a:r>
            <a:r>
              <a:rPr lang="en-US" dirty="0" err="1" smtClean="0"/>
              <a:t>настоящему</a:t>
            </a:r>
            <a:r>
              <a:rPr lang="en-US" dirty="0" smtClean="0"/>
              <a:t> </a:t>
            </a:r>
            <a:r>
              <a:rPr lang="en-US" dirty="0" err="1" smtClean="0"/>
              <a:t>приказу</a:t>
            </a:r>
            <a:r>
              <a:rPr lang="en-US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/>
              <a:t>Рабочей</a:t>
            </a:r>
            <a:r>
              <a:rPr lang="en-US" dirty="0" smtClean="0"/>
              <a:t> </a:t>
            </a:r>
            <a:r>
              <a:rPr lang="en-US" dirty="0" err="1" smtClean="0"/>
              <a:t>группе</a:t>
            </a:r>
            <a:r>
              <a:rPr lang="en-US" dirty="0" smtClean="0"/>
              <a:t>:</a:t>
            </a:r>
            <a:endParaRPr lang="ru-RU" dirty="0" smtClean="0"/>
          </a:p>
          <a:p>
            <a:pPr lvl="0"/>
            <a:r>
              <a:rPr lang="en-US" dirty="0" err="1" smtClean="0"/>
              <a:t>выполнить</a:t>
            </a:r>
            <a:r>
              <a:rPr lang="en-US" dirty="0" smtClean="0"/>
              <a:t> </a:t>
            </a:r>
            <a:r>
              <a:rPr lang="en-US" dirty="0" err="1" smtClean="0"/>
              <a:t>мероприятия</a:t>
            </a:r>
            <a:r>
              <a:rPr lang="en-US" dirty="0" smtClean="0"/>
              <a:t> </a:t>
            </a:r>
            <a:r>
              <a:rPr lang="en-US" dirty="0" err="1" smtClean="0"/>
              <a:t>согласно</a:t>
            </a:r>
            <a:r>
              <a:rPr lang="en-US" dirty="0" smtClean="0"/>
              <a:t> </a:t>
            </a:r>
            <a:r>
              <a:rPr lang="en-US" dirty="0" err="1" smtClean="0"/>
              <a:t>плану-графику</a:t>
            </a:r>
            <a:r>
              <a:rPr lang="en-US" dirty="0" smtClean="0"/>
              <a:t>, </a:t>
            </a:r>
            <a:r>
              <a:rPr lang="en-US" dirty="0" err="1" smtClean="0"/>
              <a:t>утвержденному</a:t>
            </a:r>
            <a:r>
              <a:rPr lang="en-US" dirty="0" smtClean="0"/>
              <a:t> </a:t>
            </a:r>
            <a:r>
              <a:rPr lang="en-US" dirty="0" err="1" smtClean="0"/>
              <a:t>пунктом</a:t>
            </a:r>
            <a:r>
              <a:rPr lang="en-US" dirty="0" smtClean="0"/>
              <a:t> 2 </a:t>
            </a:r>
            <a:r>
              <a:rPr lang="en-US" dirty="0" err="1" smtClean="0"/>
              <a:t>настоящего</a:t>
            </a:r>
            <a:r>
              <a:rPr lang="en-US" dirty="0" smtClean="0"/>
              <a:t> </a:t>
            </a:r>
            <a:r>
              <a:rPr lang="en-US" dirty="0" err="1" smtClean="0"/>
              <a:t>приказа</a:t>
            </a:r>
            <a:r>
              <a:rPr lang="en-US" dirty="0" smtClean="0"/>
              <a:t>;</a:t>
            </a:r>
            <a:endParaRPr lang="ru-RU" dirty="0" smtClean="0"/>
          </a:p>
          <a:p>
            <a:pPr lvl="0"/>
            <a:r>
              <a:rPr lang="en-US" dirty="0" err="1" smtClean="0"/>
              <a:t>привлекать</a:t>
            </a:r>
            <a:r>
              <a:rPr lang="en-US" dirty="0" smtClean="0"/>
              <a:t> </a:t>
            </a:r>
            <a:r>
              <a:rPr lang="en-US" dirty="0" err="1" smtClean="0"/>
              <a:t>при</a:t>
            </a:r>
            <a:r>
              <a:rPr lang="en-US" dirty="0" smtClean="0"/>
              <a:t> </a:t>
            </a:r>
            <a:r>
              <a:rPr lang="en-US" dirty="0" err="1" smtClean="0"/>
              <a:t>необходимости</a:t>
            </a:r>
            <a:r>
              <a:rPr lang="en-US" dirty="0" smtClean="0"/>
              <a:t> </a:t>
            </a:r>
            <a:r>
              <a:rPr lang="en-US" dirty="0" err="1" smtClean="0"/>
              <a:t>иных</a:t>
            </a:r>
            <a:r>
              <a:rPr lang="en-US" dirty="0" smtClean="0"/>
              <a:t> </a:t>
            </a:r>
            <a:r>
              <a:rPr lang="en-US" dirty="0" err="1" smtClean="0"/>
              <a:t>работников</a:t>
            </a:r>
            <a:r>
              <a:rPr lang="en-US" dirty="0" smtClean="0"/>
              <a:t> М</a:t>
            </a:r>
            <a:r>
              <a:rPr lang="ru-RU" dirty="0" smtClean="0"/>
              <a:t>АД</a:t>
            </a:r>
            <a:r>
              <a:rPr lang="en-US" dirty="0" smtClean="0"/>
              <a:t>ОУ </a:t>
            </a:r>
            <a:r>
              <a:rPr lang="ru-RU" dirty="0" smtClean="0"/>
              <a:t>«Золотой ключик»</a:t>
            </a:r>
            <a:r>
              <a:rPr lang="en-US" dirty="0" smtClean="0"/>
              <a:t> </a:t>
            </a:r>
            <a:r>
              <a:rPr lang="en-US" dirty="0" err="1" smtClean="0"/>
              <a:t>для</a:t>
            </a:r>
            <a:r>
              <a:rPr lang="en-US" dirty="0" smtClean="0"/>
              <a:t> </a:t>
            </a:r>
            <a:r>
              <a:rPr lang="en-US" dirty="0" err="1" smtClean="0"/>
              <a:t>выполнения</a:t>
            </a:r>
            <a:r>
              <a:rPr lang="en-US" dirty="0" smtClean="0"/>
              <a:t> </a:t>
            </a:r>
            <a:r>
              <a:rPr lang="en-US" dirty="0" err="1" smtClean="0"/>
              <a:t>мероприятий</a:t>
            </a:r>
            <a:r>
              <a:rPr lang="en-US" dirty="0" smtClean="0"/>
              <a:t> </a:t>
            </a:r>
            <a:r>
              <a:rPr lang="en-US" dirty="0" err="1" smtClean="0"/>
              <a:t>плана-графика</a:t>
            </a:r>
            <a:r>
              <a:rPr lang="en-US" dirty="0" smtClean="0"/>
              <a:t>, </a:t>
            </a:r>
            <a:r>
              <a:rPr lang="en-US" dirty="0" err="1" smtClean="0"/>
              <a:t>утвержденного</a:t>
            </a:r>
            <a:r>
              <a:rPr lang="en-US" dirty="0" smtClean="0"/>
              <a:t> </a:t>
            </a:r>
            <a:r>
              <a:rPr lang="en-US" dirty="0" err="1" smtClean="0"/>
              <a:t>пунктом</a:t>
            </a:r>
            <a:r>
              <a:rPr lang="en-US" dirty="0" smtClean="0"/>
              <a:t> 2 </a:t>
            </a:r>
            <a:r>
              <a:rPr lang="en-US" dirty="0" err="1" smtClean="0"/>
              <a:t>настоящего</a:t>
            </a:r>
            <a:r>
              <a:rPr lang="en-US" dirty="0" smtClean="0"/>
              <a:t> </a:t>
            </a:r>
            <a:r>
              <a:rPr lang="en-US" dirty="0" err="1" smtClean="0"/>
              <a:t>приказа</a:t>
            </a:r>
            <a:r>
              <a:rPr lang="en-US" dirty="0" smtClean="0"/>
              <a:t>;</a:t>
            </a:r>
            <a:endParaRPr lang="ru-RU" dirty="0" smtClean="0"/>
          </a:p>
          <a:p>
            <a:pPr lvl="0"/>
            <a:r>
              <a:rPr lang="en-US" dirty="0" err="1" smtClean="0"/>
              <a:t>проводить</a:t>
            </a:r>
            <a:r>
              <a:rPr lang="en-US" dirty="0" smtClean="0"/>
              <a:t> </a:t>
            </a:r>
            <a:r>
              <a:rPr lang="en-US" dirty="0" err="1" smtClean="0"/>
              <a:t>совещания</a:t>
            </a:r>
            <a:r>
              <a:rPr lang="en-US" dirty="0" smtClean="0"/>
              <a:t>, </a:t>
            </a:r>
            <a:r>
              <a:rPr lang="en-US" dirty="0" err="1" smtClean="0"/>
              <a:t>консультации</a:t>
            </a:r>
            <a:r>
              <a:rPr lang="en-US" dirty="0" smtClean="0"/>
              <a:t> и </a:t>
            </a:r>
            <a:r>
              <a:rPr lang="en-US" dirty="0" err="1" smtClean="0"/>
              <a:t>другие</a:t>
            </a:r>
            <a:r>
              <a:rPr lang="en-US" dirty="0" smtClean="0"/>
              <a:t> </a:t>
            </a:r>
            <a:r>
              <a:rPr lang="en-US" dirty="0" err="1" smtClean="0"/>
              <a:t>действия</a:t>
            </a:r>
            <a:r>
              <a:rPr lang="en-US" dirty="0" smtClean="0"/>
              <a:t> </a:t>
            </a:r>
            <a:r>
              <a:rPr lang="en-US" dirty="0" err="1" smtClean="0"/>
              <a:t>для</a:t>
            </a:r>
            <a:r>
              <a:rPr lang="en-US" dirty="0" smtClean="0"/>
              <a:t> </a:t>
            </a:r>
            <a:r>
              <a:rPr lang="en-US" dirty="0" err="1" smtClean="0"/>
              <a:t>выполнения</a:t>
            </a:r>
            <a:r>
              <a:rPr lang="en-US" dirty="0" smtClean="0"/>
              <a:t> </a:t>
            </a:r>
            <a:r>
              <a:rPr lang="en-US" dirty="0" err="1" smtClean="0"/>
              <a:t>мероприятий</a:t>
            </a:r>
            <a:r>
              <a:rPr lang="en-US" dirty="0" smtClean="0"/>
              <a:t> </a:t>
            </a:r>
            <a:r>
              <a:rPr lang="en-US" dirty="0" err="1" smtClean="0"/>
              <a:t>плана-графика</a:t>
            </a:r>
            <a:r>
              <a:rPr lang="en-US" dirty="0" smtClean="0"/>
              <a:t>, </a:t>
            </a:r>
            <a:r>
              <a:rPr lang="en-US" dirty="0" err="1" smtClean="0"/>
              <a:t>утвержденного</a:t>
            </a:r>
            <a:r>
              <a:rPr lang="en-US" dirty="0" smtClean="0"/>
              <a:t> </a:t>
            </a:r>
            <a:r>
              <a:rPr lang="en-US" dirty="0" err="1" smtClean="0"/>
              <a:t>пунктом</a:t>
            </a:r>
            <a:r>
              <a:rPr lang="en-US" dirty="0" smtClean="0"/>
              <a:t> 2 </a:t>
            </a:r>
            <a:r>
              <a:rPr lang="en-US" dirty="0" err="1" smtClean="0"/>
              <a:t>настоящего</a:t>
            </a:r>
            <a:r>
              <a:rPr lang="en-US" dirty="0" smtClean="0"/>
              <a:t> </a:t>
            </a:r>
            <a:r>
              <a:rPr lang="en-US" dirty="0" err="1" smtClean="0"/>
              <a:t>приказа</a:t>
            </a:r>
            <a:r>
              <a:rPr lang="en-US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4. </a:t>
            </a:r>
            <a:r>
              <a:rPr lang="ru-RU" dirty="0" smtClean="0"/>
              <a:t>Старшему воспитателю взять под </a:t>
            </a:r>
            <a:r>
              <a:rPr lang="en-US" dirty="0" err="1" smtClean="0"/>
              <a:t>контрол</a:t>
            </a:r>
            <a:r>
              <a:rPr lang="ru-RU" dirty="0" err="1" smtClean="0"/>
              <a:t>ь</a:t>
            </a:r>
            <a:r>
              <a:rPr lang="en-US" dirty="0" smtClean="0"/>
              <a:t> </a:t>
            </a:r>
            <a:r>
              <a:rPr lang="en-US" dirty="0" err="1" smtClean="0"/>
              <a:t>выполнения</a:t>
            </a:r>
            <a:r>
              <a:rPr lang="en-US" dirty="0" smtClean="0"/>
              <a:t> </a:t>
            </a:r>
            <a:r>
              <a:rPr lang="en-US" dirty="0" err="1" smtClean="0"/>
              <a:t>мероприятий</a:t>
            </a:r>
            <a:r>
              <a:rPr lang="en-US" dirty="0" smtClean="0"/>
              <a:t> </a:t>
            </a:r>
            <a:r>
              <a:rPr lang="en-US" dirty="0" err="1" smtClean="0"/>
              <a:t>по</a:t>
            </a:r>
            <a:r>
              <a:rPr lang="en-US" dirty="0" smtClean="0"/>
              <a:t> </a:t>
            </a:r>
            <a:r>
              <a:rPr lang="en-US" dirty="0" err="1" smtClean="0"/>
              <a:t>внедрению</a:t>
            </a:r>
            <a:r>
              <a:rPr lang="en-US" dirty="0" smtClean="0"/>
              <a:t> ФОП </a:t>
            </a:r>
            <a:r>
              <a:rPr lang="ru-RU" dirty="0" smtClean="0"/>
              <a:t>Д</a:t>
            </a:r>
            <a:r>
              <a:rPr lang="en-US" dirty="0" smtClean="0"/>
              <a:t>О в М</a:t>
            </a:r>
            <a:r>
              <a:rPr lang="ru-RU" dirty="0" smtClean="0"/>
              <a:t>АД</a:t>
            </a:r>
            <a:r>
              <a:rPr lang="en-US" dirty="0" smtClean="0"/>
              <a:t>ОУ </a:t>
            </a:r>
            <a:r>
              <a:rPr lang="ru-RU" dirty="0" smtClean="0"/>
              <a:t>«Золотой ключик»</a:t>
            </a:r>
            <a:r>
              <a:rPr lang="en-US" dirty="0" smtClean="0"/>
              <a:t> в </a:t>
            </a:r>
            <a:r>
              <a:rPr lang="en-US" dirty="0" err="1" smtClean="0"/>
              <a:t>сроки</a:t>
            </a:r>
            <a:r>
              <a:rPr lang="en-US" dirty="0" smtClean="0"/>
              <a:t>, </a:t>
            </a:r>
            <a:r>
              <a:rPr lang="en-US" dirty="0" err="1" smtClean="0"/>
              <a:t>установленные</a:t>
            </a:r>
            <a:r>
              <a:rPr lang="en-US" dirty="0" smtClean="0"/>
              <a:t> </a:t>
            </a:r>
            <a:r>
              <a:rPr lang="en-US" dirty="0" err="1" smtClean="0"/>
              <a:t>планом-графиком</a:t>
            </a:r>
            <a:r>
              <a:rPr lang="en-US" dirty="0" smtClean="0"/>
              <a:t>, </a:t>
            </a:r>
            <a:r>
              <a:rPr lang="en-US" dirty="0" err="1" smtClean="0"/>
              <a:t>утвержденном</a:t>
            </a:r>
            <a:r>
              <a:rPr lang="en-US" dirty="0" smtClean="0"/>
              <a:t> </a:t>
            </a:r>
            <a:r>
              <a:rPr lang="en-US" dirty="0" err="1" smtClean="0"/>
              <a:t>пунктом</a:t>
            </a:r>
            <a:r>
              <a:rPr lang="en-US" dirty="0" smtClean="0"/>
              <a:t> 2 </a:t>
            </a:r>
            <a:r>
              <a:rPr lang="en-US" dirty="0" err="1" smtClean="0"/>
              <a:t>настоящего</a:t>
            </a:r>
            <a:r>
              <a:rPr lang="en-US" dirty="0" smtClean="0"/>
              <a:t> </a:t>
            </a:r>
            <a:r>
              <a:rPr lang="en-US" dirty="0" err="1" smtClean="0"/>
              <a:t>приказа</a:t>
            </a:r>
            <a:r>
              <a:rPr lang="en-US" dirty="0" smtClean="0"/>
              <a:t>. </a:t>
            </a:r>
            <a:r>
              <a:rPr lang="en-US" dirty="0" err="1" smtClean="0"/>
              <a:t>По</a:t>
            </a:r>
            <a:r>
              <a:rPr lang="en-US" dirty="0" smtClean="0"/>
              <a:t> </a:t>
            </a:r>
            <a:r>
              <a:rPr lang="en-US" dirty="0" err="1" smtClean="0"/>
              <a:t>итогам</a:t>
            </a:r>
            <a:r>
              <a:rPr lang="en-US" dirty="0" smtClean="0"/>
              <a:t> </a:t>
            </a:r>
            <a:r>
              <a:rPr lang="en-US" dirty="0" err="1" smtClean="0"/>
              <a:t>исполнения</a:t>
            </a:r>
            <a:r>
              <a:rPr lang="en-US" dirty="0" smtClean="0"/>
              <a:t> </a:t>
            </a:r>
            <a:r>
              <a:rPr lang="en-US" dirty="0" err="1" smtClean="0"/>
              <a:t>отчитаться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заседании</a:t>
            </a:r>
            <a:r>
              <a:rPr lang="en-US" dirty="0" smtClean="0"/>
              <a:t> </a:t>
            </a:r>
            <a:r>
              <a:rPr lang="en-US" dirty="0" err="1" smtClean="0"/>
              <a:t>педагогического</a:t>
            </a:r>
            <a:r>
              <a:rPr lang="en-US" dirty="0" smtClean="0"/>
              <a:t> </a:t>
            </a:r>
            <a:r>
              <a:rPr lang="en-US" dirty="0" err="1" smtClean="0"/>
              <a:t>совета</a:t>
            </a:r>
            <a:r>
              <a:rPr lang="en-US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5. </a:t>
            </a:r>
            <a:r>
              <a:rPr lang="en-US" dirty="0" err="1" smtClean="0"/>
              <a:t>Секретарю</a:t>
            </a:r>
            <a:r>
              <a:rPr lang="en-US" dirty="0" smtClean="0"/>
              <a:t>  в </a:t>
            </a:r>
            <a:r>
              <a:rPr lang="en-US" dirty="0" err="1" smtClean="0"/>
              <a:t>срок</a:t>
            </a:r>
            <a:r>
              <a:rPr lang="en-US" dirty="0" smtClean="0"/>
              <a:t> </a:t>
            </a:r>
            <a:r>
              <a:rPr lang="en-US" dirty="0" err="1" smtClean="0"/>
              <a:t>до</a:t>
            </a:r>
            <a:r>
              <a:rPr lang="en-US" dirty="0" smtClean="0"/>
              <a:t> 20.0</a:t>
            </a:r>
            <a:r>
              <a:rPr lang="ru-RU" dirty="0" smtClean="0"/>
              <a:t>4</a:t>
            </a:r>
            <a:r>
              <a:rPr lang="en-US" dirty="0" smtClean="0"/>
              <a:t>.2023 </a:t>
            </a:r>
            <a:r>
              <a:rPr lang="en-US" dirty="0" err="1" smtClean="0"/>
              <a:t>ознакомить</a:t>
            </a:r>
            <a:r>
              <a:rPr lang="en-US" dirty="0" smtClean="0"/>
              <a:t> с </a:t>
            </a:r>
            <a:r>
              <a:rPr lang="en-US" dirty="0" err="1" smtClean="0"/>
              <a:t>настоящим</a:t>
            </a:r>
            <a:r>
              <a:rPr lang="en-US" dirty="0" smtClean="0"/>
              <a:t> </a:t>
            </a:r>
            <a:r>
              <a:rPr lang="en-US" dirty="0" err="1" smtClean="0"/>
              <a:t>приказом</a:t>
            </a:r>
            <a:r>
              <a:rPr lang="en-US" dirty="0" smtClean="0"/>
              <a:t> </a:t>
            </a:r>
            <a:r>
              <a:rPr lang="en-US" dirty="0" err="1" smtClean="0"/>
              <a:t>поименованных</a:t>
            </a:r>
            <a:r>
              <a:rPr lang="en-US" dirty="0" smtClean="0"/>
              <a:t> в </a:t>
            </a:r>
            <a:r>
              <a:rPr lang="en-US" dirty="0" err="1" smtClean="0"/>
              <a:t>нем</a:t>
            </a:r>
            <a:r>
              <a:rPr lang="en-US" dirty="0" smtClean="0"/>
              <a:t> </a:t>
            </a:r>
            <a:r>
              <a:rPr lang="en-US" dirty="0" err="1" smtClean="0"/>
              <a:t>работников</a:t>
            </a:r>
            <a:r>
              <a:rPr lang="en-US" dirty="0" smtClean="0"/>
              <a:t> </a:t>
            </a:r>
            <a:r>
              <a:rPr lang="en-US" dirty="0" err="1" smtClean="0"/>
              <a:t>под</a:t>
            </a:r>
            <a:r>
              <a:rPr lang="en-US" dirty="0" smtClean="0"/>
              <a:t> </a:t>
            </a:r>
            <a:r>
              <a:rPr lang="en-US" dirty="0" err="1" smtClean="0"/>
              <a:t>подпись</a:t>
            </a:r>
            <a:r>
              <a:rPr lang="en-US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6. </a:t>
            </a:r>
            <a:r>
              <a:rPr lang="en-US" dirty="0" err="1" smtClean="0"/>
              <a:t>Контроль</a:t>
            </a:r>
            <a:r>
              <a:rPr lang="en-US" dirty="0" smtClean="0"/>
              <a:t> </a:t>
            </a:r>
            <a:r>
              <a:rPr lang="en-US" dirty="0" err="1" smtClean="0"/>
              <a:t>исполнения</a:t>
            </a:r>
            <a:r>
              <a:rPr lang="en-US" dirty="0" smtClean="0"/>
              <a:t> </a:t>
            </a:r>
            <a:r>
              <a:rPr lang="en-US" dirty="0" err="1" smtClean="0"/>
              <a:t>приказа</a:t>
            </a:r>
            <a:r>
              <a:rPr lang="en-US" dirty="0" smtClean="0"/>
              <a:t> </a:t>
            </a:r>
            <a:r>
              <a:rPr lang="en-US" dirty="0" err="1" smtClean="0"/>
              <a:t>оставляю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собой</a:t>
            </a:r>
            <a:r>
              <a:rPr lang="en-US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ПЛАН-ГРАФИК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/>
              <a:t>внедрения</a:t>
            </a:r>
            <a:r>
              <a:rPr lang="en-US" b="1" dirty="0" smtClean="0"/>
              <a:t> ФОП </a:t>
            </a:r>
            <a:r>
              <a:rPr lang="ru-RU" b="1" dirty="0" smtClean="0"/>
              <a:t>Д</a:t>
            </a:r>
            <a:r>
              <a:rPr lang="en-US" b="1" dirty="0" smtClean="0"/>
              <a:t>О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/>
              <a:t>в М</a:t>
            </a:r>
            <a:r>
              <a:rPr lang="ru-RU" b="1" dirty="0" smtClean="0"/>
              <a:t>АД</a:t>
            </a:r>
            <a:r>
              <a:rPr lang="en-US" b="1" dirty="0" smtClean="0"/>
              <a:t>ОУ </a:t>
            </a:r>
            <a:r>
              <a:rPr lang="ru-RU" b="1" dirty="0" smtClean="0"/>
              <a:t>«Золотой ключик»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5486400" cy="4953000"/>
          </a:xfrm>
        </p:spPr>
        <p:txBody>
          <a:bodyPr>
            <a:normAutofit/>
          </a:bodyPr>
          <a:lstStyle/>
          <a:p>
            <a:r>
              <a:rPr lang="en-US" b="1" dirty="0" smtClean="0"/>
              <a:t>1. </a:t>
            </a:r>
            <a:r>
              <a:rPr lang="en-US" b="1" dirty="0" err="1" smtClean="0"/>
              <a:t>Подготовительные</a:t>
            </a:r>
            <a:r>
              <a:rPr lang="en-US" b="1" dirty="0" smtClean="0"/>
              <a:t> </a:t>
            </a:r>
            <a:r>
              <a:rPr lang="en-US" b="1" dirty="0" err="1" smtClean="0"/>
              <a:t>мероприятия</a:t>
            </a:r>
            <a:endParaRPr lang="ru-RU" b="1" dirty="0" smtClean="0"/>
          </a:p>
          <a:p>
            <a:r>
              <a:rPr lang="en-US" b="1" dirty="0" smtClean="0"/>
              <a:t>2. </a:t>
            </a:r>
            <a:r>
              <a:rPr lang="en-US" b="1" dirty="0" err="1" smtClean="0"/>
              <a:t>Мероприятия</a:t>
            </a:r>
            <a:r>
              <a:rPr lang="en-US" b="1" dirty="0" smtClean="0"/>
              <a:t> </a:t>
            </a:r>
            <a:r>
              <a:rPr lang="en-US" b="1" dirty="0" err="1" smtClean="0"/>
              <a:t>по</a:t>
            </a:r>
            <a:r>
              <a:rPr lang="en-US" b="1" dirty="0" smtClean="0"/>
              <a:t> </a:t>
            </a:r>
            <a:r>
              <a:rPr lang="en-US" b="1" dirty="0" err="1" smtClean="0"/>
              <a:t>разработке</a:t>
            </a:r>
            <a:r>
              <a:rPr lang="en-US" b="1" dirty="0" smtClean="0"/>
              <a:t> и </a:t>
            </a:r>
            <a:r>
              <a:rPr lang="en-US" b="1" dirty="0" err="1" smtClean="0"/>
              <a:t>корректировке</a:t>
            </a:r>
            <a:r>
              <a:rPr lang="en-US" b="1" dirty="0" smtClean="0"/>
              <a:t> </a:t>
            </a:r>
            <a:r>
              <a:rPr lang="ru-RU" b="1" dirty="0" smtClean="0"/>
              <a:t>образовательной программы</a:t>
            </a:r>
          </a:p>
          <a:p>
            <a:r>
              <a:rPr lang="en-US" b="1" dirty="0" smtClean="0"/>
              <a:t>3. </a:t>
            </a:r>
            <a:r>
              <a:rPr lang="en-US" b="1" dirty="0" err="1" smtClean="0"/>
              <a:t>Мероприятия</a:t>
            </a:r>
            <a:r>
              <a:rPr lang="en-US" b="1" dirty="0" smtClean="0"/>
              <a:t> </a:t>
            </a:r>
            <a:r>
              <a:rPr lang="en-US" b="1" dirty="0" err="1" smtClean="0"/>
              <a:t>по</a:t>
            </a:r>
            <a:r>
              <a:rPr lang="en-US" b="1" dirty="0" smtClean="0"/>
              <a:t> </a:t>
            </a:r>
            <a:r>
              <a:rPr lang="en-US" b="1" dirty="0" err="1" smtClean="0"/>
              <a:t>обсуждению</a:t>
            </a:r>
            <a:r>
              <a:rPr lang="en-US" b="1" dirty="0" smtClean="0"/>
              <a:t> и </a:t>
            </a:r>
            <a:r>
              <a:rPr lang="en-US" b="1" dirty="0" err="1" smtClean="0"/>
              <a:t>утверждению</a:t>
            </a:r>
            <a:r>
              <a:rPr lang="en-US" b="1" dirty="0" smtClean="0"/>
              <a:t> </a:t>
            </a:r>
            <a:r>
              <a:rPr lang="ru-RU" b="1" dirty="0" smtClean="0"/>
              <a:t>образовательной </a:t>
            </a:r>
            <a:r>
              <a:rPr lang="ru-RU" b="1" dirty="0" smtClean="0"/>
              <a:t>программы</a:t>
            </a:r>
          </a:p>
          <a:p>
            <a:r>
              <a:rPr lang="en-US" b="1" dirty="0" smtClean="0"/>
              <a:t>4. </a:t>
            </a:r>
            <a:r>
              <a:rPr lang="en-US" b="1" dirty="0" err="1" smtClean="0"/>
              <a:t>Мероприятия</a:t>
            </a:r>
            <a:r>
              <a:rPr lang="en-US" b="1" dirty="0" smtClean="0"/>
              <a:t> </a:t>
            </a:r>
            <a:r>
              <a:rPr lang="en-US" b="1" dirty="0" err="1" smtClean="0"/>
              <a:t>по</a:t>
            </a:r>
            <a:r>
              <a:rPr lang="en-US" b="1" dirty="0" smtClean="0"/>
              <a:t> </a:t>
            </a:r>
            <a:r>
              <a:rPr lang="ru-RU" b="1" dirty="0" smtClean="0"/>
              <a:t>к</a:t>
            </a:r>
            <a:r>
              <a:rPr lang="en-US" b="1" dirty="0" err="1" smtClean="0"/>
              <a:t>орректировке</a:t>
            </a:r>
            <a:r>
              <a:rPr lang="en-US" b="1" dirty="0" smtClean="0"/>
              <a:t> </a:t>
            </a:r>
            <a:r>
              <a:rPr lang="ru-RU" b="1" dirty="0" smtClean="0"/>
              <a:t>  </a:t>
            </a:r>
            <a:r>
              <a:rPr lang="en-US" b="1" dirty="0" err="1" smtClean="0"/>
              <a:t>локальных</a:t>
            </a:r>
            <a:r>
              <a:rPr lang="en-US" b="1" dirty="0" smtClean="0"/>
              <a:t> </a:t>
            </a:r>
            <a:r>
              <a:rPr lang="en-US" b="1" dirty="0" err="1" smtClean="0"/>
              <a:t>нормативных</a:t>
            </a:r>
            <a:r>
              <a:rPr lang="en-US" b="1" dirty="0" smtClean="0"/>
              <a:t> </a:t>
            </a:r>
            <a:r>
              <a:rPr lang="en-US" b="1" dirty="0" err="1" smtClean="0"/>
              <a:t>актов</a:t>
            </a:r>
            <a:r>
              <a:rPr lang="en-US" b="1" dirty="0" smtClean="0"/>
              <a:t> (ЛНА)</a:t>
            </a:r>
            <a:endParaRPr lang="ru-RU" b="1" dirty="0" smtClean="0"/>
          </a:p>
          <a:p>
            <a:r>
              <a:rPr lang="ru-RU" b="1" dirty="0" smtClean="0"/>
              <a:t>5. Апробация ОП ДО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715000" y="1828800"/>
            <a:ext cx="3048000" cy="480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Февраль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май 2023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Апрель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июнь 2023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Апрель-июль 2023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Август 2023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lang="ru-RU" sz="2400" b="1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Май 2024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ru-RU" dirty="0" smtClean="0"/>
              <a:t>Распределение ответственности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33927665"/>
              </p:ext>
            </p:extLst>
          </p:nvPr>
        </p:nvGraphicFramePr>
        <p:xfrm>
          <a:off x="228600" y="1447800"/>
          <a:ext cx="8382000" cy="4252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84857463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93860258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851293830"/>
                    </a:ext>
                  </a:extLst>
                </a:gridCol>
              </a:tblGrid>
              <a:tr h="595215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Раздел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Примечание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143344"/>
                  </a:ext>
                </a:extLst>
              </a:tr>
              <a:tr h="344847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Общие положения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959782"/>
                  </a:ext>
                </a:extLst>
              </a:tr>
              <a:tr h="344847">
                <a:tc>
                  <a:txBody>
                    <a:bodyPr/>
                    <a:lstStyle/>
                    <a:p>
                      <a:r>
                        <a:rPr lang="ru-RU" dirty="0" smtClean="0"/>
                        <a:t>Целевой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250779"/>
                  </a:ext>
                </a:extLst>
              </a:tr>
              <a:tr h="344847"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Содержательный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02256"/>
                  </a:ext>
                </a:extLst>
              </a:tr>
              <a:tr h="344847">
                <a:tc>
                  <a:txBody>
                    <a:bodyPr/>
                    <a:lstStyle/>
                    <a:p>
                      <a:r>
                        <a:rPr lang="ru-RU" dirty="0" smtClean="0"/>
                        <a:t>*социально-коммуникативное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ДС</a:t>
                      </a:r>
                      <a:r>
                        <a:rPr lang="ru-RU" baseline="0" dirty="0" smtClean="0"/>
                        <a:t>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+условия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491392"/>
                  </a:ext>
                </a:extLst>
              </a:tr>
              <a:tr h="344847">
                <a:tc>
                  <a:txBody>
                    <a:bodyPr/>
                    <a:lstStyle/>
                    <a:p>
                      <a:r>
                        <a:rPr lang="ru-RU" dirty="0" smtClean="0"/>
                        <a:t>*познавательное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ДС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Schoolbook"/>
                          <a:ea typeface="+mn-ea"/>
                          <a:cs typeface="+mn-cs"/>
                        </a:rPr>
                        <a:t>+условия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392300"/>
                  </a:ext>
                </a:extLst>
              </a:tr>
              <a:tr h="344847">
                <a:tc>
                  <a:txBody>
                    <a:bodyPr/>
                    <a:lstStyle/>
                    <a:p>
                      <a:r>
                        <a:rPr lang="ru-RU" dirty="0" smtClean="0"/>
                        <a:t>*речевое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ДС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Schoolbook"/>
                          <a:ea typeface="+mn-ea"/>
                          <a:cs typeface="+mn-cs"/>
                        </a:rPr>
                        <a:t>+условия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202780"/>
                  </a:ext>
                </a:extLst>
              </a:tr>
              <a:tr h="344847">
                <a:tc>
                  <a:txBody>
                    <a:bodyPr/>
                    <a:lstStyle/>
                    <a:p>
                      <a:r>
                        <a:rPr lang="ru-RU" dirty="0" smtClean="0"/>
                        <a:t>*художественно-эстетическое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ДС 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Schoolbook"/>
                          <a:ea typeface="+mn-ea"/>
                          <a:cs typeface="+mn-cs"/>
                        </a:rPr>
                        <a:t>+условия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083816"/>
                  </a:ext>
                </a:extLst>
              </a:tr>
              <a:tr h="344847">
                <a:tc>
                  <a:txBody>
                    <a:bodyPr/>
                    <a:lstStyle/>
                    <a:p>
                      <a:r>
                        <a:rPr lang="ru-RU" dirty="0" smtClean="0"/>
                        <a:t>*физическое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ДС 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Schoolbook"/>
                          <a:ea typeface="+mn-ea"/>
                          <a:cs typeface="+mn-cs"/>
                        </a:rPr>
                        <a:t>+условия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914767"/>
                  </a:ext>
                </a:extLst>
              </a:tr>
              <a:tr h="344847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Организационный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399715"/>
                  </a:ext>
                </a:extLst>
              </a:tr>
              <a:tr h="344847"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коррекционной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ДС</a:t>
                      </a:r>
                      <a:r>
                        <a:rPr lang="ru-RU" baseline="0" dirty="0" smtClean="0"/>
                        <a:t> 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51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6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5635" y="325397"/>
            <a:ext cx="8743950" cy="560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соответствия ООП ДО МАДОУ «Золотой ключик» требованиям ФГОС ДО (действующий) и ФОП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altLang="ru-RU" sz="9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ИСПОЛЬЗУЕМ: </a:t>
            </a:r>
            <a:endParaRPr lang="ru-RU" altLang="ru-RU" sz="825" dirty="0"/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*обычный шрифт – основная часть</a:t>
            </a:r>
            <a:endParaRPr lang="ru-RU" altLang="ru-RU" sz="825" dirty="0"/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*курсив – часть, формируемая участниками образовательных отношений</a:t>
            </a:r>
            <a:endParaRPr lang="ru-RU" altLang="ru-RU" sz="825" dirty="0"/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**Необходимо разобрать задачи по направлению:</a:t>
            </a:r>
            <a:endParaRPr lang="ru-RU" altLang="ru-RU" sz="825" dirty="0"/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**обучение - </a:t>
            </a:r>
            <a:r>
              <a:rPr lang="ru-RU" altLang="ru-RU" sz="900" b="1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ЗЕЛЁНЫЙ</a:t>
            </a:r>
            <a:endParaRPr lang="ru-RU" altLang="ru-RU" sz="825" dirty="0"/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**воспитание – </a:t>
            </a:r>
            <a:r>
              <a:rPr lang="ru-RU" altLang="ru-RU" sz="9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КРАСНЫЙ</a:t>
            </a:r>
            <a:endParaRPr lang="ru-RU" altLang="ru-RU" sz="825" dirty="0"/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**развитие – </a:t>
            </a:r>
            <a:r>
              <a:rPr lang="ru-RU" altLang="ru-RU" sz="900" b="1" dirty="0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БИРЮЗОВЫЙ</a:t>
            </a:r>
            <a:endParaRPr lang="ru-RU" altLang="ru-RU" sz="825" dirty="0"/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*** в каждой ОО </a:t>
            </a:r>
            <a:r>
              <a:rPr lang="ru-RU" altLang="ru-RU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технологии, методики, парциальные программы</a:t>
            </a:r>
            <a:endParaRPr lang="ru-RU" altLang="ru-RU" sz="1350" dirty="0">
              <a:latin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020435"/>
              </p:ext>
            </p:extLst>
          </p:nvPr>
        </p:nvGraphicFramePr>
        <p:xfrm>
          <a:off x="231219" y="1143000"/>
          <a:ext cx="8303182" cy="32286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4708">
                  <a:extLst>
                    <a:ext uri="{9D8B030D-6E8A-4147-A177-3AD203B41FA5}">
                      <a16:colId xmlns:a16="http://schemas.microsoft.com/office/drawing/2014/main" val="937441408"/>
                    </a:ext>
                  </a:extLst>
                </a:gridCol>
                <a:gridCol w="1202444">
                  <a:extLst>
                    <a:ext uri="{9D8B030D-6E8A-4147-A177-3AD203B41FA5}">
                      <a16:colId xmlns:a16="http://schemas.microsoft.com/office/drawing/2014/main" val="3682799237"/>
                    </a:ext>
                  </a:extLst>
                </a:gridCol>
                <a:gridCol w="663140">
                  <a:extLst>
                    <a:ext uri="{9D8B030D-6E8A-4147-A177-3AD203B41FA5}">
                      <a16:colId xmlns:a16="http://schemas.microsoft.com/office/drawing/2014/main" val="1157585902"/>
                    </a:ext>
                  </a:extLst>
                </a:gridCol>
                <a:gridCol w="702116">
                  <a:extLst>
                    <a:ext uri="{9D8B030D-6E8A-4147-A177-3AD203B41FA5}">
                      <a16:colId xmlns:a16="http://schemas.microsoft.com/office/drawing/2014/main" val="2642470058"/>
                    </a:ext>
                  </a:extLst>
                </a:gridCol>
                <a:gridCol w="513030">
                  <a:extLst>
                    <a:ext uri="{9D8B030D-6E8A-4147-A177-3AD203B41FA5}">
                      <a16:colId xmlns:a16="http://schemas.microsoft.com/office/drawing/2014/main" val="3858271934"/>
                    </a:ext>
                  </a:extLst>
                </a:gridCol>
                <a:gridCol w="1215147">
                  <a:extLst>
                    <a:ext uri="{9D8B030D-6E8A-4147-A177-3AD203B41FA5}">
                      <a16:colId xmlns:a16="http://schemas.microsoft.com/office/drawing/2014/main" val="3743677760"/>
                    </a:ext>
                  </a:extLst>
                </a:gridCol>
                <a:gridCol w="873336">
                  <a:extLst>
                    <a:ext uri="{9D8B030D-6E8A-4147-A177-3AD203B41FA5}">
                      <a16:colId xmlns:a16="http://schemas.microsoft.com/office/drawing/2014/main" val="390431955"/>
                    </a:ext>
                  </a:extLst>
                </a:gridCol>
                <a:gridCol w="173728">
                  <a:extLst>
                    <a:ext uri="{9D8B030D-6E8A-4147-A177-3AD203B41FA5}">
                      <a16:colId xmlns:a16="http://schemas.microsoft.com/office/drawing/2014/main" val="594767754"/>
                    </a:ext>
                  </a:extLst>
                </a:gridCol>
                <a:gridCol w="1047064">
                  <a:extLst>
                    <a:ext uri="{9D8B030D-6E8A-4147-A177-3AD203B41FA5}">
                      <a16:colId xmlns:a16="http://schemas.microsoft.com/office/drawing/2014/main" val="1289064345"/>
                    </a:ext>
                  </a:extLst>
                </a:gridCol>
                <a:gridCol w="520716">
                  <a:extLst>
                    <a:ext uri="{9D8B030D-6E8A-4147-A177-3AD203B41FA5}">
                      <a16:colId xmlns:a16="http://schemas.microsoft.com/office/drawing/2014/main" val="153595211"/>
                    </a:ext>
                  </a:extLst>
                </a:gridCol>
                <a:gridCol w="827753">
                  <a:extLst>
                    <a:ext uri="{9D8B030D-6E8A-4147-A177-3AD203B41FA5}">
                      <a16:colId xmlns:a16="http://schemas.microsoft.com/office/drawing/2014/main" val="3940521784"/>
                    </a:ext>
                  </a:extLst>
                </a:gridCol>
              </a:tblGrid>
              <a:tr h="29351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 п/п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Задачи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Результат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Примечание (конкретные меры)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449810959"/>
                  </a:ext>
                </a:extLst>
              </a:tr>
              <a:tr h="1174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ФГОС ДО (действующий)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ФОП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ООП ДО МАДОУ «Золотой ключик»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ФОП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ООП ДО МАДОУ «Золотой ключик»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565358"/>
                  </a:ext>
                </a:extLst>
              </a:tr>
              <a:tr h="2935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Образовательная область «………………………………………………..»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298139"/>
                  </a:ext>
                </a:extLst>
              </a:tr>
              <a:tr h="2935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034804"/>
                  </a:ext>
                </a:extLst>
              </a:tr>
              <a:tr h="2935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087773"/>
                  </a:ext>
                </a:extLst>
              </a:tr>
              <a:tr h="2935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…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317590"/>
                  </a:ext>
                </a:extLst>
              </a:tr>
              <a:tr h="2935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10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Используемые технологии, методики, парциальные программы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143603"/>
                  </a:ext>
                </a:extLst>
              </a:tr>
              <a:tr h="2935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112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34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Нормативно-правовые документы по переходу на ФОП Федерального уровня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077200" cy="54864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Приказ № 1028 от 25.11.2022г. " Об утверждении федеральной образовательной программы дошкольного образования".</a:t>
            </a:r>
            <a:r>
              <a:rPr lang="ru-RU" dirty="0" err="1" smtClean="0"/>
              <a:t>pdf</a:t>
            </a:r>
            <a:r>
              <a:rPr lang="ru-RU" dirty="0" smtClean="0"/>
              <a:t> </a:t>
            </a:r>
            <a:r>
              <a:rPr lang="ru-RU" dirty="0" smtClean="0">
                <a:hlinkClick r:id="rId3"/>
              </a:rPr>
              <a:t>(скачать) </a:t>
            </a:r>
            <a:r>
              <a:rPr lang="ru-RU" dirty="0" smtClean="0">
                <a:hlinkClick r:id="rId4"/>
              </a:rPr>
              <a:t>(посмотреть)</a:t>
            </a:r>
            <a:endParaRPr lang="ru-RU" dirty="0" smtClean="0"/>
          </a:p>
          <a:p>
            <a:r>
              <a:rPr lang="ru-RU" dirty="0" smtClean="0"/>
              <a:t> Приказ от 24.11.2022 г. № 1022 "Об утверждении федеральной адаптированной образовательной программы дошкольного образования для обучающихся с ограниченными возможностями здоровья".</a:t>
            </a:r>
            <a:r>
              <a:rPr lang="ru-RU" dirty="0" err="1" smtClean="0"/>
              <a:t>pdf</a:t>
            </a:r>
            <a:r>
              <a:rPr lang="ru-RU" dirty="0" smtClean="0"/>
              <a:t> </a:t>
            </a:r>
            <a:r>
              <a:rPr lang="ru-RU" dirty="0" smtClean="0">
                <a:hlinkClick r:id="rId5"/>
              </a:rPr>
              <a:t>(скачать) </a:t>
            </a:r>
            <a:r>
              <a:rPr lang="ru-RU" dirty="0" smtClean="0">
                <a:hlinkClick r:id="rId6"/>
              </a:rPr>
              <a:t>(посмотреть)</a:t>
            </a:r>
            <a:endParaRPr lang="ru-RU" dirty="0" smtClean="0"/>
          </a:p>
          <a:p>
            <a:r>
              <a:rPr lang="ru-RU" dirty="0" smtClean="0"/>
              <a:t> Методические рекомендации по реализации федеральной образовательной программы дошкольного </a:t>
            </a:r>
            <a:r>
              <a:rPr lang="ru-RU" dirty="0" err="1" smtClean="0"/>
              <a:t>образования.pdf</a:t>
            </a:r>
            <a:r>
              <a:rPr lang="ru-RU" dirty="0" smtClean="0"/>
              <a:t> </a:t>
            </a:r>
            <a:r>
              <a:rPr lang="ru-RU" dirty="0" smtClean="0">
                <a:hlinkClick r:id="rId7"/>
              </a:rPr>
              <a:t>(скачать) </a:t>
            </a:r>
            <a:r>
              <a:rPr lang="ru-RU" dirty="0" smtClean="0">
                <a:hlinkClick r:id="rId8"/>
              </a:rPr>
              <a:t>(посмотреть)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dirty="0" err="1" smtClean="0"/>
              <a:t>Медиапрезентация</a:t>
            </a:r>
            <a:r>
              <a:rPr lang="ru-RU" dirty="0" smtClean="0"/>
              <a:t> "Федеральная образовательная программа дошкольного образования".</a:t>
            </a:r>
            <a:r>
              <a:rPr lang="ru-RU" dirty="0" err="1" smtClean="0"/>
              <a:t>pdf</a:t>
            </a:r>
            <a:r>
              <a:rPr lang="ru-RU" dirty="0" smtClean="0"/>
              <a:t> </a:t>
            </a:r>
            <a:r>
              <a:rPr lang="ru-RU" dirty="0" smtClean="0">
                <a:hlinkClick r:id="rId9"/>
              </a:rPr>
              <a:t>(скачать) </a:t>
            </a:r>
            <a:r>
              <a:rPr lang="ru-RU" dirty="0" smtClean="0">
                <a:hlinkClick r:id="rId10"/>
              </a:rPr>
              <a:t>(посмотреть)</a:t>
            </a:r>
            <a:endParaRPr lang="ru-RU" dirty="0" smtClean="0"/>
          </a:p>
          <a:p>
            <a:r>
              <a:rPr lang="ru-RU" dirty="0" smtClean="0"/>
              <a:t> Диагностическая карта соответствия основной образовательной программы ДОО обязательному минимуму содержания, заданному в Федеральной </a:t>
            </a:r>
            <a:r>
              <a:rPr lang="ru-RU" dirty="0" err="1" smtClean="0"/>
              <a:t>программе.pdf</a:t>
            </a:r>
            <a:r>
              <a:rPr lang="ru-RU" dirty="0" smtClean="0"/>
              <a:t> </a:t>
            </a:r>
            <a:r>
              <a:rPr lang="ru-RU" dirty="0" smtClean="0">
                <a:hlinkClick r:id="rId11"/>
              </a:rPr>
              <a:t>(скачать) </a:t>
            </a:r>
            <a:r>
              <a:rPr lang="ru-RU" dirty="0" smtClean="0">
                <a:hlinkClick r:id="rId12"/>
              </a:rPr>
              <a:t>(посмотреть)</a:t>
            </a:r>
            <a:endParaRPr lang="ru-RU" dirty="0" smtClean="0"/>
          </a:p>
          <a:p>
            <a:r>
              <a:rPr lang="ru-RU" dirty="0" smtClean="0"/>
              <a:t> Рекомендации по формированию инфраструктуры ДОО и комплекта УММ .</a:t>
            </a:r>
            <a:r>
              <a:rPr lang="ru-RU" dirty="0" err="1" smtClean="0"/>
              <a:t>pdf</a:t>
            </a:r>
            <a:r>
              <a:rPr lang="ru-RU" dirty="0" smtClean="0"/>
              <a:t> </a:t>
            </a:r>
            <a:r>
              <a:rPr lang="ru-RU" dirty="0" smtClean="0">
                <a:hlinkClick r:id="rId13"/>
              </a:rPr>
              <a:t>(скачать) </a:t>
            </a:r>
            <a:r>
              <a:rPr lang="ru-RU" dirty="0" smtClean="0">
                <a:hlinkClick r:id="rId14"/>
              </a:rPr>
              <a:t>(посмотреть)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546</TotalTime>
  <Words>1389</Words>
  <Application>Microsoft Office PowerPoint</Application>
  <PresentationFormat>Экран (4:3)</PresentationFormat>
  <Paragraphs>297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Schoolbook</vt:lpstr>
      <vt:lpstr>Times New Roman</vt:lpstr>
      <vt:lpstr>Wingdings</vt:lpstr>
      <vt:lpstr>Wingdings 2</vt:lpstr>
      <vt:lpstr>Эркер</vt:lpstr>
      <vt:lpstr>Разработка и реализация образовательной программы  в условиях холдинга</vt:lpstr>
      <vt:lpstr>МУНИЦИПАЛЬНОЕ АВТОНОМНОЕ ДОШКОЛЬНОЕ ОБРАЗОВАТЕЛЬНОЕ УЧРЕЖДЕНИЕ ДЕТСКИЙ САД «ЗОЛОТОЙ КЛЮЧИК»</vt:lpstr>
      <vt:lpstr>Презентация PowerPoint</vt:lpstr>
      <vt:lpstr>Этапы разработки  ОП ДО МАДОУ «Золотой ключик»</vt:lpstr>
      <vt:lpstr>О внедрении ФОП ДО  и создании рабочей группы</vt:lpstr>
      <vt:lpstr>ПЛАН-ГРАФИК внедрения ФОП ДО  в МАДОУ «Золотой ключик»</vt:lpstr>
      <vt:lpstr>Распределение ответственности</vt:lpstr>
      <vt:lpstr>Презентация PowerPoint</vt:lpstr>
      <vt:lpstr>Нормативно-правовые документы по переходу на ФОП Федерального уровня</vt:lpstr>
      <vt:lpstr>Презентация PowerPoint</vt:lpstr>
      <vt:lpstr>Презентация PowerPoint</vt:lpstr>
      <vt:lpstr>Презентация PowerPoint</vt:lpstr>
      <vt:lpstr>Презентация PowerPoint</vt:lpstr>
      <vt:lpstr> аудит соответствия ОП МАДОУ «Золотой ключик» обязательному минимуму содержания,  заданному в ФП</vt:lpstr>
      <vt:lpstr>Диагностическая карта соответствия ОП МАДОУ «Золотой ключик» обязательному минимуму содержания, заданному в ФП Диагностическая таблица 1.Соответствие структуры Программы  ФП</vt:lpstr>
      <vt:lpstr>Диагностическая карта соответствия ОП МАДОУ «Золотой ключик» обязательному минимуму содержания, заданному в ФП Диагностическая таблица 1.Соответствие структуры Программы  ФП</vt:lpstr>
      <vt:lpstr> аудит соответствия ОП МАДОУ «Золотой ключик» обязательному минимуму содержания,  заданному в ФП</vt:lpstr>
      <vt:lpstr>Презентация PowerPoint</vt:lpstr>
      <vt:lpstr>Презентация PowerPoint</vt:lpstr>
      <vt:lpstr>Презентация PowerPoint</vt:lpstr>
      <vt:lpstr>Презентация PowerPoint</vt:lpstr>
      <vt:lpstr>Современное дошкольное образование  в России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и реализация образовательной программы  в условиях холдинга</dc:title>
  <dc:creator>Секретарь</dc:creator>
  <cp:lastModifiedBy>Пользователь</cp:lastModifiedBy>
  <cp:revision>21</cp:revision>
  <dcterms:created xsi:type="dcterms:W3CDTF">2023-08-28T17:20:57Z</dcterms:created>
  <dcterms:modified xsi:type="dcterms:W3CDTF">2023-08-29T04:48:12Z</dcterms:modified>
</cp:coreProperties>
</file>