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0" r:id="rId1"/>
  </p:sldMasterIdLst>
  <p:notesMasterIdLst>
    <p:notesMasterId r:id="rId16"/>
  </p:notesMasterIdLst>
  <p:sldIdLst>
    <p:sldId id="256" r:id="rId2"/>
    <p:sldId id="690" r:id="rId3"/>
    <p:sldId id="259" r:id="rId4"/>
    <p:sldId id="260" r:id="rId5"/>
    <p:sldId id="691" r:id="rId6"/>
    <p:sldId id="689" r:id="rId7"/>
    <p:sldId id="693" r:id="rId8"/>
    <p:sldId id="694" r:id="rId9"/>
    <p:sldId id="695" r:id="rId10"/>
    <p:sldId id="696" r:id="rId11"/>
    <p:sldId id="314" r:id="rId12"/>
    <p:sldId id="697" r:id="rId13"/>
    <p:sldId id="315" r:id="rId14"/>
    <p:sldId id="41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E64A0-C05D-4316-8870-741B8BA26ADB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8B03287-9063-46A7-9BA3-109DDBA9D99F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выявление нуждаемости ребенка и его семьи в ранней помощи</a:t>
          </a:r>
        </a:p>
      </dgm:t>
    </dgm:pt>
    <dgm:pt modelId="{040888A8-D5B6-45C8-BC8B-7F966BB73D4A}" type="parTrans" cxnId="{99AE7E05-A893-42A2-93AA-94DC18F3B866}">
      <dgm:prSet/>
      <dgm:spPr/>
      <dgm:t>
        <a:bodyPr/>
        <a:lstStyle/>
        <a:p>
          <a:endParaRPr lang="ru-RU"/>
        </a:p>
      </dgm:t>
    </dgm:pt>
    <dgm:pt modelId="{92756100-3855-4B1C-A184-A94718FD7198}" type="sibTrans" cxnId="{99AE7E05-A893-42A2-93AA-94DC18F3B866}">
      <dgm:prSet/>
      <dgm:spPr/>
      <dgm:t>
        <a:bodyPr/>
        <a:lstStyle/>
        <a:p>
          <a:endParaRPr lang="ru-RU"/>
        </a:p>
      </dgm:t>
    </dgm:pt>
    <dgm:pt modelId="{DE6E4F34-3FC9-49E0-9CEA-4AFC7F060F6D}">
      <dgm:prSet/>
      <dgm:spPr/>
      <dgm:t>
        <a:bodyPr/>
        <a:lstStyle/>
        <a:p>
          <a:r>
            <a:rPr lang="ru-RU" dirty="0"/>
            <a:t>проведение углубленной междисциплинарной/дифференциальной оценки активности и участия ребёнка в </a:t>
          </a:r>
          <a:r>
            <a:rPr lang="ru-RU" dirty="0" smtClean="0"/>
            <a:t>ЕЖС на основе МКФ</a:t>
          </a:r>
          <a:endParaRPr lang="ru-RU" dirty="0"/>
        </a:p>
      </dgm:t>
    </dgm:pt>
    <dgm:pt modelId="{CABBACFD-9ABC-4172-BA2A-9CE0E6D9021A}" type="parTrans" cxnId="{29DC3236-A59E-4D83-8FE6-132A3DDDC78F}">
      <dgm:prSet/>
      <dgm:spPr/>
      <dgm:t>
        <a:bodyPr/>
        <a:lstStyle/>
        <a:p>
          <a:endParaRPr lang="ru-RU"/>
        </a:p>
      </dgm:t>
    </dgm:pt>
    <dgm:pt modelId="{AA8921A8-4025-484F-8100-42BD46AAC783}" type="sibTrans" cxnId="{29DC3236-A59E-4D83-8FE6-132A3DDDC78F}">
      <dgm:prSet/>
      <dgm:spPr/>
      <dgm:t>
        <a:bodyPr/>
        <a:lstStyle/>
        <a:p>
          <a:endParaRPr lang="ru-RU"/>
        </a:p>
      </dgm:t>
    </dgm:pt>
    <dgm:pt modelId="{334A7F12-F030-4A31-82A2-B4EE29656FA9}">
      <dgm:prSet/>
      <dgm:spPr/>
      <dgm:t>
        <a:bodyPr/>
        <a:lstStyle/>
        <a:p>
          <a:r>
            <a:rPr lang="ru-RU"/>
            <a:t>составление и реализация индивидуальной программы ранней помощи</a:t>
          </a:r>
        </a:p>
      </dgm:t>
    </dgm:pt>
    <dgm:pt modelId="{853E1A1D-7483-4A99-9E4D-620E77DDD82D}" type="parTrans" cxnId="{1D4FE8B5-0D64-4ACB-9FEA-D9EE178F0B83}">
      <dgm:prSet/>
      <dgm:spPr/>
      <dgm:t>
        <a:bodyPr/>
        <a:lstStyle/>
        <a:p>
          <a:endParaRPr lang="ru-RU"/>
        </a:p>
      </dgm:t>
    </dgm:pt>
    <dgm:pt modelId="{429AA091-D52F-4573-B0B8-99BB6FBF03E4}" type="sibTrans" cxnId="{1D4FE8B5-0D64-4ACB-9FEA-D9EE178F0B83}">
      <dgm:prSet/>
      <dgm:spPr/>
      <dgm:t>
        <a:bodyPr/>
        <a:lstStyle/>
        <a:p>
          <a:endParaRPr lang="ru-RU"/>
        </a:p>
      </dgm:t>
    </dgm:pt>
    <dgm:pt modelId="{D2C09248-E77B-44B2-BCF9-3B9F80311CED}">
      <dgm:prSet/>
      <dgm:spPr/>
      <dgm:t>
        <a:bodyPr/>
        <a:lstStyle/>
        <a:p>
          <a:r>
            <a:rPr lang="ru-RU"/>
            <a:t>промежуточная и итоговая оценки реализации программы ранней помощи</a:t>
          </a:r>
        </a:p>
      </dgm:t>
    </dgm:pt>
    <dgm:pt modelId="{8861F315-FEE4-453F-A3B3-E5CBFBBE716F}" type="parTrans" cxnId="{570E1CBD-4886-498A-8C5C-BDB3DD742085}">
      <dgm:prSet/>
      <dgm:spPr/>
      <dgm:t>
        <a:bodyPr/>
        <a:lstStyle/>
        <a:p>
          <a:endParaRPr lang="ru-RU"/>
        </a:p>
      </dgm:t>
    </dgm:pt>
    <dgm:pt modelId="{7F42AF60-F7A3-454E-96BF-76CA3604D260}" type="sibTrans" cxnId="{570E1CBD-4886-498A-8C5C-BDB3DD742085}">
      <dgm:prSet/>
      <dgm:spPr/>
      <dgm:t>
        <a:bodyPr/>
        <a:lstStyle/>
        <a:p>
          <a:endParaRPr lang="ru-RU"/>
        </a:p>
      </dgm:t>
    </dgm:pt>
    <dgm:pt modelId="{FEE1BAFD-9604-497C-8587-0BFE87D17FE0}">
      <dgm:prSet/>
      <dgm:spPr/>
      <dgm:t>
        <a:bodyPr/>
        <a:lstStyle/>
        <a:p>
          <a:r>
            <a:rPr lang="ru-RU" dirty="0"/>
            <a:t>завершение процесса оказания услуг, переход ребёнка в дошкольное образовательное учреждение</a:t>
          </a:r>
        </a:p>
      </dgm:t>
    </dgm:pt>
    <dgm:pt modelId="{DA97ADC0-599F-48C3-8B90-83ADC565152D}" type="parTrans" cxnId="{D4DED86C-66AA-4A1F-8884-1D209FF0A9D5}">
      <dgm:prSet/>
      <dgm:spPr/>
      <dgm:t>
        <a:bodyPr/>
        <a:lstStyle/>
        <a:p>
          <a:endParaRPr lang="ru-RU"/>
        </a:p>
      </dgm:t>
    </dgm:pt>
    <dgm:pt modelId="{A15476F7-BF95-4268-BF0C-6D18ED05329C}" type="sibTrans" cxnId="{D4DED86C-66AA-4A1F-8884-1D209FF0A9D5}">
      <dgm:prSet/>
      <dgm:spPr/>
      <dgm:t>
        <a:bodyPr/>
        <a:lstStyle/>
        <a:p>
          <a:endParaRPr lang="ru-RU"/>
        </a:p>
      </dgm:t>
    </dgm:pt>
    <dgm:pt modelId="{D8DAFB2A-1622-4DAA-98B8-61690908AEF9}" type="pres">
      <dgm:prSet presAssocID="{DE3E64A0-C05D-4316-8870-741B8BA26A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10CA1-1171-4209-A32E-19040FE8C7A1}" type="pres">
      <dgm:prSet presAssocID="{DE3E64A0-C05D-4316-8870-741B8BA26ADB}" presName="dummyMaxCanvas" presStyleCnt="0">
        <dgm:presLayoutVars/>
      </dgm:prSet>
      <dgm:spPr/>
    </dgm:pt>
    <dgm:pt modelId="{6234E31D-CE47-4AE9-86F9-CD7D23A4D8D6}" type="pres">
      <dgm:prSet presAssocID="{DE3E64A0-C05D-4316-8870-741B8BA26AD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747F-A69E-4ACE-8051-BE8247FDB15C}" type="pres">
      <dgm:prSet presAssocID="{DE3E64A0-C05D-4316-8870-741B8BA26AD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6205B-5947-4A18-BA99-442C8AB99077}" type="pres">
      <dgm:prSet presAssocID="{DE3E64A0-C05D-4316-8870-741B8BA26AD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A770B-A7EC-441E-BE2B-62BEF702AB0C}" type="pres">
      <dgm:prSet presAssocID="{DE3E64A0-C05D-4316-8870-741B8BA26AD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E6263-1B78-45DE-9A74-017C8E7E64B0}" type="pres">
      <dgm:prSet presAssocID="{DE3E64A0-C05D-4316-8870-741B8BA26AD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164E9-B0E4-4691-8ADB-167A8158F1DD}" type="pres">
      <dgm:prSet presAssocID="{DE3E64A0-C05D-4316-8870-741B8BA26AD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D1C30-6FD5-43D6-A79E-25CBCEE36B3A}" type="pres">
      <dgm:prSet presAssocID="{DE3E64A0-C05D-4316-8870-741B8BA26AD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1C9B5-63F5-483B-9EE8-AB1ACCF5738B}" type="pres">
      <dgm:prSet presAssocID="{DE3E64A0-C05D-4316-8870-741B8BA26AD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DDDB5-57C5-428D-BA88-6E8015D57900}" type="pres">
      <dgm:prSet presAssocID="{DE3E64A0-C05D-4316-8870-741B8BA26AD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9C63C-942E-4198-9520-A1937167221C}" type="pres">
      <dgm:prSet presAssocID="{DE3E64A0-C05D-4316-8870-741B8BA26AD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FEF6C-74AB-434B-B050-18537EA453AB}" type="pres">
      <dgm:prSet presAssocID="{DE3E64A0-C05D-4316-8870-741B8BA26AD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7F47-F688-41A4-9757-C38B5DFA72AF}" type="pres">
      <dgm:prSet presAssocID="{DE3E64A0-C05D-4316-8870-741B8BA26AD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39C6A-14C8-47E4-BC2D-C195FBB4F1B4}" type="pres">
      <dgm:prSet presAssocID="{DE3E64A0-C05D-4316-8870-741B8BA26AD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7EED1-744F-4FF6-BF64-8A8DD3C6D752}" type="pres">
      <dgm:prSet presAssocID="{DE3E64A0-C05D-4316-8870-741B8BA26AD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E5FD6-13F5-4A5D-B43E-BB1CE82143AB}" type="presOf" srcId="{FEE1BAFD-9604-497C-8587-0BFE87D17FE0}" destId="{DB17EED1-744F-4FF6-BF64-8A8DD3C6D752}" srcOrd="1" destOrd="0" presId="urn:microsoft.com/office/officeart/2005/8/layout/vProcess5"/>
    <dgm:cxn modelId="{0CE5BF55-E2A5-4B06-A644-0322E624653A}" type="presOf" srcId="{7F42AF60-F7A3-454E-96BF-76CA3604D260}" destId="{D75DDDB5-57C5-428D-BA88-6E8015D57900}" srcOrd="0" destOrd="0" presId="urn:microsoft.com/office/officeart/2005/8/layout/vProcess5"/>
    <dgm:cxn modelId="{570E1CBD-4886-498A-8C5C-BDB3DD742085}" srcId="{DE3E64A0-C05D-4316-8870-741B8BA26ADB}" destId="{D2C09248-E77B-44B2-BCF9-3B9F80311CED}" srcOrd="3" destOrd="0" parTransId="{8861F315-FEE4-453F-A3B3-E5CBFBBE716F}" sibTransId="{7F42AF60-F7A3-454E-96BF-76CA3604D260}"/>
    <dgm:cxn modelId="{12E5A0CB-14B8-4378-AEC3-3D6B078165E6}" type="presOf" srcId="{92756100-3855-4B1C-A184-A94718FD7198}" destId="{104164E9-B0E4-4691-8ADB-167A8158F1DD}" srcOrd="0" destOrd="0" presId="urn:microsoft.com/office/officeart/2005/8/layout/vProcess5"/>
    <dgm:cxn modelId="{1D4FE8B5-0D64-4ACB-9FEA-D9EE178F0B83}" srcId="{DE3E64A0-C05D-4316-8870-741B8BA26ADB}" destId="{334A7F12-F030-4A31-82A2-B4EE29656FA9}" srcOrd="2" destOrd="0" parTransId="{853E1A1D-7483-4A99-9E4D-620E77DDD82D}" sibTransId="{429AA091-D52F-4573-B0B8-99BB6FBF03E4}"/>
    <dgm:cxn modelId="{A89BCAC9-400B-49D4-A785-C2F5DEE0881E}" type="presOf" srcId="{D2C09248-E77B-44B2-BCF9-3B9F80311CED}" destId="{51FA770B-A7EC-441E-BE2B-62BEF702AB0C}" srcOrd="0" destOrd="0" presId="urn:microsoft.com/office/officeart/2005/8/layout/vProcess5"/>
    <dgm:cxn modelId="{CFF5797D-F01D-40D4-9328-79A5F395337C}" type="presOf" srcId="{AA8921A8-4025-484F-8100-42BD46AAC783}" destId="{6A4D1C30-6FD5-43D6-A79E-25CBCEE36B3A}" srcOrd="0" destOrd="0" presId="urn:microsoft.com/office/officeart/2005/8/layout/vProcess5"/>
    <dgm:cxn modelId="{06676BDB-C7FF-4D15-A1F7-042FD4C92999}" type="presOf" srcId="{334A7F12-F030-4A31-82A2-B4EE29656FA9}" destId="{9096205B-5947-4A18-BA99-442C8AB99077}" srcOrd="0" destOrd="0" presId="urn:microsoft.com/office/officeart/2005/8/layout/vProcess5"/>
    <dgm:cxn modelId="{81CE6384-133B-4B76-87AD-BB89D66AF646}" type="presOf" srcId="{88B03287-9063-46A7-9BA3-109DDBA9D99F}" destId="{6234E31D-CE47-4AE9-86F9-CD7D23A4D8D6}" srcOrd="0" destOrd="0" presId="urn:microsoft.com/office/officeart/2005/8/layout/vProcess5"/>
    <dgm:cxn modelId="{D4DED86C-66AA-4A1F-8884-1D209FF0A9D5}" srcId="{DE3E64A0-C05D-4316-8870-741B8BA26ADB}" destId="{FEE1BAFD-9604-497C-8587-0BFE87D17FE0}" srcOrd="4" destOrd="0" parTransId="{DA97ADC0-599F-48C3-8B90-83ADC565152D}" sibTransId="{A15476F7-BF95-4268-BF0C-6D18ED05329C}"/>
    <dgm:cxn modelId="{DE390629-D6A4-413E-9427-CDB2A5A3BA3A}" type="presOf" srcId="{D2C09248-E77B-44B2-BCF9-3B9F80311CED}" destId="{E3839C6A-14C8-47E4-BC2D-C195FBB4F1B4}" srcOrd="1" destOrd="0" presId="urn:microsoft.com/office/officeart/2005/8/layout/vProcess5"/>
    <dgm:cxn modelId="{8EA90295-B2F2-4CB6-851F-D767276C02F9}" type="presOf" srcId="{DE6E4F34-3FC9-49E0-9CEA-4AFC7F060F6D}" destId="{D1B3747F-A69E-4ACE-8051-BE8247FDB15C}" srcOrd="0" destOrd="0" presId="urn:microsoft.com/office/officeart/2005/8/layout/vProcess5"/>
    <dgm:cxn modelId="{2C3F8737-3BEA-42CD-8C9C-42FC671D6E64}" type="presOf" srcId="{DE3E64A0-C05D-4316-8870-741B8BA26ADB}" destId="{D8DAFB2A-1622-4DAA-98B8-61690908AEF9}" srcOrd="0" destOrd="0" presId="urn:microsoft.com/office/officeart/2005/8/layout/vProcess5"/>
    <dgm:cxn modelId="{30418F8A-7E6F-4DE2-984A-7A9800A269F4}" type="presOf" srcId="{DE6E4F34-3FC9-49E0-9CEA-4AFC7F060F6D}" destId="{CEDFEF6C-74AB-434B-B050-18537EA453AB}" srcOrd="1" destOrd="0" presId="urn:microsoft.com/office/officeart/2005/8/layout/vProcess5"/>
    <dgm:cxn modelId="{307C0EF8-9B40-4A7F-B9BC-53D452F6ACD8}" type="presOf" srcId="{FEE1BAFD-9604-497C-8587-0BFE87D17FE0}" destId="{7C7E6263-1B78-45DE-9A74-017C8E7E64B0}" srcOrd="0" destOrd="0" presId="urn:microsoft.com/office/officeart/2005/8/layout/vProcess5"/>
    <dgm:cxn modelId="{29DC3236-A59E-4D83-8FE6-132A3DDDC78F}" srcId="{DE3E64A0-C05D-4316-8870-741B8BA26ADB}" destId="{DE6E4F34-3FC9-49E0-9CEA-4AFC7F060F6D}" srcOrd="1" destOrd="0" parTransId="{CABBACFD-9ABC-4172-BA2A-9CE0E6D9021A}" sibTransId="{AA8921A8-4025-484F-8100-42BD46AAC783}"/>
    <dgm:cxn modelId="{77920572-8942-4EBD-A951-0FD6E70D09D0}" type="presOf" srcId="{88B03287-9063-46A7-9BA3-109DDBA9D99F}" destId="{0B19C63C-942E-4198-9520-A1937167221C}" srcOrd="1" destOrd="0" presId="urn:microsoft.com/office/officeart/2005/8/layout/vProcess5"/>
    <dgm:cxn modelId="{053BAFEA-EFC5-40D0-97EB-0D6EFF524862}" type="presOf" srcId="{429AA091-D52F-4573-B0B8-99BB6FBF03E4}" destId="{5F71C9B5-63F5-483B-9EE8-AB1ACCF5738B}" srcOrd="0" destOrd="0" presId="urn:microsoft.com/office/officeart/2005/8/layout/vProcess5"/>
    <dgm:cxn modelId="{BF222E6B-21E1-4740-9613-55D4A146A941}" type="presOf" srcId="{334A7F12-F030-4A31-82A2-B4EE29656FA9}" destId="{801E7F47-F688-41A4-9757-C38B5DFA72AF}" srcOrd="1" destOrd="0" presId="urn:microsoft.com/office/officeart/2005/8/layout/vProcess5"/>
    <dgm:cxn modelId="{99AE7E05-A893-42A2-93AA-94DC18F3B866}" srcId="{DE3E64A0-C05D-4316-8870-741B8BA26ADB}" destId="{88B03287-9063-46A7-9BA3-109DDBA9D99F}" srcOrd="0" destOrd="0" parTransId="{040888A8-D5B6-45C8-BC8B-7F966BB73D4A}" sibTransId="{92756100-3855-4B1C-A184-A94718FD7198}"/>
    <dgm:cxn modelId="{8D5DA2FA-6F4C-40B4-9F0A-0D28E4588282}" type="presParOf" srcId="{D8DAFB2A-1622-4DAA-98B8-61690908AEF9}" destId="{29510CA1-1171-4209-A32E-19040FE8C7A1}" srcOrd="0" destOrd="0" presId="urn:microsoft.com/office/officeart/2005/8/layout/vProcess5"/>
    <dgm:cxn modelId="{D82B27B4-A28D-42DB-B9A5-437A4288812C}" type="presParOf" srcId="{D8DAFB2A-1622-4DAA-98B8-61690908AEF9}" destId="{6234E31D-CE47-4AE9-86F9-CD7D23A4D8D6}" srcOrd="1" destOrd="0" presId="urn:microsoft.com/office/officeart/2005/8/layout/vProcess5"/>
    <dgm:cxn modelId="{8D666C5E-0494-4E89-8304-F6B414FAA537}" type="presParOf" srcId="{D8DAFB2A-1622-4DAA-98B8-61690908AEF9}" destId="{D1B3747F-A69E-4ACE-8051-BE8247FDB15C}" srcOrd="2" destOrd="0" presId="urn:microsoft.com/office/officeart/2005/8/layout/vProcess5"/>
    <dgm:cxn modelId="{E836DBF9-18CB-4B83-AF9A-AE8CFB27199D}" type="presParOf" srcId="{D8DAFB2A-1622-4DAA-98B8-61690908AEF9}" destId="{9096205B-5947-4A18-BA99-442C8AB99077}" srcOrd="3" destOrd="0" presId="urn:microsoft.com/office/officeart/2005/8/layout/vProcess5"/>
    <dgm:cxn modelId="{D7332D02-1A18-494D-91EB-887F849764C8}" type="presParOf" srcId="{D8DAFB2A-1622-4DAA-98B8-61690908AEF9}" destId="{51FA770B-A7EC-441E-BE2B-62BEF702AB0C}" srcOrd="4" destOrd="0" presId="urn:microsoft.com/office/officeart/2005/8/layout/vProcess5"/>
    <dgm:cxn modelId="{D0D5F332-5574-4933-B17A-0032AFA1E2B2}" type="presParOf" srcId="{D8DAFB2A-1622-4DAA-98B8-61690908AEF9}" destId="{7C7E6263-1B78-45DE-9A74-017C8E7E64B0}" srcOrd="5" destOrd="0" presId="urn:microsoft.com/office/officeart/2005/8/layout/vProcess5"/>
    <dgm:cxn modelId="{BCAE4832-524D-43C2-AA9F-82C1DFD98FEF}" type="presParOf" srcId="{D8DAFB2A-1622-4DAA-98B8-61690908AEF9}" destId="{104164E9-B0E4-4691-8ADB-167A8158F1DD}" srcOrd="6" destOrd="0" presId="urn:microsoft.com/office/officeart/2005/8/layout/vProcess5"/>
    <dgm:cxn modelId="{37EF74AF-C82C-45E4-A5CE-8FC8ECBDD57D}" type="presParOf" srcId="{D8DAFB2A-1622-4DAA-98B8-61690908AEF9}" destId="{6A4D1C30-6FD5-43D6-A79E-25CBCEE36B3A}" srcOrd="7" destOrd="0" presId="urn:microsoft.com/office/officeart/2005/8/layout/vProcess5"/>
    <dgm:cxn modelId="{DFEAB0BE-AAFB-48F7-B090-785233CB249F}" type="presParOf" srcId="{D8DAFB2A-1622-4DAA-98B8-61690908AEF9}" destId="{5F71C9B5-63F5-483B-9EE8-AB1ACCF5738B}" srcOrd="8" destOrd="0" presId="urn:microsoft.com/office/officeart/2005/8/layout/vProcess5"/>
    <dgm:cxn modelId="{FFF6D74A-EB5D-4D74-94E4-407F95E6A2F3}" type="presParOf" srcId="{D8DAFB2A-1622-4DAA-98B8-61690908AEF9}" destId="{D75DDDB5-57C5-428D-BA88-6E8015D57900}" srcOrd="9" destOrd="0" presId="urn:microsoft.com/office/officeart/2005/8/layout/vProcess5"/>
    <dgm:cxn modelId="{7533D647-31AE-47B1-A2E6-55091DF7ABD6}" type="presParOf" srcId="{D8DAFB2A-1622-4DAA-98B8-61690908AEF9}" destId="{0B19C63C-942E-4198-9520-A1937167221C}" srcOrd="10" destOrd="0" presId="urn:microsoft.com/office/officeart/2005/8/layout/vProcess5"/>
    <dgm:cxn modelId="{09099BE8-5570-4EF2-92FD-02467499DCB8}" type="presParOf" srcId="{D8DAFB2A-1622-4DAA-98B8-61690908AEF9}" destId="{CEDFEF6C-74AB-434B-B050-18537EA453AB}" srcOrd="11" destOrd="0" presId="urn:microsoft.com/office/officeart/2005/8/layout/vProcess5"/>
    <dgm:cxn modelId="{E1F5DA46-186E-4F02-8D37-0E7E08337770}" type="presParOf" srcId="{D8DAFB2A-1622-4DAA-98B8-61690908AEF9}" destId="{801E7F47-F688-41A4-9757-C38B5DFA72AF}" srcOrd="12" destOrd="0" presId="urn:microsoft.com/office/officeart/2005/8/layout/vProcess5"/>
    <dgm:cxn modelId="{46E3F22E-82DD-4114-A4D3-324F0C16D256}" type="presParOf" srcId="{D8DAFB2A-1622-4DAA-98B8-61690908AEF9}" destId="{E3839C6A-14C8-47E4-BC2D-C195FBB4F1B4}" srcOrd="13" destOrd="0" presId="urn:microsoft.com/office/officeart/2005/8/layout/vProcess5"/>
    <dgm:cxn modelId="{C1E1C6CA-B123-4EFF-87B4-EDB9BD518FE9}" type="presParOf" srcId="{D8DAFB2A-1622-4DAA-98B8-61690908AEF9}" destId="{DB17EED1-744F-4FF6-BF64-8A8DD3C6D75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69B73-C4C8-42FC-8DBC-BAF1679921B4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A3DAD51-02E2-4CC4-BD4A-7037D6BA9D5D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Реализация ИПРП</a:t>
          </a:r>
        </a:p>
      </dgm:t>
    </dgm:pt>
    <dgm:pt modelId="{5353844B-BFDD-4C73-90CE-0C96FB8CC714}" type="parTrans" cxnId="{A626198D-5249-44A6-AE10-1A028D13D654}">
      <dgm:prSet/>
      <dgm:spPr/>
      <dgm:t>
        <a:bodyPr/>
        <a:lstStyle/>
        <a:p>
          <a:endParaRPr lang="ru-RU"/>
        </a:p>
      </dgm:t>
    </dgm:pt>
    <dgm:pt modelId="{69700C77-6410-4E66-9653-588CB8A20D4D}" type="sibTrans" cxnId="{A626198D-5249-44A6-AE10-1A028D13D654}">
      <dgm:prSet/>
      <dgm:spPr/>
      <dgm:t>
        <a:bodyPr/>
        <a:lstStyle/>
        <a:p>
          <a:endParaRPr lang="ru-RU"/>
        </a:p>
      </dgm:t>
    </dgm:pt>
    <dgm:pt modelId="{31A7BA00-3B12-4656-B4A6-28E19CA52DD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Краткосрочное предоставление услуг без ИПРП </a:t>
          </a:r>
        </a:p>
      </dgm:t>
    </dgm:pt>
    <dgm:pt modelId="{1C161648-E52A-4981-8275-F03AC1062883}" type="parTrans" cxnId="{73507555-4296-46E3-A9C4-98EE78107DDD}">
      <dgm:prSet/>
      <dgm:spPr/>
      <dgm:t>
        <a:bodyPr/>
        <a:lstStyle/>
        <a:p>
          <a:endParaRPr lang="ru-RU"/>
        </a:p>
      </dgm:t>
    </dgm:pt>
    <dgm:pt modelId="{6B874A8C-AD51-41F2-A70B-3B06834EA935}" type="sibTrans" cxnId="{73507555-4296-46E3-A9C4-98EE78107DDD}">
      <dgm:prSet/>
      <dgm:spPr/>
      <dgm:t>
        <a:bodyPr/>
        <a:lstStyle/>
        <a:p>
          <a:endParaRPr lang="ru-RU"/>
        </a:p>
      </dgm:t>
    </dgm:pt>
    <dgm:pt modelId="{5F6BD354-7B75-4E1D-991E-2ED85C6FD4B5}">
      <dgm:prSet phldrT="[Текст]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/>
            <a:t>Непрерывное и регулярное  получение услуг </a:t>
          </a:r>
          <a:r>
            <a:rPr lang="ru-RU" dirty="0" smtClean="0"/>
            <a:t>до 6 </a:t>
          </a:r>
          <a:r>
            <a:rPr lang="ru-RU" dirty="0"/>
            <a:t>месяцев</a:t>
          </a:r>
        </a:p>
      </dgm:t>
    </dgm:pt>
    <dgm:pt modelId="{DAE7C14A-401E-4621-BB95-8959F298478A}" type="parTrans" cxnId="{7CA822A3-656D-4A68-AA9F-C6644DCF6DFB}">
      <dgm:prSet/>
      <dgm:spPr/>
      <dgm:t>
        <a:bodyPr/>
        <a:lstStyle/>
        <a:p>
          <a:endParaRPr lang="ru-RU"/>
        </a:p>
      </dgm:t>
    </dgm:pt>
    <dgm:pt modelId="{EA59BB38-1BE0-439D-BC00-D872D6EE7A7C}" type="sibTrans" cxnId="{7CA822A3-656D-4A68-AA9F-C6644DCF6DFB}">
      <dgm:prSet/>
      <dgm:spPr/>
      <dgm:t>
        <a:bodyPr/>
        <a:lstStyle/>
        <a:p>
          <a:endParaRPr lang="ru-RU"/>
        </a:p>
      </dgm:t>
    </dgm:pt>
    <dgm:pt modelId="{3C1D3793-E1C3-449C-9BE0-70E07500F903}">
      <dgm:prSet phldrT="[Текст]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/>
            <a:t> Получение услуги с согласованной частотой не более 10 раз в год (1 раз в месяц) или не более 5 раз в год (2 раза в месяц)</a:t>
          </a:r>
        </a:p>
      </dgm:t>
    </dgm:pt>
    <dgm:pt modelId="{3AEB9D80-DBF9-4A86-AF81-84023DC31989}" type="parTrans" cxnId="{F9813FAA-2764-42E4-ACB3-3252A95A43F6}">
      <dgm:prSet/>
      <dgm:spPr/>
      <dgm:t>
        <a:bodyPr/>
        <a:lstStyle/>
        <a:p>
          <a:endParaRPr lang="ru-RU"/>
        </a:p>
      </dgm:t>
    </dgm:pt>
    <dgm:pt modelId="{4AFFE67B-1C3C-4164-BD73-931BC7FCE70C}" type="sibTrans" cxnId="{F9813FAA-2764-42E4-ACB3-3252A95A43F6}">
      <dgm:prSet/>
      <dgm:spPr/>
      <dgm:t>
        <a:bodyPr/>
        <a:lstStyle/>
        <a:p>
          <a:endParaRPr lang="ru-RU"/>
        </a:p>
      </dgm:t>
    </dgm:pt>
    <dgm:pt modelId="{B4E61B11-922C-474A-A5ED-31B37F105227}">
      <dgm:prSet phldrT="[Текст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/>
            <a:t>Получение услуги с согласованной частотой не более 3-х месяцев и не более 2-х консультаций. </a:t>
          </a:r>
        </a:p>
      </dgm:t>
    </dgm:pt>
    <dgm:pt modelId="{116B9519-DF71-4A20-B1CF-C146AD0D29CC}" type="parTrans" cxnId="{9D223E6B-8996-43DC-B9ED-A69A9B526FFE}">
      <dgm:prSet/>
      <dgm:spPr/>
      <dgm:t>
        <a:bodyPr/>
        <a:lstStyle/>
        <a:p>
          <a:endParaRPr lang="ru-RU"/>
        </a:p>
      </dgm:t>
    </dgm:pt>
    <dgm:pt modelId="{F5A8458D-C674-4750-9DFC-94362D5C0D61}" type="sibTrans" cxnId="{9D223E6B-8996-43DC-B9ED-A69A9B526FFE}">
      <dgm:prSet/>
      <dgm:spPr/>
      <dgm:t>
        <a:bodyPr/>
        <a:lstStyle/>
        <a:p>
          <a:endParaRPr lang="ru-RU"/>
        </a:p>
      </dgm:t>
    </dgm:pt>
    <dgm:pt modelId="{82A1E873-1914-4485-B90A-B22AD395C6CE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Мониторинг (пролонгированное консультирование без ИПРП)</a:t>
          </a:r>
        </a:p>
      </dgm:t>
    </dgm:pt>
    <dgm:pt modelId="{BF2B9C48-7159-4814-AD50-4CC6D81DC75B}" type="sibTrans" cxnId="{5945F4B7-D0CA-4FB9-BF1B-00D2A2003424}">
      <dgm:prSet/>
      <dgm:spPr/>
      <dgm:t>
        <a:bodyPr/>
        <a:lstStyle/>
        <a:p>
          <a:endParaRPr lang="ru-RU"/>
        </a:p>
      </dgm:t>
    </dgm:pt>
    <dgm:pt modelId="{3C50A650-419B-4F4D-85B1-BC8592FF19F6}" type="parTrans" cxnId="{5945F4B7-D0CA-4FB9-BF1B-00D2A2003424}">
      <dgm:prSet/>
      <dgm:spPr/>
      <dgm:t>
        <a:bodyPr/>
        <a:lstStyle/>
        <a:p>
          <a:endParaRPr lang="ru-RU"/>
        </a:p>
      </dgm:t>
    </dgm:pt>
    <dgm:pt modelId="{86AD3189-E5A9-4AC3-94A4-F013C86FF7AC}" type="pres">
      <dgm:prSet presAssocID="{D5D69B73-C4C8-42FC-8DBC-BAF1679921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8E08F6-635F-49C6-837B-9787195AEBAB}" type="pres">
      <dgm:prSet presAssocID="{6A3DAD51-02E2-4CC4-BD4A-7037D6BA9D5D}" presName="parentLin" presStyleCnt="0"/>
      <dgm:spPr/>
    </dgm:pt>
    <dgm:pt modelId="{7C0A346D-92A0-4B98-BBDF-99E4E41B07FD}" type="pres">
      <dgm:prSet presAssocID="{6A3DAD51-02E2-4CC4-BD4A-7037D6BA9D5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0B1631A-46E8-44DC-A6D6-D432A1258C78}" type="pres">
      <dgm:prSet presAssocID="{6A3DAD51-02E2-4CC4-BD4A-7037D6BA9D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990EF-A30B-42BB-9FD4-7400DC12659D}" type="pres">
      <dgm:prSet presAssocID="{6A3DAD51-02E2-4CC4-BD4A-7037D6BA9D5D}" presName="negativeSpace" presStyleCnt="0"/>
      <dgm:spPr/>
    </dgm:pt>
    <dgm:pt modelId="{3C063BE6-60A4-49C5-9E4E-94CF48BA4ACE}" type="pres">
      <dgm:prSet presAssocID="{6A3DAD51-02E2-4CC4-BD4A-7037D6BA9D5D}" presName="childText" presStyleLbl="conFgAcc1" presStyleIdx="0" presStyleCnt="3" custScaleX="93648" custScaleY="10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915DC-9C6A-4C48-BD50-A65A13C44794}" type="pres">
      <dgm:prSet presAssocID="{69700C77-6410-4E66-9653-588CB8A20D4D}" presName="spaceBetweenRectangles" presStyleCnt="0"/>
      <dgm:spPr/>
    </dgm:pt>
    <dgm:pt modelId="{8DBE6725-E97D-4293-89D7-744C98FA4AE4}" type="pres">
      <dgm:prSet presAssocID="{82A1E873-1914-4485-B90A-B22AD395C6CE}" presName="parentLin" presStyleCnt="0"/>
      <dgm:spPr/>
    </dgm:pt>
    <dgm:pt modelId="{39E615B5-8B97-4900-AEB0-CCD095A1C1FF}" type="pres">
      <dgm:prSet presAssocID="{82A1E873-1914-4485-B90A-B22AD395C6C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D1BD8AA-61EF-4AF4-9181-73BBBC5D6DC8}" type="pres">
      <dgm:prSet presAssocID="{82A1E873-1914-4485-B90A-B22AD395C6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58931-54EC-4389-8121-65FA8CDE8391}" type="pres">
      <dgm:prSet presAssocID="{82A1E873-1914-4485-B90A-B22AD395C6CE}" presName="negativeSpace" presStyleCnt="0"/>
      <dgm:spPr/>
    </dgm:pt>
    <dgm:pt modelId="{649A2D69-8FF3-4DFC-8B59-EAEE08A9ADF6}" type="pres">
      <dgm:prSet presAssocID="{82A1E873-1914-4485-B90A-B22AD395C6C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54887-5DFD-4812-A28D-22C14E5F3AE3}" type="pres">
      <dgm:prSet presAssocID="{BF2B9C48-7159-4814-AD50-4CC6D81DC75B}" presName="spaceBetweenRectangles" presStyleCnt="0"/>
      <dgm:spPr/>
    </dgm:pt>
    <dgm:pt modelId="{C017257F-2FBE-4106-BC0E-FAA324A6A32D}" type="pres">
      <dgm:prSet presAssocID="{31A7BA00-3B12-4656-B4A6-28E19CA52DDB}" presName="parentLin" presStyleCnt="0"/>
      <dgm:spPr/>
    </dgm:pt>
    <dgm:pt modelId="{9A675CAD-1205-42C1-BBCD-D5A3C502F25A}" type="pres">
      <dgm:prSet presAssocID="{31A7BA00-3B12-4656-B4A6-28E19CA52D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A7D2A10-E7B5-4459-8B32-BCCA0199362E}" type="pres">
      <dgm:prSet presAssocID="{31A7BA00-3B12-4656-B4A6-28E19CA52D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FD0D3-1615-4224-8704-613D052297FB}" type="pres">
      <dgm:prSet presAssocID="{31A7BA00-3B12-4656-B4A6-28E19CA52DDB}" presName="negativeSpace" presStyleCnt="0"/>
      <dgm:spPr/>
    </dgm:pt>
    <dgm:pt modelId="{0224A857-37B1-4FE4-9C44-DCE3E3DD2458}" type="pres">
      <dgm:prSet presAssocID="{31A7BA00-3B12-4656-B4A6-28E19CA52D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E98CEB-9523-448C-8D8F-FE0B50A9BBDB}" type="presOf" srcId="{82A1E873-1914-4485-B90A-B22AD395C6CE}" destId="{9D1BD8AA-61EF-4AF4-9181-73BBBC5D6DC8}" srcOrd="1" destOrd="0" presId="urn:microsoft.com/office/officeart/2005/8/layout/list1"/>
    <dgm:cxn modelId="{AFDF7BC5-C4D2-48E6-A1E7-9BE44649A403}" type="presOf" srcId="{5F6BD354-7B75-4E1D-991E-2ED85C6FD4B5}" destId="{3C063BE6-60A4-49C5-9E4E-94CF48BA4ACE}" srcOrd="0" destOrd="0" presId="urn:microsoft.com/office/officeart/2005/8/layout/list1"/>
    <dgm:cxn modelId="{2083B60D-7F84-4289-92FC-DC5C76A60B5F}" type="presOf" srcId="{D5D69B73-C4C8-42FC-8DBC-BAF1679921B4}" destId="{86AD3189-E5A9-4AC3-94A4-F013C86FF7AC}" srcOrd="0" destOrd="0" presId="urn:microsoft.com/office/officeart/2005/8/layout/list1"/>
    <dgm:cxn modelId="{5D7527BF-0E02-4035-A23D-383A77B59567}" type="presOf" srcId="{31A7BA00-3B12-4656-B4A6-28E19CA52DDB}" destId="{9A675CAD-1205-42C1-BBCD-D5A3C502F25A}" srcOrd="0" destOrd="0" presId="urn:microsoft.com/office/officeart/2005/8/layout/list1"/>
    <dgm:cxn modelId="{EB367511-76D4-4DB0-A437-459874E99DAA}" type="presOf" srcId="{3C1D3793-E1C3-449C-9BE0-70E07500F903}" destId="{649A2D69-8FF3-4DFC-8B59-EAEE08A9ADF6}" srcOrd="0" destOrd="0" presId="urn:microsoft.com/office/officeart/2005/8/layout/list1"/>
    <dgm:cxn modelId="{3D36E2B5-C7C4-4A9E-9FF4-D5C653849C68}" type="presOf" srcId="{6A3DAD51-02E2-4CC4-BD4A-7037D6BA9D5D}" destId="{C0B1631A-46E8-44DC-A6D6-D432A1258C78}" srcOrd="1" destOrd="0" presId="urn:microsoft.com/office/officeart/2005/8/layout/list1"/>
    <dgm:cxn modelId="{267CE192-B21B-4CD0-95CA-E277058B230F}" type="presOf" srcId="{B4E61B11-922C-474A-A5ED-31B37F105227}" destId="{0224A857-37B1-4FE4-9C44-DCE3E3DD2458}" srcOrd="0" destOrd="0" presId="urn:microsoft.com/office/officeart/2005/8/layout/list1"/>
    <dgm:cxn modelId="{9D223E6B-8996-43DC-B9ED-A69A9B526FFE}" srcId="{31A7BA00-3B12-4656-B4A6-28E19CA52DDB}" destId="{B4E61B11-922C-474A-A5ED-31B37F105227}" srcOrd="0" destOrd="0" parTransId="{116B9519-DF71-4A20-B1CF-C146AD0D29CC}" sibTransId="{F5A8458D-C674-4750-9DFC-94362D5C0D61}"/>
    <dgm:cxn modelId="{73507555-4296-46E3-A9C4-98EE78107DDD}" srcId="{D5D69B73-C4C8-42FC-8DBC-BAF1679921B4}" destId="{31A7BA00-3B12-4656-B4A6-28E19CA52DDB}" srcOrd="2" destOrd="0" parTransId="{1C161648-E52A-4981-8275-F03AC1062883}" sibTransId="{6B874A8C-AD51-41F2-A70B-3B06834EA935}"/>
    <dgm:cxn modelId="{F9813FAA-2764-42E4-ACB3-3252A95A43F6}" srcId="{82A1E873-1914-4485-B90A-B22AD395C6CE}" destId="{3C1D3793-E1C3-449C-9BE0-70E07500F903}" srcOrd="0" destOrd="0" parTransId="{3AEB9D80-DBF9-4A86-AF81-84023DC31989}" sibTransId="{4AFFE67B-1C3C-4164-BD73-931BC7FCE70C}"/>
    <dgm:cxn modelId="{7CA822A3-656D-4A68-AA9F-C6644DCF6DFB}" srcId="{6A3DAD51-02E2-4CC4-BD4A-7037D6BA9D5D}" destId="{5F6BD354-7B75-4E1D-991E-2ED85C6FD4B5}" srcOrd="0" destOrd="0" parTransId="{DAE7C14A-401E-4621-BB95-8959F298478A}" sibTransId="{EA59BB38-1BE0-439D-BC00-D872D6EE7A7C}"/>
    <dgm:cxn modelId="{A626198D-5249-44A6-AE10-1A028D13D654}" srcId="{D5D69B73-C4C8-42FC-8DBC-BAF1679921B4}" destId="{6A3DAD51-02E2-4CC4-BD4A-7037D6BA9D5D}" srcOrd="0" destOrd="0" parTransId="{5353844B-BFDD-4C73-90CE-0C96FB8CC714}" sibTransId="{69700C77-6410-4E66-9653-588CB8A20D4D}"/>
    <dgm:cxn modelId="{5945F4B7-D0CA-4FB9-BF1B-00D2A2003424}" srcId="{D5D69B73-C4C8-42FC-8DBC-BAF1679921B4}" destId="{82A1E873-1914-4485-B90A-B22AD395C6CE}" srcOrd="1" destOrd="0" parTransId="{3C50A650-419B-4F4D-85B1-BC8592FF19F6}" sibTransId="{BF2B9C48-7159-4814-AD50-4CC6D81DC75B}"/>
    <dgm:cxn modelId="{764B2065-CB81-4624-9821-DFDC7BC66E42}" type="presOf" srcId="{31A7BA00-3B12-4656-B4A6-28E19CA52DDB}" destId="{AA7D2A10-E7B5-4459-8B32-BCCA0199362E}" srcOrd="1" destOrd="0" presId="urn:microsoft.com/office/officeart/2005/8/layout/list1"/>
    <dgm:cxn modelId="{9CEFA133-23B3-48FA-A2B9-6F37B9A9723D}" type="presOf" srcId="{6A3DAD51-02E2-4CC4-BD4A-7037D6BA9D5D}" destId="{7C0A346D-92A0-4B98-BBDF-99E4E41B07FD}" srcOrd="0" destOrd="0" presId="urn:microsoft.com/office/officeart/2005/8/layout/list1"/>
    <dgm:cxn modelId="{489511E1-7902-4713-B28F-1DD83E47A960}" type="presOf" srcId="{82A1E873-1914-4485-B90A-B22AD395C6CE}" destId="{39E615B5-8B97-4900-AEB0-CCD095A1C1FF}" srcOrd="0" destOrd="0" presId="urn:microsoft.com/office/officeart/2005/8/layout/list1"/>
    <dgm:cxn modelId="{D89A182B-F8D9-48CF-AEED-3B79071A1464}" type="presParOf" srcId="{86AD3189-E5A9-4AC3-94A4-F013C86FF7AC}" destId="{598E08F6-635F-49C6-837B-9787195AEBAB}" srcOrd="0" destOrd="0" presId="urn:microsoft.com/office/officeart/2005/8/layout/list1"/>
    <dgm:cxn modelId="{811FCB37-C6DA-4FFE-A465-9B08809C2FDF}" type="presParOf" srcId="{598E08F6-635F-49C6-837B-9787195AEBAB}" destId="{7C0A346D-92A0-4B98-BBDF-99E4E41B07FD}" srcOrd="0" destOrd="0" presId="urn:microsoft.com/office/officeart/2005/8/layout/list1"/>
    <dgm:cxn modelId="{B01799A4-80C7-4FB5-81E2-790E538E5853}" type="presParOf" srcId="{598E08F6-635F-49C6-837B-9787195AEBAB}" destId="{C0B1631A-46E8-44DC-A6D6-D432A1258C78}" srcOrd="1" destOrd="0" presId="urn:microsoft.com/office/officeart/2005/8/layout/list1"/>
    <dgm:cxn modelId="{BA4689DA-8E22-4CAB-AAEE-CBE9BF4E13BA}" type="presParOf" srcId="{86AD3189-E5A9-4AC3-94A4-F013C86FF7AC}" destId="{060990EF-A30B-42BB-9FD4-7400DC12659D}" srcOrd="1" destOrd="0" presId="urn:microsoft.com/office/officeart/2005/8/layout/list1"/>
    <dgm:cxn modelId="{CFCA9B3D-C451-4685-9CDE-8356EE770DF5}" type="presParOf" srcId="{86AD3189-E5A9-4AC3-94A4-F013C86FF7AC}" destId="{3C063BE6-60A4-49C5-9E4E-94CF48BA4ACE}" srcOrd="2" destOrd="0" presId="urn:microsoft.com/office/officeart/2005/8/layout/list1"/>
    <dgm:cxn modelId="{20A65B96-6869-41E8-B61B-88E19F69B6FB}" type="presParOf" srcId="{86AD3189-E5A9-4AC3-94A4-F013C86FF7AC}" destId="{288915DC-9C6A-4C48-BD50-A65A13C44794}" srcOrd="3" destOrd="0" presId="urn:microsoft.com/office/officeart/2005/8/layout/list1"/>
    <dgm:cxn modelId="{05FF92C5-8D4B-470A-9E99-D2112C414A12}" type="presParOf" srcId="{86AD3189-E5A9-4AC3-94A4-F013C86FF7AC}" destId="{8DBE6725-E97D-4293-89D7-744C98FA4AE4}" srcOrd="4" destOrd="0" presId="urn:microsoft.com/office/officeart/2005/8/layout/list1"/>
    <dgm:cxn modelId="{3EDCAC7A-6864-44B7-B6B2-871F16F4FAB6}" type="presParOf" srcId="{8DBE6725-E97D-4293-89D7-744C98FA4AE4}" destId="{39E615B5-8B97-4900-AEB0-CCD095A1C1FF}" srcOrd="0" destOrd="0" presId="urn:microsoft.com/office/officeart/2005/8/layout/list1"/>
    <dgm:cxn modelId="{CDB026DB-FD73-49AA-A8D1-3CC932BF92E4}" type="presParOf" srcId="{8DBE6725-E97D-4293-89D7-744C98FA4AE4}" destId="{9D1BD8AA-61EF-4AF4-9181-73BBBC5D6DC8}" srcOrd="1" destOrd="0" presId="urn:microsoft.com/office/officeart/2005/8/layout/list1"/>
    <dgm:cxn modelId="{714CFDAC-EC82-459A-B8C8-F4E97DBC5D35}" type="presParOf" srcId="{86AD3189-E5A9-4AC3-94A4-F013C86FF7AC}" destId="{00A58931-54EC-4389-8121-65FA8CDE8391}" srcOrd="5" destOrd="0" presId="urn:microsoft.com/office/officeart/2005/8/layout/list1"/>
    <dgm:cxn modelId="{AB2F74D7-4BA4-42EE-9409-C87772A4667A}" type="presParOf" srcId="{86AD3189-E5A9-4AC3-94A4-F013C86FF7AC}" destId="{649A2D69-8FF3-4DFC-8B59-EAEE08A9ADF6}" srcOrd="6" destOrd="0" presId="urn:microsoft.com/office/officeart/2005/8/layout/list1"/>
    <dgm:cxn modelId="{8137B916-DA44-4D4E-988D-1A50186BCBA2}" type="presParOf" srcId="{86AD3189-E5A9-4AC3-94A4-F013C86FF7AC}" destId="{57C54887-5DFD-4812-A28D-22C14E5F3AE3}" srcOrd="7" destOrd="0" presId="urn:microsoft.com/office/officeart/2005/8/layout/list1"/>
    <dgm:cxn modelId="{F1F3652A-2B8C-432B-8CFC-295D2B9CC38A}" type="presParOf" srcId="{86AD3189-E5A9-4AC3-94A4-F013C86FF7AC}" destId="{C017257F-2FBE-4106-BC0E-FAA324A6A32D}" srcOrd="8" destOrd="0" presId="urn:microsoft.com/office/officeart/2005/8/layout/list1"/>
    <dgm:cxn modelId="{5AA0C0B6-6F57-484F-B248-B05000ADBA1A}" type="presParOf" srcId="{C017257F-2FBE-4106-BC0E-FAA324A6A32D}" destId="{9A675CAD-1205-42C1-BBCD-D5A3C502F25A}" srcOrd="0" destOrd="0" presId="urn:microsoft.com/office/officeart/2005/8/layout/list1"/>
    <dgm:cxn modelId="{7D6CA867-8F7F-4C32-9534-F43C39201C29}" type="presParOf" srcId="{C017257F-2FBE-4106-BC0E-FAA324A6A32D}" destId="{AA7D2A10-E7B5-4459-8B32-BCCA0199362E}" srcOrd="1" destOrd="0" presId="urn:microsoft.com/office/officeart/2005/8/layout/list1"/>
    <dgm:cxn modelId="{9170B16E-292B-427E-8361-2894CB24A2DB}" type="presParOf" srcId="{86AD3189-E5A9-4AC3-94A4-F013C86FF7AC}" destId="{678FD0D3-1615-4224-8704-613D052297FB}" srcOrd="9" destOrd="0" presId="urn:microsoft.com/office/officeart/2005/8/layout/list1"/>
    <dgm:cxn modelId="{6C07D21B-D14A-46B0-B046-1F54658435C0}" type="presParOf" srcId="{86AD3189-E5A9-4AC3-94A4-F013C86FF7AC}" destId="{0224A857-37B1-4FE4-9C44-DCE3E3DD245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4E31D-CE47-4AE9-86F9-CD7D23A4D8D6}">
      <dsp:nvSpPr>
        <dsp:cNvPr id="0" name=""/>
        <dsp:cNvSpPr/>
      </dsp:nvSpPr>
      <dsp:spPr>
        <a:xfrm>
          <a:off x="0" y="0"/>
          <a:ext cx="8097012" cy="880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выявление нуждаемости ребенка и его семьи в ранней помощи</a:t>
          </a:r>
        </a:p>
      </dsp:txBody>
      <dsp:txXfrm>
        <a:off x="25797" y="25797"/>
        <a:ext cx="7043517" cy="829197"/>
      </dsp:txXfrm>
    </dsp:sp>
    <dsp:sp modelId="{D1B3747F-A69E-4ACE-8051-BE8247FDB15C}">
      <dsp:nvSpPr>
        <dsp:cNvPr id="0" name=""/>
        <dsp:cNvSpPr/>
      </dsp:nvSpPr>
      <dsp:spPr>
        <a:xfrm>
          <a:off x="604647" y="1003123"/>
          <a:ext cx="8097012" cy="880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проведение углубленной междисциплинарной/дифференциальной оценки активности и участия ребёнка в </a:t>
          </a:r>
          <a:r>
            <a:rPr lang="ru-RU" sz="1800" kern="1200" dirty="0" smtClean="0"/>
            <a:t>ЕЖС на основе МКФ</a:t>
          </a:r>
          <a:endParaRPr lang="ru-RU" sz="1800" kern="1200" dirty="0"/>
        </a:p>
      </dsp:txBody>
      <dsp:txXfrm>
        <a:off x="630444" y="1028920"/>
        <a:ext cx="6868256" cy="829197"/>
      </dsp:txXfrm>
    </dsp:sp>
    <dsp:sp modelId="{9096205B-5947-4A18-BA99-442C8AB99077}">
      <dsp:nvSpPr>
        <dsp:cNvPr id="0" name=""/>
        <dsp:cNvSpPr/>
      </dsp:nvSpPr>
      <dsp:spPr>
        <a:xfrm>
          <a:off x="1209293" y="2006247"/>
          <a:ext cx="8097012" cy="880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составление и реализация индивидуальной программы ранней помощи</a:t>
          </a:r>
        </a:p>
      </dsp:txBody>
      <dsp:txXfrm>
        <a:off x="1235090" y="2032044"/>
        <a:ext cx="6868256" cy="829197"/>
      </dsp:txXfrm>
    </dsp:sp>
    <dsp:sp modelId="{51FA770B-A7EC-441E-BE2B-62BEF702AB0C}">
      <dsp:nvSpPr>
        <dsp:cNvPr id="0" name=""/>
        <dsp:cNvSpPr/>
      </dsp:nvSpPr>
      <dsp:spPr>
        <a:xfrm>
          <a:off x="1813940" y="3009370"/>
          <a:ext cx="8097012" cy="880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промежуточная и итоговая оценки реализации программы ранней помощи</a:t>
          </a:r>
        </a:p>
      </dsp:txBody>
      <dsp:txXfrm>
        <a:off x="1839737" y="3035167"/>
        <a:ext cx="6868256" cy="829197"/>
      </dsp:txXfrm>
    </dsp:sp>
    <dsp:sp modelId="{7C7E6263-1B78-45DE-9A74-017C8E7E64B0}">
      <dsp:nvSpPr>
        <dsp:cNvPr id="0" name=""/>
        <dsp:cNvSpPr/>
      </dsp:nvSpPr>
      <dsp:spPr>
        <a:xfrm>
          <a:off x="2418587" y="4012494"/>
          <a:ext cx="8097012" cy="880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завершение процесса оказания услуг, переход ребёнка в дошкольное образовательное учреждение</a:t>
          </a:r>
        </a:p>
      </dsp:txBody>
      <dsp:txXfrm>
        <a:off x="2444384" y="4038291"/>
        <a:ext cx="6868256" cy="829197"/>
      </dsp:txXfrm>
    </dsp:sp>
    <dsp:sp modelId="{104164E9-B0E4-4691-8ADB-167A8158F1DD}">
      <dsp:nvSpPr>
        <dsp:cNvPr id="0" name=""/>
        <dsp:cNvSpPr/>
      </dsp:nvSpPr>
      <dsp:spPr>
        <a:xfrm>
          <a:off x="7524497" y="643467"/>
          <a:ext cx="572514" cy="5725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653313" y="643467"/>
        <a:ext cx="314882" cy="430817"/>
      </dsp:txXfrm>
    </dsp:sp>
    <dsp:sp modelId="{6A4D1C30-6FD5-43D6-A79E-25CBCEE36B3A}">
      <dsp:nvSpPr>
        <dsp:cNvPr id="0" name=""/>
        <dsp:cNvSpPr/>
      </dsp:nvSpPr>
      <dsp:spPr>
        <a:xfrm>
          <a:off x="8129144" y="1646590"/>
          <a:ext cx="572514" cy="5725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8257960" y="1646590"/>
        <a:ext cx="314882" cy="430817"/>
      </dsp:txXfrm>
    </dsp:sp>
    <dsp:sp modelId="{5F71C9B5-63F5-483B-9EE8-AB1ACCF5738B}">
      <dsp:nvSpPr>
        <dsp:cNvPr id="0" name=""/>
        <dsp:cNvSpPr/>
      </dsp:nvSpPr>
      <dsp:spPr>
        <a:xfrm>
          <a:off x="8733791" y="2635034"/>
          <a:ext cx="572514" cy="5725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8862607" y="2635034"/>
        <a:ext cx="314882" cy="430817"/>
      </dsp:txXfrm>
    </dsp:sp>
    <dsp:sp modelId="{D75DDDB5-57C5-428D-BA88-6E8015D57900}">
      <dsp:nvSpPr>
        <dsp:cNvPr id="0" name=""/>
        <dsp:cNvSpPr/>
      </dsp:nvSpPr>
      <dsp:spPr>
        <a:xfrm>
          <a:off x="9338438" y="3647944"/>
          <a:ext cx="572514" cy="5725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9467254" y="3647944"/>
        <a:ext cx="314882" cy="430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63BE6-60A4-49C5-9E4E-94CF48BA4ACE}">
      <dsp:nvSpPr>
        <dsp:cNvPr id="0" name=""/>
        <dsp:cNvSpPr/>
      </dsp:nvSpPr>
      <dsp:spPr>
        <a:xfrm>
          <a:off x="0" y="578510"/>
          <a:ext cx="10275133" cy="897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555" tIns="416560" rIns="85155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Непрерывное и регулярное  получение услуг </a:t>
          </a:r>
          <a:r>
            <a:rPr lang="ru-RU" sz="2000" kern="1200" dirty="0" smtClean="0"/>
            <a:t>до 6 </a:t>
          </a:r>
          <a:r>
            <a:rPr lang="ru-RU" sz="2000" kern="1200" dirty="0"/>
            <a:t>месяцев</a:t>
          </a:r>
        </a:p>
      </dsp:txBody>
      <dsp:txXfrm>
        <a:off x="0" y="578510"/>
        <a:ext cx="10275133" cy="897498"/>
      </dsp:txXfrm>
    </dsp:sp>
    <dsp:sp modelId="{C0B1631A-46E8-44DC-A6D6-D432A1258C78}">
      <dsp:nvSpPr>
        <dsp:cNvPr id="0" name=""/>
        <dsp:cNvSpPr/>
      </dsp:nvSpPr>
      <dsp:spPr>
        <a:xfrm>
          <a:off x="548604" y="283310"/>
          <a:ext cx="7680456" cy="59040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03" tIns="0" rIns="2903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Реализация ИПРП</a:t>
          </a:r>
        </a:p>
      </dsp:txBody>
      <dsp:txXfrm>
        <a:off x="577425" y="312131"/>
        <a:ext cx="7622814" cy="532758"/>
      </dsp:txXfrm>
    </dsp:sp>
    <dsp:sp modelId="{649A2D69-8FF3-4DFC-8B59-EAEE08A9ADF6}">
      <dsp:nvSpPr>
        <dsp:cNvPr id="0" name=""/>
        <dsp:cNvSpPr/>
      </dsp:nvSpPr>
      <dsp:spPr>
        <a:xfrm>
          <a:off x="0" y="1879209"/>
          <a:ext cx="10972079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555" tIns="416560" rIns="85155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 Получение услуги с согласованной частотой не более 10 раз в год (1 раз в месяц) или не более 5 раз в год (2 раза в месяц)</a:t>
          </a:r>
        </a:p>
      </dsp:txBody>
      <dsp:txXfrm>
        <a:off x="0" y="1879209"/>
        <a:ext cx="10972079" cy="1134000"/>
      </dsp:txXfrm>
    </dsp:sp>
    <dsp:sp modelId="{9D1BD8AA-61EF-4AF4-9181-73BBBC5D6DC8}">
      <dsp:nvSpPr>
        <dsp:cNvPr id="0" name=""/>
        <dsp:cNvSpPr/>
      </dsp:nvSpPr>
      <dsp:spPr>
        <a:xfrm>
          <a:off x="548604" y="1584009"/>
          <a:ext cx="7680456" cy="59040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03" tIns="0" rIns="2903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Мониторинг (пролонгированное консультирование без ИПРП)</a:t>
          </a:r>
        </a:p>
      </dsp:txBody>
      <dsp:txXfrm>
        <a:off x="577425" y="1612830"/>
        <a:ext cx="7622814" cy="532758"/>
      </dsp:txXfrm>
    </dsp:sp>
    <dsp:sp modelId="{0224A857-37B1-4FE4-9C44-DCE3E3DD2458}">
      <dsp:nvSpPr>
        <dsp:cNvPr id="0" name=""/>
        <dsp:cNvSpPr/>
      </dsp:nvSpPr>
      <dsp:spPr>
        <a:xfrm>
          <a:off x="0" y="3416409"/>
          <a:ext cx="10972079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555" tIns="416560" rIns="85155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Получение услуги с согласованной частотой не более 3-х месяцев и не более 2-х консультаций. </a:t>
          </a:r>
        </a:p>
      </dsp:txBody>
      <dsp:txXfrm>
        <a:off x="0" y="3416409"/>
        <a:ext cx="10972079" cy="1134000"/>
      </dsp:txXfrm>
    </dsp:sp>
    <dsp:sp modelId="{AA7D2A10-E7B5-4459-8B32-BCCA0199362E}">
      <dsp:nvSpPr>
        <dsp:cNvPr id="0" name=""/>
        <dsp:cNvSpPr/>
      </dsp:nvSpPr>
      <dsp:spPr>
        <a:xfrm>
          <a:off x="548604" y="3121209"/>
          <a:ext cx="7680456" cy="59040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03" tIns="0" rIns="2903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Краткосрочное предоставление услуг без ИПРП </a:t>
          </a:r>
        </a:p>
      </dsp:txBody>
      <dsp:txXfrm>
        <a:off x="577425" y="3150030"/>
        <a:ext cx="762281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5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4E7199F-9F0F-41D9-9290-72A803961498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72" name="Номер слайда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279C814-AFD3-485D-A26D-D6D899ABFEB6}" type="slidenum">
              <a:rPr lang="ru-RU" sz="1200" b="0" strike="noStrike" spc="-1">
                <a:latin typeface="Times New Roman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2016 г. Правительством РФ принята Концепции развития ранней помощи в Российской Федерации на период до 2020 года. Согласно Концепции в каждом субъекте РФ к 2020 году должна быть создана сеть служб ранней помощи, работающих на основе современных принципов, подходов, технологий раннего детского вмешательства, разрабатываемых с 80-х годов прошлого века в ряде стран Старого и Нового Света и осваиваемых с конца 90-х годов в нашей стране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6474C-5213-42E7-999F-D8B2A2AB9E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3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4E7199F-9F0F-41D9-9290-72A803961498}" type="slidenum">
              <a:rPr lang="ru-RU" sz="1400" b="0" strike="noStrike" spc="-1" smtClean="0">
                <a:latin typeface="Times New Roman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88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2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7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26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9373"/>
            <a:ext cx="10358120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+mj-lt"/>
                <a:cs typeface="Calibri Light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2674620"/>
            <a:ext cx="10358120" cy="507831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911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1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6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4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8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4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3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0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9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Заголовок 1"/>
          <p:cNvSpPr/>
          <p:nvPr/>
        </p:nvSpPr>
        <p:spPr>
          <a:xfrm>
            <a:off x="1523880" y="1890346"/>
            <a:ext cx="9143280" cy="2327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9500" lnSpcReduction="20000"/>
          </a:bodyPr>
          <a:lstStyle/>
          <a:p>
            <a:pPr algn="ctr">
              <a:lnSpc>
                <a:spcPct val="85000"/>
              </a:lnSpc>
            </a:pPr>
            <a:r>
              <a:rPr lang="ru-RU" sz="8000" b="1" spc="-52" dirty="0" smtClean="0">
                <a:latin typeface="Calibri Light"/>
              </a:rPr>
              <a:t>Технология оказания</a:t>
            </a:r>
            <a:r>
              <a:rPr lang="ru-RU" sz="8000" b="1" strike="noStrike" spc="-52" dirty="0" smtClean="0">
                <a:latin typeface="Calibri Light"/>
              </a:rPr>
              <a:t> </a:t>
            </a:r>
            <a:r>
              <a:rPr lang="ru-RU" sz="8000" b="1" strike="noStrike" spc="-52" dirty="0">
                <a:latin typeface="Calibri Light"/>
              </a:rPr>
              <a:t>ранней помощи </a:t>
            </a:r>
            <a:r>
              <a:rPr lang="ru-RU" sz="8000" b="1" strike="noStrike" spc="-52" dirty="0" smtClean="0">
                <a:latin typeface="Calibri Light"/>
              </a:rPr>
              <a:t>детям с РАС и их семьям</a:t>
            </a:r>
            <a:r>
              <a:rPr dirty="0"/>
              <a:t/>
            </a:r>
            <a:br>
              <a:rPr dirty="0"/>
            </a:br>
            <a:endParaRPr lang="ru-RU" sz="6000" b="0" strike="noStrike" spc="-1" dirty="0">
              <a:latin typeface="Arial"/>
            </a:endParaRPr>
          </a:p>
        </p:txBody>
      </p:sp>
      <p:sp>
        <p:nvSpPr>
          <p:cNvPr id="550" name="Подзаголовок 2"/>
          <p:cNvSpPr/>
          <p:nvPr/>
        </p:nvSpPr>
        <p:spPr>
          <a:xfrm>
            <a:off x="6095520" y="5292969"/>
            <a:ext cx="5865805" cy="11869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1600" b="1" strike="noStrike" cap="all" spc="197" dirty="0">
                <a:latin typeface="Calibri"/>
              </a:rPr>
              <a:t>Надежда Геннадьевна Вайтулевичюс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1500" b="0" strike="noStrike" cap="all" spc="197" dirty="0">
                <a:latin typeface="Calibri Light"/>
              </a:rPr>
              <a:t>методист Краевого ресурсно-методического центра </a:t>
            </a:r>
            <a:r>
              <a:rPr dirty="0"/>
              <a:t/>
            </a:r>
            <a:br>
              <a:rPr dirty="0"/>
            </a:br>
            <a:r>
              <a:rPr lang="ru-RU" sz="1500" cap="all" spc="197" dirty="0" smtClean="0">
                <a:latin typeface="Calibri Light"/>
              </a:rPr>
              <a:t>дефектолог</a:t>
            </a:r>
            <a:r>
              <a:rPr lang="ru-RU" sz="1500" b="0" strike="noStrike" cap="all" spc="197" dirty="0" smtClean="0">
                <a:latin typeface="Calibri Light"/>
              </a:rPr>
              <a:t> </a:t>
            </a:r>
            <a:r>
              <a:rPr lang="ru-RU" sz="1500" b="0" strike="noStrike" cap="all" spc="197" dirty="0">
                <a:latin typeface="Calibri Light"/>
              </a:rPr>
              <a:t>Службы ранней помощи ГБУ ПК «Центр комплексной реабилитации инвалидов».</a:t>
            </a:r>
            <a:endParaRPr lang="ru-RU" sz="1500" b="0" strike="noStrike" spc="-1" dirty="0">
              <a:latin typeface="Arial"/>
            </a:endParaRPr>
          </a:p>
        </p:txBody>
      </p:sp>
      <p:pic>
        <p:nvPicPr>
          <p:cNvPr id="551" name="Picture 2"/>
          <p:cNvPicPr/>
          <p:nvPr/>
        </p:nvPicPr>
        <p:blipFill>
          <a:blip r:embed="rId3"/>
          <a:stretch/>
        </p:blipFill>
        <p:spPr>
          <a:xfrm>
            <a:off x="786433" y="212872"/>
            <a:ext cx="1253160" cy="122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069"/>
            <a:ext cx="10515600" cy="60666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Промежуточная и итоговая оценка реализации программы</a:t>
            </a:r>
            <a:endParaRPr lang="ru-R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6531"/>
            <a:ext cx="10515600" cy="404043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j-lt"/>
              </a:rPr>
              <a:t>Специалисты проводят промежуточную оценку навыков ребенка в рамках реализации программы ранней помощи через 12 недель после начала вмешательства, если по результатам промежуточной оценки поставленные цели достигнуты, специалисты совместно с родителями ставят новые цели согласно списку целевых навыков на следующие 12 недель. 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Также </a:t>
            </a:r>
            <a:r>
              <a:rPr lang="ru-RU" sz="2000" dirty="0">
                <a:latin typeface="+mj-lt"/>
              </a:rPr>
              <a:t>при завершении реализации программы ранней помощи специалисты проводят итоговую оценку уровня освоения навыков ребенка и дают родителям рекомендации по дальнейшему сопровождению ребенка в образовательных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77066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Заголовок 1"/>
          <p:cNvSpPr/>
          <p:nvPr/>
        </p:nvSpPr>
        <p:spPr>
          <a:xfrm>
            <a:off x="559440" y="382680"/>
            <a:ext cx="10701720" cy="76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200" b="1" strike="noStrike" spc="-52">
                <a:solidFill>
                  <a:srgbClr val="00B0F0"/>
                </a:solidFill>
                <a:latin typeface="Calibri Light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2184391638"/>
              </p:ext>
            </p:extLst>
          </p:nvPr>
        </p:nvGraphicFramePr>
        <p:xfrm>
          <a:off x="609480" y="1146240"/>
          <a:ext cx="10972080" cy="483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40" name="TextBox 4"/>
          <p:cNvSpPr/>
          <p:nvPr/>
        </p:nvSpPr>
        <p:spPr>
          <a:xfrm>
            <a:off x="688610" y="272563"/>
            <a:ext cx="10766520" cy="583321"/>
          </a:xfrm>
          <a:prstGeom prst="rect">
            <a:avLst/>
          </a:prstGeom>
          <a:solidFill>
            <a:srgbClr val="FFC000">
              <a:alpha val="90000"/>
            </a:srgbClr>
          </a:solidFill>
          <a:ln w="0">
            <a:noFill/>
          </a:ln>
          <a:effectLst>
            <a:outerShdw blurRad="38160" dist="25455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Варианты оказания услуг РП </a:t>
            </a:r>
            <a:endParaRPr lang="ru-RU" sz="3200" b="0" strike="noStrike" spc="-1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772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Пролонгированное консултирование без ИПРП</a:t>
            </a:r>
            <a:endParaRPr lang="ru-R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r>
              <a:rPr lang="ru-RU" sz="2000" dirty="0" smtClean="0">
                <a:latin typeface="+mj-lt"/>
              </a:rPr>
              <a:t>Пролонгированное консультирование без составления ИПРП оказывается в том случае, если ребенок и его семья нуждаются в сопровождении в рамках ИПРП, но семья обращается в службу при наличии возраста у ребенка более 3, 5 лет.</a:t>
            </a:r>
          </a:p>
          <a:p>
            <a:r>
              <a:rPr lang="ru-RU" sz="2000" dirty="0" smtClean="0">
                <a:latin typeface="+mj-lt"/>
              </a:rPr>
              <a:t>При данной форме оказания услуг проводится диагностика </a:t>
            </a:r>
            <a:r>
              <a:rPr lang="en-US" sz="2000" dirty="0" smtClean="0">
                <a:latin typeface="+mj-lt"/>
              </a:rPr>
              <a:t>ADOS-2</a:t>
            </a:r>
            <a:r>
              <a:rPr lang="ru-RU" sz="2000" dirty="0" smtClean="0">
                <a:latin typeface="+mj-lt"/>
              </a:rPr>
              <a:t> и мониторинг специалистов с переодической оценкой развития.</a:t>
            </a:r>
          </a:p>
          <a:p>
            <a:r>
              <a:rPr lang="ru-RU" sz="2000" dirty="0" smtClean="0">
                <a:latin typeface="+mj-lt"/>
              </a:rPr>
              <a:t>Оценка результатов производится на основе диагностического опросника </a:t>
            </a:r>
            <a:r>
              <a:rPr lang="en-US" sz="2000" dirty="0" smtClean="0">
                <a:latin typeface="+mj-lt"/>
              </a:rPr>
              <a:t>KID</a:t>
            </a:r>
            <a:r>
              <a:rPr lang="ru-RU" sz="2000" dirty="0" smtClean="0">
                <a:latin typeface="+mj-lt"/>
              </a:rPr>
              <a:t>/</a:t>
            </a:r>
            <a:r>
              <a:rPr lang="en-US" sz="2000" dirty="0" smtClean="0">
                <a:latin typeface="+mj-lt"/>
              </a:rPr>
              <a:t>RCDI</a:t>
            </a:r>
            <a:r>
              <a:rPr lang="ru-RU" sz="2000" dirty="0" smtClean="0">
                <a:latin typeface="+mj-lt"/>
              </a:rPr>
              <a:t> и по областям жизнедеятельности МКФ.</a:t>
            </a:r>
          </a:p>
          <a:p>
            <a:r>
              <a:rPr lang="ru-RU" sz="2000" dirty="0" smtClean="0">
                <a:latin typeface="+mj-lt"/>
              </a:rPr>
              <a:t>При выпуске из Службы ранней помощи родителям даются рекомендации по дальнейшему сопровождению ребенка в других  учреждениях.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00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Заголовок 1"/>
          <p:cNvSpPr/>
          <p:nvPr/>
        </p:nvSpPr>
        <p:spPr>
          <a:xfrm>
            <a:off x="811800" y="272562"/>
            <a:ext cx="10541160" cy="562707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strike="noStrike" spc="-52" dirty="0">
                <a:latin typeface="+mj-lt"/>
              </a:rPr>
              <a:t>Услуги предоставляются в следующих формах:</a:t>
            </a:r>
            <a:endParaRPr lang="ru-RU" sz="3200" b="0" strike="noStrike" spc="-1" dirty="0">
              <a:latin typeface="+mj-lt"/>
            </a:endParaRPr>
          </a:p>
        </p:txBody>
      </p:sp>
      <p:sp>
        <p:nvSpPr>
          <p:cNvPr id="842" name="Объект 2"/>
          <p:cNvSpPr/>
          <p:nvPr/>
        </p:nvSpPr>
        <p:spPr>
          <a:xfrm>
            <a:off x="1040400" y="2458065"/>
            <a:ext cx="10541160" cy="36870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>
            <a:normAutofit/>
          </a:bodyPr>
          <a:lstStyle/>
          <a:p>
            <a:pPr marL="457200" indent="-4564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"/>
            </a:pPr>
            <a:r>
              <a:rPr lang="ru-RU" sz="2400" b="0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при посещении потребителями организации-поставщика услуг ранней помощи; </a:t>
            </a:r>
            <a:endParaRPr lang="ru-RU" sz="2400" b="0" strike="noStrike" spc="-1" dirty="0">
              <a:latin typeface="+mj-lt"/>
            </a:endParaRPr>
          </a:p>
          <a:p>
            <a:pPr marL="343080" indent="-34236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"/>
            </a:pPr>
            <a:r>
              <a:rPr lang="ru-RU" sz="2400" b="0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в очной или дистанционной формах;</a:t>
            </a:r>
            <a:endParaRPr lang="ru-RU" sz="2400" b="0" strike="noStrike" spc="-1" dirty="0">
              <a:latin typeface="+mj-lt"/>
            </a:endParaRPr>
          </a:p>
          <a:p>
            <a:pPr marL="343080" indent="-34236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"/>
            </a:pPr>
            <a:r>
              <a:rPr lang="ru-RU" sz="2400" b="0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 в индивидуальной и групповой формах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marL="1098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1098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4040"/>
                </a:solidFill>
                <a:latin typeface="Calibri"/>
                <a:ea typeface="Times New Roman"/>
              </a:rPr>
              <a:t>  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Заголовок 1"/>
          <p:cNvSpPr/>
          <p:nvPr/>
        </p:nvSpPr>
        <p:spPr>
          <a:xfrm>
            <a:off x="975780" y="1670538"/>
            <a:ext cx="3625716" cy="145073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3600" b="1" strike="noStrike" spc="-52" dirty="0">
                <a:solidFill>
                  <a:srgbClr val="000000"/>
                </a:solidFill>
                <a:latin typeface="Calibri"/>
              </a:rPr>
              <a:t>Спасибо за внимание!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1067" name="Рисунок 5"/>
          <p:cNvPicPr/>
          <p:nvPr/>
        </p:nvPicPr>
        <p:blipFill>
          <a:blip r:embed="rId2"/>
          <a:srcRect t="8637" b="8637"/>
          <a:stretch/>
        </p:blipFill>
        <p:spPr>
          <a:xfrm>
            <a:off x="5732206" y="904680"/>
            <a:ext cx="5279922" cy="4050778"/>
          </a:xfrm>
          <a:prstGeom prst="rect">
            <a:avLst/>
          </a:prstGeom>
          <a:ln w="0">
            <a:noFill/>
          </a:ln>
        </p:spPr>
      </p:pic>
      <p:sp>
        <p:nvSpPr>
          <p:cNvPr id="1068" name="Текст 3"/>
          <p:cNvSpPr/>
          <p:nvPr/>
        </p:nvSpPr>
        <p:spPr>
          <a:xfrm>
            <a:off x="865238" y="4062045"/>
            <a:ext cx="3736258" cy="9671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>
            <a:normAutofit fontScale="90500" lnSpcReduction="20000"/>
          </a:bodyPr>
          <a:lstStyle/>
          <a:p>
            <a:pPr marL="536400" indent="-21600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ru-RU" sz="1300" b="1" strike="noStrike" spc="-1" dirty="0">
                <a:solidFill>
                  <a:srgbClr val="203A4E"/>
                </a:solidFill>
                <a:latin typeface="Calibri Light"/>
              </a:rPr>
              <a:t>ГБУ ПК «Центр комплексной реабилитации инвалидов» </a:t>
            </a:r>
            <a:endParaRPr lang="ru-RU" sz="1300" b="0" strike="noStrike" spc="-1" dirty="0">
              <a:latin typeface="Arial"/>
            </a:endParaRPr>
          </a:p>
          <a:p>
            <a:pPr marL="536400" indent="-21600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ru-RU" sz="1300" b="1" i="1" strike="noStrike" spc="-1" dirty="0">
                <a:solidFill>
                  <a:srgbClr val="203A4E"/>
                </a:solidFill>
                <a:latin typeface="Calibri Light"/>
              </a:rPr>
              <a:t>Служба ранней </a:t>
            </a:r>
            <a:r>
              <a:rPr lang="ru-RU" sz="1300" b="1" i="1" strike="noStrike" spc="-1" dirty="0" smtClean="0">
                <a:solidFill>
                  <a:srgbClr val="203A4E"/>
                </a:solidFill>
                <a:latin typeface="Calibri Light"/>
              </a:rPr>
              <a:t>помощи</a:t>
            </a:r>
          </a:p>
          <a:p>
            <a:pPr marL="536400" indent="-21600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ru-RU" sz="1100" b="1" i="1" spc="-1" dirty="0">
                <a:solidFill>
                  <a:srgbClr val="203A4E"/>
                </a:solidFill>
                <a:latin typeface="Calibri Light"/>
              </a:rPr>
              <a:t>г</a:t>
            </a:r>
            <a:r>
              <a:rPr lang="ru-RU" sz="1100" b="1" i="1" spc="-1" dirty="0" smtClean="0">
                <a:solidFill>
                  <a:srgbClr val="203A4E"/>
                </a:solidFill>
                <a:latin typeface="Calibri Light"/>
              </a:rPr>
              <a:t>.Пермь, ул. Связистов 11а</a:t>
            </a:r>
            <a:endParaRPr lang="ru-RU" sz="1100" b="0" strike="noStrike" spc="-1" dirty="0">
              <a:latin typeface="Arial"/>
            </a:endParaRPr>
          </a:p>
        </p:txBody>
      </p:sp>
      <p:pic>
        <p:nvPicPr>
          <p:cNvPr id="1069" name="Picture 2"/>
          <p:cNvPicPr/>
          <p:nvPr/>
        </p:nvPicPr>
        <p:blipFill>
          <a:blip r:embed="rId3"/>
          <a:stretch/>
        </p:blipFill>
        <p:spPr>
          <a:xfrm>
            <a:off x="559952" y="5310553"/>
            <a:ext cx="1101794" cy="107266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0B54E-B77C-45F1-8973-87259D683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0" r="10996" b="-4"/>
          <a:stretch/>
        </p:blipFill>
        <p:spPr>
          <a:xfrm>
            <a:off x="6399658" y="2802757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26" name="Picture 2" descr="ÐÐ°ÑÑÐ¸Ð½ÐºÐ¸ Ð¿Ð¾ Ð·Ð°Ð¿ÑÐ¾ÑÑ ÐºÐ°ÑÑÐ¸Ð½ÐºÐ¸ Ñ Ð´ÐµÑÑÐ¼Ð¸">
            <a:extLst>
              <a:ext uri="{FF2B5EF4-FFF2-40B4-BE49-F238E27FC236}">
                <a16:creationId xmlns:a16="http://schemas.microsoft.com/office/drawing/2014/main" id="{1DA972B0-1B7E-4F77-96DF-70045431C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7154" b="2"/>
          <a:stretch/>
        </p:blipFill>
        <p:spPr bwMode="auto"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39565E9D-0E4E-4886-9308-39A3A6A98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" r="12137"/>
          <a:stretch/>
        </p:blipFill>
        <p:spPr bwMode="auto"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0B20456-F9A5-470D-BA61-5B6B0998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385" y="1362807"/>
            <a:ext cx="5428473" cy="4690859"/>
          </a:xfrm>
        </p:spPr>
        <p:txBody>
          <a:bodyPr anchor="t">
            <a:norm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В августе 2016 г. Правительством РФ принята Концепции развития ранней помощи в Российской Федерации на период до 2020 года. Согласно Концепции в каждом субъекте РФ к 2020 году должна быть создана сеть служб ранней помощи, работающих на основе современных принципов, подходов, технологий раннего детского вмешательства в нашей </a:t>
            </a:r>
            <a:r>
              <a:rPr lang="ru-RU" sz="2400" dirty="0" smtClean="0">
                <a:cs typeface="Times New Roman" panose="02020603050405020304" pitchFamily="18" charset="0"/>
              </a:rPr>
              <a:t>стране.</a:t>
            </a:r>
            <a:endParaRPr lang="ru-RU" sz="2400" dirty="0">
              <a:cs typeface="Times New Roman" panose="02020603050405020304" pitchFamily="18" charset="0"/>
            </a:endParaRP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9768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Заголовок 1"/>
          <p:cNvSpPr/>
          <p:nvPr/>
        </p:nvSpPr>
        <p:spPr>
          <a:xfrm>
            <a:off x="839880" y="307731"/>
            <a:ext cx="10514880" cy="65063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3600" b="1" strike="noStrike" spc="-52" dirty="0">
                <a:solidFill>
                  <a:srgbClr val="000000"/>
                </a:solidFill>
                <a:latin typeface="Calibri Light"/>
              </a:rPr>
              <a:t>Что такое ранняя помощь?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559" name="Текст 6"/>
          <p:cNvSpPr/>
          <p:nvPr/>
        </p:nvSpPr>
        <p:spPr>
          <a:xfrm>
            <a:off x="639096" y="1710360"/>
            <a:ext cx="4015343" cy="39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8252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000" b="0" strike="noStrike" cap="all" spc="-1" dirty="0">
                <a:latin typeface="Calibri"/>
              </a:rPr>
              <a:t>Ранняя помощь – </a:t>
            </a:r>
            <a:r>
              <a:rPr dirty="0"/>
              <a:t/>
            </a:r>
            <a:br>
              <a:rPr dirty="0"/>
            </a:br>
            <a:r>
              <a:rPr lang="ru-RU" sz="2000" b="0" strike="noStrike" cap="all" spc="-1" dirty="0">
                <a:latin typeface="Calibri"/>
              </a:rPr>
              <a:t>форма помощи семье и ребёнку от 0 до 4-х лет, направленная на развитие всех базовых навыков ребёнка, имеющего риски или ограничения развития в раннем возрасте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60" name="Объект 5"/>
          <p:cNvSpPr/>
          <p:nvPr/>
        </p:nvSpPr>
        <p:spPr>
          <a:xfrm>
            <a:off x="5008680" y="2199600"/>
            <a:ext cx="6346080" cy="351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>
            <a:noAutofit/>
          </a:bodyPr>
          <a:lstStyle/>
          <a:p>
            <a:pPr marL="182520" indent="-181800">
              <a:lnSpc>
                <a:spcPct val="140000"/>
              </a:lnSpc>
              <a:spcBef>
                <a:spcPts val="601"/>
              </a:spcBef>
              <a:spcAft>
                <a:spcPts val="601"/>
              </a:spcAft>
              <a:buClr>
                <a:srgbClr val="E48312"/>
              </a:buClr>
              <a:buFont typeface="Arial"/>
              <a:buChar char="•"/>
              <a:tabLst>
                <a:tab pos="182520" algn="l"/>
                <a:tab pos="26820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содействие в развитии у ребёнка новых навыков в повседневной жизни</a:t>
            </a:r>
            <a:endParaRPr lang="ru-RU" sz="2000" b="0" strike="noStrike" spc="-1">
              <a:latin typeface="Arial"/>
            </a:endParaRPr>
          </a:p>
          <a:p>
            <a:pPr marL="182520" indent="-181800">
              <a:lnSpc>
                <a:spcPct val="140000"/>
              </a:lnSpc>
              <a:spcBef>
                <a:spcPts val="601"/>
              </a:spcBef>
              <a:spcAft>
                <a:spcPts val="601"/>
              </a:spcAft>
              <a:buClr>
                <a:srgbClr val="E48312"/>
              </a:buClr>
              <a:buFont typeface="Arial"/>
              <a:buChar char="•"/>
              <a:tabLst>
                <a:tab pos="182520" algn="l"/>
                <a:tab pos="26820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содействие созданию условий для повышения качества жизни ребёнка и семьи</a:t>
            </a:r>
            <a:endParaRPr lang="ru-RU" sz="2000" b="0" strike="noStrike" spc="-1">
              <a:latin typeface="Arial"/>
            </a:endParaRPr>
          </a:p>
          <a:p>
            <a:pPr marL="182520" indent="-181800">
              <a:lnSpc>
                <a:spcPct val="140000"/>
              </a:lnSpc>
              <a:spcBef>
                <a:spcPts val="601"/>
              </a:spcBef>
              <a:spcAft>
                <a:spcPts val="601"/>
              </a:spcAft>
              <a:buClr>
                <a:srgbClr val="E48312"/>
              </a:buClr>
              <a:buFont typeface="Arial"/>
              <a:buChar char="•"/>
              <a:tabLst>
                <a:tab pos="182520" algn="l"/>
                <a:tab pos="26820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профилактику вторичных осложнений у ребёнка</a:t>
            </a:r>
            <a:endParaRPr lang="ru-RU" sz="2000" b="0" strike="noStrike" spc="-1">
              <a:latin typeface="Arial"/>
            </a:endParaRPr>
          </a:p>
          <a:p>
            <a:pPr marL="182520" indent="-181800">
              <a:lnSpc>
                <a:spcPct val="140000"/>
              </a:lnSpc>
              <a:spcBef>
                <a:spcPts val="601"/>
              </a:spcBef>
              <a:spcAft>
                <a:spcPts val="601"/>
              </a:spcAft>
              <a:buClr>
                <a:srgbClr val="E48312"/>
              </a:buClr>
              <a:buFont typeface="Arial"/>
              <a:buChar char="•"/>
              <a:tabLst>
                <a:tab pos="182520" algn="l"/>
                <a:tab pos="26820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поддержку и информирование семьи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61" name="Текст 4"/>
          <p:cNvSpPr/>
          <p:nvPr/>
        </p:nvSpPr>
        <p:spPr>
          <a:xfrm>
            <a:off x="5008680" y="1263600"/>
            <a:ext cx="6744960" cy="73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000" b="1" strike="noStrike" cap="all" spc="-1" dirty="0">
                <a:latin typeface="Calibri"/>
              </a:rPr>
              <a:t>Услуги ранней помощи направлены на: </a:t>
            </a:r>
            <a:endParaRPr lang="ru-RU" sz="20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Рисунок 2"/>
          <p:cNvSpPr/>
          <p:nvPr/>
        </p:nvSpPr>
        <p:spPr>
          <a:xfrm>
            <a:off x="6562980" y="2803140"/>
            <a:ext cx="2788200" cy="2788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Рисунок 6"/>
          <p:cNvSpPr/>
          <p:nvPr/>
        </p:nvSpPr>
        <p:spPr>
          <a:xfrm>
            <a:off x="8160480" y="0"/>
            <a:ext cx="4033440" cy="3485880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Рисунок 4"/>
          <p:cNvSpPr/>
          <p:nvPr/>
        </p:nvSpPr>
        <p:spPr>
          <a:xfrm>
            <a:off x="9052920" y="4197240"/>
            <a:ext cx="3138120" cy="2660040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5" name="Заголовок 7"/>
          <p:cNvSpPr/>
          <p:nvPr/>
        </p:nvSpPr>
        <p:spPr>
          <a:xfrm>
            <a:off x="404448" y="250519"/>
            <a:ext cx="7174522" cy="68580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200" b="1" strike="noStrike" spc="-52" dirty="0" err="1">
                <a:latin typeface="+mj-lt"/>
              </a:rPr>
              <a:t>Дети</a:t>
            </a:r>
            <a:r>
              <a:rPr lang="en-US" sz="3200" b="1" strike="noStrike" spc="-52" dirty="0">
                <a:latin typeface="+mj-lt"/>
              </a:rPr>
              <a:t> </a:t>
            </a:r>
            <a:r>
              <a:rPr lang="en-US" sz="3200" b="1" strike="noStrike" spc="-52" dirty="0" err="1">
                <a:latin typeface="+mj-lt"/>
              </a:rPr>
              <a:t>целевой</a:t>
            </a:r>
            <a:r>
              <a:rPr lang="en-US" sz="3200" b="1" strike="noStrike" spc="-52" dirty="0">
                <a:latin typeface="+mj-lt"/>
              </a:rPr>
              <a:t> </a:t>
            </a:r>
            <a:r>
              <a:rPr lang="en-US" sz="3200" b="1" strike="noStrike" spc="-52" dirty="0" err="1">
                <a:latin typeface="+mj-lt"/>
              </a:rPr>
              <a:t>группы</a:t>
            </a:r>
            <a:r>
              <a:rPr lang="en-US" sz="3200" b="1" strike="noStrike" spc="-52" dirty="0">
                <a:latin typeface="+mj-lt"/>
              </a:rPr>
              <a:t> </a:t>
            </a:r>
            <a:endParaRPr lang="ru-RU" sz="3200" b="1" strike="noStrike" spc="-1" dirty="0">
              <a:latin typeface="+mj-lt"/>
            </a:endParaRPr>
          </a:p>
        </p:txBody>
      </p:sp>
      <p:sp>
        <p:nvSpPr>
          <p:cNvPr id="566" name="Объект 1"/>
          <p:cNvSpPr/>
          <p:nvPr/>
        </p:nvSpPr>
        <p:spPr>
          <a:xfrm>
            <a:off x="816076" y="1446120"/>
            <a:ext cx="5378247" cy="513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ru-RU" sz="1800" b="0" strike="noStrike" spc="-1" dirty="0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en-US" sz="2400" b="0" strike="noStrike" spc="-1" dirty="0" err="1">
                <a:latin typeface="Calibri"/>
              </a:rPr>
              <a:t>Дети</a:t>
            </a:r>
            <a:r>
              <a:rPr lang="en-US" sz="2400" b="0" strike="noStrike" spc="-1" dirty="0">
                <a:latin typeface="Calibri"/>
              </a:rPr>
              <a:t> в </a:t>
            </a:r>
            <a:r>
              <a:rPr lang="en-US" sz="2400" b="0" strike="noStrike" spc="-1" dirty="0" err="1">
                <a:latin typeface="Calibri"/>
              </a:rPr>
              <a:t>возрасте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от</a:t>
            </a:r>
            <a:r>
              <a:rPr lang="en-US" sz="2400" b="0" strike="noStrike" spc="-1" dirty="0">
                <a:latin typeface="Calibri"/>
              </a:rPr>
              <a:t> 0 </a:t>
            </a:r>
            <a:r>
              <a:rPr lang="en-US" sz="2400" b="0" strike="noStrike" spc="-1" dirty="0" err="1">
                <a:latin typeface="Calibri"/>
              </a:rPr>
              <a:t>до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ru-RU" sz="2400" b="0" strike="noStrike" spc="-1" dirty="0">
                <a:latin typeface="Calibri"/>
              </a:rPr>
              <a:t>4-х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лет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  <a:tabLst>
                <a:tab pos="0" algn="l"/>
              </a:tabLst>
            </a:pPr>
            <a:r>
              <a:rPr lang="en-US" sz="2400" b="0" strike="noStrike" spc="-1" dirty="0" err="1">
                <a:latin typeface="Calibri"/>
              </a:rPr>
              <a:t>Дети</a:t>
            </a:r>
            <a:r>
              <a:rPr lang="en-US" sz="2400" b="0" strike="noStrike" spc="-1" dirty="0">
                <a:latin typeface="Calibri"/>
              </a:rPr>
              <a:t>, </a:t>
            </a:r>
            <a:r>
              <a:rPr lang="en-US" sz="2400" b="0" strike="noStrike" spc="-1" dirty="0" err="1">
                <a:latin typeface="Calibri"/>
              </a:rPr>
              <a:t>имеющие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ограничение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жизнедеятельности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или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инвалидност</a:t>
            </a:r>
            <a:r>
              <a:rPr lang="ru-RU" sz="2400" b="0" strike="noStrike" spc="-1" dirty="0">
                <a:latin typeface="Calibri"/>
              </a:rPr>
              <a:t>ь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  <a:tabLst>
                <a:tab pos="0" algn="l"/>
              </a:tabLst>
            </a:pPr>
            <a:r>
              <a:rPr lang="en-US" sz="2400" b="0" strike="noStrike" spc="-1" dirty="0" err="1">
                <a:latin typeface="Calibri"/>
              </a:rPr>
              <a:t>Дети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группы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риска</a:t>
            </a:r>
            <a:r>
              <a:rPr lang="en-US" sz="2400" b="0" strike="noStrike" spc="-1" dirty="0">
                <a:latin typeface="Calibri"/>
              </a:rPr>
              <a:t>  - </a:t>
            </a:r>
            <a:r>
              <a:rPr lang="en-US" sz="2400" b="0" strike="noStrike" spc="-1" dirty="0" err="1">
                <a:latin typeface="Calibri"/>
              </a:rPr>
              <a:t>дети</a:t>
            </a:r>
            <a:r>
              <a:rPr lang="en-US" sz="2400" b="0" strike="noStrike" spc="-1" dirty="0">
                <a:latin typeface="Calibri"/>
              </a:rPr>
              <a:t> с </a:t>
            </a:r>
            <a:r>
              <a:rPr lang="en-US" sz="2400" b="0" strike="noStrike" spc="-1" dirty="0" err="1">
                <a:latin typeface="Calibri"/>
              </a:rPr>
              <a:t>риском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развития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ограничений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жизнедеятельности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или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инвалидности</a:t>
            </a:r>
            <a:r>
              <a:rPr lang="ru-RU" sz="2400" b="0" strike="noStrike" spc="-1" dirty="0">
                <a:latin typeface="Calibri"/>
              </a:rPr>
              <a:t>,</a:t>
            </a:r>
            <a:r>
              <a:rPr lang="en-US" sz="2400" b="0" strike="noStrike" spc="-1" dirty="0">
                <a:latin typeface="Calibri"/>
              </a:rPr>
              <a:t> в </a:t>
            </a:r>
            <a:r>
              <a:rPr lang="en-US" sz="2400" b="0" strike="noStrike" spc="-1" dirty="0" err="1">
                <a:latin typeface="Calibri"/>
              </a:rPr>
              <a:t>связи</a:t>
            </a:r>
            <a:r>
              <a:rPr lang="en-US" sz="2400" b="0" strike="noStrike" spc="-1" dirty="0">
                <a:latin typeface="Calibri"/>
              </a:rPr>
              <a:t> с </a:t>
            </a:r>
            <a:r>
              <a:rPr lang="en-US" sz="2400" b="0" strike="noStrike" spc="-1" dirty="0" err="1">
                <a:latin typeface="Calibri"/>
              </a:rPr>
              <a:t>имеющимися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неблагоприятными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биологическими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факторами</a:t>
            </a:r>
            <a:r>
              <a:rPr lang="en-US" sz="2400" b="0" strike="noStrike" spc="-1" dirty="0">
                <a:latin typeface="Calibri"/>
              </a:rPr>
              <a:t> и/</a:t>
            </a:r>
            <a:r>
              <a:rPr lang="en-US" sz="2400" b="0" strike="noStrike" spc="-1" dirty="0" err="1">
                <a:latin typeface="Calibri"/>
              </a:rPr>
              <a:t>или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влиянием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факторов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окружающей</a:t>
            </a:r>
            <a:r>
              <a:rPr lang="en-US" sz="2400" b="0" strike="noStrike" spc="-1" dirty="0">
                <a:latin typeface="Calibri"/>
              </a:rPr>
              <a:t> </a:t>
            </a:r>
            <a:r>
              <a:rPr lang="en-US" sz="2400" b="0" strike="noStrike" spc="-1" dirty="0" err="1">
                <a:latin typeface="Calibri"/>
              </a:rPr>
              <a:t>среды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410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Системная модель ранней помощи </a:t>
            </a:r>
            <a:endParaRPr lang="ru-RU" sz="3600" b="1" dirty="0"/>
          </a:p>
        </p:txBody>
      </p:sp>
      <p:graphicFrame>
        <p:nvGraphicFramePr>
          <p:cNvPr id="4" name="Схема 1">
            <a:extLst>
              <a:ext uri="{FF2B5EF4-FFF2-40B4-BE49-F238E27FC236}">
                <a16:creationId xmlns:a16="http://schemas.microsoft.com/office/drawing/2014/main" id="{164EEAF6-EEA8-416A-A00A-47BDE73E2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113285"/>
              </p:ext>
            </p:extLst>
          </p:nvPr>
        </p:nvGraphicFramePr>
        <p:xfrm>
          <a:off x="838200" y="1283678"/>
          <a:ext cx="10515600" cy="489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53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02275-441F-4453-8327-A8E06071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286603"/>
            <a:ext cx="11552903" cy="47048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Обращение родителей</a:t>
            </a:r>
            <a:r>
              <a:rPr lang="en-US" sz="2800" b="1" dirty="0"/>
              <a:t> </a:t>
            </a:r>
            <a:r>
              <a:rPr lang="ru-RU" sz="2800" b="1" dirty="0"/>
              <a:t>в Службу ранней помощи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3477EA-2CF9-412D-9746-B8F26F6F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1362808"/>
            <a:ext cx="11552903" cy="481184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бработка первичного обращения родителей (законных представителей) в организацию, предоставляющую услуги ранней помощи</a:t>
            </a:r>
            <a:r>
              <a:rPr lang="ru-RU" sz="18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со звонка одного из родителей/ законных представителей в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ранней помощи или с очного обращения родителей/ законных представителей в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Далее происходит разговор с администратором в ходе которого выясняется запрос – что беспокоит родителей в отношении развития ребенка.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дминистратор предоставляет семье:</a:t>
            </a:r>
            <a:endParaRPr lang="ru-RU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порядке предоставления услуг ранней помощи;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информацию 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 заполнении диагностических опросников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KID, RCDI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(опросники размещены на сайте организации «Центр комплексной реабилитации инвалидов» в разделе Служба ранней помощи             Анкета для первичного приема)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53F91BB-E33F-4D2B-8573-1F90AE3AC48E}"/>
              </a:ext>
            </a:extLst>
          </p:cNvPr>
          <p:cNvCxnSpPr/>
          <p:nvPr/>
        </p:nvCxnSpPr>
        <p:spPr>
          <a:xfrm>
            <a:off x="8931187" y="5102517"/>
            <a:ext cx="4227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37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365126"/>
            <a:ext cx="11333284" cy="46135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Выявление нуждаемости ребенка и его семьи в РП</a:t>
            </a:r>
            <a:endParaRPr lang="ru-R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1354015"/>
            <a:ext cx="11333284" cy="482294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j-lt"/>
              </a:rPr>
              <a:t>Для выявления нуждаемости ребенка и его семьи в услугах ранней помощи назначается первичный прием, который проводят два специалиста из смежных областей знаний (например, психолог и дефектолог, дефектолог и физический терапевт, дефектолог и логопед).</a:t>
            </a:r>
          </a:p>
          <a:p>
            <a:r>
              <a:rPr lang="ru-RU" sz="2000" dirty="0">
                <a:latin typeface="+mj-lt"/>
              </a:rPr>
              <a:t>Во время проведения первичного приема специалисты проводят необходимые пробы, беседуют с родителями, наблюдают за ребенком, фиксируя трудности, возникающие у ребенка в соответствии с Международной классификации функционирования, ограничений жизнедеятельности и здоровья (далее – МКФ). </a:t>
            </a:r>
          </a:p>
          <a:p>
            <a:r>
              <a:rPr lang="ru-RU" sz="2000" dirty="0">
                <a:latin typeface="+mj-lt"/>
              </a:rPr>
              <a:t>В случаях, когда специалисты, наблюдая за ребенком на первичном приеме, замечают признаки расстройства аутистического спектра или наличие тяжелых нарушений речевого развития, предлагают родителям (законным представителям) заполнить опросник M-CHAT-R. </a:t>
            </a:r>
            <a:endParaRPr lang="ru-RU" sz="2000" dirty="0" smtClean="0">
              <a:latin typeface="+mj-lt"/>
            </a:endParaRPr>
          </a:p>
          <a:p>
            <a:r>
              <a:rPr lang="ru-RU" sz="2000" dirty="0">
                <a:latin typeface="+mj-lt"/>
              </a:rPr>
              <a:t>Если результат оценки положительный, специалисты имеют основание выдвигать гипотезу о наличии у ребенка </a:t>
            </a:r>
            <a:r>
              <a:rPr lang="ru-RU" sz="2000" u="sng" dirty="0">
                <a:latin typeface="+mj-lt"/>
              </a:rPr>
              <a:t>расстройства аутистического </a:t>
            </a:r>
            <a:r>
              <a:rPr lang="ru-RU" sz="2000" u="sng" dirty="0" smtClean="0">
                <a:latin typeface="+mj-lt"/>
              </a:rPr>
              <a:t>спектра</a:t>
            </a:r>
            <a:r>
              <a:rPr lang="ru-RU" sz="2000" dirty="0" smtClean="0">
                <a:latin typeface="+mj-lt"/>
              </a:rPr>
              <a:t>. </a:t>
            </a:r>
          </a:p>
          <a:p>
            <a:r>
              <a:rPr lang="ru-RU" sz="2000" dirty="0">
                <a:latin typeface="+mj-lt"/>
              </a:rPr>
              <a:t>Далее данная гипотеза проверяется специалистами на этапе проведения дифференциальной диагностики. </a:t>
            </a:r>
          </a:p>
        </p:txBody>
      </p:sp>
    </p:spTree>
    <p:extLst>
      <p:ext uri="{BB962C8B-B14F-4D97-AF65-F5344CB8AC3E}">
        <p14:creationId xmlns:p14="http://schemas.microsoft.com/office/powerpoint/2010/main" val="38723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289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Проведение оценочных процедур</a:t>
            </a:r>
            <a:endParaRPr lang="ru-R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389185"/>
            <a:ext cx="11342077" cy="478777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j-lt"/>
              </a:rPr>
              <a:t>Для подтверждения или опровержения выдвинутой гипотезы специалистами Службы ранней помощи проводится дифференциальная диагностика с использованием ADOS-2 - стандартизированной методики, которая позволяет в случае подозрения на наличие расстройства аутистического спектра объективно оценить у ребенка особенности общения, социального взаимодействия и игры. </a:t>
            </a:r>
            <a:endParaRPr lang="ru-RU" sz="1800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Структурированные </a:t>
            </a:r>
            <a:r>
              <a:rPr lang="ru-RU" sz="1800" dirty="0">
                <a:latin typeface="+mj-lt"/>
              </a:rPr>
              <a:t>виды деятельности и материалы методики позволяют создать стандартные ситуации, в которых могут проявиться формы поведения, важные для диагностики аутизма. </a:t>
            </a:r>
            <a:endParaRPr lang="ru-RU" sz="1800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По </a:t>
            </a:r>
            <a:r>
              <a:rPr lang="ru-RU" sz="1800" dirty="0">
                <a:latin typeface="+mj-lt"/>
              </a:rPr>
              <a:t>результатам диагностики выявляется соответствующая диагностическая категория: аутизм, спектр аутизма, вне спектра </a:t>
            </a:r>
            <a:r>
              <a:rPr lang="ru-RU" sz="1800" dirty="0" smtClean="0">
                <a:latin typeface="+mj-lt"/>
              </a:rPr>
              <a:t>аутизма. </a:t>
            </a:r>
          </a:p>
          <a:p>
            <a:r>
              <a:rPr lang="ru-RU" sz="1800" dirty="0">
                <a:latin typeface="+mj-lt"/>
              </a:rPr>
              <a:t>Если по результатам подсчета выявлена степень беспокойства или диагностическая категория «спектр аутизма» или «аутизм», специалисты применяют Денверскую модель раннего вмешательства (ESDM) для проведения углубленных оценочных процедур и составления индивидуальной программы.</a:t>
            </a:r>
          </a:p>
          <a:p>
            <a:r>
              <a:rPr lang="ru-RU" sz="1800" dirty="0" smtClean="0">
                <a:latin typeface="+mj-lt"/>
              </a:rPr>
              <a:t>Специалистами </a:t>
            </a:r>
            <a:r>
              <a:rPr lang="ru-RU" sz="1800" dirty="0">
                <a:latin typeface="+mj-lt"/>
              </a:rPr>
              <a:t>назначается углубленная оценка навыков – куррикулум</a:t>
            </a:r>
            <a:r>
              <a:rPr lang="ru-RU" sz="1800" dirty="0" smtClean="0">
                <a:latin typeface="+mj-lt"/>
              </a:rPr>
              <a:t>, содержащий в себе список </a:t>
            </a:r>
            <a:r>
              <a:rPr lang="ru-RU" sz="1800" dirty="0">
                <a:latin typeface="+mj-lt"/>
              </a:rPr>
              <a:t>целевых навыков </a:t>
            </a:r>
            <a:r>
              <a:rPr lang="ru-RU" sz="1800" dirty="0" smtClean="0">
                <a:latin typeface="+mj-lt"/>
              </a:rPr>
              <a:t>ESDM,  который </a:t>
            </a:r>
            <a:r>
              <a:rPr lang="ru-RU" sz="1800" dirty="0">
                <a:latin typeface="+mj-lt"/>
              </a:rPr>
              <a:t>используется в Денверской модели </a:t>
            </a:r>
            <a:r>
              <a:rPr lang="ru-RU" sz="1800" dirty="0" smtClean="0">
                <a:latin typeface="+mj-lt"/>
              </a:rPr>
              <a:t>раннего вмешательства. </a:t>
            </a:r>
          </a:p>
          <a:p>
            <a:r>
              <a:rPr lang="ru-RU" sz="1900" dirty="0">
                <a:latin typeface="+mj-lt"/>
              </a:rPr>
              <a:t>Цель специалистов при проведении оценки, понять на каком уровне сейчас находится ребенок. В конце проведенной оценки специалист определяет текущий набор освоенных навыков ребенка и выделяет следующие, более сложные навыки, которые еще не входят в его репертуар. </a:t>
            </a:r>
          </a:p>
        </p:txBody>
      </p:sp>
    </p:spTree>
    <p:extLst>
      <p:ext uri="{BB962C8B-B14F-4D97-AF65-F5344CB8AC3E}">
        <p14:creationId xmlns:p14="http://schemas.microsoft.com/office/powerpoint/2010/main" val="162347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731"/>
            <a:ext cx="10515600" cy="51874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Составление и реализация ИПРП</a:t>
            </a:r>
            <a:endParaRPr lang="ru-R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77" y="1635369"/>
            <a:ext cx="11306908" cy="454159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j-lt"/>
              </a:rPr>
              <a:t>После проведения оценочных процедур для ребенка специалисты совместно с родителями (законными представителями) разрабатывают индивидуальную программу ранней помощи опираясь на Денверскую модель раннего вмешательства (ESDM</a:t>
            </a:r>
            <a:r>
              <a:rPr lang="ru-RU" sz="1800" dirty="0" smtClean="0">
                <a:latin typeface="+mj-lt"/>
              </a:rPr>
              <a:t>). </a:t>
            </a:r>
          </a:p>
          <a:p>
            <a:r>
              <a:rPr lang="ru-RU" sz="1800" dirty="0" smtClean="0">
                <a:latin typeface="+mj-lt"/>
              </a:rPr>
              <a:t>ИПРП разрабтывается сроком до 6 месяцев и содержит в себе  краткосрочные конкретные  цели, которые можно достичь за данный период времени. </a:t>
            </a:r>
          </a:p>
          <a:p>
            <a:r>
              <a:rPr lang="ru-RU" sz="1900" dirty="0">
                <a:latin typeface="+mj-lt"/>
              </a:rPr>
              <a:t>в Службе ребенка и его семью сопровождает команда специалистов, состоящая из психолога и специального педагога, которые помогают семье улучшить взаимодействие с ребенком в повседневной жизни, уменьшить проявления нежелательного поведения ребенка и способствовать развитию коммуникативных, игровых навыков ребенка, во время взаимодействия со взрослыми и сверстниками реагировать социально приемлемым способом. По мере того, как ребенок будет овладевать необходимыми навыками в дальнейшем, к реализации программы может присоединиться логопед. </a:t>
            </a:r>
          </a:p>
        </p:txBody>
      </p:sp>
    </p:spTree>
    <p:extLst>
      <p:ext uri="{BB962C8B-B14F-4D97-AF65-F5344CB8AC3E}">
        <p14:creationId xmlns:p14="http://schemas.microsoft.com/office/powerpoint/2010/main" val="409256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1190</Words>
  <Application>Microsoft Office PowerPoint</Application>
  <PresentationFormat>Widescreen</PresentationFormat>
  <Paragraphs>77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DejaVu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Системная модель ранней помощи </vt:lpstr>
      <vt:lpstr>Обращение родителей в Службу ранней помощи</vt:lpstr>
      <vt:lpstr>Выявление нуждаемости ребенка и его семьи в РП</vt:lpstr>
      <vt:lpstr>Проведение оценочных процедур</vt:lpstr>
      <vt:lpstr>Составление и реализация ИПРП</vt:lpstr>
      <vt:lpstr>Промежуточная и итоговая оценка реализации программы</vt:lpstr>
      <vt:lpstr>PowerPoint Presentation</vt:lpstr>
      <vt:lpstr>Пролонгированное консултирование без ИПРП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оказания услуг ранней помощи</dc:title>
  <dc:subject/>
  <dc:creator>Надежда Зубова</dc:creator>
  <dc:description/>
  <cp:lastModifiedBy>Надежда Зубова</cp:lastModifiedBy>
  <cp:revision>45</cp:revision>
  <dcterms:created xsi:type="dcterms:W3CDTF">2020-10-10T14:06:28Z</dcterms:created>
  <dcterms:modified xsi:type="dcterms:W3CDTF">2022-09-03T14:46:18Z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37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157</vt:i4>
  </property>
</Properties>
</file>