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7" r:id="rId3"/>
    <p:sldId id="294" r:id="rId4"/>
    <p:sldId id="295" r:id="rId5"/>
    <p:sldId id="289" r:id="rId6"/>
    <p:sldId id="271" r:id="rId7"/>
    <p:sldId id="259" r:id="rId8"/>
    <p:sldId id="288" r:id="rId9"/>
    <p:sldId id="292" r:id="rId10"/>
    <p:sldId id="282" r:id="rId11"/>
    <p:sldId id="285" r:id="rId12"/>
    <p:sldId id="284" r:id="rId13"/>
    <p:sldId id="283" r:id="rId14"/>
    <p:sldId id="296" r:id="rId15"/>
    <p:sldId id="286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C3886"/>
    <a:srgbClr val="FF781D"/>
    <a:srgbClr val="172E6F"/>
    <a:srgbClr val="13265D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96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F4A437-0569-48BD-99B7-BBCBFE546455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2A9B87-DC4A-4545-AEEA-DB3157A43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325EE-381D-40B8-A64C-2208C6AC268F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DC23-AB27-4B48-AF9D-260CBF3C2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376B-2CC9-4781-A18D-0AF3603A7945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20556-8C46-4615-95E3-4FC86759B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30716-9321-4565-9600-A69CDEDD6771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FA4C3-2149-415C-8446-E365B0B22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A4C58-BCF9-432C-B544-FC124D11CD6E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0485-EECD-4068-85E3-1B72E5324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D0D12-C590-44BF-9C48-6233E1F590A0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A37ED-F392-4488-B151-BCB1797CE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6E705-9A93-4AF5-834D-B154D012F64E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21B28-5A41-449E-A23E-E486BDDA9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9DB01-E99D-464D-8060-3796B20FA62C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DC1AF-A548-4591-A3F0-130349603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CE21-45D0-4B26-B0FD-9F9AA7176716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0B21-86EC-4875-BD9D-76A1F4292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061CD-076C-4A1A-BCAB-D477D581D9BD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83AF9-EF76-40E3-9AA8-76377FFB4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90FF2-CFC0-4B0E-8D6B-71CA1F87E70E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F6F2C-287D-4F72-A049-68DB4AEDC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FA3B9-18E5-4773-8523-4F925B96A76C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FA70-0881-4F2E-AF72-0B95922E9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9A85DD-C913-4F32-8A73-D6F840466416}" type="datetimeFigureOut">
              <a:rPr lang="ru-RU"/>
              <a:pPr>
                <a:defRPr/>
              </a:pPr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218B30-7F29-43DC-A1F5-FC713759F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 descr="Рисунок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59632" y="1844824"/>
            <a:ext cx="712879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781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Работа с нелинейными текстами как эффективное средство формирования УУД</a:t>
            </a:r>
            <a:endParaRPr lang="ru-RU" sz="4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781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.  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781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14339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260350"/>
            <a:ext cx="86360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971550" y="260350"/>
            <a:ext cx="698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C3886"/>
                </a:solidFill>
                <a:latin typeface="Calibri" pitchFamily="34" charset="0"/>
              </a:rPr>
              <a:t>Краевая научно- практическая конференция</a:t>
            </a:r>
          </a:p>
          <a:p>
            <a:pPr algn="ctr"/>
            <a:r>
              <a:rPr lang="ru-RU" b="1">
                <a:solidFill>
                  <a:srgbClr val="1C3886"/>
                </a:solidFill>
                <a:latin typeface="Calibri" pitchFamily="34" charset="0"/>
              </a:rPr>
              <a:t> «Эффективные  формы и механизмы повышения  образовательных результатов обучающихся»</a:t>
            </a:r>
          </a:p>
          <a:p>
            <a:pPr algn="ctr"/>
            <a:r>
              <a:rPr lang="ru-RU" b="1">
                <a:solidFill>
                  <a:srgbClr val="1C388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4905375" y="5013325"/>
            <a:ext cx="39004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>
                <a:latin typeface="Arial Narrow" pitchFamily="34" charset="0"/>
              </a:rPr>
              <a:t>Учитель английского языка</a:t>
            </a:r>
          </a:p>
          <a:p>
            <a:pPr algn="r"/>
            <a:r>
              <a:rPr lang="ru-RU" sz="2400">
                <a:latin typeface="Arial Narrow" pitchFamily="34" charset="0"/>
              </a:rPr>
              <a:t>МАОУ «СОШ № 25» г. Перми </a:t>
            </a:r>
          </a:p>
          <a:p>
            <a:pPr algn="r"/>
            <a:r>
              <a:rPr lang="ru-RU" sz="2400">
                <a:latin typeface="Arial Narrow" pitchFamily="34" charset="0"/>
              </a:rPr>
              <a:t>Елена Михайловна Шиманович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6300788" y="260350"/>
            <a:ext cx="2325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C3886"/>
                </a:solidFill>
                <a:latin typeface="Arial Narrow" pitchFamily="34" charset="0"/>
              </a:rPr>
              <a:t>Ответьте на вопросы </a:t>
            </a:r>
          </a:p>
        </p:txBody>
      </p:sp>
      <p:pic>
        <p:nvPicPr>
          <p:cNvPr id="23556" name="Рисунок 4" descr="н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268413"/>
            <a:ext cx="80660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5003800" y="4048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1C3886"/>
                </a:solidFill>
                <a:latin typeface="Arial Narrow" pitchFamily="34" charset="0"/>
              </a:rPr>
              <a:t>Заполните пропуски в предложениях</a:t>
            </a:r>
          </a:p>
        </p:txBody>
      </p:sp>
      <p:pic>
        <p:nvPicPr>
          <p:cNvPr id="24580" name="Рисунок 4" descr="н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052513"/>
            <a:ext cx="77041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6156325" y="333375"/>
            <a:ext cx="2479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1C3886"/>
                </a:solidFill>
                <a:latin typeface="Arial Narrow" pitchFamily="34" charset="0"/>
              </a:rPr>
              <a:t>Закончите предложение</a:t>
            </a:r>
          </a:p>
        </p:txBody>
      </p:sp>
      <p:pic>
        <p:nvPicPr>
          <p:cNvPr id="25604" name="Рисунок 4" descr="н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836613"/>
            <a:ext cx="77771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3617913" y="333375"/>
            <a:ext cx="5526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C3886"/>
                </a:solidFill>
                <a:latin typeface="Arial Narrow" pitchFamily="34" charset="0"/>
              </a:rPr>
              <a:t>Составьте предложения, используя данные слова</a:t>
            </a:r>
          </a:p>
        </p:txBody>
      </p:sp>
      <p:pic>
        <p:nvPicPr>
          <p:cNvPr id="26628" name="Рисунок 4" descr="н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908050"/>
            <a:ext cx="77771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3617913" y="333375"/>
            <a:ext cx="5526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C3886"/>
                </a:solidFill>
                <a:latin typeface="Arial Narrow" pitchFamily="34" charset="0"/>
              </a:rPr>
              <a:t>Составьте монологическое высказывание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42988" y="981075"/>
          <a:ext cx="7561262" cy="3671888"/>
        </p:xfrm>
        <a:graphic>
          <a:graphicData uri="http://schemas.openxmlformats.org/drawingml/2006/table">
            <a:tbl>
              <a:tblPr/>
              <a:tblGrid>
                <a:gridCol w="2997200"/>
                <a:gridCol w="4564062"/>
              </a:tblGrid>
              <a:tr h="367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CARD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Task: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Speak about the place of mobile phones in peoples` lives.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Remember to say: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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about the preferences in using mobile phones according to the pie chart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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what you usually use it for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60" name="Рисунок 1" descr="https://lh4.googleusercontent.com/apcErKESNi5zHGm_pBUCX_Ekt7vBKpeOl8Agvec_i2KkPwotkIriONQ8iGYN-EJEUBlFCiyxnx1qIlSKgpIGEiasF_IllZ2L8DEJxMyHnjDG7p6ocS74Wx97LQO_Eo_ww_AArGW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700213"/>
            <a:ext cx="2735262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3" descr="н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052513"/>
            <a:ext cx="81375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43808" y="2060848"/>
            <a:ext cx="3916457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C388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C388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за внимание!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1C388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042988" y="836613"/>
            <a:ext cx="75612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Arial Narrow" pitchFamily="34" charset="0"/>
              </a:rPr>
              <a:t> </a:t>
            </a:r>
            <a:r>
              <a:rPr lang="ru-RU" sz="2400">
                <a:latin typeface="Arial Narrow" pitchFamily="34" charset="0"/>
              </a:rPr>
              <a:t>В соответствии с ФГОС учащийся  должен научиться работать с таблицами, графиками, научиться структурировать, анализировать информацию, свернуть ее или развернуть, и т. д</a:t>
            </a:r>
            <a:r>
              <a:rPr lang="ru-RU" sz="2800">
                <a:latin typeface="Arial Narrow" pitchFamily="34" charset="0"/>
              </a:rPr>
              <a:t>.  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1042988" y="3644900"/>
            <a:ext cx="72009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1C3886"/>
                </a:solidFill>
                <a:latin typeface="Arial Narrow" pitchFamily="34" charset="0"/>
                <a:cs typeface="Times New Roman" pitchFamily="18" charset="0"/>
              </a:rPr>
              <a:t> Несплошные (нелинейные) тексты</a:t>
            </a:r>
          </a:p>
          <a:p>
            <a:pPr algn="just"/>
            <a:r>
              <a:rPr lang="ru-RU" sz="24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При работе с диаграммами учащиеся получают возможность научиться:</a:t>
            </a:r>
            <a:endParaRPr lang="ru-RU" sz="24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4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1) извлекать из текста информацию, данную в явном и скрытом виде,</a:t>
            </a:r>
            <a:endParaRPr lang="ru-RU" sz="24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4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2) обобщать и интерпретировать извлечённую информацию. </a:t>
            </a:r>
            <a:endParaRPr lang="ru-RU" sz="2400">
              <a:latin typeface="Arial Narrow" pitchFamily="34" charset="0"/>
              <a:cs typeface="Arial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348038" y="2492375"/>
            <a:ext cx="2016125" cy="720725"/>
          </a:xfrm>
          <a:prstGeom prst="downArrow">
            <a:avLst/>
          </a:prstGeom>
          <a:solidFill>
            <a:srgbClr val="FF781D"/>
          </a:solidFill>
          <a:ln>
            <a:solidFill>
              <a:srgbClr val="1C3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771775" y="333375"/>
            <a:ext cx="4606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1C3886"/>
                </a:solidFill>
                <a:latin typeface="Arial Narrow" pitchFamily="34" charset="0"/>
              </a:rPr>
              <a:t>Вопросы для извлечения </a:t>
            </a:r>
          </a:p>
          <a:p>
            <a:r>
              <a:rPr lang="ru-RU" sz="3200" b="1">
                <a:solidFill>
                  <a:srgbClr val="1C3886"/>
                </a:solidFill>
                <a:latin typeface="Arial Narrow" pitchFamily="34" charset="0"/>
              </a:rPr>
              <a:t>явной информации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755650" y="1773238"/>
            <a:ext cx="81375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Определите вид текста(таблица/график/диаграмма)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Дайте название тексту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О чём этот текст?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Что он включает: слова, числа, проценты?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Что показывает горизонтальная/вертикальная линия?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Что показывает первый/второй столбец/строка?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Что показывает самая верхняя/нижняя точка графика или часть диаграммы?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2771775" y="333375"/>
            <a:ext cx="44608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1C3886"/>
                </a:solidFill>
                <a:latin typeface="Arial Narrow" pitchFamily="34" charset="0"/>
              </a:rPr>
              <a:t>Задания для извлечения </a:t>
            </a:r>
          </a:p>
          <a:p>
            <a:r>
              <a:rPr lang="ru-RU" sz="3200" b="1">
                <a:solidFill>
                  <a:srgbClr val="1C3886"/>
                </a:solidFill>
                <a:latin typeface="Arial Narrow" pitchFamily="34" charset="0"/>
              </a:rPr>
              <a:t>скрытой информации</a:t>
            </a:r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755650" y="1773238"/>
            <a:ext cx="81375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Посчитайте разницу между самой высокой и самой нижней точкой графика/между частями диаграммы</a:t>
            </a:r>
          </a:p>
          <a:p>
            <a:endParaRPr lang="ru-RU" sz="2400">
              <a:latin typeface="Arial Narrow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400">
                <a:latin typeface="Arial Narrow" pitchFamily="34" charset="0"/>
              </a:rPr>
              <a:t>Переведите информацию из процентов в количественную величину и наоборот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971550" y="1052513"/>
            <a:ext cx="77771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 b="1">
                <a:solidFill>
                  <a:srgbClr val="1C3886"/>
                </a:solidFill>
                <a:latin typeface="Arial Narrow" pitchFamily="34" charset="0"/>
                <a:cs typeface="Times New Roman" pitchFamily="18" charset="0"/>
              </a:rPr>
              <a:t>Как итог для обобщения и интерпретации извлечённой информации</a:t>
            </a:r>
            <a:r>
              <a:rPr lang="ru-RU" sz="2800">
                <a:solidFill>
                  <a:srgbClr val="1C3886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учащиеся должны научиться преобразовывать несплошной текст в сплошной. Это может быть как устный рассказ, так и письменный.  </a:t>
            </a:r>
          </a:p>
          <a:p>
            <a:pPr algn="just"/>
            <a:endParaRPr lang="ru-RU" sz="28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algn="just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Важно научить учащихся составлению текста по стандартным блокам (введение, основная часть, вывод), слов-связок, а также использованию специальной лексики, необходимой для описания сведений диаграммы.</a:t>
            </a:r>
            <a:endParaRPr lang="ru-RU" sz="360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971550" y="476250"/>
            <a:ext cx="189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1C3886"/>
                </a:solidFill>
                <a:latin typeface="Arial Narrow" pitchFamily="34" charset="0"/>
              </a:rPr>
              <a:t>Introduction</a:t>
            </a:r>
            <a:endParaRPr lang="ru-RU" sz="2800">
              <a:solidFill>
                <a:srgbClr val="1C3886"/>
              </a:solidFill>
              <a:latin typeface="Arial Narrow" pitchFamily="34" charset="0"/>
            </a:endParaRP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971550" y="2852738"/>
            <a:ext cx="1782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1C3886"/>
                </a:solidFill>
                <a:latin typeface="Arial Narrow" pitchFamily="34" charset="0"/>
              </a:rPr>
              <a:t>Main body</a:t>
            </a:r>
            <a:endParaRPr lang="ru-RU" sz="2800">
              <a:solidFill>
                <a:srgbClr val="1C3886"/>
              </a:solidFill>
              <a:latin typeface="Arial Narrow" pitchFamily="34" charset="0"/>
            </a:endParaRP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4140200" y="333375"/>
            <a:ext cx="46434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Narrow" pitchFamily="34" charset="0"/>
              </a:rPr>
              <a:t>Задача во вступлении – обозначить тему/проблему или перефразировать задание, используя синонимические выражения,  желательно также выразить свою точку зрения.</a:t>
            </a:r>
          </a:p>
          <a:p>
            <a:r>
              <a:rPr lang="ru-RU" sz="2400">
                <a:latin typeface="Arial Narrow" pitchFamily="34" charset="0"/>
              </a:rPr>
              <a:t> </a:t>
            </a:r>
          </a:p>
        </p:txBody>
      </p:sp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4140200" y="2924175"/>
            <a:ext cx="47164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Narrow" pitchFamily="34" charset="0"/>
              </a:rPr>
              <a:t>Состоит из 2-3 абзацев. Каждый  абзац начинается с основной мысли   (topic sentence) плюс примеры, объяснения и  связующие слова. </a:t>
            </a:r>
          </a:p>
        </p:txBody>
      </p:sp>
      <p:sp>
        <p:nvSpPr>
          <p:cNvPr id="19461" name="Прямоугольник 5"/>
          <p:cNvSpPr>
            <a:spLocks noChangeArrowheads="1"/>
          </p:cNvSpPr>
          <p:nvPr/>
        </p:nvSpPr>
        <p:spPr bwMode="auto">
          <a:xfrm>
            <a:off x="1042988" y="5373688"/>
            <a:ext cx="17859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1C3886"/>
                </a:solidFill>
                <a:latin typeface="Arial Narrow" pitchFamily="34" charset="0"/>
              </a:rPr>
              <a:t>Conclusion</a:t>
            </a:r>
            <a:endParaRPr lang="ru-RU" sz="2800">
              <a:solidFill>
                <a:srgbClr val="1C3886"/>
              </a:solidFill>
              <a:latin typeface="Arial Narrow" pitchFamily="34" charset="0"/>
            </a:endParaRPr>
          </a:p>
        </p:txBody>
      </p:sp>
      <p:sp>
        <p:nvSpPr>
          <p:cNvPr id="19462" name="Прямоугольник 6"/>
          <p:cNvSpPr>
            <a:spLocks noChangeArrowheads="1"/>
          </p:cNvSpPr>
          <p:nvPr/>
        </p:nvSpPr>
        <p:spPr bwMode="auto">
          <a:xfrm>
            <a:off x="4067175" y="52292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Narrow" pitchFamily="34" charset="0"/>
              </a:rPr>
              <a:t>Концовка, заключительная часть текста, в которой нужно подчеркнуть своё мнение.</a:t>
            </a:r>
          </a:p>
        </p:txBody>
      </p:sp>
      <p:pic>
        <p:nvPicPr>
          <p:cNvPr id="19463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1312041611_11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3"/>
          <a:srcRect l="22536" t="4172" b="5148"/>
          <a:stretch>
            <a:fillRect/>
          </a:stretch>
        </p:blipFill>
        <p:spPr bwMode="auto">
          <a:xfrm>
            <a:off x="0" y="0"/>
            <a:ext cx="1116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971550" y="476250"/>
            <a:ext cx="7632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Arial Narrow" pitchFamily="34" charset="0"/>
              </a:rPr>
              <a:t> </a:t>
            </a:r>
          </a:p>
          <a:p>
            <a:pPr algn="ctr"/>
            <a:endParaRPr lang="ru-RU" sz="3200" b="1">
              <a:solidFill>
                <a:srgbClr val="1C3886"/>
              </a:solidFill>
              <a:latin typeface="Arial Narrow" pitchFamily="34" charset="0"/>
            </a:endParaRPr>
          </a:p>
          <a:p>
            <a:pPr algn="ctr"/>
            <a:r>
              <a:rPr lang="en-US" sz="3200" b="1">
                <a:solidFill>
                  <a:srgbClr val="1C3886"/>
                </a:solidFill>
                <a:latin typeface="Arial Narrow" pitchFamily="34" charset="0"/>
              </a:rPr>
              <a:t>Transition words (signal words)</a:t>
            </a:r>
          </a:p>
          <a:p>
            <a:endParaRPr lang="en-US" sz="3200">
              <a:latin typeface="Arial Narrow" pitchFamily="34" charset="0"/>
            </a:endParaRPr>
          </a:p>
          <a:p>
            <a:r>
              <a:rPr lang="en-US" sz="3200">
                <a:latin typeface="Arial Narrow" pitchFamily="34" charset="0"/>
              </a:rPr>
              <a:t> </a:t>
            </a:r>
            <a:r>
              <a:rPr lang="ru-RU" sz="3200">
                <a:latin typeface="Arial Narrow" pitchFamily="34" charset="0"/>
              </a:rPr>
              <a:t> </a:t>
            </a:r>
            <a:r>
              <a:rPr lang="en-US" sz="3200">
                <a:latin typeface="Arial Narrow" pitchFamily="34" charset="0"/>
              </a:rPr>
              <a:t>to begin with, next, following, fewer than, more than, over, nearly, at least, around, approximately, almost, less than, finally, in comparison,</a:t>
            </a:r>
            <a:r>
              <a:rPr lang="ru-RU" sz="3200">
                <a:latin typeface="Arial Narrow" pitchFamily="34" charset="0"/>
              </a:rPr>
              <a:t>    </a:t>
            </a:r>
            <a:r>
              <a:rPr lang="en-US" sz="3200">
                <a:latin typeface="Arial Narrow" pitchFamily="34" charset="0"/>
              </a:rPr>
              <a:t>however, while, although, whereas, in contrast</a:t>
            </a:r>
            <a:endParaRPr lang="ru-RU" sz="3200">
              <a:latin typeface="Arial Narrow" pitchFamily="34" charset="0"/>
            </a:endParaRPr>
          </a:p>
          <a:p>
            <a:endParaRPr lang="en-US" sz="3200">
              <a:latin typeface="Arial Narrow" pitchFamily="34" charset="0"/>
            </a:endParaRPr>
          </a:p>
        </p:txBody>
      </p:sp>
      <p:pic>
        <p:nvPicPr>
          <p:cNvPr id="20484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827088" y="692150"/>
            <a:ext cx="75612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Arial Narrow" pitchFamily="34" charset="0"/>
              </a:rPr>
              <a:t>The (pie chart) is about ...</a:t>
            </a:r>
          </a:p>
          <a:p>
            <a:r>
              <a:rPr lang="en-US" sz="2400">
                <a:latin typeface="Arial Narrow" pitchFamily="34" charset="0"/>
              </a:rPr>
              <a:t>The (bar chart) deals with ...</a:t>
            </a:r>
          </a:p>
          <a:p>
            <a:r>
              <a:rPr lang="en-US" sz="2400">
                <a:latin typeface="Arial Narrow" pitchFamily="34" charset="0"/>
              </a:rPr>
              <a:t>The line graph (clearly) shows, displays, represents…</a:t>
            </a:r>
          </a:p>
          <a:p>
            <a:r>
              <a:rPr lang="en-US" sz="2400">
                <a:latin typeface="Arial Narrow" pitchFamily="34" charset="0"/>
              </a:rPr>
              <a:t>The slices of the( pie chart) compare the ...</a:t>
            </a:r>
          </a:p>
          <a:p>
            <a:r>
              <a:rPr lang="en-US" sz="2400">
                <a:latin typeface="Arial Narrow" pitchFamily="34" charset="0"/>
              </a:rPr>
              <a:t>The (chart) is divided into ... parts.</a:t>
            </a: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3851275" y="2852738"/>
            <a:ext cx="5292725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Arial Narrow" pitchFamily="34" charset="0"/>
              </a:rPr>
              <a:t>It highlights ...</a:t>
            </a:r>
          </a:p>
          <a:p>
            <a:r>
              <a:rPr lang="en-US" sz="2400">
                <a:latin typeface="Arial Narrow" pitchFamily="34" charset="0"/>
              </a:rPr>
              <a:t>... has the largest (number of) ...</a:t>
            </a:r>
          </a:p>
          <a:p>
            <a:r>
              <a:rPr lang="en-US" sz="2400">
                <a:latin typeface="Arial Narrow" pitchFamily="34" charset="0"/>
              </a:rPr>
              <a:t>... has the second largest (number of) ...</a:t>
            </a:r>
          </a:p>
          <a:p>
            <a:r>
              <a:rPr lang="en-US" sz="2400">
                <a:latin typeface="Arial Narrow" pitchFamily="34" charset="0"/>
              </a:rPr>
              <a:t>... is as big as ...</a:t>
            </a:r>
          </a:p>
          <a:p>
            <a:r>
              <a:rPr lang="en-US" sz="2400">
                <a:latin typeface="Arial Narrow" pitchFamily="34" charset="0"/>
              </a:rPr>
              <a:t>... is almost twice as big as ...</a:t>
            </a:r>
          </a:p>
          <a:p>
            <a:r>
              <a:rPr lang="en-US" sz="2400">
                <a:latin typeface="Arial Narrow" pitchFamily="34" charset="0"/>
              </a:rPr>
              <a:t>... is bigger than ...</a:t>
            </a:r>
          </a:p>
          <a:p>
            <a:r>
              <a:rPr lang="en-US" sz="2400">
                <a:latin typeface="Arial Narrow" pitchFamily="34" charset="0"/>
              </a:rPr>
              <a:t>I was really surprised/shocked by the ...</a:t>
            </a:r>
          </a:p>
          <a:p>
            <a:r>
              <a:rPr lang="en-US" sz="2400">
                <a:latin typeface="Arial Narrow" pitchFamily="34" charset="0"/>
              </a:rPr>
              <a:t>So we can say ...</a:t>
            </a:r>
            <a:endParaRPr lang="ru-RU" sz="2400">
              <a:latin typeface="Arial Narrow" pitchFamily="34" charset="0"/>
            </a:endParaRPr>
          </a:p>
          <a:p>
            <a:r>
              <a:rPr lang="en-US" sz="2400">
                <a:latin typeface="Arial Narrow" pitchFamily="34" charset="0"/>
              </a:rPr>
              <a:t>% of</a:t>
            </a:r>
            <a:r>
              <a:rPr lang="ru-RU" sz="2400">
                <a:latin typeface="Arial Narrow" pitchFamily="34" charset="0"/>
              </a:rPr>
              <a:t>...</a:t>
            </a:r>
          </a:p>
          <a:p>
            <a:r>
              <a:rPr lang="en-US" sz="2400">
                <a:latin typeface="Arial Narrow" pitchFamily="34" charset="0"/>
              </a:rPr>
              <a:t>If we compare</a:t>
            </a:r>
            <a:r>
              <a:rPr lang="ru-RU" sz="2400">
                <a:latin typeface="Arial Narrow" pitchFamily="34" charset="0"/>
              </a:rPr>
              <a:t>…</a:t>
            </a:r>
            <a:endParaRPr lang="ru-RU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71550" y="549275"/>
            <a:ext cx="77771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    </a:t>
            </a:r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На первоначальном этапе (или при разработке дифференцированных разноуровневых заданий) </a:t>
            </a:r>
            <a:r>
              <a:rPr lang="ru-RU" sz="2800">
                <a:solidFill>
                  <a:srgbClr val="1C3886"/>
                </a:solidFill>
                <a:latin typeface="Arial Narrow" pitchFamily="34" charset="0"/>
                <a:cs typeface="Times New Roman" pitchFamily="18" charset="0"/>
              </a:rPr>
              <a:t>при работе с графиками и диаграммами  возможны следующие типы заданий:</a:t>
            </a:r>
            <a:endParaRPr lang="ru-RU" sz="2800">
              <a:solidFill>
                <a:srgbClr val="1C3886"/>
              </a:solidFill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1. Ответьте на вопросы  </a:t>
            </a:r>
            <a:endParaRPr lang="ru-RU" sz="28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2. Заполните пропуски в предложениях</a:t>
            </a:r>
            <a:endParaRPr lang="ru-RU" sz="28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3. Закончите предложение</a:t>
            </a:r>
            <a:endParaRPr lang="ru-RU" sz="28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4. Составьте предложения, используя данные слова</a:t>
            </a:r>
          </a:p>
          <a:p>
            <a:pPr algn="just" eaLnBrk="0" hangingPunct="0"/>
            <a:endParaRPr lang="ru-RU" sz="2800">
              <a:latin typeface="Arial Narrow" pitchFamily="34" charset="0"/>
              <a:cs typeface="Arial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   Подобные задания развивают общеучебные умения работы с информацией и текстом, а также способствуют развитию навыков смыслового чтения.</a:t>
            </a:r>
            <a:endParaRPr lang="ru-RU" sz="2800">
              <a:latin typeface="Arial Narrow" pitchFamily="34" charset="0"/>
              <a:cs typeface="Arial" charset="0"/>
            </a:endParaRPr>
          </a:p>
        </p:txBody>
      </p:sp>
      <p:pic>
        <p:nvPicPr>
          <p:cNvPr id="22530" name="Picture 349" descr="C:\Users\Оксана\Desktop\грамоты с новым логотипом\лои.png"/>
          <p:cNvPicPr>
            <a:picLocks noChangeAspect="1" noChangeArrowheads="1"/>
          </p:cNvPicPr>
          <p:nvPr/>
        </p:nvPicPr>
        <p:blipFill>
          <a:blip r:embed="rId2"/>
          <a:srcRect l="22536"/>
          <a:stretch>
            <a:fillRect/>
          </a:stretch>
        </p:blipFill>
        <p:spPr bwMode="auto">
          <a:xfrm>
            <a:off x="0" y="-315913"/>
            <a:ext cx="1116013" cy="75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75" descr="C:\Users\Оксана\Desktop\грамоты с новым логотипом\прозрачный 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92825"/>
            <a:ext cx="403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441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Arial</vt:lpstr>
      <vt:lpstr>Arial Narrow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Чучумова</dc:creator>
  <cp:lastModifiedBy>Tihomirova-OA</cp:lastModifiedBy>
  <cp:revision>44</cp:revision>
  <dcterms:created xsi:type="dcterms:W3CDTF">2017-03-19T18:29:19Z</dcterms:created>
  <dcterms:modified xsi:type="dcterms:W3CDTF">2020-03-18T11:45:47Z</dcterms:modified>
</cp:coreProperties>
</file>