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6"/>
  </p:notesMasterIdLst>
  <p:sldIdLst>
    <p:sldId id="496" r:id="rId2"/>
    <p:sldId id="512" r:id="rId3"/>
    <p:sldId id="511" r:id="rId4"/>
    <p:sldId id="528" r:id="rId5"/>
    <p:sldId id="510" r:id="rId6"/>
    <p:sldId id="529" r:id="rId7"/>
    <p:sldId id="520" r:id="rId8"/>
    <p:sldId id="509" r:id="rId9"/>
    <p:sldId id="522" r:id="rId10"/>
    <p:sldId id="530" r:id="rId11"/>
    <p:sldId id="521" r:id="rId12"/>
    <p:sldId id="519" r:id="rId13"/>
    <p:sldId id="524" r:id="rId14"/>
    <p:sldId id="52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865B6"/>
    <a:srgbClr val="3459C2"/>
    <a:srgbClr val="3F59D9"/>
    <a:srgbClr val="157535"/>
    <a:srgbClr val="FF0000"/>
    <a:srgbClr val="C2E49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78378" autoAdjust="0"/>
  </p:normalViewPr>
  <p:slideViewPr>
    <p:cSldViewPr>
      <p:cViewPr varScale="1">
        <p:scale>
          <a:sx n="75" d="100"/>
          <a:sy n="75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6FC91F-274B-40EF-9333-50A2A4C0AD62}" type="datetimeFigureOut">
              <a:rPr lang="ru-RU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EBF84DF-22D0-4396-B119-5D39F4432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F84DF-22D0-4396-B119-5D39F44320E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91054E-C113-452F-9AEE-100A66C9063F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BEC46-C5E2-4B00-93FD-EF82F4284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25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23C46-110E-4F13-B13A-1914565471D2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2158F-C07D-4E71-822C-68A648B4DE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387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3658E3-6F5F-409D-8BD7-B31A53456C9B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D6766-4E1A-4026-B100-8D8EA13BF4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233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25D89C-B26F-4732-8D52-7E5BB496F923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4281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62760-7462-4899-8B44-FF61F5CBFC9E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664D2-1BD0-4A61-B152-7B31CC6A85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2469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FBC1B-F90D-4884-AF3C-36A573F9AEAC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948F9-966D-4B85-91B5-EB2161AA43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379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1F821E-54B4-4548-BC11-6F6022107663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F0BB5-9D93-48C2-824D-82144272B7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264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0B916-3995-4F66-8077-5414E1552FDB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37D55-46E1-4C6C-A1CF-9F94FD8073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3689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72B33E-A7A8-4FB0-B759-64CC55F5EDF9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D03110-3EB0-485A-8B10-FF7B6ED98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579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F92650-71DB-436C-83C4-29C4D082522F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C11D12-DA6E-48D6-AA1A-3CD5D6126C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12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830E3A-DA71-4F28-878B-AB0AA5324125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947C0-BD5D-464F-8EAE-7242CF0D7F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894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E0948006-4FA6-48EF-92EE-8579CDB701D8}" type="datetime1">
              <a:rPr lang="ru-RU" smtClean="0"/>
              <a:pPr>
                <a:defRPr/>
              </a:pPr>
              <a:t>11.09.2018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B27AC99-8E6A-459C-8DE1-0C83495690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8194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image" Target="../media/image3.gi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 descr="http://a-trest.ru/uploadedFiles/images/logot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5661248"/>
            <a:ext cx="954237" cy="101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675" y="2924944"/>
            <a:ext cx="847264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1042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ФОРМА</a:t>
            </a:r>
          </a:p>
          <a:p>
            <a:pPr marL="0" marR="0" lvl="0" indent="0" algn="ctr" defTabSz="1042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презентации для защиты предложения по проекту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-99392"/>
            <a:ext cx="83164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1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РОССИЙСКАЯ АКАДЕМИЯ НАРОДНОГО ХОЗЯЙСТВА И ГОСУДАРСТВЕННОЙ СЛУЖБЫ ПРИ ПРЕЗИДЕНТЕ РОССИЙСКОЙ ФЕДЕРАЦИИ</a:t>
            </a:r>
            <a:endParaRPr lang="ru-RU" sz="1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836712"/>
            <a:ext cx="70567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Object 4"/>
          <p:cNvGraphicFramePr>
            <a:graphicFrameLocks/>
          </p:cNvGraphicFramePr>
          <p:nvPr/>
        </p:nvGraphicFramePr>
        <p:xfrm>
          <a:off x="251520" y="188640"/>
          <a:ext cx="576064" cy="792088"/>
        </p:xfrm>
        <a:graphic>
          <a:graphicData uri="http://schemas.openxmlformats.org/presentationml/2006/ole">
            <p:oleObj spid="_x0000_s1033" name="Изображение" r:id="rId4" imgW="814192" imgH="1139868" progId="StaticMetafile">
              <p:embed/>
            </p:oleObj>
          </a:graphicData>
        </a:graphic>
      </p:graphicFrame>
      <p:pic>
        <p:nvPicPr>
          <p:cNvPr id="9" name="Picture 2" descr="D:\Мои документы\Фигурки\100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424" y="620688"/>
            <a:ext cx="755576" cy="620688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093296"/>
            <a:ext cx="1814852" cy="37776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3CA507B6-E6D8-40FB-A4EB-898C4F7F4956}"/>
              </a:ext>
            </a:extLst>
          </p:cNvPr>
          <p:cNvSpPr txBox="1"/>
          <p:nvPr/>
        </p:nvSpPr>
        <p:spPr>
          <a:xfrm>
            <a:off x="2105472" y="859049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ЦЕНТР РАЗВИТИЯ ОБРАЗОВАТЕЛЬНЫХ СИСТЕМ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10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73113" y="383536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73113" y="1859280"/>
            <a:ext cx="6391175" cy="2721847"/>
          </a:xfrm>
          <a:prstGeom prst="rect">
            <a:avLst/>
          </a:prstGeom>
        </p:spPr>
        <p:txBody>
          <a:bodyPr anchor="ctr"/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2000" b="0" i="1" kern="1200" baseline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>
                <a:ln>
                  <a:noFill/>
                </a:ln>
                <a:solidFill>
                  <a:srgbClr val="49556E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rgbClr val="49556E">
                  <a:lumMod val="60000"/>
                  <a:lumOff val="40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214624"/>
              </p:ext>
            </p:extLst>
          </p:nvPr>
        </p:nvGraphicFramePr>
        <p:xfrm>
          <a:off x="611560" y="1268760"/>
          <a:ext cx="7632849" cy="4379686"/>
        </p:xfrm>
        <a:graphic>
          <a:graphicData uri="http://schemas.openxmlformats.org/drawingml/2006/table">
            <a:tbl>
              <a:tblPr firstRow="1" bandRow="1"/>
              <a:tblGrid>
                <a:gridCol w="15121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20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7968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Раскрыть базовые подходы к способам, этапам и формам достижения целей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Возможный вариант –  раскрыть по  задачам, по этапам </a:t>
                      </a: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07803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11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77031" y="404664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Calibri Light"/>
                <a:ea typeface="+mj-ea"/>
                <a:cs typeface="+mj-cs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Модель функционирования результатов проекта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1196752"/>
            <a:ext cx="53640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86912"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10435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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10435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Тезисное описание </a:t>
            </a:r>
            <a:r>
              <a:rPr lang="ru-RU" sz="2400" i="1" dirty="0">
                <a:solidFill>
                  <a:srgbClr val="10435C"/>
                </a:solidFill>
                <a:latin typeface="Times New Roman" pitchFamily="18" charset="0"/>
                <a:cs typeface="Times New Roman" pitchFamily="18" charset="0"/>
              </a:rPr>
              <a:t>механизма реализации проектного решения: </a:t>
            </a:r>
          </a:p>
          <a:p>
            <a:pPr lvl="0" algn="ctr" defTabSz="986912">
              <a:defRPr/>
            </a:pPr>
            <a:r>
              <a:rPr lang="ru-RU" sz="2400" i="1" dirty="0">
                <a:solidFill>
                  <a:srgbClr val="10435C"/>
                </a:solidFill>
                <a:latin typeface="Times New Roman" pitchFamily="18" charset="0"/>
                <a:cs typeface="Times New Roman" pitchFamily="18" charset="0"/>
              </a:rPr>
              <a:t>как будут меняться результаты </a:t>
            </a:r>
          </a:p>
          <a:p>
            <a:pPr lvl="0" algn="ctr" defTabSz="986912">
              <a:defRPr/>
            </a:pPr>
            <a:r>
              <a:rPr lang="ru-RU" sz="2400" i="1" dirty="0">
                <a:solidFill>
                  <a:srgbClr val="10435C"/>
                </a:solidFill>
                <a:latin typeface="Times New Roman" pitchFamily="18" charset="0"/>
                <a:cs typeface="Times New Roman" pitchFamily="18" charset="0"/>
              </a:rPr>
              <a:t>и параметры в процессе и после реализации проекта </a:t>
            </a: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10435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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10435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06756" y="1953434"/>
            <a:ext cx="3097691" cy="3735104"/>
          </a:xfrm>
          <a:prstGeom prst="rect">
            <a:avLst/>
          </a:prstGeom>
          <a:solidFill>
            <a:srgbClr val="0062A7"/>
          </a:solidFill>
          <a:ln w="12700" cap="flat" cmpd="sng" algn="ctr">
            <a:solidFill>
              <a:srgbClr val="0062A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algn="ctr" defTabSz="98691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9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 panose="05050102010706020507" pitchFamily="18" charset="2"/>
              </a:rPr>
              <a:t></a:t>
            </a:r>
            <a:r>
              <a:rPr kumimoji="0" lang="ru-RU" sz="259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Изображения, графики, таблицы, наглядно подтверждающие как будут функционировать результаты проекта</a:t>
            </a:r>
            <a:r>
              <a:rPr kumimoji="0" lang="ru-RU" sz="259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Symbol" panose="05050102010706020507" pitchFamily="18" charset="2"/>
              </a:rPr>
              <a:t></a:t>
            </a:r>
            <a:endParaRPr kumimoji="0" lang="ru-RU" sz="2590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86912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159" b="0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400506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Важный новый  акцент в РФ –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как после завершения проекта  будет дальше работать проектная модель, система и т.д. </a:t>
            </a:r>
          </a:p>
        </p:txBody>
      </p:sp>
    </p:spTree>
    <p:extLst>
      <p:ext uri="{BB962C8B-B14F-4D97-AF65-F5344CB8AC3E}">
        <p14:creationId xmlns="" xmlns:p14="http://schemas.microsoft.com/office/powerpoint/2010/main" val="564887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81063" y="105454"/>
            <a:ext cx="6787281" cy="920749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заинтересованных сторон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29632457"/>
              </p:ext>
            </p:extLst>
          </p:nvPr>
        </p:nvGraphicFramePr>
        <p:xfrm>
          <a:off x="179512" y="1484784"/>
          <a:ext cx="8509115" cy="4111044"/>
        </p:xfrm>
        <a:graphic>
          <a:graphicData uri="http://schemas.openxmlformats.org/drawingml/2006/table">
            <a:tbl>
              <a:tblPr firstRow="1" bandRow="1"/>
              <a:tblGrid>
                <a:gridCol w="5361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93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4835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63155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353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 или организация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Представитель интересов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(ФИО, должность)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Ожидание от реализации проекта (программы)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3277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dirty="0">
                          <a:solidFill>
                            <a:schemeClr val="accent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80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03569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13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712099" y="225553"/>
            <a:ext cx="7676326" cy="827183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Реестр рисков и возможностей проекта</a:t>
            </a: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633624716"/>
              </p:ext>
            </p:extLst>
          </p:nvPr>
        </p:nvGraphicFramePr>
        <p:xfrm>
          <a:off x="712098" y="1146303"/>
          <a:ext cx="7964358" cy="4802979"/>
        </p:xfrm>
        <a:graphic>
          <a:graphicData uri="http://schemas.openxmlformats.org/drawingml/2006/table">
            <a:tbl>
              <a:tblPr firstRow="1" firstCol="1" bandRow="1"/>
              <a:tblGrid>
                <a:gridCol w="455316">
                  <a:extLst>
                    <a:ext uri="{9D8B030D-6E8A-4147-A177-3AD203B41FA5}">
                      <a16:colId xmlns="" xmlns:a16="http://schemas.microsoft.com/office/drawing/2014/main" val="1275925445"/>
                    </a:ext>
                  </a:extLst>
                </a:gridCol>
                <a:gridCol w="3580428">
                  <a:extLst>
                    <a:ext uri="{9D8B030D-6E8A-4147-A177-3AD203B41FA5}">
                      <a16:colId xmlns="" xmlns:a16="http://schemas.microsoft.com/office/drawing/2014/main" val="123190958"/>
                    </a:ext>
                  </a:extLst>
                </a:gridCol>
                <a:gridCol w="3928614">
                  <a:extLst>
                    <a:ext uri="{9D8B030D-6E8A-4147-A177-3AD203B41FA5}">
                      <a16:colId xmlns="" xmlns:a16="http://schemas.microsoft.com/office/drawing/2014/main" val="1236641119"/>
                    </a:ext>
                  </a:extLst>
                </a:gridCol>
              </a:tblGrid>
              <a:tr h="736766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 риска/возможности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Действия по предупреждению риска/ </a:t>
                      </a:r>
                    </a:p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реализации возможности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50777030"/>
                  </a:ext>
                </a:extLst>
              </a:tr>
              <a:tr h="65461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55371526"/>
                  </a:ext>
                </a:extLst>
              </a:tr>
              <a:tr h="67607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08934880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0" algn="l" defTabSz="1007943" rtl="0" eaLnBrk="1" latinLnBrk="0" hangingPunct="1"/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8658397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….</a:t>
                      </a: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60843841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5808122"/>
                  </a:ext>
                </a:extLst>
              </a:tr>
              <a:tr h="683881"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 anchor="ctr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5039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1007943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511915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2015886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519858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3023829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527801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4031772" algn="l" defTabSz="1007943" rtl="0" eaLnBrk="1" latinLnBrk="0" hangingPunct="1">
                        <a:defRPr sz="1984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algn="l" defTabSz="1007943" rtl="0" eaLnBrk="1" latinLnBrk="0" hangingPunct="1">
                        <a:spcAft>
                          <a:spcPts val="0"/>
                        </a:spcAft>
                        <a:tabLst>
                          <a:tab pos="374015" algn="l"/>
                        </a:tabLs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024" marR="61024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1612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58834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395536" y="0"/>
            <a:ext cx="3898776" cy="901337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Бюджет проекта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4272238"/>
              </p:ext>
            </p:extLst>
          </p:nvPr>
        </p:nvGraphicFramePr>
        <p:xfrm>
          <a:off x="179512" y="764704"/>
          <a:ext cx="8678767" cy="5618272"/>
        </p:xfrm>
        <a:graphic>
          <a:graphicData uri="http://schemas.openxmlformats.org/drawingml/2006/table">
            <a:tbl>
              <a:tblPr firstRow="1" bandRow="1"/>
              <a:tblGrid>
                <a:gridCol w="68996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31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13109"/>
                <a:gridCol w="173301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42956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</a:tblGrid>
              <a:tr h="2042319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п/п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Бюджетные источники финансирования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Внебюджетные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источники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финансирования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Всего,</a:t>
                      </a:r>
                    </a:p>
                    <a:p>
                      <a:r>
                        <a:rPr lang="ru-RU" sz="1800" b="0" i="0" u="none" strike="noStrike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тыс.рублей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2846"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i="0" u="none" strike="noStrike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Общие организационные мероприятия по проекту</a:t>
                      </a:r>
                      <a:endParaRPr lang="ru-RU" sz="16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14203">
                <a:tc gridSpan="5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600" b="1" i="0" u="none" strike="noStrike" kern="1200" baseline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Функциональное направление проекта</a:t>
                      </a:r>
                      <a:endParaRPr lang="ru-RU" sz="1600" b="1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1420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400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9.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92372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2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42062" y="2924944"/>
            <a:ext cx="325986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1042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ФОРМА:</a:t>
            </a:r>
          </a:p>
          <a:p>
            <a:pPr marL="0" marR="0" lvl="0" indent="0" algn="ctr" defTabSz="1042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основные разделы</a:t>
            </a:r>
          </a:p>
        </p:txBody>
      </p:sp>
    </p:spTree>
    <p:extLst>
      <p:ext uri="{BB962C8B-B14F-4D97-AF65-F5344CB8AC3E}">
        <p14:creationId xmlns="" xmlns:p14="http://schemas.microsoft.com/office/powerpoint/2010/main" val="2606193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3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23860409"/>
              </p:ext>
            </p:extLst>
          </p:nvPr>
        </p:nvGraphicFramePr>
        <p:xfrm>
          <a:off x="630382" y="2060848"/>
          <a:ext cx="7883235" cy="2363813"/>
        </p:xfrm>
        <a:graphic>
          <a:graphicData uri="http://schemas.openxmlformats.org/drawingml/2006/table">
            <a:tbl>
              <a:tblPr firstRow="1" bandRow="1"/>
              <a:tblGrid>
                <a:gridCol w="21464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36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82148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проекта (полное):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8166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Наименование проекта (сокращенное):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9662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4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Group 48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24471591"/>
              </p:ext>
            </p:extLst>
          </p:nvPr>
        </p:nvGraphicFramePr>
        <p:xfrm>
          <a:off x="395536" y="1124744"/>
          <a:ext cx="8451090" cy="5185072"/>
        </p:xfrm>
        <a:graphic>
          <a:graphicData uri="http://schemas.openxmlformats.org/drawingml/2006/table">
            <a:tbl>
              <a:tblPr/>
              <a:tblGrid>
                <a:gridCol w="34749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7619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196025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Формальные основания для инициации проекта</a:t>
                      </a:r>
                    </a:p>
                  </a:txBody>
                  <a:tcPr marL="100796" marR="100796" marT="50398" marB="50398" horzOverflow="overflow">
                    <a:lnL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65B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Указывается связь проекта с официальными документами, содержащими прямые или косвенные основания для реализации проекта.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См. пример Приоритетные проекты </a:t>
                      </a: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529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Связь с государственными программами Российской Федерации</a:t>
                      </a:r>
                    </a:p>
                  </a:txBody>
                  <a:tcPr marL="100796" marR="100796" marT="50398" marB="50398" horzOverflow="overflow">
                    <a:lnL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865B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Calibri Light"/>
                        </a:defRPr>
                      </a:lvl9pPr>
                    </a:lstStyle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Приводится перечень государственных программ Российской Федерации в рамках которых планируется реализация проекта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См. пример Приоритетные проекты 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100796" marR="100796" marT="50398" marB="50398" horzOverflow="overflow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773113" y="383536"/>
            <a:ext cx="6967239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Предпосылки реализации проекта</a:t>
            </a:r>
          </a:p>
        </p:txBody>
      </p:sp>
    </p:spTree>
    <p:extLst>
      <p:ext uri="{BB962C8B-B14F-4D97-AF65-F5344CB8AC3E}">
        <p14:creationId xmlns="" xmlns:p14="http://schemas.microsoft.com/office/powerpoint/2010/main" val="463955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ru-RU" sz="12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88968194"/>
              </p:ext>
            </p:extLst>
          </p:nvPr>
        </p:nvGraphicFramePr>
        <p:xfrm>
          <a:off x="607955" y="188641"/>
          <a:ext cx="7880947" cy="3419907"/>
        </p:xfrm>
        <a:graphic>
          <a:graphicData uri="http://schemas.openxmlformats.org/drawingml/2006/table">
            <a:tbl>
              <a:tblPr firstRow="1" firstCol="1" bandRow="1"/>
              <a:tblGrid>
                <a:gridCol w="2019829">
                  <a:extLst>
                    <a:ext uri="{9D8B030D-6E8A-4147-A177-3AD203B41FA5}">
                      <a16:colId xmlns="" xmlns:a16="http://schemas.microsoft.com/office/drawing/2014/main" val="1973703757"/>
                    </a:ext>
                  </a:extLst>
                </a:gridCol>
                <a:gridCol w="4241645">
                  <a:extLst>
                    <a:ext uri="{9D8B030D-6E8A-4147-A177-3AD203B41FA5}">
                      <a16:colId xmlns="" xmlns:a16="http://schemas.microsoft.com/office/drawing/2014/main" val="119063058"/>
                    </a:ext>
                  </a:extLst>
                </a:gridCol>
                <a:gridCol w="1619473">
                  <a:extLst>
                    <a:ext uri="{9D8B030D-6E8A-4147-A177-3AD203B41FA5}">
                      <a16:colId xmlns="" xmlns:a16="http://schemas.microsoft.com/office/drawing/2014/main" val="2923494648"/>
                    </a:ext>
                  </a:extLst>
                </a:gridCol>
              </a:tblGrid>
              <a:tr h="71690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начала и окончания проекта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81725505"/>
                  </a:ext>
                </a:extLst>
              </a:tr>
              <a:tr h="5528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ФИО, должность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28360854"/>
                  </a:ext>
                </a:extLst>
              </a:tr>
              <a:tr h="55280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Куратор проекта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 группах из разных регионов или заполнить пример одного региона или не заполнять</a:t>
                      </a: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73251668"/>
                  </a:ext>
                </a:extLst>
              </a:tr>
              <a:tr h="71690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Функциональный заказчик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 группах из разных регионов или заполнить пример одного региона или не заполнять</a:t>
                      </a: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806323597"/>
                  </a:ext>
                </a:extLst>
              </a:tr>
              <a:tr h="700943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Руководитель проекта</a:t>
                      </a:r>
                    </a:p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8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 группах из разных регионов или заполнить пример одного региона или не заполнять</a:t>
                      </a: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90170" indent="44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accent4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4851737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9756089"/>
              </p:ext>
            </p:extLst>
          </p:nvPr>
        </p:nvGraphicFramePr>
        <p:xfrm>
          <a:off x="611560" y="3645024"/>
          <a:ext cx="7880947" cy="2749872"/>
        </p:xfrm>
        <a:graphic>
          <a:graphicData uri="http://schemas.openxmlformats.org/drawingml/2006/table">
            <a:tbl>
              <a:tblPr firstRow="1" bandRow="1"/>
              <a:tblGrid>
                <a:gridCol w="2016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6472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4987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Список разработчиков 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 (регион,  должность, место работы)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65688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2098" cy="107717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+mn-lt"/>
              </a:rPr>
              <a:t>     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Предпосылки реализации проекта </a:t>
            </a:r>
            <a:r>
              <a:rPr lang="ru-RU" sz="31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</a:br>
            <a:r>
              <a:rPr lang="ru-RU" sz="31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( пояснения к представлению противоречия и проблемы)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6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8EE5AD83-6827-46B7-BFCD-15AADAE0211B}"/>
              </a:ext>
            </a:extLst>
          </p:cNvPr>
          <p:cNvGrpSpPr/>
          <p:nvPr/>
        </p:nvGrpSpPr>
        <p:grpSpPr>
          <a:xfrm>
            <a:off x="611560" y="1628800"/>
            <a:ext cx="7754366" cy="4579051"/>
            <a:chOff x="1632418" y="3090970"/>
            <a:chExt cx="6756006" cy="3528230"/>
          </a:xfrm>
        </p:grpSpPr>
        <p:sp>
          <p:nvSpPr>
            <p:cNvPr id="12" name="Прямоугольник 11">
              <a:extLst>
                <a:ext uri="{FF2B5EF4-FFF2-40B4-BE49-F238E27FC236}">
                  <a16:creationId xmlns="" xmlns:a16="http://schemas.microsoft.com/office/drawing/2014/main" id="{27A3BB45-5483-4645-83F0-3018BCEE5238}"/>
                </a:ext>
              </a:extLst>
            </p:cNvPr>
            <p:cNvSpPr/>
            <p:nvPr/>
          </p:nvSpPr>
          <p:spPr>
            <a:xfrm>
              <a:off x="1632418" y="3090970"/>
              <a:ext cx="2691900" cy="144016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395" dirty="0">
                  <a:solidFill>
                    <a:schemeClr val="tx1"/>
                  </a:solidFill>
                </a:rPr>
                <a:t>Какое новое</a:t>
              </a:r>
            </a:p>
            <a:p>
              <a:pPr algn="ctr"/>
              <a:r>
                <a:rPr lang="ru-RU" sz="2395" dirty="0">
                  <a:solidFill>
                    <a:schemeClr val="accent4">
                      <a:lumMod val="50000"/>
                    </a:schemeClr>
                  </a:solidFill>
                </a:rPr>
                <a:t>качество</a:t>
              </a:r>
              <a:r>
                <a:rPr lang="ru-RU" sz="2395" dirty="0">
                  <a:solidFill>
                    <a:srgbClr val="C00000"/>
                  </a:solidFill>
                </a:rPr>
                <a:t> </a:t>
              </a:r>
              <a:r>
                <a:rPr lang="ru-RU" sz="2395" dirty="0">
                  <a:solidFill>
                    <a:schemeClr val="tx1"/>
                  </a:solidFill>
                </a:rPr>
                <a:t>необходимо </a:t>
              </a:r>
            </a:p>
            <a:p>
              <a:pPr algn="ctr"/>
              <a:r>
                <a:rPr lang="ru-RU" sz="2395" dirty="0">
                  <a:solidFill>
                    <a:schemeClr val="tx1"/>
                  </a:solidFill>
                </a:rPr>
                <a:t>и какие </a:t>
              </a:r>
              <a:r>
                <a:rPr lang="ru-RU" sz="2395" dirty="0">
                  <a:solidFill>
                    <a:schemeClr val="accent4">
                      <a:lumMod val="50000"/>
                    </a:schemeClr>
                  </a:solidFill>
                </a:rPr>
                <a:t>возможности</a:t>
              </a:r>
              <a:r>
                <a:rPr lang="ru-RU" sz="2395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ru-RU" sz="2395" dirty="0">
                  <a:solidFill>
                    <a:schemeClr val="tx1"/>
                  </a:solidFill>
                </a:rPr>
                <a:t>существуют</a:t>
              </a: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D8ECA644-4DBA-4625-AFB4-A3B243873548}"/>
                </a:ext>
              </a:extLst>
            </p:cNvPr>
            <p:cNvSpPr/>
            <p:nvPr/>
          </p:nvSpPr>
          <p:spPr>
            <a:xfrm>
              <a:off x="5724128" y="3106850"/>
              <a:ext cx="2664296" cy="144016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68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395" dirty="0">
                  <a:solidFill>
                    <a:schemeClr val="tx1"/>
                  </a:solidFill>
                </a:rPr>
                <a:t>Что мешает реализовать эти </a:t>
              </a:r>
              <a:r>
                <a:rPr lang="ru-RU" sz="2395" dirty="0">
                  <a:solidFill>
                    <a:schemeClr val="accent4">
                      <a:lumMod val="50000"/>
                    </a:schemeClr>
                  </a:solidFill>
                </a:rPr>
                <a:t>возможности?</a:t>
              </a:r>
            </a:p>
            <a:p>
              <a:pPr algn="ctr"/>
              <a:r>
                <a:rPr lang="ru-RU" sz="2395" b="1" dirty="0">
                  <a:solidFill>
                    <a:srgbClr val="157535"/>
                  </a:solidFill>
                </a:rPr>
                <a:t>ПРИЧИНЫ…..</a:t>
              </a:r>
            </a:p>
          </p:txBody>
        </p:sp>
        <p:cxnSp>
          <p:nvCxnSpPr>
            <p:cNvPr id="14" name="Прямая со стрелкой 13">
              <a:extLst>
                <a:ext uri="{FF2B5EF4-FFF2-40B4-BE49-F238E27FC236}">
                  <a16:creationId xmlns="" xmlns:a16="http://schemas.microsoft.com/office/drawing/2014/main" id="{B1207349-E3D7-4839-BAE8-149E42E9A432}"/>
                </a:ext>
              </a:extLst>
            </p:cNvPr>
            <p:cNvCxnSpPr/>
            <p:nvPr/>
          </p:nvCxnSpPr>
          <p:spPr>
            <a:xfrm>
              <a:off x="4518325" y="3701287"/>
              <a:ext cx="1008112" cy="0"/>
            </a:xfrm>
            <a:prstGeom prst="straightConnector1">
              <a:avLst/>
            </a:prstGeom>
            <a:ln w="920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Скругленный прямоугольник 5">
              <a:extLst>
                <a:ext uri="{FF2B5EF4-FFF2-40B4-BE49-F238E27FC236}">
                  <a16:creationId xmlns="" xmlns:a16="http://schemas.microsoft.com/office/drawing/2014/main" id="{00E32809-4373-44B6-B4D1-F574CC20C476}"/>
                </a:ext>
              </a:extLst>
            </p:cNvPr>
            <p:cNvSpPr/>
            <p:nvPr/>
          </p:nvSpPr>
          <p:spPr>
            <a:xfrm>
              <a:off x="2197052" y="5254818"/>
              <a:ext cx="5904656" cy="1364382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52" b="1" dirty="0">
                  <a:solidFill>
                    <a:schemeClr val="accent4">
                      <a:lumMod val="50000"/>
                    </a:schemeClr>
                  </a:solidFill>
                </a:rPr>
                <a:t>ВЫВОД –</a:t>
              </a:r>
            </a:p>
            <a:p>
              <a:pPr algn="ctr"/>
              <a:r>
                <a:rPr lang="ru-RU" sz="2052" dirty="0">
                  <a:solidFill>
                    <a:schemeClr val="tx1"/>
                  </a:solidFill>
                </a:rPr>
                <a:t>ПРОТИВОРЕЧИЕ…. ИЛИ ПРОБЛЕМА…..</a:t>
              </a:r>
            </a:p>
            <a:p>
              <a:pPr algn="ctr"/>
              <a:r>
                <a:rPr lang="ru-RU" sz="2052" dirty="0">
                  <a:solidFill>
                    <a:schemeClr val="tx1"/>
                  </a:solidFill>
                </a:rPr>
                <a:t>Какие </a:t>
              </a:r>
              <a:r>
                <a:rPr lang="ru-RU" sz="2052" dirty="0">
                  <a:solidFill>
                    <a:schemeClr val="accent4">
                      <a:lumMod val="50000"/>
                    </a:schemeClr>
                  </a:solidFill>
                </a:rPr>
                <a:t>выгоды </a:t>
              </a:r>
              <a:r>
                <a:rPr lang="ru-RU" sz="2052" dirty="0">
                  <a:solidFill>
                    <a:schemeClr val="tx1"/>
                  </a:solidFill>
                </a:rPr>
                <a:t>получают субъекты </a:t>
              </a:r>
            </a:p>
            <a:p>
              <a:pPr algn="ctr"/>
              <a:r>
                <a:rPr lang="ru-RU" sz="2052" dirty="0">
                  <a:solidFill>
                    <a:schemeClr val="tx1"/>
                  </a:solidFill>
                </a:rPr>
                <a:t>от разрешения противоречия (проблемы)?</a:t>
              </a:r>
            </a:p>
          </p:txBody>
        </p:sp>
        <p:sp>
          <p:nvSpPr>
            <p:cNvPr id="16" name="Стрелка вниз 7">
              <a:extLst>
                <a:ext uri="{FF2B5EF4-FFF2-40B4-BE49-F238E27FC236}">
                  <a16:creationId xmlns="" xmlns:a16="http://schemas.microsoft.com/office/drawing/2014/main" id="{91AAE1DD-6133-4345-9A8D-6C90FE04F79F}"/>
                </a:ext>
              </a:extLst>
            </p:cNvPr>
            <p:cNvSpPr/>
            <p:nvPr/>
          </p:nvSpPr>
          <p:spPr>
            <a:xfrm>
              <a:off x="3347864" y="4634318"/>
              <a:ext cx="3312368" cy="595135"/>
            </a:xfrm>
            <a:prstGeom prst="downArrow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80271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7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520419195"/>
              </p:ext>
            </p:extLst>
          </p:nvPr>
        </p:nvGraphicFramePr>
        <p:xfrm>
          <a:off x="179512" y="1628800"/>
          <a:ext cx="8712967" cy="4150072"/>
        </p:xfrm>
        <a:graphic>
          <a:graphicData uri="http://schemas.openxmlformats.org/drawingml/2006/table">
            <a:tbl>
              <a:tblPr firstRow="1" bandRow="1"/>
              <a:tblGrid>
                <a:gridCol w="15253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416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992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182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393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075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4803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2953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87721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проекта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4185">
                <a:tc rowSpan="6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Показатели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проекта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их значения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годам</a:t>
                      </a:r>
                      <a:endParaRPr lang="ru-RU" sz="18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показателя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Базовое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значение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Период, год</a:t>
                      </a:r>
                      <a:endParaRPr lang="ru-RU" sz="1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74185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2018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2019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2020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60000"/>
                          <a:lumOff val="4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9556E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64623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8728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аналитический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8728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косвенный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62407">
                <a:tc vMerge="1">
                  <a:txBody>
                    <a:bodyPr/>
                    <a:lstStyle/>
                    <a:p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 txBox="1">
            <a:spLocks/>
          </p:cNvSpPr>
          <p:nvPr/>
        </p:nvSpPr>
        <p:spPr>
          <a:xfrm>
            <a:off x="881063" y="286430"/>
            <a:ext cx="6427241" cy="920749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  </a:t>
            </a:r>
          </a:p>
        </p:txBody>
      </p:sp>
    </p:spTree>
    <p:extLst>
      <p:ext uri="{BB962C8B-B14F-4D97-AF65-F5344CB8AC3E}">
        <p14:creationId xmlns="" xmlns:p14="http://schemas.microsoft.com/office/powerpoint/2010/main" val="2487359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8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 txBox="1">
            <a:spLocks/>
          </p:cNvSpPr>
          <p:nvPr/>
        </p:nvSpPr>
        <p:spPr>
          <a:xfrm>
            <a:off x="881063" y="286430"/>
            <a:ext cx="6427241" cy="920749"/>
          </a:xfrm>
          <a:prstGeom prst="rect">
            <a:avLst/>
          </a:prstGeom>
        </p:spPr>
        <p:txBody>
          <a:bodyPr anchor="ctr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46335259"/>
              </p:ext>
            </p:extLst>
          </p:nvPr>
        </p:nvGraphicFramePr>
        <p:xfrm>
          <a:off x="683569" y="1727200"/>
          <a:ext cx="7560840" cy="3921246"/>
        </p:xfrm>
        <a:graphic>
          <a:graphicData uri="http://schemas.openxmlformats.org/drawingml/2006/table">
            <a:tbl>
              <a:tblPr firstRow="1" bandRow="1"/>
              <a:tblGrid>
                <a:gridCol w="13236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37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2124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Результаты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50946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      Российская академия народного хозяйства и государственной службы при  Президенте Российской Федерации.   Выпускной квалификационный проект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F7AD3-20E0-496A-8423-099088011E5B}" type="slidenum">
              <a:rPr lang="ru-RU" sz="1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9</a:t>
            </a:fld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73113" y="383536"/>
            <a:ext cx="8389937" cy="491107"/>
          </a:xfrm>
          <a:prstGeom prst="rect">
            <a:avLst/>
          </a:prstGeom>
        </p:spPr>
        <p:txBody>
          <a:bodyPr anchor="b"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1007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62A7"/>
                </a:solidFill>
                <a:effectLst/>
                <a:uLnTx/>
                <a:uFillTx/>
                <a:latin typeface="Times New Roman" pitchFamily="18" charset="0"/>
                <a:ea typeface="Arial Unicode MS" panose="020B0604020202020204" pitchFamily="34" charset="-128"/>
                <a:cs typeface="Times New Roman" pitchFamily="18" charset="0"/>
              </a:rPr>
              <a:t>Идея проекта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73113" y="1859280"/>
            <a:ext cx="6391175" cy="2721847"/>
          </a:xfrm>
          <a:prstGeom prst="rect">
            <a:avLst/>
          </a:prstGeom>
        </p:spPr>
        <p:txBody>
          <a:bodyPr anchor="ctr"/>
          <a:lstStyle>
            <a:lvl1pPr marL="0" marR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ru-RU" sz="2000" b="0" i="1" kern="1200" baseline="0" smtClean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5595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64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9929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3900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7872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007943" rtl="0" eaLnBrk="1" fontAlgn="auto" latinLnBrk="0" hangingPunct="1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>
                <a:ln>
                  <a:noFill/>
                </a:ln>
                <a:solidFill>
                  <a:srgbClr val="49556E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 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rgbClr val="49556E">
                  <a:lumMod val="60000"/>
                  <a:lumOff val="40000"/>
                </a:srgbClr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15724343"/>
              </p:ext>
            </p:extLst>
          </p:nvPr>
        </p:nvGraphicFramePr>
        <p:xfrm>
          <a:off x="683569" y="1727200"/>
          <a:ext cx="7560840" cy="3921246"/>
        </p:xfrm>
        <a:graphic>
          <a:graphicData uri="http://schemas.openxmlformats.org/drawingml/2006/table">
            <a:tbl>
              <a:tblPr firstRow="1" bandRow="1"/>
              <a:tblGrid>
                <a:gridCol w="132365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2371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92124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Задачи</a:t>
                      </a:r>
                    </a:p>
                    <a:p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</a:t>
                      </a:r>
                      <a:endParaRPr lang="ru-RU" sz="1800" b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 Light"/>
                        </a:defRPr>
                      </a:lvl9pPr>
                    </a:lstStyle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2"/>
                          </a:solidFill>
                        </a:rPr>
                        <a:t>1.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2"/>
                          </a:solidFill>
                        </a:rPr>
                        <a:t>2.</a:t>
                      </a:r>
                    </a:p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>
                          <a:solidFill>
                            <a:schemeClr val="accent2"/>
                          </a:solidFill>
                        </a:rPr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rgbClr val="0062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9556E">
                          <a:lumMod val="40000"/>
                          <a:lumOff val="6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2664747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1387</TotalTime>
  <Words>583</Words>
  <Application>Microsoft Office PowerPoint</Application>
  <PresentationFormat>Экран (4:3)</PresentationFormat>
  <Paragraphs>175</Paragraphs>
  <Slides>14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HDOfficeLightV0</vt:lpstr>
      <vt:lpstr>Изображение</vt:lpstr>
      <vt:lpstr>Слайд 1</vt:lpstr>
      <vt:lpstr>Слайд 2</vt:lpstr>
      <vt:lpstr>Слайд 3</vt:lpstr>
      <vt:lpstr>Слайд 4</vt:lpstr>
      <vt:lpstr>Слайд 5</vt:lpstr>
      <vt:lpstr>      Предпосылки реализации проекта  ( пояснения к представлению противоречия и проблемы)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социальной сфере. Социальное проектирование.</dc:title>
  <dc:creator>Наталья</dc:creator>
  <cp:lastModifiedBy>User</cp:lastModifiedBy>
  <cp:revision>157</cp:revision>
  <dcterms:created xsi:type="dcterms:W3CDTF">2012-01-11T08:01:34Z</dcterms:created>
  <dcterms:modified xsi:type="dcterms:W3CDTF">2018-09-11T05:41:01Z</dcterms:modified>
</cp:coreProperties>
</file>