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62" r:id="rId3"/>
    <p:sldId id="264" r:id="rId4"/>
    <p:sldId id="263" r:id="rId5"/>
    <p:sldId id="288" r:id="rId6"/>
    <p:sldId id="265" r:id="rId7"/>
    <p:sldId id="266" r:id="rId8"/>
    <p:sldId id="267" r:id="rId9"/>
    <p:sldId id="268" r:id="rId10"/>
    <p:sldId id="271" r:id="rId11"/>
    <p:sldId id="273" r:id="rId12"/>
    <p:sldId id="272" r:id="rId13"/>
    <p:sldId id="270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2209725-D29F-4EB0-863F-AB1826DC0836}">
          <p14:sldIdLst>
            <p14:sldId id="289"/>
            <p14:sldId id="262"/>
            <p14:sldId id="264"/>
            <p14:sldId id="263"/>
            <p14:sldId id="288"/>
            <p14:sldId id="265"/>
            <p14:sldId id="266"/>
            <p14:sldId id="267"/>
            <p14:sldId id="268"/>
            <p14:sldId id="271"/>
            <p14:sldId id="273"/>
            <p14:sldId id="272"/>
            <p14:sldId id="270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011" y="1124744"/>
            <a:ext cx="87849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рабочих программ </a:t>
            </a:r>
            <a:endPara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математике </a:t>
            </a:r>
            <a:endParaRPr lang="ru-RU" sz="23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требованиями обновленного ФГОС на основе онлайн конструктора рабочих программ, разработанного  ФГБНУ «ИСРО РАО»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 t="15278" r="15859" b="22916"/>
          <a:stretch/>
        </p:blipFill>
        <p:spPr bwMode="auto">
          <a:xfrm>
            <a:off x="2195736" y="3140968"/>
            <a:ext cx="5191365" cy="26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72008" y="2924944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64110" y="2852936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14223" r="22422" b="51945"/>
          <a:stretch/>
        </p:blipFill>
        <p:spPr bwMode="auto">
          <a:xfrm>
            <a:off x="0" y="12229"/>
            <a:ext cx="3435491" cy="114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5517232"/>
            <a:ext cx="7449603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Новикова Елена Олеговна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тарший преподаватель кафедры общего образования ГАУ ДПО ИРО ПК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ЦНППМ ПР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7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0" y="1149174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-18256" y="1196752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" y="116632"/>
            <a:ext cx="9139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рабочая программа - методический ориентир для учителя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20278" r="26032" b="17361"/>
          <a:stretch/>
        </p:blipFill>
        <p:spPr bwMode="auto">
          <a:xfrm>
            <a:off x="899592" y="1628800"/>
            <a:ext cx="7776864" cy="489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18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0" y="836712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1623" y="908720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" y="116632"/>
            <a:ext cx="9139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при составление рабочих программ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8194" r="37786" b="34028"/>
          <a:stretch/>
        </p:blipFill>
        <p:spPr bwMode="auto">
          <a:xfrm>
            <a:off x="395535" y="1412776"/>
            <a:ext cx="802067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6237312"/>
            <a:ext cx="22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Данилова Т.Н., </a:t>
            </a:r>
            <a:r>
              <a:rPr lang="ru-RU" i="1" dirty="0" err="1" smtClean="0">
                <a:solidFill>
                  <a:schemeClr val="bg1">
                    <a:lumMod val="65000"/>
                  </a:schemeClr>
                </a:solidFill>
              </a:rPr>
              <a:t>к.п.н</a:t>
            </a:r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9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19167" r="36563" b="33472"/>
          <a:stretch/>
        </p:blipFill>
        <p:spPr bwMode="auto">
          <a:xfrm>
            <a:off x="251520" y="116632"/>
            <a:ext cx="6192688" cy="294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21111" r="44766" b="30417"/>
          <a:stretch/>
        </p:blipFill>
        <p:spPr bwMode="auto">
          <a:xfrm>
            <a:off x="827584" y="3057728"/>
            <a:ext cx="59531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0709" y="6358424"/>
            <a:ext cx="22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Данилова Т.Н., </a:t>
            </a:r>
            <a:r>
              <a:rPr lang="ru-RU" i="1" dirty="0" err="1" smtClean="0">
                <a:solidFill>
                  <a:schemeClr val="bg1">
                    <a:lumMod val="65000"/>
                  </a:schemeClr>
                </a:solidFill>
              </a:rPr>
              <a:t>к.п.н</a:t>
            </a:r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00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t="19582" r="45469" b="19862"/>
          <a:stretch/>
        </p:blipFill>
        <p:spPr bwMode="auto">
          <a:xfrm>
            <a:off x="878911" y="836712"/>
            <a:ext cx="6979494" cy="50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204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21528" r="44062" b="21528"/>
          <a:stretch/>
        </p:blipFill>
        <p:spPr bwMode="auto">
          <a:xfrm>
            <a:off x="872226" y="620688"/>
            <a:ext cx="7004207" cy="461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072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21667" r="42109" b="45139"/>
          <a:stretch/>
        </p:blipFill>
        <p:spPr bwMode="auto">
          <a:xfrm>
            <a:off x="0" y="116632"/>
            <a:ext cx="731047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t="20544" r="44184" b="20816"/>
          <a:stretch/>
        </p:blipFill>
        <p:spPr bwMode="auto">
          <a:xfrm>
            <a:off x="1259632" y="2435290"/>
            <a:ext cx="7560840" cy="502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21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18656" r="32191" b="38706"/>
          <a:stretch/>
        </p:blipFill>
        <p:spPr bwMode="auto">
          <a:xfrm>
            <a:off x="107504" y="404664"/>
            <a:ext cx="871800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509120"/>
            <a:ext cx="7238264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ЛИБО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УТВЕРЖДЕН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ЛОКАЛЬНЫЙ АКТ ООП,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СОБЛЮДАЕТСЯ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6237312"/>
            <a:ext cx="22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Данилова Т.Н., </a:t>
            </a:r>
            <a:r>
              <a:rPr lang="ru-RU" i="1" dirty="0" err="1" smtClean="0">
                <a:solidFill>
                  <a:schemeClr val="bg1">
                    <a:lumMod val="65000"/>
                  </a:schemeClr>
                </a:solidFill>
              </a:rPr>
              <a:t>к.п.н</a:t>
            </a:r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80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21250" r="32657" b="53889"/>
          <a:stretch/>
        </p:blipFill>
        <p:spPr bwMode="auto">
          <a:xfrm>
            <a:off x="390524" y="980728"/>
            <a:ext cx="825677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460" y="3861048"/>
            <a:ext cx="7802905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 СОСТАВЛЯЮТСЯ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ВЕСЬ СРОК ОБУЧЕНИЯ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НЕ НА ГОД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2200" y="6237312"/>
            <a:ext cx="22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Данилова Т.Н., </a:t>
            </a:r>
            <a:r>
              <a:rPr lang="ru-RU" i="1" dirty="0" err="1" smtClean="0">
                <a:solidFill>
                  <a:schemeClr val="bg1">
                    <a:lumMod val="65000"/>
                  </a:schemeClr>
                </a:solidFill>
              </a:rPr>
              <a:t>к.п.н</a:t>
            </a:r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80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17639" r="50000" b="17917"/>
          <a:stretch/>
        </p:blipFill>
        <p:spPr bwMode="auto">
          <a:xfrm>
            <a:off x="683568" y="548680"/>
            <a:ext cx="758442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80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19167" r="32500" b="35694"/>
          <a:stretch/>
        </p:blipFill>
        <p:spPr bwMode="auto">
          <a:xfrm>
            <a:off x="367400" y="260648"/>
            <a:ext cx="8454581" cy="333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400" y="4077072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48. Обязанности и ответственность педагогических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работников: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обязаны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осуществлять свою деятельность на высоком профессиональном уровне, обеспечивать в полном объеме реализацию преподаваемых учебных предмета, курса, дисциплины (модуля) в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утвержденной рабочей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программой;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72200" y="6237312"/>
            <a:ext cx="22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Данилова Т.Н., </a:t>
            </a:r>
            <a:r>
              <a:rPr lang="ru-RU" i="1" dirty="0" err="1" smtClean="0">
                <a:solidFill>
                  <a:schemeClr val="bg1">
                    <a:lumMod val="65000"/>
                  </a:schemeClr>
                </a:solidFill>
              </a:rPr>
              <a:t>к.п.н</a:t>
            </a:r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88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8861" y="260648"/>
            <a:ext cx="3954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07504" y="1337866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07504" y="1379250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71600" y="1700808"/>
            <a:ext cx="74168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проектирования примерных рабочих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программ: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009" y="2780928"/>
            <a:ext cx="3240360" cy="329320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600" dirty="0"/>
              <a:t>ФГОС НОО, ФГОС ООО: требования к результатам освоения программы начального общего образования, основного общего образования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3534980"/>
            <a:ext cx="2042932" cy="89255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Концепции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07179" y="3334925"/>
            <a:ext cx="2254673" cy="129266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программа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394002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18750" r="31719" b="32500"/>
          <a:stretch/>
        </p:blipFill>
        <p:spPr bwMode="auto">
          <a:xfrm>
            <a:off x="257174" y="980728"/>
            <a:ext cx="868814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88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20695" r="47419" b="35972"/>
          <a:stretch/>
        </p:blipFill>
        <p:spPr bwMode="auto">
          <a:xfrm>
            <a:off x="18459" y="332656"/>
            <a:ext cx="868812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6237312"/>
            <a:ext cx="22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Данилова Т.Н., </a:t>
            </a:r>
            <a:r>
              <a:rPr lang="ru-RU" i="1" dirty="0" err="1" smtClean="0">
                <a:solidFill>
                  <a:schemeClr val="bg1">
                    <a:lumMod val="65000"/>
                  </a:schemeClr>
                </a:solidFill>
              </a:rPr>
              <a:t>к.п.н</a:t>
            </a:r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66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20555" r="31094" b="33472"/>
          <a:stretch/>
        </p:blipFill>
        <p:spPr bwMode="auto">
          <a:xfrm>
            <a:off x="107504" y="980728"/>
            <a:ext cx="8831553" cy="345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6237312"/>
            <a:ext cx="22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Данилова Т.Н., </a:t>
            </a:r>
            <a:r>
              <a:rPr lang="ru-RU" i="1" dirty="0" err="1" smtClean="0">
                <a:solidFill>
                  <a:schemeClr val="bg1">
                    <a:lumMod val="65000"/>
                  </a:schemeClr>
                </a:solidFill>
              </a:rPr>
              <a:t>к.п.н</a:t>
            </a:r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63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19305" r="34143" b="31944"/>
          <a:stretch/>
        </p:blipFill>
        <p:spPr bwMode="auto">
          <a:xfrm>
            <a:off x="167139" y="-30020"/>
            <a:ext cx="882860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6237312"/>
            <a:ext cx="22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Данилова Т.Н., </a:t>
            </a:r>
            <a:r>
              <a:rPr lang="ru-RU" i="1" dirty="0" err="1" smtClean="0">
                <a:solidFill>
                  <a:schemeClr val="bg1">
                    <a:lumMod val="65000"/>
                  </a:schemeClr>
                </a:solidFill>
              </a:rPr>
              <a:t>к.п.н</a:t>
            </a:r>
            <a:r>
              <a:rPr lang="ru-RU" i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65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5" t="22993" r="35307" b="30340"/>
          <a:stretch/>
        </p:blipFill>
        <p:spPr bwMode="auto">
          <a:xfrm>
            <a:off x="1403648" y="605678"/>
            <a:ext cx="622963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779912" y="1412776"/>
            <a:ext cx="3744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563888" y="3717032"/>
            <a:ext cx="3744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716288" y="5733256"/>
            <a:ext cx="3744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738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1250" r="33360" b="33333"/>
          <a:stretch/>
        </p:blipFill>
        <p:spPr bwMode="auto">
          <a:xfrm>
            <a:off x="507504" y="1268760"/>
            <a:ext cx="823533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6237312"/>
            <a:ext cx="22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bg1">
                    <a:lumMod val="65000"/>
                  </a:schemeClr>
                </a:solidFill>
              </a:rPr>
              <a:t>Данилова Т.Н., </a:t>
            </a:r>
            <a:r>
              <a:rPr lang="ru-RU" i="1" dirty="0" err="1">
                <a:solidFill>
                  <a:schemeClr val="bg1">
                    <a:lumMod val="65000"/>
                  </a:schemeClr>
                </a:solidFill>
              </a:rPr>
              <a:t>к.п.н</a:t>
            </a:r>
            <a:r>
              <a:rPr lang="ru-RU" i="1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19514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составления рабочих программ необходимо: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2764904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рабочих программ (регламент)</a:t>
            </a:r>
          </a:p>
          <a:p>
            <a:pPr marL="514350" indent="-51435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план  (выписка из УП)</a:t>
            </a:r>
          </a:p>
          <a:p>
            <a:pPr marL="514350" indent="-51435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формирования УУД</a:t>
            </a:r>
          </a:p>
          <a:p>
            <a:pPr marL="514350" indent="-51435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воспитания</a:t>
            </a:r>
          </a:p>
          <a:p>
            <a:pPr marL="514350" indent="-51435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учебниках, имеющихся в библиотеке</a:t>
            </a:r>
          </a:p>
          <a:p>
            <a:pPr marL="514350" indent="-51435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и Примерную рабочую программу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41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35496" y="1736812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03245" y="1808820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" y="116632"/>
            <a:ext cx="9139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для составления рабочих программ – Конструктор программ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776" y="1268759"/>
            <a:ext cx="44107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/>
              <a:t>https://edsoo.ru/constructor/</a:t>
            </a:r>
          </a:p>
          <a:p>
            <a:pPr algn="ctr"/>
            <a:endParaRPr lang="ru-RU" sz="2300" b="1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26900" r="13516" b="10695"/>
          <a:stretch/>
        </p:blipFill>
        <p:spPr bwMode="auto">
          <a:xfrm>
            <a:off x="97465" y="2068978"/>
            <a:ext cx="8782051" cy="427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31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8861" y="260648"/>
            <a:ext cx="3954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07504" y="1337866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07504" y="1379250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71600" y="1700808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примерной рабочей программы по учебному предмету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972" y="2910716"/>
            <a:ext cx="371185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3972" y="3356992"/>
            <a:ext cx="766043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Содержание образования (по годам обучения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Планируемые результаты освоения учебного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предмета.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Тематическое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планирование.</a:t>
            </a:r>
            <a:endParaRPr lang="ru-RU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2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107504" y="1178751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03245" y="1221087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17340" y="116632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примерной рабочей программы по учебному предмету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8356" y="1334378"/>
            <a:ext cx="7259825" cy="144655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учебного предмета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особенности изучения учебного предмета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предмета в учебном плане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9553" y="2852936"/>
            <a:ext cx="7272807" cy="44627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Содержание образования (по годам обучения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84582" y="3429000"/>
            <a:ext cx="7259826" cy="186204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Планируемые результаты освоения учебного предмета: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результаты, 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(по годам обучения)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03648" y="5412870"/>
            <a:ext cx="7272808" cy="144655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Тематическое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количество часов, отводимое на их изучение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1871790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107504" y="975862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03245" y="1019973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17340" y="0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примерной рабочей программы по учебному предмету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t="25138" r="34062" b="9723"/>
          <a:stretch/>
        </p:blipFill>
        <p:spPr bwMode="auto">
          <a:xfrm>
            <a:off x="1907704" y="1124743"/>
            <a:ext cx="5544616" cy="602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761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107504" y="1340768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03245" y="1376772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17340" y="116632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учебного предмета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2514" y="620688"/>
            <a:ext cx="8717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примере примерной рабочей программы по учебному предмету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 (базовый уровень))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1931928" y="3764095"/>
            <a:ext cx="520232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УЧЕБНОГО КУРСА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6366" y="1700808"/>
            <a:ext cx="3739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Натуральные числа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нуль. Дроби.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текстовых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3110070"/>
            <a:ext cx="37399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класс: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числа. Дроби.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и отрицательные числа. Буквенные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выражения. Решение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2514" y="5085184"/>
            <a:ext cx="37399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(алгебра):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вычисления (рациональные числа).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Алгебраические выражения. Уравнения. Координаты и графики.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48064" y="1772816"/>
            <a:ext cx="3739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класс (алгебра):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Алгебраические выражения.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и неравенства. Функции.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20072" y="3356992"/>
            <a:ext cx="37399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(алгебра):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Алгебраические выражения.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и неравенства.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уравнений. Функции.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Числовые последовательности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085494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107504" y="1340768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03245" y="1376772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79511" y="116632"/>
            <a:ext cx="89602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 освоения учебных предметов: личностные 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011" y="1484784"/>
            <a:ext cx="8717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примере примерной рабочей программы по учебному предмету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 (базовый уровень))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0" y="2312994"/>
            <a:ext cx="3816426" cy="424731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результаты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сферах: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воспитания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духовно-нравственной сфере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эстетического воспитания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к жизни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здоровью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 воспитания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меняющимся условиям социальной и природной среды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2312995"/>
            <a:ext cx="4320480" cy="4247317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сферах: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универсальных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познавательных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действия,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информацией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универсальных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коммуникативных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универсальных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регулятивных действий: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деятельности,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35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107504" y="1340768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03245" y="1376772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79511" y="116632"/>
            <a:ext cx="89602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 освоения учебных предметов: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556792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результаты представлены по годам обучения, выражены в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форме, отражают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обучающихся определённых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умений.</a:t>
            </a:r>
          </a:p>
          <a:p>
            <a:pPr algn="just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предметных результатов выделяют: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освоенные обучающимися знания, умения и способы действий, специфические для каждого учебного предмета,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по получению нового знания, его интерпретации, преобразованию и применению в различных учебных и новых ситуациях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690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35496" y="1736812"/>
            <a:ext cx="9036496" cy="3600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03245" y="1808820"/>
            <a:ext cx="9036496" cy="360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" y="116632"/>
            <a:ext cx="91397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планирование (на примере примерной рабочей программы по учебному предмету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«Математика»)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8" t="17408" r="26406" b="29743"/>
          <a:stretch/>
        </p:blipFill>
        <p:spPr bwMode="auto">
          <a:xfrm>
            <a:off x="1043608" y="2003482"/>
            <a:ext cx="7560840" cy="48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6619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672</Words>
  <Application>Microsoft Office PowerPoint</Application>
  <PresentationFormat>Экран (4:3)</PresentationFormat>
  <Paragraphs>107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составления рабочих программ необходимо: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Новикова</dc:creator>
  <cp:lastModifiedBy>Елена Новикова</cp:lastModifiedBy>
  <cp:revision>15</cp:revision>
  <dcterms:created xsi:type="dcterms:W3CDTF">2022-06-22T04:06:23Z</dcterms:created>
  <dcterms:modified xsi:type="dcterms:W3CDTF">2022-06-22T09:21:24Z</dcterms:modified>
</cp:coreProperties>
</file>