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8" r:id="rId6"/>
    <p:sldId id="299" r:id="rId7"/>
    <p:sldId id="300" r:id="rId8"/>
    <p:sldId id="301" r:id="rId9"/>
    <p:sldId id="302" r:id="rId10"/>
    <p:sldId id="303" r:id="rId11"/>
    <p:sldId id="261" r:id="rId12"/>
    <p:sldId id="30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72" r:id="rId26"/>
    <p:sldId id="275" r:id="rId27"/>
    <p:sldId id="276" r:id="rId28"/>
    <p:sldId id="277" r:id="rId29"/>
    <p:sldId id="278" r:id="rId30"/>
    <p:sldId id="279" r:id="rId31"/>
    <p:sldId id="280" r:id="rId32"/>
    <p:sldId id="287" r:id="rId33"/>
    <p:sldId id="283" r:id="rId34"/>
    <p:sldId id="284" r:id="rId35"/>
    <p:sldId id="286" r:id="rId36"/>
    <p:sldId id="288" r:id="rId37"/>
    <p:sldId id="289" r:id="rId38"/>
    <p:sldId id="290" r:id="rId39"/>
    <p:sldId id="292" r:id="rId40"/>
    <p:sldId id="293" r:id="rId41"/>
    <p:sldId id="294" r:id="rId42"/>
    <p:sldId id="296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8F054-B90F-4F69-89D8-A508013E52E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23D2B-BADA-4649-8A9A-4D2E04A96D49}">
      <dgm:prSet phldrT="[Текст]" custT="1"/>
      <dgm:spPr/>
      <dgm:t>
        <a:bodyPr/>
        <a:lstStyle/>
        <a:p>
          <a:r>
            <a:rPr lang="en-US" sz="4800" dirty="0" smtClean="0"/>
            <a:t>I</a:t>
          </a:r>
          <a:r>
            <a:rPr lang="ru-RU" sz="4800" dirty="0" smtClean="0"/>
            <a:t> </a:t>
          </a:r>
          <a:endParaRPr lang="ru-RU" sz="4800" dirty="0"/>
        </a:p>
      </dgm:t>
    </dgm:pt>
    <dgm:pt modelId="{CB4B0AE8-1F17-4D2B-A615-18AFB1705609}" type="parTrans" cxnId="{B1E2E882-6BD0-4DAA-A2E2-1757042CB095}">
      <dgm:prSet/>
      <dgm:spPr/>
      <dgm:t>
        <a:bodyPr/>
        <a:lstStyle/>
        <a:p>
          <a:endParaRPr lang="ru-RU"/>
        </a:p>
      </dgm:t>
    </dgm:pt>
    <dgm:pt modelId="{DA92C500-957F-4B74-AB33-874487D6559C}" type="sibTrans" cxnId="{B1E2E882-6BD0-4DAA-A2E2-1757042CB095}">
      <dgm:prSet/>
      <dgm:spPr/>
      <dgm:t>
        <a:bodyPr/>
        <a:lstStyle/>
        <a:p>
          <a:endParaRPr lang="ru-RU"/>
        </a:p>
      </dgm:t>
    </dgm:pt>
    <dgm:pt modelId="{AA439B33-2F8F-4F9A-A327-3B03CA9D4616}">
      <dgm:prSet phldrT="[Текст]"/>
      <dgm:spPr/>
      <dgm:t>
        <a:bodyPr/>
        <a:lstStyle/>
        <a:p>
          <a:r>
            <a:rPr lang="ru-RU" b="1" dirty="0" smtClean="0"/>
            <a:t>Организация работы школьной платформы для дистанционного обучения </a:t>
          </a:r>
          <a:r>
            <a:rPr lang="ru-RU" b="1" dirty="0" smtClean="0"/>
            <a:t> на базе </a:t>
          </a:r>
          <a:r>
            <a:rPr lang="en-US" b="1" dirty="0" smtClean="0"/>
            <a:t>G Suite for Education:</a:t>
          </a:r>
          <a:endParaRPr lang="ru-RU" dirty="0"/>
        </a:p>
      </dgm:t>
    </dgm:pt>
    <dgm:pt modelId="{8F449B48-BCE4-421D-BBF2-21B24423510B}" type="parTrans" cxnId="{0E8E416C-B83E-4DDD-8607-5F4685A3B2A5}">
      <dgm:prSet/>
      <dgm:spPr/>
      <dgm:t>
        <a:bodyPr/>
        <a:lstStyle/>
        <a:p>
          <a:endParaRPr lang="ru-RU"/>
        </a:p>
      </dgm:t>
    </dgm:pt>
    <dgm:pt modelId="{44BEF463-277A-4DDE-A284-5003C25D6CA5}" type="sibTrans" cxnId="{0E8E416C-B83E-4DDD-8607-5F4685A3B2A5}">
      <dgm:prSet/>
      <dgm:spPr/>
      <dgm:t>
        <a:bodyPr/>
        <a:lstStyle/>
        <a:p>
          <a:endParaRPr lang="ru-RU"/>
        </a:p>
      </dgm:t>
    </dgm:pt>
    <dgm:pt modelId="{41E4F924-90F5-461E-9DB1-51431BD87E3C}">
      <dgm:prSet phldrT="[Текст]" custT="1"/>
      <dgm:spPr/>
      <dgm:t>
        <a:bodyPr/>
        <a:lstStyle/>
        <a:p>
          <a:r>
            <a:rPr lang="en-US" sz="4400" dirty="0" smtClean="0"/>
            <a:t>II</a:t>
          </a:r>
          <a:endParaRPr lang="ru-RU" sz="4400" dirty="0"/>
        </a:p>
      </dgm:t>
    </dgm:pt>
    <dgm:pt modelId="{46796D01-9199-47AA-95AB-980FBBBD1098}" type="parTrans" cxnId="{54288EE2-BF3C-4C41-99B3-6CA48447FB05}">
      <dgm:prSet/>
      <dgm:spPr/>
      <dgm:t>
        <a:bodyPr/>
        <a:lstStyle/>
        <a:p>
          <a:endParaRPr lang="ru-RU"/>
        </a:p>
      </dgm:t>
    </dgm:pt>
    <dgm:pt modelId="{FA1A2661-E3D0-466D-AB5C-8525196CC98C}" type="sibTrans" cxnId="{54288EE2-BF3C-4C41-99B3-6CA48447FB05}">
      <dgm:prSet/>
      <dgm:spPr/>
      <dgm:t>
        <a:bodyPr/>
        <a:lstStyle/>
        <a:p>
          <a:endParaRPr lang="ru-RU"/>
        </a:p>
      </dgm:t>
    </dgm:pt>
    <dgm:pt modelId="{D6D391AC-9A9D-43BD-8BDA-3C6A7A5A2D7C}">
      <dgm:prSet phldrT="[Текст]"/>
      <dgm:spPr/>
      <dgm:t>
        <a:bodyPr/>
        <a:lstStyle/>
        <a:p>
          <a:r>
            <a:rPr lang="ru-RU" b="1" dirty="0" smtClean="0"/>
            <a:t>Организация работы Виртуального </a:t>
          </a:r>
          <a:r>
            <a:rPr lang="ru-RU" b="1" dirty="0" err="1" smtClean="0"/>
            <a:t>профориентационного</a:t>
          </a:r>
          <a:r>
            <a:rPr lang="ru-RU" b="1" dirty="0" smtClean="0"/>
            <a:t> кабинета «Это мой выбор!» на </a:t>
          </a:r>
          <a:r>
            <a:rPr lang="ru-RU" b="1" dirty="0" err="1" smtClean="0"/>
            <a:t>хостинге</a:t>
          </a:r>
          <a:r>
            <a:rPr lang="ru-RU" b="1" dirty="0" smtClean="0"/>
            <a:t> </a:t>
          </a:r>
          <a:r>
            <a:rPr lang="ru-RU" b="1" dirty="0" err="1" smtClean="0"/>
            <a:t>Google</a:t>
          </a:r>
          <a:r>
            <a:rPr lang="ru-RU" b="1" dirty="0" smtClean="0"/>
            <a:t> Сайты</a:t>
          </a:r>
          <a:endParaRPr lang="ru-RU" dirty="0"/>
        </a:p>
      </dgm:t>
    </dgm:pt>
    <dgm:pt modelId="{F1A2E7F6-DED0-4D74-A24B-E5677F97AAEF}" type="parTrans" cxnId="{C59C6E9C-D82D-4481-8037-34F95EB2741A}">
      <dgm:prSet/>
      <dgm:spPr/>
      <dgm:t>
        <a:bodyPr/>
        <a:lstStyle/>
        <a:p>
          <a:endParaRPr lang="ru-RU"/>
        </a:p>
      </dgm:t>
    </dgm:pt>
    <dgm:pt modelId="{F3032EE9-BF75-457C-B619-29DEE6C4E889}" type="sibTrans" cxnId="{C59C6E9C-D82D-4481-8037-34F95EB2741A}">
      <dgm:prSet/>
      <dgm:spPr/>
      <dgm:t>
        <a:bodyPr/>
        <a:lstStyle/>
        <a:p>
          <a:endParaRPr lang="ru-RU"/>
        </a:p>
      </dgm:t>
    </dgm:pt>
    <dgm:pt modelId="{14E45229-4EFC-488C-9EC7-D5F765F977E7}">
      <dgm:prSet phldrT="[Текст]" custT="1"/>
      <dgm:spPr/>
      <dgm:t>
        <a:bodyPr/>
        <a:lstStyle/>
        <a:p>
          <a:r>
            <a:rPr lang="en-US" sz="4400" dirty="0" smtClean="0"/>
            <a:t>III</a:t>
          </a:r>
          <a:endParaRPr lang="ru-RU" sz="4400" dirty="0"/>
        </a:p>
      </dgm:t>
    </dgm:pt>
    <dgm:pt modelId="{A70F2061-556A-472B-9F74-E73DEF30A95E}" type="parTrans" cxnId="{CAE0F859-0022-4D2B-863E-38940E6B0FA1}">
      <dgm:prSet/>
      <dgm:spPr/>
      <dgm:t>
        <a:bodyPr/>
        <a:lstStyle/>
        <a:p>
          <a:endParaRPr lang="ru-RU"/>
        </a:p>
      </dgm:t>
    </dgm:pt>
    <dgm:pt modelId="{B61DC5CA-97DB-4180-AD47-26A5F16134AC}" type="sibTrans" cxnId="{CAE0F859-0022-4D2B-863E-38940E6B0FA1}">
      <dgm:prSet/>
      <dgm:spPr/>
      <dgm:t>
        <a:bodyPr/>
        <a:lstStyle/>
        <a:p>
          <a:endParaRPr lang="ru-RU"/>
        </a:p>
      </dgm:t>
    </dgm:pt>
    <dgm:pt modelId="{B7E27167-5172-42AD-8893-948298A2AA59}">
      <dgm:prSet phldrT="[Текст]"/>
      <dgm:spPr/>
      <dgm:t>
        <a:bodyPr/>
        <a:lstStyle/>
        <a:p>
          <a:r>
            <a:rPr lang="ru-RU" b="1" dirty="0" smtClean="0"/>
            <a:t>Организация системы профессиональных проб и социальных практик</a:t>
          </a:r>
          <a:endParaRPr lang="ru-RU" dirty="0"/>
        </a:p>
      </dgm:t>
    </dgm:pt>
    <dgm:pt modelId="{19770521-C5F5-4D5D-96D5-EB8C55F8355C}" type="parTrans" cxnId="{375D6F79-3245-48F5-9B20-51906C3526D9}">
      <dgm:prSet/>
      <dgm:spPr/>
      <dgm:t>
        <a:bodyPr/>
        <a:lstStyle/>
        <a:p>
          <a:endParaRPr lang="ru-RU"/>
        </a:p>
      </dgm:t>
    </dgm:pt>
    <dgm:pt modelId="{B42C9F54-2749-4F8C-B75C-CD4BA003EE39}" type="sibTrans" cxnId="{375D6F79-3245-48F5-9B20-51906C3526D9}">
      <dgm:prSet/>
      <dgm:spPr/>
      <dgm:t>
        <a:bodyPr/>
        <a:lstStyle/>
        <a:p>
          <a:endParaRPr lang="ru-RU"/>
        </a:p>
      </dgm:t>
    </dgm:pt>
    <dgm:pt modelId="{F6519702-73EE-465F-B589-6E33BD365D44}" type="pres">
      <dgm:prSet presAssocID="{17A8F054-B90F-4F69-89D8-A508013E5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7BEA2-6E7D-4748-A651-A086A233EE11}" type="pres">
      <dgm:prSet presAssocID="{E6123D2B-BADA-4649-8A9A-4D2E04A96D49}" presName="composite" presStyleCnt="0"/>
      <dgm:spPr/>
    </dgm:pt>
    <dgm:pt modelId="{AEA1C40E-FC0A-49DF-8C11-8316E4E86B88}" type="pres">
      <dgm:prSet presAssocID="{E6123D2B-BADA-4649-8A9A-4D2E04A96D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6DFAB-3D7B-402B-A05F-695F934F561A}" type="pres">
      <dgm:prSet presAssocID="{E6123D2B-BADA-4649-8A9A-4D2E04A96D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12D44-655C-4B36-830C-FAD005C1C69D}" type="pres">
      <dgm:prSet presAssocID="{DA92C500-957F-4B74-AB33-874487D6559C}" presName="sp" presStyleCnt="0"/>
      <dgm:spPr/>
    </dgm:pt>
    <dgm:pt modelId="{8A196CF0-4D39-4951-A525-CAE0002A0153}" type="pres">
      <dgm:prSet presAssocID="{41E4F924-90F5-461E-9DB1-51431BD87E3C}" presName="composite" presStyleCnt="0"/>
      <dgm:spPr/>
    </dgm:pt>
    <dgm:pt modelId="{C47BC3F1-8151-42A9-90A6-DF2DD22C5810}" type="pres">
      <dgm:prSet presAssocID="{41E4F924-90F5-461E-9DB1-51431BD87E3C}" presName="parentText" presStyleLbl="alignNode1" presStyleIdx="1" presStyleCnt="3" custLinFactNeighborY="1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5AEFF-DCB8-402D-A9FD-AFCD2B8C4924}" type="pres">
      <dgm:prSet presAssocID="{41E4F924-90F5-461E-9DB1-51431BD87E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E4CF9-9636-4D9F-86A9-EA8445FEFF6A}" type="pres">
      <dgm:prSet presAssocID="{FA1A2661-E3D0-466D-AB5C-8525196CC98C}" presName="sp" presStyleCnt="0"/>
      <dgm:spPr/>
    </dgm:pt>
    <dgm:pt modelId="{10AC41D6-37B5-4036-8F83-F54D0EC7ACF8}" type="pres">
      <dgm:prSet presAssocID="{14E45229-4EFC-488C-9EC7-D5F765F977E7}" presName="composite" presStyleCnt="0"/>
      <dgm:spPr/>
    </dgm:pt>
    <dgm:pt modelId="{DDB63DBC-7E7A-4C3F-80E2-E2A325DE4E9A}" type="pres">
      <dgm:prSet presAssocID="{14E45229-4EFC-488C-9EC7-D5F765F977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019B4-494B-4665-BC93-AA0DB76482E6}" type="pres">
      <dgm:prSet presAssocID="{14E45229-4EFC-488C-9EC7-D5F765F977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D6F79-3245-48F5-9B20-51906C3526D9}" srcId="{14E45229-4EFC-488C-9EC7-D5F765F977E7}" destId="{B7E27167-5172-42AD-8893-948298A2AA59}" srcOrd="0" destOrd="0" parTransId="{19770521-C5F5-4D5D-96D5-EB8C55F8355C}" sibTransId="{B42C9F54-2749-4F8C-B75C-CD4BA003EE39}"/>
    <dgm:cxn modelId="{0E8E416C-B83E-4DDD-8607-5F4685A3B2A5}" srcId="{E6123D2B-BADA-4649-8A9A-4D2E04A96D49}" destId="{AA439B33-2F8F-4F9A-A327-3B03CA9D4616}" srcOrd="0" destOrd="0" parTransId="{8F449B48-BCE4-421D-BBF2-21B24423510B}" sibTransId="{44BEF463-277A-4DDE-A284-5003C25D6CA5}"/>
    <dgm:cxn modelId="{34BC9FF9-A750-4C9C-AF39-F050983B232E}" type="presOf" srcId="{41E4F924-90F5-461E-9DB1-51431BD87E3C}" destId="{C47BC3F1-8151-42A9-90A6-DF2DD22C5810}" srcOrd="0" destOrd="0" presId="urn:microsoft.com/office/officeart/2005/8/layout/chevron2"/>
    <dgm:cxn modelId="{447F3BA8-BC11-4C6B-8D86-BCF1AF9A4C09}" type="presOf" srcId="{E6123D2B-BADA-4649-8A9A-4D2E04A96D49}" destId="{AEA1C40E-FC0A-49DF-8C11-8316E4E86B88}" srcOrd="0" destOrd="0" presId="urn:microsoft.com/office/officeart/2005/8/layout/chevron2"/>
    <dgm:cxn modelId="{B1E2E882-6BD0-4DAA-A2E2-1757042CB095}" srcId="{17A8F054-B90F-4F69-89D8-A508013E52E5}" destId="{E6123D2B-BADA-4649-8A9A-4D2E04A96D49}" srcOrd="0" destOrd="0" parTransId="{CB4B0AE8-1F17-4D2B-A615-18AFB1705609}" sibTransId="{DA92C500-957F-4B74-AB33-874487D6559C}"/>
    <dgm:cxn modelId="{C59C6E9C-D82D-4481-8037-34F95EB2741A}" srcId="{41E4F924-90F5-461E-9DB1-51431BD87E3C}" destId="{D6D391AC-9A9D-43BD-8BDA-3C6A7A5A2D7C}" srcOrd="0" destOrd="0" parTransId="{F1A2E7F6-DED0-4D74-A24B-E5677F97AAEF}" sibTransId="{F3032EE9-BF75-457C-B619-29DEE6C4E889}"/>
    <dgm:cxn modelId="{D362506C-14A5-4405-BDB0-CB586F161182}" type="presOf" srcId="{17A8F054-B90F-4F69-89D8-A508013E52E5}" destId="{F6519702-73EE-465F-B589-6E33BD365D44}" srcOrd="0" destOrd="0" presId="urn:microsoft.com/office/officeart/2005/8/layout/chevron2"/>
    <dgm:cxn modelId="{54288EE2-BF3C-4C41-99B3-6CA48447FB05}" srcId="{17A8F054-B90F-4F69-89D8-A508013E52E5}" destId="{41E4F924-90F5-461E-9DB1-51431BD87E3C}" srcOrd="1" destOrd="0" parTransId="{46796D01-9199-47AA-95AB-980FBBBD1098}" sibTransId="{FA1A2661-E3D0-466D-AB5C-8525196CC98C}"/>
    <dgm:cxn modelId="{E25C27B0-B93C-4217-BEE9-E1340B3A6A3F}" type="presOf" srcId="{D6D391AC-9A9D-43BD-8BDA-3C6A7A5A2D7C}" destId="{8E55AEFF-DCB8-402D-A9FD-AFCD2B8C4924}" srcOrd="0" destOrd="0" presId="urn:microsoft.com/office/officeart/2005/8/layout/chevron2"/>
    <dgm:cxn modelId="{CAE0F859-0022-4D2B-863E-38940E6B0FA1}" srcId="{17A8F054-B90F-4F69-89D8-A508013E52E5}" destId="{14E45229-4EFC-488C-9EC7-D5F765F977E7}" srcOrd="2" destOrd="0" parTransId="{A70F2061-556A-472B-9F74-E73DEF30A95E}" sibTransId="{B61DC5CA-97DB-4180-AD47-26A5F16134AC}"/>
    <dgm:cxn modelId="{956887DF-8542-49F8-9C1D-8EE2B91ED5E4}" type="presOf" srcId="{14E45229-4EFC-488C-9EC7-D5F765F977E7}" destId="{DDB63DBC-7E7A-4C3F-80E2-E2A325DE4E9A}" srcOrd="0" destOrd="0" presId="urn:microsoft.com/office/officeart/2005/8/layout/chevron2"/>
    <dgm:cxn modelId="{469102C3-45E8-43C0-8A1A-075FBB6B45BA}" type="presOf" srcId="{B7E27167-5172-42AD-8893-948298A2AA59}" destId="{551019B4-494B-4665-BC93-AA0DB76482E6}" srcOrd="0" destOrd="0" presId="urn:microsoft.com/office/officeart/2005/8/layout/chevron2"/>
    <dgm:cxn modelId="{45173BE7-5A2F-4F87-81A8-22A0CCD50412}" type="presOf" srcId="{AA439B33-2F8F-4F9A-A327-3B03CA9D4616}" destId="{6586DFAB-3D7B-402B-A05F-695F934F561A}" srcOrd="0" destOrd="0" presId="urn:microsoft.com/office/officeart/2005/8/layout/chevron2"/>
    <dgm:cxn modelId="{1A0D7CE8-292F-4F47-9849-5E8E0BA9D031}" type="presParOf" srcId="{F6519702-73EE-465F-B589-6E33BD365D44}" destId="{1F17BEA2-6E7D-4748-A651-A086A233EE11}" srcOrd="0" destOrd="0" presId="urn:microsoft.com/office/officeart/2005/8/layout/chevron2"/>
    <dgm:cxn modelId="{EE74EF5C-61CC-4D7C-83C1-CC1BFACEA534}" type="presParOf" srcId="{1F17BEA2-6E7D-4748-A651-A086A233EE11}" destId="{AEA1C40E-FC0A-49DF-8C11-8316E4E86B88}" srcOrd="0" destOrd="0" presId="urn:microsoft.com/office/officeart/2005/8/layout/chevron2"/>
    <dgm:cxn modelId="{D9FC5E92-7A3C-4B03-BC5E-E62F20ABDA5D}" type="presParOf" srcId="{1F17BEA2-6E7D-4748-A651-A086A233EE11}" destId="{6586DFAB-3D7B-402B-A05F-695F934F561A}" srcOrd="1" destOrd="0" presId="urn:microsoft.com/office/officeart/2005/8/layout/chevron2"/>
    <dgm:cxn modelId="{93945BA2-244F-4E1D-8429-2217FE8C039A}" type="presParOf" srcId="{F6519702-73EE-465F-B589-6E33BD365D44}" destId="{1D512D44-655C-4B36-830C-FAD005C1C69D}" srcOrd="1" destOrd="0" presId="urn:microsoft.com/office/officeart/2005/8/layout/chevron2"/>
    <dgm:cxn modelId="{5A21351C-F911-4FE4-81D8-A6FA31C6F8F3}" type="presParOf" srcId="{F6519702-73EE-465F-B589-6E33BD365D44}" destId="{8A196CF0-4D39-4951-A525-CAE0002A0153}" srcOrd="2" destOrd="0" presId="urn:microsoft.com/office/officeart/2005/8/layout/chevron2"/>
    <dgm:cxn modelId="{8575ADA7-0161-4DF5-A651-685ECEB1E099}" type="presParOf" srcId="{8A196CF0-4D39-4951-A525-CAE0002A0153}" destId="{C47BC3F1-8151-42A9-90A6-DF2DD22C5810}" srcOrd="0" destOrd="0" presId="urn:microsoft.com/office/officeart/2005/8/layout/chevron2"/>
    <dgm:cxn modelId="{AAD564B0-5A02-4955-A030-345FE5B60392}" type="presParOf" srcId="{8A196CF0-4D39-4951-A525-CAE0002A0153}" destId="{8E55AEFF-DCB8-402D-A9FD-AFCD2B8C4924}" srcOrd="1" destOrd="0" presId="urn:microsoft.com/office/officeart/2005/8/layout/chevron2"/>
    <dgm:cxn modelId="{0B112F40-B5ED-459B-9ABC-474DB19472FC}" type="presParOf" srcId="{F6519702-73EE-465F-B589-6E33BD365D44}" destId="{094E4CF9-9636-4D9F-86A9-EA8445FEFF6A}" srcOrd="3" destOrd="0" presId="urn:microsoft.com/office/officeart/2005/8/layout/chevron2"/>
    <dgm:cxn modelId="{28421025-79C1-4617-A958-3248AE2183CF}" type="presParOf" srcId="{F6519702-73EE-465F-B589-6E33BD365D44}" destId="{10AC41D6-37B5-4036-8F83-F54D0EC7ACF8}" srcOrd="4" destOrd="0" presId="urn:microsoft.com/office/officeart/2005/8/layout/chevron2"/>
    <dgm:cxn modelId="{0AFA9142-7229-435A-A82D-662EDB00BC33}" type="presParOf" srcId="{10AC41D6-37B5-4036-8F83-F54D0EC7ACF8}" destId="{DDB63DBC-7E7A-4C3F-80E2-E2A325DE4E9A}" srcOrd="0" destOrd="0" presId="urn:microsoft.com/office/officeart/2005/8/layout/chevron2"/>
    <dgm:cxn modelId="{93E9BA2B-6746-49CE-A1AB-634E04DDD325}" type="presParOf" srcId="{10AC41D6-37B5-4036-8F83-F54D0EC7ACF8}" destId="{551019B4-494B-4665-BC93-AA0DB76482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46F28-0E4E-405A-833D-5F0CAD249B0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4858134-D585-419E-9629-FBB58A326221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Платформа для </a:t>
          </a:r>
          <a:r>
            <a:rPr lang="ru-RU" sz="1800" b="1" dirty="0" err="1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онлайн-курсов</a:t>
          </a:r>
          <a:endParaRPr lang="ru-RU" sz="1800" b="1" dirty="0">
            <a:solidFill>
              <a:srgbClr val="002060"/>
            </a:solidFill>
            <a:latin typeface="Courier New" pitchFamily="49" charset="0"/>
            <a:cs typeface="Courier New" pitchFamily="49" charset="0"/>
          </a:endParaRPr>
        </a:p>
      </dgm:t>
    </dgm:pt>
    <dgm:pt modelId="{F8CC54FF-16DE-4F98-87E1-604830E0B2A3}" type="parTrans" cxnId="{C16A80F5-3C42-4B41-BC8C-78ADB0592DF9}">
      <dgm:prSet/>
      <dgm:spPr/>
      <dgm:t>
        <a:bodyPr/>
        <a:lstStyle/>
        <a:p>
          <a:endParaRPr lang="ru-RU"/>
        </a:p>
      </dgm:t>
    </dgm:pt>
    <dgm:pt modelId="{BFEA9EDF-56CF-4AA8-884B-5BFB0CDD8FA4}" type="sibTrans" cxnId="{C16A80F5-3C42-4B41-BC8C-78ADB0592DF9}">
      <dgm:prSet/>
      <dgm:spPr/>
      <dgm:t>
        <a:bodyPr/>
        <a:lstStyle/>
        <a:p>
          <a:endParaRPr lang="ru-RU"/>
        </a:p>
      </dgm:t>
    </dgm:pt>
    <dgm:pt modelId="{5130B0E7-D5A3-4DB7-A61C-7B6573BF65F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Профессиональные </a:t>
          </a:r>
          <a:r>
            <a:rPr lang="ru-RU" sz="1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пробы и социальные практики</a:t>
          </a:r>
        </a:p>
      </dgm:t>
    </dgm:pt>
    <dgm:pt modelId="{3A7C62FA-6B09-4271-83B2-995AD1C76ED6}" type="parTrans" cxnId="{9914E54F-8B16-4109-86D8-3D1B4AFA954F}">
      <dgm:prSet/>
      <dgm:spPr/>
      <dgm:t>
        <a:bodyPr/>
        <a:lstStyle/>
        <a:p>
          <a:endParaRPr lang="ru-RU"/>
        </a:p>
      </dgm:t>
    </dgm:pt>
    <dgm:pt modelId="{273A8508-8838-4017-B88C-162D76E1C026}" type="sibTrans" cxnId="{9914E54F-8B16-4109-86D8-3D1B4AFA954F}">
      <dgm:prSet/>
      <dgm:spPr/>
      <dgm:t>
        <a:bodyPr/>
        <a:lstStyle/>
        <a:p>
          <a:endParaRPr lang="ru-RU"/>
        </a:p>
      </dgm:t>
    </dgm:pt>
    <dgm:pt modelId="{F42FFB12-9244-4853-ADD3-6DA4CD86D946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Виртуальный </a:t>
          </a:r>
          <a:r>
            <a:rPr lang="ru-RU" sz="1800" b="1" dirty="0" err="1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профориента-ционный</a:t>
          </a:r>
          <a:r>
            <a: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 кабинет</a:t>
          </a:r>
        </a:p>
      </dgm:t>
    </dgm:pt>
    <dgm:pt modelId="{3FBB46B3-992E-471A-8217-5769E10A2CA7}" type="parTrans" cxnId="{DE7AE0D1-7CCD-4D90-BB39-B4957B68C88E}">
      <dgm:prSet/>
      <dgm:spPr/>
      <dgm:t>
        <a:bodyPr/>
        <a:lstStyle/>
        <a:p>
          <a:endParaRPr lang="ru-RU"/>
        </a:p>
      </dgm:t>
    </dgm:pt>
    <dgm:pt modelId="{FCD3AA83-D3DC-429D-AE49-87F335E98D3B}" type="sibTrans" cxnId="{DE7AE0D1-7CCD-4D90-BB39-B4957B68C88E}">
      <dgm:prSet/>
      <dgm:spPr/>
      <dgm:t>
        <a:bodyPr/>
        <a:lstStyle/>
        <a:p>
          <a:endParaRPr lang="ru-RU"/>
        </a:p>
      </dgm:t>
    </dgm:pt>
    <dgm:pt modelId="{7EFE8C86-4550-4805-8C50-2C90D4875D8F}" type="pres">
      <dgm:prSet presAssocID="{CE446F28-0E4E-405A-833D-5F0CAD249B04}" presName="compositeShape" presStyleCnt="0">
        <dgm:presLayoutVars>
          <dgm:chMax val="7"/>
          <dgm:dir/>
          <dgm:resizeHandles val="exact"/>
        </dgm:presLayoutVars>
      </dgm:prSet>
      <dgm:spPr/>
    </dgm:pt>
    <dgm:pt modelId="{1BAD55F5-ECF2-41B6-B1FD-B06071757A52}" type="pres">
      <dgm:prSet presAssocID="{34858134-D585-419E-9629-FBB58A326221}" presName="circ1" presStyleLbl="vennNode1" presStyleIdx="0" presStyleCnt="3" custScaleY="106046" custLinFactNeighborX="1427" custLinFactNeighborY="-572"/>
      <dgm:spPr/>
      <dgm:t>
        <a:bodyPr/>
        <a:lstStyle/>
        <a:p>
          <a:endParaRPr lang="ru-RU"/>
        </a:p>
      </dgm:t>
    </dgm:pt>
    <dgm:pt modelId="{97E605A1-6CAF-4184-B86A-67EE637B8E58}" type="pres">
      <dgm:prSet presAssocID="{34858134-D585-419E-9629-FBB58A326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427B8-3B34-403D-952B-91D71351D1BC}" type="pres">
      <dgm:prSet presAssocID="{5130B0E7-D5A3-4DB7-A61C-7B6573BF65F9}" presName="circ2" presStyleLbl="vennNode1" presStyleIdx="1" presStyleCnt="3" custScaleX="105044" custLinFactNeighborX="11140" custLinFactNeighborY="572"/>
      <dgm:spPr/>
      <dgm:t>
        <a:bodyPr/>
        <a:lstStyle/>
        <a:p>
          <a:endParaRPr lang="ru-RU"/>
        </a:p>
      </dgm:t>
    </dgm:pt>
    <dgm:pt modelId="{316E5951-5C40-4F59-B165-D3A1C48F7FEE}" type="pres">
      <dgm:prSet presAssocID="{5130B0E7-D5A3-4DB7-A61C-7B6573BF65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F1432-DAA4-4E20-A494-941D381BF3D0}" type="pres">
      <dgm:prSet presAssocID="{F42FFB12-9244-4853-ADD3-6DA4CD86D946}" presName="circ3" presStyleLbl="vennNode1" presStyleIdx="2" presStyleCnt="3" custLinFactNeighborX="-7110" custLinFactNeighborY="572"/>
      <dgm:spPr/>
      <dgm:t>
        <a:bodyPr/>
        <a:lstStyle/>
        <a:p>
          <a:endParaRPr lang="ru-RU"/>
        </a:p>
      </dgm:t>
    </dgm:pt>
    <dgm:pt modelId="{FCF73148-5532-4A8F-BDFD-4DC7795A8B2D}" type="pres">
      <dgm:prSet presAssocID="{F42FFB12-9244-4853-ADD3-6DA4CD86D9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862D9-9D88-4397-AE93-1810ADFA2811}" type="presOf" srcId="{F42FFB12-9244-4853-ADD3-6DA4CD86D946}" destId="{FCF73148-5532-4A8F-BDFD-4DC7795A8B2D}" srcOrd="1" destOrd="0" presId="urn:microsoft.com/office/officeart/2005/8/layout/venn1"/>
    <dgm:cxn modelId="{9914E54F-8B16-4109-86D8-3D1B4AFA954F}" srcId="{CE446F28-0E4E-405A-833D-5F0CAD249B04}" destId="{5130B0E7-D5A3-4DB7-A61C-7B6573BF65F9}" srcOrd="1" destOrd="0" parTransId="{3A7C62FA-6B09-4271-83B2-995AD1C76ED6}" sibTransId="{273A8508-8838-4017-B88C-162D76E1C026}"/>
    <dgm:cxn modelId="{D09E1212-23DA-4352-A302-75087D3B3E9D}" type="presOf" srcId="{F42FFB12-9244-4853-ADD3-6DA4CD86D946}" destId="{8F4F1432-DAA4-4E20-A494-941D381BF3D0}" srcOrd="0" destOrd="0" presId="urn:microsoft.com/office/officeart/2005/8/layout/venn1"/>
    <dgm:cxn modelId="{031BAF02-5461-41C6-B71A-364C494F8D5C}" type="presOf" srcId="{5130B0E7-D5A3-4DB7-A61C-7B6573BF65F9}" destId="{19D427B8-3B34-403D-952B-91D71351D1BC}" srcOrd="0" destOrd="0" presId="urn:microsoft.com/office/officeart/2005/8/layout/venn1"/>
    <dgm:cxn modelId="{863E34F4-91F6-4F5B-8E58-C061424F903D}" type="presOf" srcId="{CE446F28-0E4E-405A-833D-5F0CAD249B04}" destId="{7EFE8C86-4550-4805-8C50-2C90D4875D8F}" srcOrd="0" destOrd="0" presId="urn:microsoft.com/office/officeart/2005/8/layout/venn1"/>
    <dgm:cxn modelId="{8E5FB726-F864-4716-8D2E-6F0852FD8CE7}" type="presOf" srcId="{34858134-D585-419E-9629-FBB58A326221}" destId="{97E605A1-6CAF-4184-B86A-67EE637B8E58}" srcOrd="1" destOrd="0" presId="urn:microsoft.com/office/officeart/2005/8/layout/venn1"/>
    <dgm:cxn modelId="{BDA85EFB-B0B9-4CF6-BF6E-B67EFE116538}" type="presOf" srcId="{5130B0E7-D5A3-4DB7-A61C-7B6573BF65F9}" destId="{316E5951-5C40-4F59-B165-D3A1C48F7FEE}" srcOrd="1" destOrd="0" presId="urn:microsoft.com/office/officeart/2005/8/layout/venn1"/>
    <dgm:cxn modelId="{4DA26E39-824F-4E4D-A5D1-3D696BB5BC47}" type="presOf" srcId="{34858134-D585-419E-9629-FBB58A326221}" destId="{1BAD55F5-ECF2-41B6-B1FD-B06071757A52}" srcOrd="0" destOrd="0" presId="urn:microsoft.com/office/officeart/2005/8/layout/venn1"/>
    <dgm:cxn modelId="{C16A80F5-3C42-4B41-BC8C-78ADB0592DF9}" srcId="{CE446F28-0E4E-405A-833D-5F0CAD249B04}" destId="{34858134-D585-419E-9629-FBB58A326221}" srcOrd="0" destOrd="0" parTransId="{F8CC54FF-16DE-4F98-87E1-604830E0B2A3}" sibTransId="{BFEA9EDF-56CF-4AA8-884B-5BFB0CDD8FA4}"/>
    <dgm:cxn modelId="{DE7AE0D1-7CCD-4D90-BB39-B4957B68C88E}" srcId="{CE446F28-0E4E-405A-833D-5F0CAD249B04}" destId="{F42FFB12-9244-4853-ADD3-6DA4CD86D946}" srcOrd="2" destOrd="0" parTransId="{3FBB46B3-992E-471A-8217-5769E10A2CA7}" sibTransId="{FCD3AA83-D3DC-429D-AE49-87F335E98D3B}"/>
    <dgm:cxn modelId="{3F18FBBE-4202-4A1F-AC97-00F3AC69F885}" type="presParOf" srcId="{7EFE8C86-4550-4805-8C50-2C90D4875D8F}" destId="{1BAD55F5-ECF2-41B6-B1FD-B06071757A52}" srcOrd="0" destOrd="0" presId="urn:microsoft.com/office/officeart/2005/8/layout/venn1"/>
    <dgm:cxn modelId="{7D85F845-F1D2-4013-BD4A-6BEA1FE7A120}" type="presParOf" srcId="{7EFE8C86-4550-4805-8C50-2C90D4875D8F}" destId="{97E605A1-6CAF-4184-B86A-67EE637B8E58}" srcOrd="1" destOrd="0" presId="urn:microsoft.com/office/officeart/2005/8/layout/venn1"/>
    <dgm:cxn modelId="{5B093516-5CC8-481B-8213-B4423F77621F}" type="presParOf" srcId="{7EFE8C86-4550-4805-8C50-2C90D4875D8F}" destId="{19D427B8-3B34-403D-952B-91D71351D1BC}" srcOrd="2" destOrd="0" presId="urn:microsoft.com/office/officeart/2005/8/layout/venn1"/>
    <dgm:cxn modelId="{6FAC73CA-EA42-48CE-9A17-17EC67E5DF6B}" type="presParOf" srcId="{7EFE8C86-4550-4805-8C50-2C90D4875D8F}" destId="{316E5951-5C40-4F59-B165-D3A1C48F7FEE}" srcOrd="3" destOrd="0" presId="urn:microsoft.com/office/officeart/2005/8/layout/venn1"/>
    <dgm:cxn modelId="{00077702-6D7E-43BC-B947-DE205DD3C56B}" type="presParOf" srcId="{7EFE8C86-4550-4805-8C50-2C90D4875D8F}" destId="{8F4F1432-DAA4-4E20-A494-941D381BF3D0}" srcOrd="4" destOrd="0" presId="urn:microsoft.com/office/officeart/2005/8/layout/venn1"/>
    <dgm:cxn modelId="{62F2EC9D-2C55-4BD8-8A82-BC768131CA99}" type="presParOf" srcId="{7EFE8C86-4550-4805-8C50-2C90D4875D8F}" destId="{FCF73148-5532-4A8F-BDFD-4DC7795A8B2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1C40E-FC0A-49DF-8C11-8316E4E86B88}">
      <dsp:nvSpPr>
        <dsp:cNvPr id="0" name=""/>
        <dsp:cNvSpPr/>
      </dsp:nvSpPr>
      <dsp:spPr>
        <a:xfrm rot="5400000">
          <a:off x="-240211" y="244178"/>
          <a:ext cx="1601407" cy="1120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</a:t>
          </a:r>
          <a:r>
            <a:rPr lang="ru-RU" sz="4800" kern="1200" dirty="0" smtClean="0"/>
            <a:t> </a:t>
          </a:r>
          <a:endParaRPr lang="ru-RU" sz="4800" kern="1200" dirty="0"/>
        </a:p>
      </dsp:txBody>
      <dsp:txXfrm rot="-5400000">
        <a:off x="1" y="564460"/>
        <a:ext cx="1120985" cy="480422"/>
      </dsp:txXfrm>
    </dsp:sp>
    <dsp:sp modelId="{6586DFAB-3D7B-402B-A05F-695F934F561A}">
      <dsp:nvSpPr>
        <dsp:cNvPr id="0" name=""/>
        <dsp:cNvSpPr/>
      </dsp:nvSpPr>
      <dsp:spPr>
        <a:xfrm rot="5400000">
          <a:off x="3925961" y="-2801008"/>
          <a:ext cx="1041462" cy="6651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Организация работы школьной платформы для дистанционного обучения </a:t>
          </a:r>
          <a:r>
            <a:rPr lang="ru-RU" sz="2100" b="1" kern="1200" dirty="0" smtClean="0"/>
            <a:t> на базе </a:t>
          </a:r>
          <a:r>
            <a:rPr lang="en-US" sz="2100" b="1" kern="1200" dirty="0" smtClean="0"/>
            <a:t>G Suite for Education:</a:t>
          </a:r>
          <a:endParaRPr lang="ru-RU" sz="2100" kern="1200" dirty="0"/>
        </a:p>
      </dsp:txBody>
      <dsp:txXfrm rot="-5400000">
        <a:off x="1120985" y="54808"/>
        <a:ext cx="6600574" cy="939782"/>
      </dsp:txXfrm>
    </dsp:sp>
    <dsp:sp modelId="{C47BC3F1-8151-42A9-90A6-DF2DD22C5810}">
      <dsp:nvSpPr>
        <dsp:cNvPr id="0" name=""/>
        <dsp:cNvSpPr/>
      </dsp:nvSpPr>
      <dsp:spPr>
        <a:xfrm rot="5400000">
          <a:off x="-240211" y="1668975"/>
          <a:ext cx="1601407" cy="1120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II</a:t>
          </a:r>
          <a:endParaRPr lang="ru-RU" sz="4400" kern="1200" dirty="0"/>
        </a:p>
      </dsp:txBody>
      <dsp:txXfrm rot="-5400000">
        <a:off x="1" y="1989257"/>
        <a:ext cx="1120985" cy="480422"/>
      </dsp:txXfrm>
    </dsp:sp>
    <dsp:sp modelId="{8E55AEFF-DCB8-402D-A9FD-AFCD2B8C4924}">
      <dsp:nvSpPr>
        <dsp:cNvPr id="0" name=""/>
        <dsp:cNvSpPr/>
      </dsp:nvSpPr>
      <dsp:spPr>
        <a:xfrm rot="5400000">
          <a:off x="3926235" y="-1393764"/>
          <a:ext cx="1040914" cy="6651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Организация работы Виртуального </a:t>
          </a:r>
          <a:r>
            <a:rPr lang="ru-RU" sz="2100" b="1" kern="1200" dirty="0" err="1" smtClean="0"/>
            <a:t>профориентационного</a:t>
          </a:r>
          <a:r>
            <a:rPr lang="ru-RU" sz="2100" b="1" kern="1200" dirty="0" smtClean="0"/>
            <a:t> кабинета «Это мой выбор!» на </a:t>
          </a:r>
          <a:r>
            <a:rPr lang="ru-RU" sz="2100" b="1" kern="1200" dirty="0" err="1" smtClean="0"/>
            <a:t>хостинге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Google</a:t>
          </a:r>
          <a:r>
            <a:rPr lang="ru-RU" sz="2100" b="1" kern="1200" dirty="0" smtClean="0"/>
            <a:t> Сайты</a:t>
          </a:r>
          <a:endParaRPr lang="ru-RU" sz="2100" kern="1200" dirty="0"/>
        </a:p>
      </dsp:txBody>
      <dsp:txXfrm rot="-5400000">
        <a:off x="1120986" y="1462298"/>
        <a:ext cx="6600601" cy="939288"/>
      </dsp:txXfrm>
    </dsp:sp>
    <dsp:sp modelId="{DDB63DBC-7E7A-4C3F-80E2-E2A325DE4E9A}">
      <dsp:nvSpPr>
        <dsp:cNvPr id="0" name=""/>
        <dsp:cNvSpPr/>
      </dsp:nvSpPr>
      <dsp:spPr>
        <a:xfrm rot="5400000">
          <a:off x="-240211" y="3059214"/>
          <a:ext cx="1601407" cy="1120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III</a:t>
          </a:r>
          <a:endParaRPr lang="ru-RU" sz="4400" kern="1200" dirty="0"/>
        </a:p>
      </dsp:txBody>
      <dsp:txXfrm rot="-5400000">
        <a:off x="1" y="3379496"/>
        <a:ext cx="1120985" cy="480422"/>
      </dsp:txXfrm>
    </dsp:sp>
    <dsp:sp modelId="{551019B4-494B-4665-BC93-AA0DB76482E6}">
      <dsp:nvSpPr>
        <dsp:cNvPr id="0" name=""/>
        <dsp:cNvSpPr/>
      </dsp:nvSpPr>
      <dsp:spPr>
        <a:xfrm rot="5400000">
          <a:off x="3926235" y="13752"/>
          <a:ext cx="1040914" cy="6651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Организация системы профессиональных проб и социальных практик</a:t>
          </a:r>
          <a:endParaRPr lang="ru-RU" sz="2100" kern="1200" dirty="0"/>
        </a:p>
      </dsp:txBody>
      <dsp:txXfrm rot="-5400000">
        <a:off x="1120986" y="2869815"/>
        <a:ext cx="6600601" cy="939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55F5-ECF2-41B6-B1FD-B06071757A52}">
      <dsp:nvSpPr>
        <dsp:cNvPr id="0" name=""/>
        <dsp:cNvSpPr/>
      </dsp:nvSpPr>
      <dsp:spPr>
        <a:xfrm>
          <a:off x="2804750" y="72288"/>
          <a:ext cx="2628826" cy="27877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Платформа для </a:t>
          </a:r>
          <a:r>
            <a:rPr lang="ru-RU" sz="1800" b="1" kern="1200" dirty="0" err="1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онлайн-курсов</a:t>
          </a:r>
          <a:endParaRPr lang="ru-RU" sz="1800" b="1" kern="1200" dirty="0">
            <a:solidFill>
              <a:srgbClr val="002060"/>
            </a:solidFill>
            <a:latin typeface="Courier New" pitchFamily="49" charset="0"/>
            <a:cs typeface="Courier New" pitchFamily="49" charset="0"/>
          </a:endParaRPr>
        </a:p>
      </dsp:txBody>
      <dsp:txXfrm>
        <a:off x="3155260" y="560147"/>
        <a:ext cx="1927806" cy="1254494"/>
      </dsp:txXfrm>
    </dsp:sp>
    <dsp:sp modelId="{19D427B8-3B34-403D-952B-91D71351D1BC}">
      <dsp:nvSpPr>
        <dsp:cNvPr id="0" name=""/>
        <dsp:cNvSpPr/>
      </dsp:nvSpPr>
      <dsp:spPr>
        <a:xfrm>
          <a:off x="3942357" y="1824848"/>
          <a:ext cx="2761424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Профессиональные </a:t>
          </a:r>
          <a:r>
            <a:rPr lang="ru-RU" sz="1600" b="1" kern="12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пробы и социальные практики</a:t>
          </a:r>
        </a:p>
      </dsp:txBody>
      <dsp:txXfrm>
        <a:off x="4786893" y="2503961"/>
        <a:ext cx="1656854" cy="1445854"/>
      </dsp:txXfrm>
    </dsp:sp>
    <dsp:sp modelId="{8F4F1432-DAA4-4E20-A494-941D381BF3D0}">
      <dsp:nvSpPr>
        <dsp:cNvPr id="0" name=""/>
        <dsp:cNvSpPr/>
      </dsp:nvSpPr>
      <dsp:spPr>
        <a:xfrm>
          <a:off x="1631759" y="1824848"/>
          <a:ext cx="2628826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Виртуальный </a:t>
          </a:r>
          <a:r>
            <a:rPr lang="ru-RU" sz="1800" b="1" kern="1200" dirty="0" err="1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профориента-ционный</a:t>
          </a:r>
          <a:r>
            <a:rPr lang="ru-RU" sz="1800" b="1" kern="12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rPr>
            <a:t> кабинет</a:t>
          </a:r>
        </a:p>
      </dsp:txBody>
      <dsp:txXfrm>
        <a:off x="1879307" y="2503961"/>
        <a:ext cx="1577295" cy="144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Управленческий проект-программа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808" cy="535785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Проектирование  Модели Школы будущих профессиональных  возможностей  как  образовательной  площадки  практико-ориентированной  цифровой  среды</a:t>
            </a: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ru-RU" sz="19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Авторы  проекта</a:t>
            </a: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– </a:t>
            </a:r>
          </a:p>
          <a:p>
            <a:pPr algn="l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управленческая команда МБОУ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«Сивинская СОШ»: </a:t>
            </a:r>
          </a:p>
          <a:p>
            <a:pPr algn="l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ru-RU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Воног</a:t>
            </a: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Генриетта Викторовна</a:t>
            </a: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директор школы; 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ru-RU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Колчанова</a:t>
            </a: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Любовь Владимировна </a:t>
            </a: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   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заместитель директора;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ru-RU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Туманян Ирина Александровна </a:t>
            </a: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– 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заместитель директора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ДЛЯ ОРГАНИЗАЦИИ ПРОФИЛЬНОЙ ПОДГОТОВКИ НЕОБХОДИМО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28642"/>
          <a:ext cx="914400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увеличить объем сведений о мире труда, людей и профессий;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проводить диагностику профессионально важных качеств;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1134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увеличить объем сведений об особенностях обучения при получении профильного образования;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чаще проводить экскурсии на различные предприятия;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75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предоставлять возможность выполнить профессиональные пробы;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приблизить содержание образования к практической деятельности людей;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151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учитывать предпочтения учащегося в преподавании учебных предметов;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организовывать психолого-педагогическое консультирование учащихся для поддержки их профессионального самоопределения;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</a:tr>
              <a:tr h="151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ничего не предпринимать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ТЩАТЕЛЬНО ПОДБИРАТЬ КАДРЫ ДЛЯ ОБУЧЕНИЙ УЧАЩИХСЯ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РАЗВЛЕКАТЕЛЬНАЯ ФОРМА ОБУЧЕНИЯ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(учащиеся сами дописали)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Гипотеза 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929190" cy="21859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Новые методы профориентации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Новые  инструменты профориентации: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ru-RU" sz="32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геймификация</a:t>
            </a: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 лидерство,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32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тьюторство</a:t>
            </a: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32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форсайт</a:t>
            </a:r>
            <a:endParaRPr lang="en-US" sz="3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цифровизация</a:t>
            </a:r>
            <a:endParaRPr lang="ru-RU" sz="3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ЦЕЛЬ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501122" cy="378143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создание   условий  для развития у подростка навыков ответственного  выбора собственной индивидуальной образовательной траектории через проектирование  Модели Школы будущих профессиональных  возможностей  как  образовательной  площадки  практико-ориентированной  цифровой  среды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Задачи проекта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86874" cy="5500726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Запустить в действие платформу школы для размещения </a:t>
            </a:r>
            <a:r>
              <a:rPr lang="ru-RU" sz="3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онлайн-курсов</a:t>
            </a:r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2. Разработать и апробировать практико-ориентированные курсы внеурочной деятельности, в том числе </a:t>
            </a:r>
            <a:r>
              <a:rPr lang="ru-RU" sz="3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онлайн-курсы</a:t>
            </a:r>
            <a:endParaRPr lang="ru-RU" sz="3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 Разработать и обеспечить функционирование Виртуального </a:t>
            </a:r>
            <a:r>
              <a:rPr lang="ru-RU" sz="3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профориентационного</a:t>
            </a:r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кабинета 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4. Разработать и реализовать систему профессиональных проб по различным сферам профессиональной деятельности </a:t>
            </a:r>
            <a:r>
              <a:rPr lang="ru-RU" sz="3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человекаи</a:t>
            </a:r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социальных практик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5. Обеспечить сотрудничество с социальными партнерами, образовательными организациями по реализации проекта 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6. Организовать </a:t>
            </a:r>
            <a:r>
              <a:rPr lang="ru-RU" sz="3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тьюторское</a:t>
            </a:r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сопровождение процессов самоопределения обучающихся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7. Обеспечить проекту информационное поле (обобщение опыта, публикации и трансляция в территориях).</a:t>
            </a:r>
          </a:p>
          <a:p>
            <a:pPr lvl="0" algn="l"/>
            <a:r>
              <a:rPr lang="ru-RU" sz="3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8. Обеспечить мониторинг эффективности заявленного проекта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Сроки реализации проекта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январь 2020 года –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август 2022 года</a:t>
            </a:r>
            <a:endParaRPr lang="ru-RU" sz="4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fiziki-imitirovali-puteshestvie-fotona-nazad-vo-vremeni-ghfcy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94" y="3857628"/>
            <a:ext cx="437910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Направления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926150"/>
              </p:ext>
            </p:extLst>
          </p:nvPr>
        </p:nvGraphicFramePr>
        <p:xfrm>
          <a:off x="0" y="1214422"/>
          <a:ext cx="7772400" cy="442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Потенциальные партнёры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572428" cy="464347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Образовательные организации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Сивинского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района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Организации СПО и ВПО Пермского края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Предприятия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Сивинского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района и края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ГКУ Центр занятости населения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Сивинского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района Пермского края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Родители (законные представители)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fbb286ddefa46509be37c6edd484a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9674" cy="2847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6858048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Обоснова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ние проекта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857364"/>
            <a:ext cx="7000892" cy="51435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Поколени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е  Z - «цифровые люди»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Зависимость от цифровых технологий, предпочтение отдаётся </a:t>
            </a:r>
            <a:r>
              <a:rPr lang="ru-RU" sz="2400" b="1" dirty="0" err="1" smtClean="0">
                <a:solidFill>
                  <a:srgbClr val="002060"/>
                </a:solidFill>
              </a:rPr>
              <a:t>онлайн-общению</a:t>
            </a:r>
            <a:r>
              <a:rPr lang="ru-RU" sz="2400" b="1" dirty="0" smtClean="0">
                <a:solidFill>
                  <a:srgbClr val="002060"/>
                </a:solidFill>
              </a:rPr>
              <a:t> в виртуальном пространстве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Желание быть успешными, не прикладывая значительных усилий к учёбе, профессиональному становлению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Ориентированность на потребление, индивидуализм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Желание как можно раньше всё попробовать и испытать</a:t>
            </a:r>
          </a:p>
          <a:p>
            <a:pPr lvl="0" algn="l"/>
            <a:r>
              <a:rPr lang="ru-RU" sz="2400" b="1" dirty="0" smtClean="0">
                <a:solidFill>
                  <a:srgbClr val="002060"/>
                </a:solidFill>
              </a:rPr>
              <a:t>      /В моде — экстрим и жажда развлечений/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Трудности в установлении прямого контакта с людьми, погружённость в себя — как защита от проблем современного образа жизни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 Клиповое  мышление</a:t>
            </a:r>
          </a:p>
          <a:p>
            <a:pPr algn="l"/>
            <a:endParaRPr lang="ru-RU" sz="1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Технологии ???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01122" cy="5643578"/>
          </a:xfrm>
        </p:spPr>
        <p:txBody>
          <a:bodyPr/>
          <a:lstStyle/>
          <a:p>
            <a:pPr algn="l"/>
            <a:r>
              <a:rPr lang="ru-RU" b="1" u="sng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Геймификация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 достигаем целей играючи 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Игровые технологии в педагогике – это моделирование специальной игровой реальности с собственными внутренними законами: ролевые, деловые, </a:t>
            </a:r>
            <a:r>
              <a:rPr lang="ru-RU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организационно-деятельностные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и прочие игры</a:t>
            </a:r>
          </a:p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  превращается в игру – игровые установки включаются в систему действий </a:t>
            </a:r>
            <a:r>
              <a:rPr lang="ru-RU" sz="2800" b="1" i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субъекта</a:t>
            </a: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 этой </a:t>
            </a:r>
            <a:r>
              <a:rPr lang="ru-RU" sz="2800" b="1" i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реальностью</a:t>
            </a:r>
            <a:endParaRPr lang="ru-RU" sz="2800" b="1" i="1" u="sng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Технологии???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858280" cy="5214974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Лидерство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– это позиция…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 обязательно быть лидером с утра до вечера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Позиция лидерства познаётся в сравнении с ситуацией дрейфа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Цель школы — по возможности перевести все пункты из списка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«дрейф»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список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«лидерство»</a:t>
            </a:r>
          </a:p>
          <a:p>
            <a:pPr algn="l"/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Актуальность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00034" y="2500306"/>
            <a:ext cx="1714512" cy="7858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Создание условий</a:t>
            </a:r>
            <a:endParaRPr lang="ru-RU" sz="2800" b="1" u="sng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43174" y="1071546"/>
            <a:ext cx="6043626" cy="5572164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Самоопределение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Социализация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Индивидуализация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Профориентация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Самостоятельность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Умный выбор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Продолжение образования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Начало профессиональной деятельности </a:t>
            </a:r>
          </a:p>
          <a:p>
            <a:endParaRPr lang="ru-RU" dirty="0"/>
          </a:p>
        </p:txBody>
      </p:sp>
      <p:pic>
        <p:nvPicPr>
          <p:cNvPr id="5" name="Рисунок 4" descr="вы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2942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Технологии???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ru-RU" sz="2800" b="1" u="sng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Тьюторство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как технология профориентации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Тесты, опросы, всевозможная информация предоставляется подросткам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Они должны найти себя на основе полученных сведений, понять, что их интересует, и в какой степени это выражается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Цель </a:t>
            </a:r>
            <a:r>
              <a:rPr lang="ru-RU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тьюторства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– помочь подростку в профессиональном самоопределении</a:t>
            </a:r>
            <a:endParaRPr lang="ru-RU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Типы мотивации: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идейный (ребёнок следует за идеей);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материальный (важны материальные достижения);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процессуальный (интересен сам процесс);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социальный (важно общение);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достиженческий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(ребёнку нравится решать сложные задачи, достигать успеха)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Типы мышления: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лингвистический;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визуальный;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музыкальный;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кинестетический;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исследовательский (изобретательский)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Интересы </a:t>
            </a:r>
            <a:b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Виды деятельности</a:t>
            </a:r>
            <a:b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Опоры (сильные стороны)</a:t>
            </a:r>
            <a:b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Рефлексия </a:t>
            </a:r>
            <a:endParaRPr lang="ru-RU" sz="4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Технологии???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Форсайт: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формируем образ будущего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Будущее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зависит от прилагаемых усилий: его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можно создать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Будущее вариативно: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оно не проистекает из прошлого, а зависит от решений участников и заинтересованных сторон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Есть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области,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 отношению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 которым можно строить прогнозы, но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целом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будущее нельзя предсказать достоверно </a:t>
            </a:r>
            <a:r>
              <a:rPr lang="ru-RU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Можно подготовиться к будущему, какое мы хотим видеть, или самим подготовить его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114800" y="0"/>
            <a:ext cx="347182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8929718" cy="58404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Ядро </a:t>
            </a:r>
            <a:r>
              <a:rPr lang="ru-RU" b="1" u="sng" dirty="0" smtClean="0">
                <a:latin typeface="Courier New" pitchFamily="49" charset="0"/>
                <a:cs typeface="Courier New" pitchFamily="49" charset="0"/>
              </a:rPr>
              <a:t>Концепции сопровождения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профессионального самоопределения обучающихся в условиях непрерывности образования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составляет </a:t>
            </a:r>
            <a:r>
              <a:rPr lang="ru-RU" sz="4400" b="1" i="1" dirty="0" smtClean="0">
                <a:latin typeface="Courier New" pitchFamily="49" charset="0"/>
                <a:cs typeface="Courier New" pitchFamily="49" charset="0"/>
              </a:rPr>
              <a:t>Инновационная модель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профессиональной ориентации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основанная на трёх базовых принципах: 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непрерывность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 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социальное партнёрство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  </a:t>
            </a:r>
          </a:p>
          <a:p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практикоориентированность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Тезис 1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8929718" cy="550070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профориентационной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работы – это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человек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способный к самостоятельному, свободному и ответственному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выбор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Подготовка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 выбору - длительный,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непрерывный процесс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Продолжительные, преемственные программы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сопровождения профессионального самоопределения детей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Тезис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6435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Профессиональный выбор человека – это предмет социального договора между всеми субъектами, заинтересованными в результатах этого выбора: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Школьник – родители – работодатели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Профессиональный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нетворкинг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школы, организации дополнительного образования, колледжи, вузы, работодатели (представленные, как правило, учебными подразделениями и кадровыми службами), а также специализированные организации, оказывающие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профориентационные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услуги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Тезис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786842" cy="5786454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Мейнстрим: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от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кабинетно-диагностических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» – к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практикоориентированным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форматам работы со школьниками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обучение самоопределению +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профессиональное информирование +   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практикоориентированное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сопровождение профессионального выбора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Комплекс современных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практикоориентированных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форматов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организация </a:t>
            </a:r>
            <a:r>
              <a:rPr lang="ru-RU" sz="2800" b="1" i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профориентационных</a:t>
            </a: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практических и исследовательских проектов; 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конкурсы профессионального мастерства для школьников; 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интерактивные </a:t>
            </a:r>
            <a:r>
              <a:rPr lang="ru-RU" sz="2800" b="1" i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профориентационные</a:t>
            </a: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экскурсии или экспедиции; 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ученические фирмы и </a:t>
            </a:r>
            <a:r>
              <a:rPr lang="ru-RU" sz="2800" b="1" i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бизнес-инкубаторы</a:t>
            </a: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программы </a:t>
            </a:r>
            <a:r>
              <a:rPr lang="ru-RU" sz="2800" b="1" i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предпрофессионального</a:t>
            </a: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и профессионального обучения школьников;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профессиональные пробы</a:t>
            </a:r>
            <a:endParaRPr lang="ru-RU" sz="2800" b="1" i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Проблема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0006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Личность нового типа – экономически грамотная, творчески мыслящая, соответствующая требованиям рыночной экономики, ответственная и дисциплинированная</a:t>
            </a:r>
            <a:endParaRPr lang="ru-RU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495800" cy="57864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Притязания на определенное положение в обществе, неадекватные способностям, личностным и профессиональным качествам.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Реклама «роскошного» образа жизни.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Нереалистичные требования и неимоверные амбиции.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Ошибки в выборе профессии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Смутное представление реальной ситуации на рынке труда</a:t>
            </a: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D:\документы\ДЕЯТЕЛЬНОСТЬ ШКОЛЫ !!!\СЕТЕВАЯ ШКОЛА\Virtual_Realit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95795"/>
            <a:ext cx="2643174" cy="216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Цели профессиональных проб школьников: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42815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1) выбор конкретной профессии, которая оказалась наиболее близка и интересна при погружении в неё;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2) формирование у подростков комплекса общих компетенций («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SoftSkills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»), необходимых для успешного самоопределения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Обоснование выбора платформы для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онлайн-курсов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Moodle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– это одна из наиболее популярных систем дистанционного обучения в России.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Moodle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полностью бесплатен – его можно свободно скачивать, устанавливать, изменять и т.д.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целом,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Moodle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отлично справляется с задачами дистанционного обучения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357826"/>
            <a:ext cx="1285860" cy="1285860"/>
          </a:xfrm>
          <a:prstGeom prst="rect">
            <a:avLst/>
          </a:prstGeom>
        </p:spPr>
      </p:pic>
      <p:pic>
        <p:nvPicPr>
          <p:cNvPr id="6" name="Рисунок 5" descr="qdeyqzsafhnoihf7hu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5286388"/>
            <a:ext cx="1809731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Преимущества платформы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70000" lnSpcReduction="20000"/>
          </a:bodyPr>
          <a:lstStyle/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полностью бесплатная система, готовая к внедрению;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создание качественных курсов для дистанционного обучения;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широкие возможности управления курсами;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содержит мощный аппарат тестирования;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включает разнообразие учебных элементов;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позволяет реализовать дифференцированное обучение;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поддерживает разнообразные педагогические сценарии и образовательные стратегии (программирование, модульное, индивидуальное, социальное обучение);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содержит настройки вариантов управления доступа пользователей к курсу;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отслеживание прогресса учащихся посредством визуализации;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возможность публикации учебного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контента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различного формата – аудио, видео, текст,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флэш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и т.д.</a:t>
            </a:r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Учебные элементы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Пассивные: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ПРОСТАЯ СТРАНИЦА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ФАЙЛ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ПАПКА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5357818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Активные: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ВИКИ-ИНСТРУМЕНТЫ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ГЛОССАРИЙ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ФОРМЫ ТЕСТОВЫХ ЗАДАНИЙ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ТРАДИЦИОННЫЕ/НЕТРАДИЦИОННЫЕ ЗАДАНИЯ В ФОРМАТЕ ЕГЭ/ОГЭ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ЛЕКЦИИ С ТЕХНИКОЙ ОБРАТНОЙ СВЯЗИ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ДИФФЕРЕНЦИРОВАННЫЕ СТРАТЕГИИ 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Дифференциация 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929718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 механизма:</a:t>
            </a:r>
          </a:p>
          <a:p>
            <a:pPr algn="l"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Первый – создание групп и для каждой группы можно задать свой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контент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свой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учебный материал. </a:t>
            </a:r>
          </a:p>
          <a:p>
            <a:pPr algn="l"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Второй –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задаТЬ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зависимости доступа к тому или иному учебному элементу от выполнения другого учебного элемента. (Например, не выполнив тестирование по теме 1 нельзя будет перейти к лекции темы 2. «Программировать» можно не только доступ к отдельным учебными активности, но к целой группы учебных элементов)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Ресурсное обеспечение проекта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1643050"/>
            <a:ext cx="9001156" cy="521495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Нормативно-правовой ресурс: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Федеральный закон Российской Федерации от 29 декабря 2012 г.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273-ФЗ "Об образовании в Российской Федерации";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приказ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РФ от 06.10.2009 № 373 «Об утверждении и введении в действие федерального государственного образовательного стандарта начального общего образования»;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приказ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РФ от 17.12.2010 № 1897 «Об утверждении и введении в действие федерального государственного образовательного стандарта основного общего образования»;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приказ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РФ от 17.05.2012 №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413 "Об утверждении федерального государственного образовательного стандарта среднего (полного) общего образования";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приказ  Министерства образования РФ от 18.07.2002  № 2783 «Об утверждении Концепции профильного обучения на старшей ступени общего образования»;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 Концепция сопровождения профессионального самоопределения обучающихся в условиях непрерывности образования (ФИРО РАНХ и ГС, 2015 год)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Ресурсное обеспечение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52864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Кадровый ресурс: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педагогический коллектив: 37% -  высшая квалификационная категория,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34%- первая квалификационная категория,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75% - высшее педагогическое образование. Ежегодно с 2013 года  - участники и призеры краевых конкурсов индивидуальных инновационных образовательных проектов, организованных АНО ДПО «Институт инновационной образовательной политики и права «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Эврика-Пермь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» при поддержке Министерства образования и науки Пермского края.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2012-2014 г. - краевая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апробационная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площадка «Формирование и оценка основ смыслового чтения в 5 классах»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2015-2018 гг. - успешно реализована программа краевой инновационной площадки «Интеграция  инновационного образовательного пространства района  через сетевые  образовательные события  как технологии  и   механизма  развития  компетенции  обучающихся и педагогов»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 2019 года реализуется программа краевой инновационной площадки «Проектирование Модели сетевой подростковой школы как образовательной практики реализации многопрофильных индивидуальных образовательных траекторий»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Материально-технический ресурс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школе достаточная 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материально-техническая база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для реализации данного  проекта: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сервер школы,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высокоскоростной интернет (ВОЛС);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компьютерный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класс,учебные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кабинеты, библиотека объединяются локальной сетью и оснащены интерактивным оборудованием, компьютерной техникой;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библиотека,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лаборатории,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мастерские,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спортивные залы,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рекреации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для   проведения работы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деятельностных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профессиональных проб и практик</a:t>
            </a:r>
            <a:endParaRPr lang="ru-RU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Модель сетевой подростковой школы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6" name="Блок-схема: альтернативный процесс 2"/>
          <p:cNvSpPr>
            <a:spLocks/>
          </p:cNvSpPr>
          <p:nvPr/>
        </p:nvSpPr>
        <p:spPr bwMode="auto">
          <a:xfrm>
            <a:off x="3929058" y="3643314"/>
            <a:ext cx="1571636" cy="1128714"/>
          </a:xfrm>
          <a:prstGeom prst="flowChartAlternateProcess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Реализация ИОТ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самоопре-деление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Ожидаемые результаты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Повышение готовности обучающихся 9-х классов к принятию осознанного решения о выборе направления и модели продолжения обучения в  старшей школе или профессиональном учебном заведении.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Банк диагностического инструментария для исследования интересов, мотивов и целей, образовательного запроса обучающихся и их родителей.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Функционирование школьной платформы дистанционного обучения в системе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Moodle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Функционирование Виртуального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профориентационного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кабинета «Это мой выбор!».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Банк программ курсов внеурочной деятельности, в том числе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онлайн-курсов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с рецензией научного руководителя.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Система профессиональных проб и социальных практик.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Анкетирование показало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4292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КАКИЕ ПРОФЕССИИ БУДУТ ВОСТРЕБОВАНЫ В БУДУЩЕМ НА РЫНКЕ ТРУДА?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357430"/>
          <a:ext cx="8572560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142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 знаю</a:t>
                      </a: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Целевые показатели эффективности проекта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1428734"/>
          <a:ext cx="9144032" cy="542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572032"/>
                <a:gridCol w="1643074"/>
                <a:gridCol w="2500298"/>
              </a:tblGrid>
              <a:tr h="439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Целевой ориентир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уровень удовлетворенности обучающихся качеством организации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онлайн-обучения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уровень удовлетворенности обучающихся качеством организации профессиональных проб и практик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уровень удовлетворенности обучающихся работой Виртуального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профориентационного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кабинета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Полнота реализации программы-проекта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Включенность педагогов школы  в реализацию проекта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40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Разработаны программы курсов внеурочной деятельности, в том числе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онлайн-курсов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15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7-9, вовлеченных в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профориентационную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работу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Положительная динамика мониторинга профильного и профессионального самоопределения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10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Возможные риски и меры для их минимизации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1"/>
          <a:ext cx="9144000" cy="546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00793"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Факторы риска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Запланированные меры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1395885"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Неприятие инноваций частью педагогического коллектива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Обучение педагогов на курсах повышения квалификации. Проведение обучающих семинаров, мастер-классов, внутрикорпоративное обучение и т.д.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Направленность стимулирующих выплат на поддержку инноваций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697942">
                <a:tc>
                  <a:txBody>
                    <a:bodyPr/>
                    <a:lstStyle/>
                    <a:p>
                      <a:pPr marL="201295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Трудности с техническим сопровождением функционирования системы дистанционного обучения и сайта Виртуального кабинета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Обучение технического специалиста, привлечение сторонних специалистов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930589">
                <a:tc>
                  <a:txBody>
                    <a:bodyPr/>
                    <a:lstStyle/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Низкий уровень включенности социальных партнеров в образовательный процесс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Выбор наиболее эффективного механизма взаимодействия и сотрудничества учреждений, принадлежащих к различным областям деятельности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697942">
                <a:tc>
                  <a:txBody>
                    <a:bodyPr/>
                    <a:lstStyle/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Существующие перегрузки учащихся и педагогов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Интеграция содержания программ внеурочной деятельности и программ образовательных областей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697942">
                <a:tc>
                  <a:txBody>
                    <a:bodyPr/>
                    <a:lstStyle/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Потеря интереса обучающихся к курсам внеурочной деятельности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Коррекция курсов с учетом запросов обучающихся, поиск новых методов, направляющая работа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тьюторов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465295">
                <a:tc>
                  <a:txBody>
                    <a:bodyPr/>
                    <a:lstStyle/>
                    <a:p>
                      <a:pPr marL="180340"/>
                      <a:r>
                        <a:rPr lang="ru-RU" sz="1400" b="1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Недостаточность оборудования и программного обеспечения для реализации онлайн-курсов</a:t>
                      </a:r>
                      <a:endParaRPr lang="ru-RU" sz="1100" b="1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Включение в план закупок и приобретение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Масштабирование 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Результаты, полученные в ходе реализации проекта, будут введены в реализацию в режиме функционирования.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Появится  возможность  расширения возрастной целевой  группы и подключения обучающихся других школ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Сивинского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района для обучения на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онлайн-курсах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и участия в профессиональных пробах и социальных практиках.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Программы курсов внеурочной деятельности, в том числе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онлайн-курсов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будут представлены педагогической общественности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Сивинского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района и Пермского края на различных форумах.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Список литературы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Психолого-педагогическое сопровождение профессионального самоопределения старшеклассников в контексте развивающего образования: Материалы НПК, 2008/Лаборатория развивающего обучения.- ПКРИПКРО.- Пермь, 2009.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Непрерывность образования и профессиональная карьера учащейся молодежи: вчера, сегодня завтра: Научно-практическая конференция с международным участием/ Сборник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материалов.-М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.: Изд-во «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Экон-Информ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», 2017.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Портфолио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ученика средней школы/ авт.-сост. И.Г. Юдина.-2-е изд.,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стереотип.-Волгоград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 Учитель, 2008.-223с.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Гладкая И.В., Ильина С.П., Ривкина С.В. Основы профильного обучения и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предпрофильной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подготовки: Учебно-методическое пособие для учителей/ Под ред. А.П.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Тряпицыной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.-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СПб.:КАРО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2005.- 128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Поташник М.М., Левит М.В. Освоение ФГОС: методические материалы для учителя. Методическое пособие.- М. Педагогическое общество России, 2016.-208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Организационно-методическое сопровождение инновационной деятельности образовательных организаций: учебно-методическое пособие/ А.К. Орешкина, Т.Ю.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Цибизова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Н.Ф. Родичев, В.В.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Зотов.-М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.: ИИУ МГОУ, 2018.-216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Советова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Е.В. Школа нового поколения. Административная работа/ Е.В.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Советова.-Ростов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/Д: Феникс, 2012.- 318с.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Иванченко В.Н. Инновации в образовании: общее и дополнительное образование детей: учебно-методическое пособие/ В.Н. Иванченко.- Ростов </a:t>
            </a: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/Д: Феникс, 2011.- 341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Ярулов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А.А. Взаимодействующее управление как ключевой ресурс успешной реализации ФГОС.- М.: УЦ «Перспектива», 2014.- 220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Открытые источники сети Интернет (публикации, статьи и </a:t>
            </a:r>
            <a:r>
              <a:rPr lang="ru-RU" b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др.)</a:t>
            </a:r>
            <a:endParaRPr lang="ru-RU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 КАКОЙ ОБЛАСТЬЮ ВЫ СВЯЗЫВАЕТЕ СВОЮ БУДУЩУЮ ПРОФЕССИЮ?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4" y="1357311"/>
          <a:ext cx="8715432" cy="529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72"/>
                <a:gridCol w="1452572"/>
                <a:gridCol w="1452572"/>
                <a:gridCol w="1452572"/>
                <a:gridCol w="1452572"/>
                <a:gridCol w="1452572"/>
              </a:tblGrid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latin typeface="Times New Roman"/>
                          <a:ea typeface="Times New Roman"/>
                          <a:cs typeface="Times New Roman"/>
                        </a:rPr>
                        <a:t>ТЕХНИКА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ТОРГОВЛЯ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ПОЛИЦИЯ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ПРОИЗВОДСТВО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>
                          <a:latin typeface="Times New Roman"/>
                          <a:ea typeface="Times New Roman"/>
                          <a:cs typeface="Times New Roman"/>
                        </a:rPr>
                        <a:t>ИНФОРМАЦИОННО-КОММУНИКАЦИОННЫЕ ТЕХНОЛОГИИ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ЮРИСПРУДЕНЦИЯ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МЕДИЦИНА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ОРГАНИЗАЦИЯ И УПРАВЛЕНИЕ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-----</a:t>
                      </a: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БИОТЕХНОЛОГИИ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-----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>
                          <a:latin typeface="Times New Roman"/>
                          <a:ea typeface="Times New Roman"/>
                          <a:cs typeface="Times New Roman"/>
                        </a:rPr>
                        <a:t>ПЕДАГОГИКА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ОБЩЕСТВЕННЫЕ ОТНОШЕНИЯ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ФУНДАМЕНТАЛЬНАЯ НАУКА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-----</a:t>
                      </a:r>
                    </a:p>
                  </a:txBody>
                  <a:tcPr marL="68580" marR="68580" marT="0" marB="0"/>
                </a:tc>
              </a:tr>
              <a:tr h="68758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ОБСЛУЖИВАНИЕ НАСЕЛЕНИЯ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АРМИЯ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ПЛАНИРУЕТЕ ЛИ ВЫ ПРОДОЛЖИТЬ ОБУЧЕНИЕ В 10 КЛАССЕ?</a:t>
            </a:r>
            <a:endParaRPr lang="ru-RU" sz="3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86766" cy="50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66"/>
                <a:gridCol w="2743200"/>
                <a:gridCol w="2743200"/>
              </a:tblGrid>
              <a:tr h="1681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Не знаю</a:t>
                      </a:r>
                    </a:p>
                  </a:txBody>
                  <a:tcPr marL="68580" marR="68580" marT="0" marB="0"/>
                </a:tc>
              </a:tr>
              <a:tr h="1681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1681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53%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ПРОФИЛЬ, КОТОРЫЙ ВЫ ВЫБИРАЕТЕ?</a:t>
            </a:r>
            <a:endParaRPr lang="ru-RU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532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4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ПРОЦЕНТНОЕ СООТНОШЕНИЕ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ТЕХНОЛОГИЧЕСКИЙ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МАТЕМАТИКА, ИНФОРМАТИКА, ФИЗИКА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ЕСТЕСТВЕННО-НАУЧНЫЙ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МАТЕМАТИКА, ХИМИЯ, БИОШОГИЯ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ГУМАНИТАРНЫЙ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ЯЗЫК, ИСТОРИЯ, ПРАВО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СОЦИАЛЬНО-ЭКОНОМИЧЕСКИЙ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МАТЕМАТИКА, ГЕОГРАФИЯ, ЭКОНОМИКА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УНИВЕРСАЛЬНЫЙ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РАЗНООБРАЗНЫЕ ПРЕДМЕТЫ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КАКИЕ ЭЛЕКТИВНЫЕ КУРСЫ/ КУРСЫ ПО ВЫБОРУ ХОТЕЛИ БЫ ИЗУЧАТЬ ДОПОЛНИТЕЛЬНО?</a:t>
            </a:r>
            <a:endParaRPr lang="ru-RU" sz="3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9144002" cy="497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2486036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РОБОТОТЕХНИКА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АВИАМОДЕЛИРОВАНИЕ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2486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КТО ПОВЛИЯЛ (ЧТО ПОВЛИЯЛО) НА ВЫБОР ДАЛЬНЕЙШЕЙ ОБРАЗОВАТЕЛЬНОЙ ТРАЕКТОРИИ?</a:t>
            </a:r>
            <a:endParaRPr lang="ru-RU" sz="3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7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ИНТЕРЕСЫ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НИКТО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17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2404</Words>
  <Application>Microsoft Office PowerPoint</Application>
  <PresentationFormat>Экран (4:3)</PresentationFormat>
  <Paragraphs>425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Управленческий проект-программа: </vt:lpstr>
      <vt:lpstr>Актуальность </vt:lpstr>
      <vt:lpstr>Проблема </vt:lpstr>
      <vt:lpstr>Анкетирование показало</vt:lpstr>
      <vt:lpstr> С КАКОЙ ОБЛАСТЬЮ ВЫ СВЯЗЫВАЕТЕ СВОЮ БУДУЩУЮ ПРОФЕССИЮ? </vt:lpstr>
      <vt:lpstr>ПЛАНИРУЕТЕ ЛИ ВЫ ПРОДОЛЖИТЬ ОБУЧЕНИЕ В 10 КЛАССЕ?</vt:lpstr>
      <vt:lpstr>ПРОФИЛЬ, КОТОРЫЙ ВЫ ВЫБИРАЕТЕ?</vt:lpstr>
      <vt:lpstr>КАКИЕ ЭЛЕКТИВНЫЕ КУРСЫ/ КУРСЫ ПО ВЫБОРУ ХОТЕЛИ БЫ ИЗУЧАТЬ ДОПОЛНИТЕЛЬНО?</vt:lpstr>
      <vt:lpstr>КТО ПОВЛИЯЛ (ЧТО ПОВЛИЯЛО) НА ВЫБОР ДАЛЬНЕЙШЕЙ ОБРАЗОВАТЕЛЬНОЙ ТРАЕКТОРИИ?</vt:lpstr>
      <vt:lpstr>ДЛЯ ОРГАНИЗАЦИИ ПРОФИЛЬНОЙ ПОДГОТОВКИ НЕОБХОДИМО</vt:lpstr>
      <vt:lpstr>Гипотеза </vt:lpstr>
      <vt:lpstr>ЦЕЛЬ</vt:lpstr>
      <vt:lpstr>Задачи проекта</vt:lpstr>
      <vt:lpstr>Сроки реализации проекта</vt:lpstr>
      <vt:lpstr>Направления реализации проекта </vt:lpstr>
      <vt:lpstr>Потенциальные партнёры</vt:lpstr>
      <vt:lpstr>Обоснование проекта</vt:lpstr>
      <vt:lpstr>Технологии ???</vt:lpstr>
      <vt:lpstr>Технологии???</vt:lpstr>
      <vt:lpstr>Технологии??? </vt:lpstr>
      <vt:lpstr>Типы мотивации:</vt:lpstr>
      <vt:lpstr>Типы мышления:</vt:lpstr>
      <vt:lpstr>Интересы  Виды деятельности Опоры (сильные стороны) Рефлексия </vt:lpstr>
      <vt:lpstr>Технологии???</vt:lpstr>
      <vt:lpstr>Презентация PowerPoint</vt:lpstr>
      <vt:lpstr>Тезис 1</vt:lpstr>
      <vt:lpstr>Тезис 2</vt:lpstr>
      <vt:lpstr>Тезис 3</vt:lpstr>
      <vt:lpstr>Комплекс современных практикоориентированных форматов</vt:lpstr>
      <vt:lpstr>Цели профессиональных проб школьников:</vt:lpstr>
      <vt:lpstr>Обоснование выбора платформы для онлайн-курсов: </vt:lpstr>
      <vt:lpstr>Преимущества платформы</vt:lpstr>
      <vt:lpstr>Учебные элементы</vt:lpstr>
      <vt:lpstr>Дифференциация </vt:lpstr>
      <vt:lpstr>Ресурсное обеспечение проекта</vt:lpstr>
      <vt:lpstr>Ресурсное обеспечение проекта</vt:lpstr>
      <vt:lpstr>Материально-технический ресурс </vt:lpstr>
      <vt:lpstr>Модель сетевой подростковой школы</vt:lpstr>
      <vt:lpstr>Ожидаемые результаты</vt:lpstr>
      <vt:lpstr>Целевые показатели эффективности проекта</vt:lpstr>
      <vt:lpstr>Возможные риски и меры для их минимизации</vt:lpstr>
      <vt:lpstr>Масштабирование 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Prometheus</cp:lastModifiedBy>
  <cp:revision>37</cp:revision>
  <dcterms:created xsi:type="dcterms:W3CDTF">2020-02-24T12:03:18Z</dcterms:created>
  <dcterms:modified xsi:type="dcterms:W3CDTF">2020-03-05T19:38:56Z</dcterms:modified>
</cp:coreProperties>
</file>